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8" r:id="rId2"/>
    <p:sldId id="271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20" r:id="rId11"/>
    <p:sldId id="421" r:id="rId12"/>
    <p:sldId id="422" r:id="rId13"/>
    <p:sldId id="411" r:id="rId14"/>
    <p:sldId id="397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260" r:id="rId2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F0DA"/>
    <a:srgbClr val="FFF2CD"/>
    <a:srgbClr val="FFCC00"/>
    <a:srgbClr val="1B6AD3"/>
    <a:srgbClr val="F45507"/>
    <a:srgbClr val="0070C0"/>
    <a:srgbClr val="3A88C6"/>
    <a:srgbClr val="E66540"/>
    <a:srgbClr val="E4673B"/>
    <a:srgbClr val="F55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38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549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88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818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054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285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0027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69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41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1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937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2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1187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369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0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2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77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47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074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81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71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1" r:id="rId3"/>
    <p:sldLayoutId id="214748389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ashita/nyt-comm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60880"/>
            <a:ext cx="8645525" cy="7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4000" dirty="0" err="1">
                <a:latin typeface="NanumSquareOTF" panose="020B0600000101010101" pitchFamily="34" charset="-127"/>
                <a:ea typeface="NanumSquareOTF" panose="020B0600000101010101" pitchFamily="34" charset="-127"/>
                <a:cs typeface="Nanum Gothic" charset="-127"/>
              </a:rPr>
              <a:t>Text_generation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2020.03.19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레이블을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SimpleRNN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model.summary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4531" y="2344231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   34940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simple_rnn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SimpleRNN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     17792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     450726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503,458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1.3 Choosing a Model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91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3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</a:p>
          </p:txBody>
        </p:sp>
      </p:grp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17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04906" y="1773974"/>
            <a:ext cx="3723078" cy="2410459"/>
            <a:chOff x="3009163" y="1998083"/>
            <a:chExt cx="3723078" cy="2410459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3138826" y="2811316"/>
              <a:ext cx="87969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163" y="1998083"/>
              <a:ext cx="2134109" cy="78310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3989" y="3057538"/>
              <a:ext cx="3718252" cy="1351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905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01229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13110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4" y="6239554"/>
            <a:ext cx="5553850" cy="2857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8072" y="4941168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I Disapprove Of School Vouchers. Can I Still Apply For Them?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8072" y="6525344"/>
            <a:ext cx="5652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to Prevent a Racist Hoodie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81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https://www.kaggle.com/aashita/nyt-comments</a:t>
            </a:r>
            <a:endParaRPr kumimoji="0" lang="en-US" altLang="ko-KR" sz="1200" dirty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7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Load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columns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83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3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2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21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68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04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RNN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LSTM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을 이용한 </a:t>
            </a: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단어의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임베딩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벡터는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차원을 가지고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128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은닉 상태 크기를 가지는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LSTM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사용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input_length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=max_len-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분리하였으므로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데이터의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길이는 기존 데이터의 길이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- 1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(LSTM(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128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model.add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activation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softmax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2.3 choosing a Model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9715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complie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20903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model.compile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loss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categorical_crossentropy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optimizer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adam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metrics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31" y="2488247"/>
            <a:ext cx="81037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Layer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type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#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23, 10)             34940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(LSTM)                     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128)                 71168 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                         (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3494)               450726    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=======================================================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556,834</a:t>
            </a:r>
          </a:p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Non-trainable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</a:t>
            </a:r>
          </a:p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92093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실행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model.fit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epochs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200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0555" y="1832710"/>
            <a:ext cx="4529517" cy="2395051"/>
            <a:chOff x="474531" y="1898045"/>
            <a:chExt cx="4673533" cy="23950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77" y="1898045"/>
              <a:ext cx="2347806" cy="9273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531" y="3122873"/>
              <a:ext cx="4673533" cy="1170223"/>
            </a:xfrm>
            <a:prstGeom prst="rect">
              <a:avLst/>
            </a:prstGeom>
          </p:spPr>
        </p:pic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493176" y="2876652"/>
              <a:ext cx="989279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en-US" altLang="ko-KR" sz="100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…</a:t>
              </a:r>
              <a:endParaRPr kumimoji="0"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451435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Model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정확도</a:t>
              </a: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4863316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"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\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%.4f"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model.evaluate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6993" y="5157192"/>
            <a:ext cx="22621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Test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1400" i="1" dirty="0" err="1">
                <a:solidFill>
                  <a:srgbClr val="808080"/>
                </a:solidFill>
                <a:latin typeface="Arial Unicode MS"/>
                <a:ea typeface="Inconsolata"/>
              </a:rPr>
              <a:t>Accuracy</a:t>
            </a:r>
            <a:r>
              <a:rPr kumimoji="0" lang="ko-KR" altLang="ko-KR" sz="1400" i="1" dirty="0">
                <a:solidFill>
                  <a:srgbClr val="808080"/>
                </a:solidFill>
                <a:latin typeface="Arial Unicode MS"/>
                <a:ea typeface="Inconsolata"/>
              </a:rPr>
              <a:t>: 0.9246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8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Sentence_generation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정의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2431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만들어서 문장을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토크나이저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반복할 횟수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들어온 단어도 마지막에 같이 출력하기위해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b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_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          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23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데이터에 대한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model.predict_classes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verbose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입력한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예측하고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예측한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저장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result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만약 예측한 단어와 인덱스와 동일한 단어가 있다면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break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                  </a:t>
            </a:r>
            <a:r>
              <a:rPr kumimoji="0" lang="en-US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      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해당 단어가 예측 단어이므로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break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current_word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현재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+ ' ' +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현재 단어로 변경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예측 단어를 문장에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문이므로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이 행동을 다시 반복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init_word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+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LSTM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5"/>
          <p:cNvGrpSpPr>
            <a:grpSpLocks/>
          </p:cNvGrpSpPr>
          <p:nvPr/>
        </p:nvGrpSpPr>
        <p:grpSpPr bwMode="auto">
          <a:xfrm>
            <a:off x="474531" y="393305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‘I’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</a:p>
          </p:txBody>
        </p:sp>
      </p:grp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74531" y="434493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1" y="4725144"/>
            <a:ext cx="5182323" cy="209579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542650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‘how’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에 대해서 단어를 추가 생성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838383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임의의 단어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how'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10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단어를 추가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sentence_generation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model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how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18" y="6222105"/>
            <a:ext cx="5258534" cy="23815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5134" y="6495147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How to Make Facebook More Accountable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5134" y="5013176"/>
            <a:ext cx="57290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Original Headline : 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 Disapprove Of School Vouchers. Can I Still Apply For Them?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2.4 Training &amp; Evaluation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77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학습의 목표는 뉴욕 타임즈 기사 제목을 가지고 문맥을 반영하여 텍스트를 생성하는 모델 구현하기</a:t>
            </a:r>
            <a:endParaRPr sz="14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531" y="2003542"/>
            <a:ext cx="8103770" cy="1497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목표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생성하는 모델 구현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뉴욕 타임즈 기사 제목</a:t>
            </a: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링크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ko-KR" sz="1200" dirty="0">
                <a:solidFill>
                  <a:srgbClr val="808080"/>
                </a:solidFill>
                <a:latin typeface="Arial Unicode MS"/>
                <a:ea typeface="Inconsolata"/>
                <a:hlinkClick r:id="rId3"/>
              </a:rPr>
              <a:t>https://www.kaggle.com/aashita/nyt-comments</a:t>
            </a:r>
            <a:endParaRPr kumimoji="0" lang="en-US" altLang="ko-KR" sz="1200" dirty="0">
              <a:solidFill>
                <a:srgbClr val="808080"/>
              </a:solidFill>
              <a:latin typeface="Arial Unicode MS"/>
              <a:ea typeface="Inconsolat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사용하 데이터 </a:t>
            </a:r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: ArticlesApril2018.csv</a:t>
            </a:r>
            <a:endParaRPr lang="ko-KR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61837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학습 목표 및 데이터 내용</a:t>
              </a:r>
            </a:p>
          </p:txBody>
        </p:sp>
      </p:grp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528213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필수 함수 및 모듈</a:t>
              </a: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05064"/>
            <a:ext cx="810377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pandas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tensorflow.keras.models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Sequential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tensorflow.keras.layers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Embedding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Dense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LSTM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string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tensorflow.keras.preprocessing.sequence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numpy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as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from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tensorflow.keras.utils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import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9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Load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및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다운로드한 훈련 데이터를 데이터프레임에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pd.read_csv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text_generation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dataset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nyt-comments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/ArticlesApril2018.csv'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6" name="그룹 5"/>
          <p:cNvGrpSpPr>
            <a:grpSpLocks/>
          </p:cNvGrpSpPr>
          <p:nvPr/>
        </p:nvGrpSpPr>
        <p:grpSpPr bwMode="auto">
          <a:xfrm>
            <a:off x="474534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8" name="직사각형 27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columns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4531" y="409983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열이 있고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열이 총 몇 개가 있는지 출력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: 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df.columns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67" y="2058327"/>
            <a:ext cx="3513939" cy="1479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67" y="4668196"/>
            <a:ext cx="5156777" cy="1641124"/>
          </a:xfrm>
          <a:prstGeom prst="rect">
            <a:avLst/>
          </a:prstGeom>
        </p:spPr>
      </p:pic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 Dataset Overview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null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null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값이 있는지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isnull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values.any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sp>
        <p:nvSpPr>
          <p:cNvPr id="23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1844824"/>
            <a:ext cx="2801325" cy="390569"/>
          </a:xfrm>
          <a:prstGeom prst="rect">
            <a:avLst/>
          </a:prstGeom>
        </p:spPr>
      </p:pic>
      <p:grpSp>
        <p:nvGrpSpPr>
          <p:cNvPr id="16" name="그룹 5"/>
          <p:cNvGrpSpPr>
            <a:grpSpLocks/>
          </p:cNvGrpSpPr>
          <p:nvPr/>
        </p:nvGrpSpPr>
        <p:grpSpPr bwMode="auto">
          <a:xfrm>
            <a:off x="474531" y="234039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7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Headline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리스트 변환 및 확인</a:t>
              </a:r>
            </a:p>
          </p:txBody>
        </p:sp>
      </p:grpSp>
      <p:sp>
        <p:nvSpPr>
          <p:cNvPr id="25" name="Rectangle 1"/>
          <p:cNvSpPr>
            <a:spLocks noChangeArrowheads="1"/>
          </p:cNvSpPr>
          <p:nvPr/>
        </p:nvSpPr>
        <p:spPr bwMode="auto">
          <a:xfrm>
            <a:off x="474531" y="2752272"/>
            <a:ext cx="810377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열에서 모든 신문 기사의 제목을 뽑아서 하나의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[]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리스트 선언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headline.extend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df.headline.values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헤드라인의 값들을 리스트로 저장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5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21" y="3392803"/>
            <a:ext cx="4611859" cy="1213313"/>
          </a:xfrm>
          <a:prstGeom prst="rect">
            <a:avLst/>
          </a:prstGeom>
        </p:spPr>
      </p:pic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466187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‘Unknown’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값 제거 및 확인</a:t>
              </a: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5073753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!=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Unknown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값을 가진 샘플 제거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노이즈값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 후 샘플의 개수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)))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제거 후 샘플의 개수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0" y="5580586"/>
            <a:ext cx="4798904" cy="1244654"/>
          </a:xfrm>
          <a:prstGeom prst="rect">
            <a:avLst/>
          </a:prstGeom>
        </p:spPr>
      </p:pic>
      <p:sp>
        <p:nvSpPr>
          <p:cNvPr id="22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40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Text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의 구두점 제거 및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소문자화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def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s.encode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'utf8'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decode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ascii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ignore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return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join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if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c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not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punctuation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lower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구두점 제거와 동시에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소문자화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repreprocessing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headline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9" name="그룹 5"/>
          <p:cNvGrpSpPr>
            <a:grpSpLocks/>
          </p:cNvGrpSpPr>
          <p:nvPr/>
        </p:nvGrpSpPr>
        <p:grpSpPr bwMode="auto">
          <a:xfrm>
            <a:off x="474531" y="3645024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단어 집합을 만들고 크기를 확인</a:t>
              </a:r>
            </a:p>
          </p:txBody>
        </p:sp>
      </p:grp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474531" y="4056905"/>
            <a:ext cx="810377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vocabulary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)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만들고 크기를 확인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Tokenizer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t.fit_on_texts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+ 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b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단어 집합의 크기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%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d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%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6" y="2324362"/>
            <a:ext cx="3820810" cy="11813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5" y="4865898"/>
            <a:ext cx="3161365" cy="363302"/>
          </a:xfrm>
          <a:prstGeom prst="rect">
            <a:avLst/>
          </a:prstGeom>
        </p:spPr>
      </p:pic>
      <p:sp>
        <p:nvSpPr>
          <p:cNvPr id="15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7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동시에 하나의 문장을 여러 줄로 분해하여 훈련 데이터를 구성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list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text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: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1,214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샘플에 대해서 샘플을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개씩 가져온다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t.texts_to_sequences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line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0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각 샘플에 대한 정수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range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)):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encoded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[:i+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sequences.append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                              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         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11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개의 샘플 출력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6" y="2816804"/>
            <a:ext cx="2451484" cy="1908340"/>
          </a:xfrm>
          <a:prstGeom prst="rect">
            <a:avLst/>
          </a:prstGeom>
        </p:spPr>
      </p:pic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477031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정수에 따른 단어 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5182193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어떤 정수가 어떤 단어를 의미하는지 알아보기 위해 인덱스로부터 단어를 찾는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만듭니다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={}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t.word_index.items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(): 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    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인덱스를 단어로 바꾸기 위해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생성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value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key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빈도수 상위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582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번 단어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index_to_word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582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2" y="6098699"/>
            <a:ext cx="4493622" cy="436684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96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패딩작업을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위한 최대길이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 작업을 수행하기 전에 가장 긴 샘플의 길이를 확인합니다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.</a:t>
            </a:r>
            <a:b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max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for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b="1" dirty="0" err="1">
                <a:solidFill>
                  <a:srgbClr val="000080"/>
                </a:solidFill>
                <a:latin typeface="Arial Unicode MS"/>
                <a:ea typeface="Inconsolata"/>
              </a:rPr>
              <a:t>in</a:t>
            </a:r>
            <a:r>
              <a:rPr kumimoji="0" lang="ko-KR" altLang="ko-KR" sz="800" b="1" dirty="0">
                <a:solidFill>
                  <a:srgbClr val="000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샘플의 최대 길이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 : {}'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.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format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2708921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샘플 패딩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3120802"/>
            <a:ext cx="810377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가장 긴 샘플의 길이인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24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로 모든 샘플의 길이를 패딩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pad_sequences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maxlen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max_len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padding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b="1" dirty="0" err="1">
                <a:solidFill>
                  <a:srgbClr val="008080"/>
                </a:solidFill>
                <a:latin typeface="Arial Unicode MS"/>
                <a:ea typeface="Inconsolata"/>
              </a:rPr>
              <a:t>pre</a:t>
            </a:r>
            <a:r>
              <a:rPr kumimoji="0" lang="ko-KR" altLang="ko-KR" sz="800" b="1" dirty="0">
                <a:solidFill>
                  <a:srgbClr val="008080"/>
                </a:solidFill>
                <a:latin typeface="Arial Unicode MS"/>
                <a:ea typeface="Inconsolata"/>
              </a:rPr>
              <a:t>'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87" y="1988840"/>
            <a:ext cx="3227741" cy="375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7" y="3645025"/>
            <a:ext cx="3836119" cy="1296143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5"/>
          <p:cNvGrpSpPr>
            <a:grpSpLocks/>
          </p:cNvGrpSpPr>
          <p:nvPr/>
        </p:nvGrpSpPr>
        <p:grpSpPr bwMode="auto">
          <a:xfrm>
            <a:off x="474531" y="1036316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입력값</a:t>
              </a: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,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출력값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 분리 및 확인</a:t>
              </a:r>
            </a:p>
          </p:txBody>
        </p: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531" y="1448197"/>
            <a:ext cx="810377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맨 우측 단어만 레이블로 분리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np.array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[:,:-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sequences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[:,-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1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</a:t>
            </a: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b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</a:br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X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ko-KR" altLang="ko-KR" sz="800" dirty="0">
                <a:solidFill>
                  <a:srgbClr val="0000FF"/>
                </a:solidFill>
                <a:latin typeface="Arial Unicode MS"/>
                <a:ea typeface="Inconsolata"/>
              </a:rPr>
              <a:t>3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grpSp>
        <p:nvGrpSpPr>
          <p:cNvPr id="22" name="그룹 5"/>
          <p:cNvGrpSpPr>
            <a:grpSpLocks/>
          </p:cNvGrpSpPr>
          <p:nvPr/>
        </p:nvGrpSpPr>
        <p:grpSpPr bwMode="auto">
          <a:xfrm>
            <a:off x="474531" y="3717032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5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Dataset </a:t>
              </a:r>
              <a:r>
                <a:rPr lang="ko-KR" altLang="en-US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확인</a:t>
              </a:r>
            </a:p>
          </p:txBody>
        </p:sp>
      </p:grp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474531" y="4128913"/>
            <a:ext cx="810377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dirty="0" err="1">
                <a:solidFill>
                  <a:srgbClr val="000080"/>
                </a:solidFill>
                <a:latin typeface="Arial Unicode MS"/>
                <a:ea typeface="Inconsolata"/>
              </a:rPr>
              <a:t>print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[:</a:t>
            </a:r>
            <a:r>
              <a:rPr kumimoji="0" lang="en-US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5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]) 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55" y="2346343"/>
            <a:ext cx="3953453" cy="12795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8" y="4365104"/>
            <a:ext cx="2068892" cy="390720"/>
          </a:xfrm>
          <a:prstGeom prst="rect">
            <a:avLst/>
          </a:prstGeom>
        </p:spPr>
      </p:pic>
      <p:grpSp>
        <p:nvGrpSpPr>
          <p:cNvPr id="28" name="그룹 5"/>
          <p:cNvGrpSpPr>
            <a:grpSpLocks/>
          </p:cNvGrpSpPr>
          <p:nvPr/>
        </p:nvGrpSpPr>
        <p:grpSpPr bwMode="auto">
          <a:xfrm>
            <a:off x="474531" y="4869160"/>
            <a:ext cx="2664292" cy="366713"/>
            <a:chOff x="-1538748" y="1661109"/>
            <a:chExt cx="653895" cy="36575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9" name="AutoShape 1682"/>
            <p:cNvSpPr>
              <a:spLocks noChangeArrowheads="1"/>
            </p:cNvSpPr>
            <p:nvPr/>
          </p:nvSpPr>
          <p:spPr bwMode="auto">
            <a:xfrm rot="5400000">
              <a:off x="-1394679" y="1517040"/>
              <a:ext cx="365758" cy="65389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39725" indent="-339725" algn="ctr" fontAlgn="auto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endParaRPr kumimoji="0" lang="ko-KR" altLang="en-US" sz="1000" dirty="0" err="1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onotype Sorts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-1534172" y="1669271"/>
              <a:ext cx="613974" cy="33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buClr>
                  <a:srgbClr val="000000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300" b="1" dirty="0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One-hot </a:t>
              </a:r>
              <a:r>
                <a:rPr lang="ko-KR" altLang="en-US" sz="1300" b="1" dirty="0" err="1">
                  <a:ln>
                    <a:solidFill>
                      <a:srgbClr val="6D9DC9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Malgun Gothic" charset="-127"/>
                </a:rPr>
                <a:t>인코딩</a:t>
              </a:r>
              <a:endParaRPr lang="ko-KR" altLang="en-US" sz="1300" b="1" dirty="0">
                <a:ln>
                  <a:solidFill>
                    <a:srgbClr val="6D9DC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 charset="-127"/>
              </a:endParaRPr>
            </a:p>
          </p:txBody>
        </p:sp>
      </p:grp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474531" y="5281041"/>
            <a:ext cx="810377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# 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레이블 데이터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대해서 원</a:t>
            </a:r>
            <a:r>
              <a:rPr kumimoji="0" lang="ko-KR" altLang="ko-KR" sz="800" i="1" dirty="0">
                <a:solidFill>
                  <a:srgbClr val="808080"/>
                </a:solidFill>
                <a:latin typeface="Arial Unicode MS"/>
                <a:ea typeface="Inconsolata"/>
              </a:rPr>
              <a:t>-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핫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8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인코딩을</a:t>
            </a:r>
            <a: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수행</a:t>
            </a:r>
            <a:br>
              <a:rPr kumimoji="0" lang="ko-KR" altLang="ko-KR" sz="8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 = 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to_categorical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(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y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, </a:t>
            </a:r>
            <a:r>
              <a:rPr kumimoji="0" lang="ko-KR" altLang="ko-KR" sz="800" dirty="0" err="1">
                <a:solidFill>
                  <a:srgbClr val="660099"/>
                </a:solidFill>
                <a:latin typeface="Arial Unicode MS"/>
                <a:ea typeface="Inconsolata"/>
              </a:rPr>
              <a:t>num_classes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=</a:t>
            </a:r>
            <a:r>
              <a:rPr kumimoji="0" lang="ko-KR" altLang="ko-KR" sz="800" dirty="0" err="1">
                <a:solidFill>
                  <a:srgbClr val="000000"/>
                </a:solidFill>
                <a:latin typeface="Arial Unicode MS"/>
                <a:ea typeface="Inconsolata"/>
              </a:rPr>
              <a:t>vocab_size</a:t>
            </a:r>
            <a:r>
              <a:rPr kumimoji="0" lang="ko-KR" altLang="ko-KR" sz="800" dirty="0">
                <a:solidFill>
                  <a:srgbClr val="000000"/>
                </a:solidFill>
                <a:latin typeface="Arial Unicode MS"/>
                <a:ea typeface="Inconsolata"/>
              </a:rPr>
              <a:t>)</a:t>
            </a:r>
            <a:endParaRPr kumimoji="0" lang="ko-KR" altLang="ko-KR" sz="1100" dirty="0">
              <a:latin typeface="Arial" panose="020B060402020202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14" y="5674995"/>
            <a:ext cx="2073086" cy="1185472"/>
          </a:xfrm>
          <a:prstGeom prst="rect">
            <a:avLst/>
          </a:prstGeom>
        </p:spPr>
      </p:pic>
      <p:sp>
        <p:nvSpPr>
          <p:cNvPr id="19" name="텍스트 개체 틀 3"/>
          <p:cNvSpPr txBox="1">
            <a:spLocks/>
          </p:cNvSpPr>
          <p:nvPr/>
        </p:nvSpPr>
        <p:spPr bwMode="auto">
          <a:xfrm>
            <a:off x="5796136" y="42863"/>
            <a:ext cx="3312939" cy="2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RNN</a:t>
            </a:r>
            <a:r>
              <a:rPr lang="ko-KR" altLang="en-US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</a:t>
            </a:r>
            <a:r>
              <a:rPr lang="en-US" altLang="ko-KR" sz="16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 generation</a:t>
            </a:r>
            <a:endParaRPr lang="ko-KR" altLang="en-US" sz="1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 Preparing Dataset</a:t>
            </a:r>
            <a:endParaRPr lang="ko-KR" altLang="en-US" sz="28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9137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16007</TotalTime>
  <Words>3009</Words>
  <Application>Microsoft Office PowerPoint</Application>
  <PresentationFormat>화면 슬라이드 쇼(4:3)</PresentationFormat>
  <Paragraphs>201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Arial Unicode MS</vt:lpstr>
      <vt:lpstr>NanumSquareOTF</vt:lpstr>
      <vt:lpstr>굴림</vt:lpstr>
      <vt:lpstr>굴림체</vt:lpstr>
      <vt:lpstr>나눔고딕</vt:lpstr>
      <vt:lpstr>나눔고딕 ExtraBold</vt:lpstr>
      <vt:lpstr>다음_Regular</vt:lpstr>
      <vt:lpstr>맑은 고딕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939</cp:revision>
  <dcterms:created xsi:type="dcterms:W3CDTF">2007-11-11T16:17:21Z</dcterms:created>
  <dcterms:modified xsi:type="dcterms:W3CDTF">2021-06-04T23:01:08Z</dcterms:modified>
</cp:coreProperties>
</file>