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89" r:id="rId4"/>
    <p:sldId id="29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9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8B57-CB4E-48BD-BC2B-21BECF7DFCDA}" type="slidenum">
              <a:rPr lang="en-US" altLang="ko-KR" sz="1300" i="0">
                <a:latin typeface="Times" panose="02020603050405020304" pitchFamily="18" charset="0"/>
              </a:rPr>
              <a:pPr/>
              <a:t>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126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CB0BE3-5B74-4351-934F-FDE19DC8FA27}" type="slidenum">
              <a:rPr lang="en-US" altLang="ko-KR" sz="1300" i="0">
                <a:latin typeface="Times" panose="02020603050405020304" pitchFamily="18" charset="0"/>
              </a:rPr>
              <a:pPr/>
              <a:t>15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07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CC30E9-3EA6-4242-A179-BA89DD47EF2F}" type="slidenum">
              <a:rPr lang="en-US" altLang="ko-KR" sz="1300" i="0">
                <a:latin typeface="Times" panose="02020603050405020304" pitchFamily="18" charset="0"/>
              </a:rPr>
              <a:pPr/>
              <a:t>16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2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AB92B6-AC64-4838-91F3-1F0895512202}" type="slidenum">
              <a:rPr lang="en-US" altLang="ko-KR" sz="1300" i="0">
                <a:latin typeface="Times" panose="02020603050405020304" pitchFamily="18" charset="0"/>
              </a:rPr>
              <a:pPr/>
              <a:t>17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00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374820-D6A6-48DB-A216-7DE244E5C9E3}" type="slidenum">
              <a:rPr lang="en-US" altLang="ko-KR" sz="1300" i="0">
                <a:latin typeface="Times" panose="02020603050405020304" pitchFamily="18" charset="0"/>
              </a:rPr>
              <a:pPr/>
              <a:t>18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16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65D966-DDAF-47B0-9346-D5C38029C046}" type="slidenum">
              <a:rPr lang="en-US" altLang="ko-KR" sz="1300" i="0">
                <a:latin typeface="Times" panose="02020603050405020304" pitchFamily="18" charset="0"/>
              </a:rPr>
              <a:pPr/>
              <a:t>19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775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2CFFAD-9C23-4E65-9203-B9516C49B9E7}" type="slidenum">
              <a:rPr lang="en-US" altLang="ko-KR" sz="1300" i="0">
                <a:latin typeface="Times" panose="02020603050405020304" pitchFamily="18" charset="0"/>
              </a:rPr>
              <a:pPr/>
              <a:t>20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231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7FDBF6-2046-42D4-908F-BD6C38788B01}" type="slidenum">
              <a:rPr lang="en-US" altLang="ko-KR" sz="1300" i="0">
                <a:latin typeface="Times" panose="02020603050405020304" pitchFamily="18" charset="0"/>
              </a:rPr>
              <a:pPr/>
              <a:t>21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638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789E32-1C89-4D5E-A4BA-083292F9DF60}" type="slidenum">
              <a:rPr lang="en-US" altLang="ko-KR" sz="1300" i="0">
                <a:latin typeface="Times" panose="02020603050405020304" pitchFamily="18" charset="0"/>
              </a:rPr>
              <a:pPr/>
              <a:t>22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566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A6177F-42A8-43E8-9C36-837692857AD7}" type="slidenum">
              <a:rPr lang="en-US" altLang="ko-KR" sz="1300" i="0">
                <a:latin typeface="Times" panose="02020603050405020304" pitchFamily="18" charset="0"/>
              </a:rPr>
              <a:pPr/>
              <a:t>23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~9/5/2007</a:t>
            </a:r>
          </a:p>
        </p:txBody>
      </p:sp>
    </p:spTree>
    <p:extLst>
      <p:ext uri="{BB962C8B-B14F-4D97-AF65-F5344CB8AC3E}">
        <p14:creationId xmlns:p14="http://schemas.microsoft.com/office/powerpoint/2010/main" val="1221923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0AD382-E74A-48DE-B2B6-C09427D9D2EB}" type="slidenum">
              <a:rPr lang="en-US" altLang="ko-KR" sz="1300" i="0">
                <a:latin typeface="Times" panose="02020603050405020304" pitchFamily="18" charset="0"/>
              </a:rPr>
              <a:pPr/>
              <a:t>24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22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FEC8A7-BC07-4096-A59E-197B31917F9F}" type="slidenum">
              <a:rPr lang="en-US" altLang="ko-KR" sz="1300" i="0">
                <a:latin typeface="Times" panose="02020603050405020304" pitchFamily="18" charset="0"/>
              </a:rPr>
              <a:pPr/>
              <a:t>7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808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877E59-3B7B-4D42-A40D-119FE6B68477}" type="slidenum">
              <a:rPr lang="en-US" altLang="ko-KR" sz="1300" i="0">
                <a:latin typeface="Times" panose="02020603050405020304" pitchFamily="18" charset="0"/>
              </a:rPr>
              <a:pPr/>
              <a:t>25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172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C8DD72-203A-4BE6-AEF4-D92D5A90BFA7}" type="slidenum">
              <a:rPr lang="en-US" altLang="ko-KR" sz="1300" i="0">
                <a:latin typeface="Times" panose="02020603050405020304" pitchFamily="18" charset="0"/>
              </a:rPr>
              <a:pPr/>
              <a:t>26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454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647703-C38A-45F8-B8A1-DCB9E88C4EB2}" type="slidenum">
              <a:rPr lang="en-US" altLang="ko-KR" sz="1300" i="0">
                <a:latin typeface="Times" panose="02020603050405020304" pitchFamily="18" charset="0"/>
              </a:rPr>
              <a:pPr/>
              <a:t>27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39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B279F9-4F31-4C30-BD19-9238CCF8064C}" type="slidenum">
              <a:rPr lang="en-US" altLang="ko-KR" sz="1300" i="0">
                <a:latin typeface="Times" panose="02020603050405020304" pitchFamily="18" charset="0"/>
              </a:rPr>
              <a:pPr/>
              <a:t>28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636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8BBB7-0CBA-49C4-8A58-064D62A36990}" type="slidenum">
              <a:rPr lang="en-US" altLang="ko-KR" sz="1300" i="0">
                <a:latin typeface="Times" panose="02020603050405020304" pitchFamily="18" charset="0"/>
              </a:rPr>
              <a:pPr/>
              <a:t>29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303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48BB32-EC1A-45F9-AFA7-76CFC977C546}" type="slidenum">
              <a:rPr lang="en-US" altLang="ko-KR" sz="1300" i="0">
                <a:latin typeface="Times" panose="02020603050405020304" pitchFamily="18" charset="0"/>
              </a:rPr>
              <a:pPr/>
              <a:t>30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641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BB14A-88BF-4569-926F-C0C913F5C68C}" type="slidenum">
              <a:rPr lang="en-US" altLang="ko-KR" sz="1300" i="0">
                <a:latin typeface="Times" panose="02020603050405020304" pitchFamily="18" charset="0"/>
              </a:rPr>
              <a:pPr/>
              <a:t>31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99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32C27C-9F57-49A4-95FD-6A4C492B5A54}" type="slidenum">
              <a:rPr lang="en-US" altLang="ko-KR" sz="1300" i="0">
                <a:latin typeface="Times" panose="02020603050405020304" pitchFamily="18" charset="0"/>
              </a:rPr>
              <a:pPr/>
              <a:t>32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041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A12A10-A441-474C-BC04-04EF61A6A9A8}" type="slidenum">
              <a:rPr lang="en-US" altLang="ko-KR" sz="1300" i="0">
                <a:latin typeface="Times" panose="02020603050405020304" pitchFamily="18" charset="0"/>
              </a:rPr>
              <a:pPr/>
              <a:t>33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22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B25F3E-471A-4B57-A0AB-977FDCA0360B}" type="slidenum">
              <a:rPr lang="en-US" altLang="ko-KR" sz="1300" i="0">
                <a:latin typeface="Times" panose="02020603050405020304" pitchFamily="18" charset="0"/>
              </a:rPr>
              <a:pPr/>
              <a:t>34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55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A32FF0-CDBE-4973-AFD3-E64BD506DE78}" type="slidenum">
              <a:rPr lang="en-US" altLang="ko-KR" sz="1300" i="0">
                <a:latin typeface="Times" panose="02020603050405020304" pitchFamily="18" charset="0"/>
              </a:rPr>
              <a:pPr/>
              <a:t>8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94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921D52-655D-4156-A7BB-BB34EA5E37F9}" type="slidenum">
              <a:rPr lang="en-US" altLang="ko-KR" sz="1300" i="0">
                <a:latin typeface="Times" panose="02020603050405020304" pitchFamily="18" charset="0"/>
              </a:rPr>
              <a:pPr/>
              <a:t>35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96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B6F40E-2A5B-487E-AC52-2D0070EB4806}" type="slidenum">
              <a:rPr lang="en-US" altLang="ko-KR" sz="1300" i="0">
                <a:latin typeface="Times" panose="02020603050405020304" pitchFamily="18" charset="0"/>
              </a:rPr>
              <a:pPr/>
              <a:t>9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53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053E4-EC57-46D3-BB2F-23A6A861A542}" type="slidenum">
              <a:rPr lang="en-US" altLang="ko-KR" sz="1300" i="0">
                <a:latin typeface="Times" panose="02020603050405020304" pitchFamily="18" charset="0"/>
              </a:rPr>
              <a:pPr/>
              <a:t>10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70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C5D07B-3D92-46D1-BEEB-7695B51045F9}" type="slidenum">
              <a:rPr lang="en-US" altLang="ko-KR" sz="1300" i="0">
                <a:latin typeface="Times" panose="02020603050405020304" pitchFamily="18" charset="0"/>
              </a:rPr>
              <a:pPr/>
              <a:t>11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38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BA11D8-B068-4949-B531-A15070005341}" type="slidenum">
              <a:rPr lang="en-US" altLang="ko-KR" sz="1300" i="0">
                <a:latin typeface="Times" panose="02020603050405020304" pitchFamily="18" charset="0"/>
              </a:rPr>
              <a:pPr/>
              <a:t>12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31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208641-2601-4A10-86C5-F0D53657415B}" type="slidenum">
              <a:rPr lang="en-US" altLang="ko-KR" sz="1300" i="0">
                <a:latin typeface="Times" panose="02020603050405020304" pitchFamily="18" charset="0"/>
              </a:rPr>
              <a:pPr/>
              <a:t>13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64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31DFF5-0E54-4907-87FD-A20A4F9F7F41}" type="slidenum">
              <a:rPr lang="en-US" altLang="ko-KR" sz="1300" i="0">
                <a:latin typeface="Times" panose="02020603050405020304" pitchFamily="18" charset="0"/>
              </a:rPr>
              <a:pPr/>
              <a:t>14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86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AD4F10-4882-4888-A20B-9906F52612A9}" type="datetime1">
              <a:rPr lang="en-US" altLang="ko-KR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6AFB-2073-4720-BC3A-9CEBB55BEB34}" type="datetime1">
              <a:rPr lang="en-US" altLang="ko-KR" smtClean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257EF-1090-421A-A98E-7A7FE49E5AFE}" type="datetime1">
              <a:rPr lang="en-US" altLang="ko-KR" smtClean="0"/>
              <a:t>9/5/2017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2A95D3-8B2B-40AA-AFB9-D181477A5ED9}" type="datetime1">
              <a:rPr lang="en-US" altLang="ko-KR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spc="-300" dirty="0" smtClean="0"/>
              <a:t>알고리즘 설계와 분석의 기초</a:t>
            </a:r>
            <a:endParaRPr lang="en-US" sz="48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870075"/>
            <a:ext cx="63754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7032625" y="5903913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문제의 크기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708025" y="162401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수행시간</a:t>
            </a: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774700" y="2565400"/>
            <a:ext cx="482600" cy="288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수행시간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78013"/>
            <a:ext cx="738505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4937125" y="6034088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문제의 크기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41325" y="15446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수행시간</a:t>
            </a:r>
          </a:p>
        </p:txBody>
      </p:sp>
      <p:sp>
        <p:nvSpPr>
          <p:cNvPr id="19461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/>
              <a:t>알고리즘의 수행시간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9916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1689100"/>
            <a:ext cx="558800" cy="673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/>
              <a:t>알고리즘의 수행시간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수행시간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알고리즘의 수행시간을 좌우하는 기준은 다양하게 잡을 수 있다</a:t>
            </a:r>
          </a:p>
          <a:p>
            <a:pPr lvl="1"/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 for </a:t>
            </a:r>
            <a:r>
              <a:rPr lang="ko-KR" altLang="en-US" dirty="0" smtClean="0">
                <a:latin typeface="+mn-ea"/>
              </a:rPr>
              <a:t>루프의 반복횟수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특정한 행이 수행되는 횟수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함수의 호출횟수</a:t>
            </a:r>
            <a:r>
              <a:rPr lang="en-US" altLang="ko-KR" dirty="0" smtClean="0">
                <a:latin typeface="+mn-ea"/>
              </a:rPr>
              <a:t>, …</a:t>
            </a:r>
          </a:p>
          <a:p>
            <a:r>
              <a:rPr lang="ko-KR" altLang="en-US" dirty="0" smtClean="0">
                <a:latin typeface="+mn-ea"/>
              </a:rPr>
              <a:t>몇 가지 간단한 경우의 예를 통해 알고리즘의 수행시간을 살펴본다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7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수행시간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sample1(A[ ], n) </a:t>
            </a:r>
          </a:p>
          <a:p>
            <a:pPr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{ </a:t>
            </a:r>
          </a:p>
          <a:p>
            <a:pPr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        k = n/2 ; </a:t>
            </a:r>
          </a:p>
          <a:p>
            <a:pPr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2800" b="1" dirty="0" smtClean="0">
                <a:solidFill>
                  <a:srgbClr val="0066CC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2800" dirty="0" smtClean="0">
                <a:ea typeface="굴림" panose="020B0600000101010101" pitchFamily="50" charset="-127"/>
              </a:rPr>
              <a:t> A[k] ;     </a:t>
            </a:r>
          </a:p>
          <a:p>
            <a:pPr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} </a:t>
            </a:r>
            <a:endParaRPr lang="ko-KR" altLang="en-US" sz="2800" dirty="0" smtClean="0">
              <a:ea typeface="굴림" panose="020B0600000101010101" pitchFamily="50" charset="-127"/>
            </a:endParaRP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2341646" y="4086309"/>
            <a:ext cx="41809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n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에 관계없이 상수 시간이 소요된다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9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수행시간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sample2(A[ ], 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        sum ← 0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        </a:t>
            </a:r>
            <a:r>
              <a:rPr lang="en-US" altLang="ko-KR" sz="2800" b="1" smtClean="0">
                <a:solidFill>
                  <a:srgbClr val="0066CC"/>
                </a:solidFill>
                <a:ea typeface="굴림" panose="020B0600000101010101" pitchFamily="50" charset="-127"/>
              </a:rPr>
              <a:t>for </a:t>
            </a:r>
            <a:r>
              <a:rPr lang="en-US" altLang="ko-KR" sz="2800" smtClean="0">
                <a:ea typeface="굴림" panose="020B0600000101010101" pitchFamily="50" charset="-127"/>
              </a:rPr>
              <a:t>i ← 1 </a:t>
            </a:r>
            <a:r>
              <a:rPr lang="en-US" altLang="ko-KR" sz="2800" b="1" smtClean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800" smtClean="0">
                <a:ea typeface="굴림" panose="020B0600000101010101" pitchFamily="50" charset="-127"/>
              </a:rPr>
              <a:t> n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                sum← sum+ A[i] ;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        </a:t>
            </a:r>
            <a:r>
              <a:rPr lang="en-US" altLang="ko-KR" sz="2800" b="1" smtClean="0">
                <a:solidFill>
                  <a:srgbClr val="0066CC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2800" smtClean="0">
                <a:ea typeface="굴림" panose="020B0600000101010101" pitchFamily="50" charset="-127"/>
              </a:rPr>
              <a:t> sum ;    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} 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2546718" y="4934268"/>
            <a:ext cx="36423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n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에 비례하는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시간이 소요된다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0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수행시간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sample3(A[ ],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        sum ← 0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        </a:t>
            </a:r>
            <a:r>
              <a:rPr lang="en-US" altLang="ko-KR" sz="2800" b="1" smtClean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800" smtClean="0">
                <a:ea typeface="굴림" panose="020B0600000101010101" pitchFamily="50" charset="-127"/>
              </a:rPr>
              <a:t> i ← 1 </a:t>
            </a:r>
            <a:r>
              <a:rPr lang="en-US" altLang="ko-KR" sz="2800" b="1" smtClean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800" smtClean="0">
                <a:ea typeface="굴림" panose="020B0600000101010101" pitchFamily="50" charset="-127"/>
              </a:rPr>
              <a:t> n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800" b="1" smtClean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800" smtClean="0">
                <a:ea typeface="굴림" panose="020B0600000101010101" pitchFamily="50" charset="-127"/>
              </a:rPr>
              <a:t> j ← 1 </a:t>
            </a:r>
            <a:r>
              <a:rPr lang="en-US" altLang="ko-KR" sz="2800" b="1" smtClean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800" smtClean="0">
                <a:ea typeface="굴림" panose="020B0600000101010101" pitchFamily="50" charset="-127"/>
              </a:rPr>
              <a:t> 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                        sum← sum+ A[i]*A[j]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        </a:t>
            </a:r>
            <a:r>
              <a:rPr lang="en-US" altLang="ko-KR" sz="2800" b="1" smtClean="0">
                <a:solidFill>
                  <a:srgbClr val="0066CC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2800" smtClean="0">
                <a:ea typeface="굴림" panose="020B0600000101010101" pitchFamily="50" charset="-127"/>
              </a:rPr>
              <a:t> sum ;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2800" smtClean="0">
              <a:ea typeface="굴림" panose="020B0600000101010101" pitchFamily="50" charset="-127"/>
            </a:endParaRP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2553135" y="5052980"/>
            <a:ext cx="3733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n</a:t>
            </a:r>
            <a:r>
              <a:rPr lang="en-US" altLang="ko-KR" i="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에 비례하는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시간이 소요된다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수행시간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sample4(A[ ],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        sum ← 0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b="1" smtClean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smtClean="0">
                <a:ea typeface="굴림" panose="020B0600000101010101" pitchFamily="50" charset="-127"/>
              </a:rPr>
              <a:t> i ← 1 </a:t>
            </a:r>
            <a:r>
              <a:rPr lang="en-US" altLang="ko-KR" sz="2000" b="1" smtClean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000" smtClean="0">
                <a:ea typeface="굴림" panose="020B0600000101010101" pitchFamily="50" charset="-127"/>
              </a:rPr>
              <a:t> n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b="1" smtClean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smtClean="0">
                <a:ea typeface="굴림" panose="020B0600000101010101" pitchFamily="50" charset="-127"/>
              </a:rPr>
              <a:t> j ← 1 </a:t>
            </a:r>
            <a:r>
              <a:rPr lang="en-US" altLang="ko-KR" sz="2000" b="1" smtClean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000" smtClean="0">
                <a:ea typeface="굴림" panose="020B0600000101010101" pitchFamily="50" charset="-127"/>
              </a:rPr>
              <a:t> n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                        k ← A[1 ... n]</a:t>
            </a:r>
            <a:r>
              <a:rPr lang="ko-KR" altLang="en-US" sz="1800" smtClean="0">
                <a:ea typeface="굴림" panose="020B0600000101010101" pitchFamily="50" charset="-127"/>
              </a:rPr>
              <a:t> 에서 임의로 </a:t>
            </a:r>
            <a:r>
              <a:rPr lang="en-US" altLang="ko-KR" sz="1800" smtClean="0">
                <a:ea typeface="굴림" panose="020B0600000101010101" pitchFamily="50" charset="-127"/>
              </a:rPr>
              <a:t>n/2 </a:t>
            </a:r>
            <a:r>
              <a:rPr lang="ko-KR" altLang="en-US" sz="1800" smtClean="0">
                <a:ea typeface="굴림" panose="020B0600000101010101" pitchFamily="50" charset="-127"/>
              </a:rPr>
              <a:t>개를 뽑을 때 이 중 최대값</a:t>
            </a:r>
            <a:r>
              <a:rPr lang="ko-KR" altLang="en-US" sz="2000" smtClean="0">
                <a:ea typeface="굴림" panose="020B0600000101010101" pitchFamily="50" charset="-127"/>
              </a:rPr>
              <a:t> </a:t>
            </a:r>
            <a:r>
              <a:rPr lang="en-US" altLang="ko-KR" sz="2000" smtClean="0">
                <a:ea typeface="굴림" panose="020B0600000101010101" pitchFamily="50" charset="-127"/>
              </a:rPr>
              <a:t>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                        sum ← sum + k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                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b="1" smtClean="0">
                <a:solidFill>
                  <a:srgbClr val="0066CC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2000" smtClean="0">
                <a:ea typeface="굴림" panose="020B0600000101010101" pitchFamily="50" charset="-127"/>
              </a:rPr>
              <a:t> sum ;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} </a:t>
            </a:r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614095" y="5027847"/>
            <a:ext cx="3733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n</a:t>
            </a:r>
            <a:r>
              <a:rPr lang="en-US" altLang="ko-KR" i="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3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에 비례하는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시간이 소요된다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수행시간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sample5(A[ ],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        sum ← 0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        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smtClean="0">
                <a:ea typeface="굴림" panose="020B0600000101010101" pitchFamily="50" charset="-127"/>
              </a:rPr>
              <a:t>  i</a:t>
            </a:r>
            <a:r>
              <a:rPr lang="en-US" altLang="ko-KR" sz="2400" i="1" smtClean="0">
                <a:ea typeface="굴림" panose="020B0600000101010101" pitchFamily="50" charset="-127"/>
              </a:rPr>
              <a:t> </a:t>
            </a:r>
            <a:r>
              <a:rPr lang="en-US" altLang="ko-KR" sz="2400" smtClean="0">
                <a:ea typeface="굴림" panose="020B0600000101010101" pitchFamily="50" charset="-127"/>
              </a:rPr>
              <a:t>← 1 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400" smtClean="0">
                <a:ea typeface="굴림" panose="020B0600000101010101" pitchFamily="50" charset="-127"/>
              </a:rPr>
              <a:t> n           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               </a:t>
            </a:r>
            <a:r>
              <a:rPr lang="en-US" altLang="ko-KR" sz="2400" smtClean="0">
                <a:solidFill>
                  <a:srgbClr val="0066CC"/>
                </a:solidFill>
                <a:ea typeface="굴림" panose="020B0600000101010101" pitchFamily="50" charset="-127"/>
              </a:rPr>
              <a:t> 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smtClean="0">
                <a:ea typeface="굴림" panose="020B0600000101010101" pitchFamily="50" charset="-127"/>
              </a:rPr>
              <a:t>  j ←  i+1 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400" smtClean="0">
                <a:ea typeface="굴림" panose="020B0600000101010101" pitchFamily="50" charset="-127"/>
              </a:rPr>
              <a:t> 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                        sum← sum+ A[i]*A[j] ;        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        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2400" smtClean="0">
                <a:ea typeface="굴림" panose="020B0600000101010101" pitchFamily="50" charset="-127"/>
              </a:rPr>
              <a:t> sum ;    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ko-KR" altLang="en-US" sz="2400" smtClean="0">
              <a:ea typeface="굴림" panose="020B0600000101010101" pitchFamily="50" charset="-127"/>
            </a:endParaRP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2705143" y="4998971"/>
            <a:ext cx="3733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n</a:t>
            </a:r>
            <a:r>
              <a:rPr lang="en-US" altLang="ko-KR" i="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에 비례하는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시간이 소요된다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0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수행시간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factorial(n)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        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2400" smtClean="0">
                <a:ea typeface="굴림" panose="020B0600000101010101" pitchFamily="50" charset="-127"/>
              </a:rPr>
              <a:t> (n=1) 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2400" smtClean="0">
                <a:ea typeface="굴림" panose="020B0600000101010101" pitchFamily="50" charset="-127"/>
              </a:rPr>
              <a:t> 1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        </a:t>
            </a:r>
            <a:r>
              <a:rPr lang="en-US" altLang="ko-KR" sz="2400" b="1" smtClean="0">
                <a:solidFill>
                  <a:srgbClr val="0066CC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2400" smtClean="0">
                <a:ea typeface="굴림" panose="020B0600000101010101" pitchFamily="50" charset="-127"/>
              </a:rPr>
              <a:t> n*factorial(n-1) ;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smtClean="0">
                <a:ea typeface="굴림" panose="020B0600000101010101" pitchFamily="50" charset="-127"/>
              </a:rPr>
              <a:t>} </a:t>
            </a:r>
            <a:endParaRPr lang="ko-KR" altLang="en-US" sz="2400" smtClean="0">
              <a:ea typeface="굴림" panose="020B0600000101010101" pitchFamily="50" charset="-127"/>
            </a:endParaRP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750828" y="4825716"/>
            <a:ext cx="36423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n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에 비례하는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시간이 소요된다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개요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 </a:t>
            </a:r>
            <a:r>
              <a:rPr lang="ko-KR" altLang="en-US" dirty="0"/>
              <a:t>서 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쉽게 </a:t>
            </a:r>
            <a:r>
              <a:rPr lang="ko-KR" altLang="en-US" dirty="0"/>
              <a:t>배우는 알고리즘</a:t>
            </a:r>
            <a:r>
              <a:rPr lang="en-US" altLang="ko-KR" dirty="0"/>
              <a:t>: </a:t>
            </a:r>
            <a:r>
              <a:rPr lang="ko-KR" altLang="en-US" dirty="0"/>
              <a:t>관계 중심의 사고법</a:t>
            </a:r>
          </a:p>
          <a:p>
            <a:r>
              <a:rPr lang="ko-KR" altLang="en-US" dirty="0" smtClean="0"/>
              <a:t>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문병로</a:t>
            </a:r>
            <a:endParaRPr lang="ko-KR" altLang="en-US" dirty="0"/>
          </a:p>
          <a:p>
            <a:r>
              <a:rPr lang="ko-KR" altLang="en-US" dirty="0" smtClean="0"/>
              <a:t>출판사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한빛아카데미</a:t>
            </a:r>
            <a:endParaRPr lang="en-US" altLang="ko-KR" dirty="0"/>
          </a:p>
          <a:p>
            <a:r>
              <a:rPr lang="ko-KR" altLang="en-US" dirty="0" smtClean="0"/>
              <a:t>출간일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</a:p>
          <a:p>
            <a:r>
              <a:rPr lang="en-US" altLang="ko-KR" dirty="0" smtClean="0"/>
              <a:t>ISBN</a:t>
            </a:r>
          </a:p>
          <a:p>
            <a:pPr lvl="1"/>
            <a:r>
              <a:rPr lang="en-US" altLang="ko-KR" dirty="0"/>
              <a:t>9788998756406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4" descr="459pyoji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335" y="1571710"/>
            <a:ext cx="238125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5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재귀와 귀납적 사고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j-ea"/>
                <a:ea typeface="+mj-ea"/>
              </a:rPr>
              <a:t>재귀</a:t>
            </a:r>
            <a:r>
              <a:rPr lang="en-US" altLang="ko-KR" sz="2800" dirty="0" smtClean="0">
                <a:latin typeface="+mj-ea"/>
                <a:ea typeface="+mj-ea"/>
              </a:rPr>
              <a:t>=</a:t>
            </a:r>
            <a:r>
              <a:rPr lang="ko-KR" altLang="en-US" sz="2800" dirty="0" smtClean="0">
                <a:latin typeface="+mj-ea"/>
                <a:ea typeface="+mj-ea"/>
              </a:rPr>
              <a:t>자기호출</a:t>
            </a:r>
            <a:r>
              <a:rPr lang="en-US" altLang="ko-KR" sz="2800" dirty="0" smtClean="0">
                <a:latin typeface="+mj-ea"/>
                <a:ea typeface="+mj-ea"/>
              </a:rPr>
              <a:t>(recurrence)</a:t>
            </a:r>
          </a:p>
          <a:p>
            <a:r>
              <a:rPr lang="ko-KR" altLang="en-US" sz="2800" dirty="0" smtClean="0">
                <a:latin typeface="+mj-ea"/>
                <a:ea typeface="+mj-ea"/>
              </a:rPr>
              <a:t>재귀적 구조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어떤 문제 안에 크기만 다를 뿐 성격이 똑같은 작은 문제</a:t>
            </a:r>
            <a:r>
              <a:rPr lang="en-US" altLang="ko-KR" sz="2400" dirty="0" smtClean="0">
                <a:latin typeface="+mj-ea"/>
                <a:ea typeface="+mj-ea"/>
              </a:rPr>
              <a:t>(</a:t>
            </a:r>
            <a:r>
              <a:rPr lang="ko-KR" altLang="en-US" sz="2400" dirty="0" smtClean="0">
                <a:latin typeface="+mj-ea"/>
                <a:ea typeface="+mj-ea"/>
              </a:rPr>
              <a:t>들</a:t>
            </a:r>
            <a:r>
              <a:rPr lang="en-US" altLang="ko-KR" sz="2400" dirty="0" smtClean="0">
                <a:latin typeface="+mj-ea"/>
                <a:ea typeface="+mj-ea"/>
              </a:rPr>
              <a:t>)</a:t>
            </a:r>
            <a:r>
              <a:rPr lang="ko-KR" altLang="en-US" sz="2400" dirty="0" smtClean="0">
                <a:latin typeface="+mj-ea"/>
                <a:ea typeface="+mj-ea"/>
              </a:rPr>
              <a:t>가 포함되어 있는 것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예</a:t>
            </a:r>
            <a:r>
              <a:rPr lang="en-US" altLang="ko-KR" sz="2400" dirty="0" smtClean="0">
                <a:latin typeface="+mj-ea"/>
                <a:ea typeface="+mj-ea"/>
              </a:rPr>
              <a:t>1:  factorial</a:t>
            </a:r>
          </a:p>
          <a:p>
            <a:pPr lvl="2"/>
            <a:r>
              <a:rPr lang="en-US" altLang="ko-KR" sz="2000" dirty="0" smtClean="0">
                <a:latin typeface="+mj-ea"/>
                <a:ea typeface="+mj-ea"/>
              </a:rPr>
              <a:t>N! = N×(N-1)!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예</a:t>
            </a:r>
            <a:r>
              <a:rPr lang="en-US" altLang="ko-KR" sz="2400" dirty="0" smtClean="0">
                <a:latin typeface="+mj-ea"/>
                <a:ea typeface="+mj-ea"/>
              </a:rPr>
              <a:t>1: </a:t>
            </a:r>
            <a:r>
              <a:rPr lang="ko-KR" altLang="en-US" sz="2400" dirty="0" smtClean="0">
                <a:latin typeface="+mj-ea"/>
                <a:ea typeface="+mj-ea"/>
              </a:rPr>
              <a:t>수열의 점화식</a:t>
            </a:r>
          </a:p>
          <a:p>
            <a:pPr lvl="2"/>
            <a:r>
              <a:rPr lang="en-US" altLang="ko-KR" sz="2000" dirty="0" smtClean="0">
                <a:latin typeface="+mj-ea"/>
                <a:ea typeface="+mj-ea"/>
              </a:rPr>
              <a:t>a</a:t>
            </a:r>
            <a:r>
              <a:rPr lang="en-US" altLang="ko-KR" sz="2000" baseline="-25000" dirty="0" smtClean="0">
                <a:latin typeface="+mj-ea"/>
                <a:ea typeface="+mj-ea"/>
              </a:rPr>
              <a:t>n</a:t>
            </a:r>
            <a:r>
              <a:rPr lang="en-US" altLang="ko-KR" sz="2000" dirty="0" smtClean="0">
                <a:latin typeface="+mj-ea"/>
                <a:ea typeface="+mj-ea"/>
              </a:rPr>
              <a:t> = a</a:t>
            </a:r>
            <a:r>
              <a:rPr lang="en-US" altLang="ko-KR" sz="2000" baseline="-25000" dirty="0" smtClean="0">
                <a:latin typeface="+mj-ea"/>
                <a:ea typeface="+mj-ea"/>
              </a:rPr>
              <a:t>n-1</a:t>
            </a:r>
            <a:r>
              <a:rPr lang="en-US" altLang="ko-KR" sz="2000" dirty="0" smtClean="0">
                <a:latin typeface="+mj-ea"/>
                <a:ea typeface="+mj-ea"/>
              </a:rPr>
              <a:t> + 2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5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재귀의 예</a:t>
            </a:r>
            <a:r>
              <a:rPr lang="en-US" altLang="ko-KR" dirty="0"/>
              <a:t>: </a:t>
            </a:r>
            <a:r>
              <a:rPr lang="en-US" altLang="ko-KR" dirty="0" err="1"/>
              <a:t>Mergesort</a:t>
            </a:r>
            <a:r>
              <a:rPr lang="en-US" altLang="ko-KR" dirty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2000" dirty="0" smtClean="0">
                <a:ea typeface="굴림" panose="020B0600000101010101" pitchFamily="50" charset="-127"/>
              </a:rPr>
              <a:t>(A[ ], p, 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▷ A[p ... r]</a:t>
            </a:r>
            <a:r>
              <a:rPr lang="ko-KR" altLang="en-US" sz="1800" dirty="0" smtClean="0">
                <a:ea typeface="굴림" panose="020B0600000101010101" pitchFamily="50" charset="-127"/>
              </a:rPr>
              <a:t>을 정렬한다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if </a:t>
            </a:r>
            <a:r>
              <a:rPr lang="en-US" altLang="ko-KR" sz="2000" dirty="0" smtClean="0">
                <a:ea typeface="굴림" panose="020B0600000101010101" pitchFamily="50" charset="-127"/>
              </a:rPr>
              <a:t>(p &lt; r) </a:t>
            </a:r>
            <a:r>
              <a:rPr lang="en-US" altLang="ko-KR" sz="20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2000" dirty="0" smtClean="0">
                <a:ea typeface="굴림" panose="020B0600000101010101" pitchFamily="50" charset="-127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                q ← (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p+r</a:t>
            </a:r>
            <a:r>
              <a:rPr lang="en-US" altLang="ko-KR" sz="2000" dirty="0" smtClean="0">
                <a:ea typeface="굴림" panose="020B0600000101010101" pitchFamily="50" charset="-127"/>
              </a:rPr>
              <a:t>)/2;   -----------------------  ①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p, q</a:t>
            </a:r>
            <a:r>
              <a:rPr lang="ko-KR" altLang="en-US" sz="1800" dirty="0" smtClean="0">
                <a:ea typeface="굴림" panose="020B0600000101010101" pitchFamily="50" charset="-127"/>
              </a:rPr>
              <a:t>의 중간 지점 계산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2000" dirty="0" smtClean="0">
                <a:ea typeface="굴림" panose="020B0600000101010101" pitchFamily="50" charset="-127"/>
              </a:rPr>
              <a:t>(A, p, q);  ----------------  ②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</a:t>
            </a:r>
            <a:r>
              <a:rPr lang="ko-KR" altLang="en-US" sz="1800" dirty="0" smtClean="0">
                <a:ea typeface="굴림" panose="020B0600000101010101" pitchFamily="50" charset="-127"/>
              </a:rPr>
              <a:t>전반부 정렬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2000" dirty="0" smtClean="0">
                <a:ea typeface="굴림" panose="020B0600000101010101" pitchFamily="50" charset="-127"/>
              </a:rPr>
              <a:t>(A, q+1, r); --------------  ③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</a:t>
            </a:r>
            <a:r>
              <a:rPr lang="ko-KR" altLang="en-US" sz="1800" dirty="0" smtClean="0">
                <a:ea typeface="굴림" panose="020B0600000101010101" pitchFamily="50" charset="-127"/>
              </a:rPr>
              <a:t>후반부 정렬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dirty="0" smtClean="0">
                <a:ea typeface="굴림" panose="020B0600000101010101" pitchFamily="50" charset="-127"/>
              </a:rPr>
              <a:t>merge(A, p, q, r);   ------------------  ④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</a:t>
            </a:r>
            <a:r>
              <a:rPr lang="ko-KR" altLang="en-US" sz="1800" dirty="0" smtClean="0">
                <a:ea typeface="굴림" panose="020B0600000101010101" pitchFamily="50" charset="-127"/>
              </a:rPr>
              <a:t>병합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merge(A[ ], p, q, 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굴림" panose="020B0600000101010101" pitchFamily="50" charset="-127"/>
              </a:rPr>
              <a:t>        </a:t>
            </a:r>
            <a:r>
              <a:rPr lang="ko-KR" altLang="en-US" sz="1800" dirty="0" smtClean="0">
                <a:ea typeface="굴림" panose="020B0600000101010101" pitchFamily="50" charset="-127"/>
              </a:rPr>
              <a:t>정렬되어 있는 두 배열 </a:t>
            </a:r>
            <a:r>
              <a:rPr lang="en-US" altLang="ko-KR" sz="1800" dirty="0" smtClean="0">
                <a:ea typeface="굴림" panose="020B0600000101010101" pitchFamily="50" charset="-127"/>
              </a:rPr>
              <a:t>A[p ... q]</a:t>
            </a:r>
            <a:r>
              <a:rPr lang="ko-KR" altLang="en-US" sz="1800" dirty="0" smtClean="0">
                <a:ea typeface="굴림" panose="020B0600000101010101" pitchFamily="50" charset="-127"/>
              </a:rPr>
              <a:t>와 </a:t>
            </a:r>
            <a:r>
              <a:rPr lang="en-US" altLang="ko-KR" sz="1800" dirty="0" smtClean="0">
                <a:ea typeface="굴림" panose="020B0600000101010101" pitchFamily="50" charset="-127"/>
              </a:rPr>
              <a:t>A[q+1 ... r]</a:t>
            </a:r>
            <a:r>
              <a:rPr lang="ko-KR" altLang="en-US" sz="1800" dirty="0" smtClean="0">
                <a:ea typeface="굴림" panose="020B0600000101010101" pitchFamily="50" charset="-127"/>
              </a:rPr>
              <a:t>을 합하여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 dirty="0" smtClean="0">
                <a:ea typeface="굴림" panose="020B0600000101010101" pitchFamily="50" charset="-127"/>
              </a:rPr>
              <a:t>        정렬된 하나의 배열 </a:t>
            </a:r>
            <a:r>
              <a:rPr lang="en-US" altLang="ko-KR" sz="1800" dirty="0" smtClean="0">
                <a:ea typeface="굴림" panose="020B0600000101010101" pitchFamily="50" charset="-127"/>
              </a:rPr>
              <a:t>A[p ... r]</a:t>
            </a:r>
            <a:r>
              <a:rPr lang="ko-KR" altLang="en-US" sz="1800" dirty="0" smtClean="0">
                <a:ea typeface="굴림" panose="020B0600000101010101" pitchFamily="50" charset="-127"/>
              </a:rPr>
              <a:t>을 만든다</a:t>
            </a:r>
            <a:r>
              <a:rPr lang="en-US" altLang="ko-KR" sz="1800" dirty="0" smtClean="0">
                <a:ea typeface="굴림" panose="020B0600000101010101" pitchFamily="50" charset="-127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굴림" panose="020B0600000101010101" pitchFamily="50" charset="-127"/>
              </a:rPr>
              <a:t>} </a:t>
            </a:r>
            <a:endParaRPr lang="ko-KR" altLang="en-US" sz="1800" dirty="0" smtClean="0">
              <a:ea typeface="굴림" panose="020B0600000101010101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재귀의 예</a:t>
            </a:r>
            <a:r>
              <a:rPr lang="en-US" altLang="ko-KR" dirty="0"/>
              <a:t>: </a:t>
            </a:r>
            <a:r>
              <a:rPr lang="en-US" altLang="ko-KR" dirty="0" err="1"/>
              <a:t>Mergesort</a:t>
            </a: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2000" dirty="0" smtClean="0">
                <a:ea typeface="굴림" panose="020B0600000101010101" pitchFamily="50" charset="-127"/>
              </a:rPr>
              <a:t>(A[ ], p, 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▷ A[p ... r]</a:t>
            </a:r>
            <a:r>
              <a:rPr lang="ko-KR" altLang="en-US" sz="1800" dirty="0" smtClean="0">
                <a:ea typeface="굴림" panose="020B0600000101010101" pitchFamily="50" charset="-127"/>
              </a:rPr>
              <a:t>을 정렬한다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2000" dirty="0" smtClean="0">
                <a:ea typeface="굴림" panose="020B0600000101010101" pitchFamily="50" charset="-127"/>
              </a:rPr>
              <a:t> (p &lt; r) </a:t>
            </a:r>
            <a:r>
              <a:rPr lang="en-US" altLang="ko-KR" sz="20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2000" dirty="0" smtClean="0">
                <a:ea typeface="굴림" panose="020B0600000101010101" pitchFamily="50" charset="-127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                q ← (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p+r</a:t>
            </a:r>
            <a:r>
              <a:rPr lang="en-US" altLang="ko-KR" sz="2000" dirty="0" smtClean="0">
                <a:ea typeface="굴림" panose="020B0600000101010101" pitchFamily="50" charset="-127"/>
              </a:rPr>
              <a:t>)/2;   -----------------------  ①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p, q</a:t>
            </a:r>
            <a:r>
              <a:rPr lang="ko-KR" altLang="en-US" sz="1800" dirty="0" smtClean="0">
                <a:ea typeface="굴림" panose="020B0600000101010101" pitchFamily="50" charset="-127"/>
              </a:rPr>
              <a:t>의 중간 지점 계산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2000" dirty="0" smtClean="0">
                <a:ea typeface="굴림" panose="020B0600000101010101" pitchFamily="50" charset="-127"/>
              </a:rPr>
              <a:t>(A, p, q);  ----------------  ②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</a:t>
            </a:r>
            <a:r>
              <a:rPr lang="ko-KR" altLang="en-US" sz="1800" dirty="0" smtClean="0">
                <a:ea typeface="굴림" panose="020B0600000101010101" pitchFamily="50" charset="-127"/>
              </a:rPr>
              <a:t>전반부 정렬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2000" dirty="0" smtClean="0">
                <a:ea typeface="굴림" panose="020B0600000101010101" pitchFamily="50" charset="-127"/>
              </a:rPr>
              <a:t>(A, q+1, r); --------------  ③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</a:t>
            </a:r>
            <a:r>
              <a:rPr lang="ko-KR" altLang="en-US" sz="1800" dirty="0" smtClean="0">
                <a:ea typeface="굴림" panose="020B0600000101010101" pitchFamily="50" charset="-127"/>
              </a:rPr>
              <a:t>후반부 정렬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dirty="0" smtClean="0">
                <a:ea typeface="굴림" panose="020B0600000101010101" pitchFamily="50" charset="-127"/>
              </a:rPr>
              <a:t>merge(A, p, q, r);   ------------------  ④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</a:t>
            </a:r>
            <a:r>
              <a:rPr lang="ko-KR" altLang="en-US" sz="1800" dirty="0" smtClean="0">
                <a:ea typeface="굴림" panose="020B0600000101010101" pitchFamily="50" charset="-127"/>
              </a:rPr>
              <a:t>병합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1273375" y="4715026"/>
            <a:ext cx="7082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400" i="0" dirty="0">
                <a:latin typeface="+mj-ea"/>
                <a:ea typeface="+mj-ea"/>
              </a:rPr>
              <a:t>②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, </a:t>
            </a:r>
            <a:r>
              <a:rPr lang="en-US" altLang="ko-KR" sz="2400" i="0" dirty="0">
                <a:latin typeface="+mj-ea"/>
                <a:ea typeface="+mj-ea"/>
              </a:rPr>
              <a:t>③</a:t>
            </a:r>
            <a:r>
              <a:rPr lang="ko-KR" altLang="en-US" sz="2400" i="0" dirty="0">
                <a:latin typeface="+mj-ea"/>
                <a:ea typeface="+mj-ea"/>
              </a:rPr>
              <a:t>은 재귀호출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400" i="0" dirty="0">
                <a:latin typeface="+mj-ea"/>
                <a:ea typeface="+mj-ea"/>
              </a:rPr>
              <a:t>①, ④</a:t>
            </a:r>
            <a:r>
              <a:rPr lang="ko-KR" altLang="en-US" sz="2400" i="0" dirty="0">
                <a:latin typeface="+mj-ea"/>
                <a:ea typeface="+mj-ea"/>
              </a:rPr>
              <a:t>는 재귀적 관계를 드러내기 위한 오버헤드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다양한 알고리즘의 적용 주제들</a:t>
            </a:r>
            <a:endParaRPr lang="en-US" altLang="ko-KR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자동차 네비게이션</a:t>
            </a:r>
          </a:p>
          <a:p>
            <a:pPr>
              <a:lnSpc>
                <a:spcPct val="8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스케줄링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TSP, </a:t>
            </a:r>
            <a:r>
              <a:rPr lang="ko-KR" altLang="en-US" sz="2000" dirty="0" smtClean="0">
                <a:latin typeface="+mj-ea"/>
                <a:ea typeface="+mj-ea"/>
              </a:rPr>
              <a:t>차량 라우팅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작업공정</a:t>
            </a:r>
            <a:r>
              <a:rPr lang="en-US" altLang="ko-KR" sz="2000" dirty="0" smtClean="0">
                <a:latin typeface="+mj-ea"/>
                <a:ea typeface="+mj-ea"/>
              </a:rPr>
              <a:t>, …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Human Genome Project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매칭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계통도</a:t>
            </a:r>
            <a:r>
              <a:rPr lang="en-US" altLang="ko-KR" sz="2000" dirty="0" smtClean="0">
                <a:latin typeface="+mj-ea"/>
                <a:ea typeface="+mj-ea"/>
              </a:rPr>
              <a:t>, functional analyses, …</a:t>
            </a:r>
          </a:p>
          <a:p>
            <a:pPr>
              <a:lnSpc>
                <a:spcPct val="8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검색 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데이터베이스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웹페이지들</a:t>
            </a:r>
            <a:r>
              <a:rPr lang="en-US" altLang="ko-KR" sz="2000" dirty="0" smtClean="0">
                <a:latin typeface="+mj-ea"/>
                <a:ea typeface="+mj-ea"/>
              </a:rPr>
              <a:t>, …</a:t>
            </a:r>
          </a:p>
          <a:p>
            <a:pPr>
              <a:lnSpc>
                <a:spcPct val="8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자원의 배치</a:t>
            </a:r>
          </a:p>
          <a:p>
            <a:pPr>
              <a:lnSpc>
                <a:spcPct val="8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반도체 설계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Partitioning, placement, routing, …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…</a:t>
            </a:r>
          </a:p>
          <a:p>
            <a:pPr>
              <a:lnSpc>
                <a:spcPct val="80000"/>
              </a:lnSpc>
            </a:pPr>
            <a:endParaRPr lang="ko-KR" altLang="en-US" sz="2400" dirty="0" smtClean="0">
              <a:latin typeface="+mj-ea"/>
              <a:ea typeface="+mj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5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알고리즘을 왜 분석하는가</a:t>
            </a:r>
            <a:r>
              <a:rPr lang="en-US" altLang="ko-KR" dirty="0"/>
              <a:t>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j-ea"/>
                <a:ea typeface="+mj-ea"/>
              </a:rPr>
              <a:t>무결성 확인</a:t>
            </a:r>
          </a:p>
          <a:p>
            <a:r>
              <a:rPr lang="ko-KR" altLang="en-US" sz="2800" dirty="0" smtClean="0">
                <a:latin typeface="+mj-ea"/>
                <a:ea typeface="+mj-ea"/>
              </a:rPr>
              <a:t>자원 사용의 효율성 파악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자원</a:t>
            </a:r>
          </a:p>
          <a:p>
            <a:pPr lvl="2"/>
            <a:r>
              <a:rPr lang="ko-KR" altLang="en-US" sz="2000" b="1" dirty="0" smtClean="0">
                <a:solidFill>
                  <a:srgbClr val="FF3300"/>
                </a:solidFill>
                <a:latin typeface="+mj-ea"/>
                <a:ea typeface="+mj-ea"/>
              </a:rPr>
              <a:t>시간</a:t>
            </a:r>
          </a:p>
          <a:p>
            <a:pPr lvl="2"/>
            <a:r>
              <a:rPr lang="ko-KR" altLang="en-US" sz="2000" dirty="0" smtClean="0">
                <a:latin typeface="+mj-ea"/>
                <a:ea typeface="+mj-ea"/>
              </a:rPr>
              <a:t>메모리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통신대역</a:t>
            </a:r>
            <a:r>
              <a:rPr lang="en-US" altLang="ko-KR" sz="2000" dirty="0" smtClean="0">
                <a:latin typeface="+mj-ea"/>
                <a:ea typeface="+mj-ea"/>
              </a:rPr>
              <a:t>, …</a:t>
            </a:r>
            <a:endParaRPr lang="ko-KR" altLang="en-US" sz="2000" dirty="0" smtClean="0">
              <a:latin typeface="+mj-ea"/>
              <a:ea typeface="+mj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알고리즘의 분석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latin typeface="+mj-ea"/>
                <a:ea typeface="+mj-ea"/>
              </a:rPr>
              <a:t>크기가 작은 문제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알고리즘의 효율성이 중요하지 않다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비효율적인 알고리즘도 무방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>
                <a:latin typeface="+mj-ea"/>
                <a:ea typeface="+mj-ea"/>
              </a:rPr>
              <a:t>크기가 충분히 큰 문제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알고리즘의 효율성이 중요하다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비효율적인 알고리즘은 치명적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>
                <a:latin typeface="+mj-ea"/>
                <a:ea typeface="+mj-ea"/>
              </a:rPr>
              <a:t>입력의 크기가 충분히 큰 경우에 대한 분석을 </a:t>
            </a:r>
            <a:r>
              <a:rPr lang="ko-KR" altLang="en-US" sz="2800" dirty="0" smtClean="0">
                <a:solidFill>
                  <a:srgbClr val="FF3300"/>
                </a:solidFill>
                <a:latin typeface="+mj-ea"/>
                <a:ea typeface="+mj-ea"/>
              </a:rPr>
              <a:t>점근적 분석</a:t>
            </a:r>
            <a:r>
              <a:rPr lang="ko-KR" altLang="en-US" sz="2800" dirty="0" smtClean="0">
                <a:latin typeface="+mj-ea"/>
                <a:ea typeface="+mj-ea"/>
              </a:rPr>
              <a:t>이라 한다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점근적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(Asymptotic Analysis)</a:t>
            </a:r>
            <a:endParaRPr lang="en-US" altLang="ko-KR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j-ea"/>
                <a:ea typeface="+mj-ea"/>
              </a:rPr>
              <a:t>입력의 크기가 충분히 큰 경우에 대한 분석</a:t>
            </a:r>
          </a:p>
          <a:p>
            <a:r>
              <a:rPr lang="ko-KR" altLang="en-US" sz="2800" dirty="0" smtClean="0">
                <a:latin typeface="+mj-ea"/>
                <a:ea typeface="+mj-ea"/>
              </a:rPr>
              <a:t>이미 알고있는 점근적 개념의 예</a:t>
            </a:r>
          </a:p>
          <a:p>
            <a:endParaRPr lang="ko-KR" altLang="en-US" sz="2800" dirty="0" smtClean="0">
              <a:latin typeface="+mj-ea"/>
              <a:ea typeface="+mj-ea"/>
            </a:endParaRPr>
          </a:p>
          <a:p>
            <a:endParaRPr lang="en-US" altLang="ko-KR" sz="2800" i="1" dirty="0" smtClean="0">
              <a:latin typeface="+mj-ea"/>
              <a:ea typeface="+mj-ea"/>
            </a:endParaRPr>
          </a:p>
          <a:p>
            <a:pPr>
              <a:buClr>
                <a:schemeClr val="tx1"/>
              </a:buClr>
            </a:pPr>
            <a:r>
              <a:rPr lang="el-GR" altLang="ko-KR" sz="2800" i="1" dirty="0" smtClean="0">
                <a:solidFill>
                  <a:srgbClr val="FF3300"/>
                </a:solidFill>
                <a:latin typeface="+mj-ea"/>
                <a:ea typeface="+mj-ea"/>
              </a:rPr>
              <a:t>Ο</a:t>
            </a:r>
            <a:r>
              <a:rPr lang="en-US" altLang="ko-KR" sz="2800" dirty="0" smtClean="0">
                <a:latin typeface="+mj-ea"/>
                <a:ea typeface="+mj-ea"/>
              </a:rPr>
              <a:t>, </a:t>
            </a:r>
            <a:r>
              <a:rPr lang="el-GR" altLang="ko-KR" sz="2800" i="1" dirty="0" smtClean="0">
                <a:latin typeface="+mj-ea"/>
                <a:ea typeface="+mj-ea"/>
              </a:rPr>
              <a:t>Ω</a:t>
            </a:r>
            <a:r>
              <a:rPr lang="en-US" altLang="ko-KR" sz="2800" i="1" dirty="0" smtClean="0">
                <a:latin typeface="+mj-ea"/>
                <a:ea typeface="+mj-ea"/>
              </a:rPr>
              <a:t>, </a:t>
            </a:r>
            <a:r>
              <a:rPr lang="el-GR" altLang="ko-KR" sz="2800" i="1" dirty="0" smtClean="0">
                <a:latin typeface="+mj-ea"/>
                <a:ea typeface="+mj-ea"/>
              </a:rPr>
              <a:t>Θ</a:t>
            </a:r>
            <a:r>
              <a:rPr lang="en-US" altLang="ko-KR" sz="2800" i="1" dirty="0" smtClean="0">
                <a:latin typeface="+mj-ea"/>
                <a:ea typeface="+mj-ea"/>
              </a:rPr>
              <a:t>, </a:t>
            </a:r>
            <a:r>
              <a:rPr lang="el-GR" altLang="ko-KR" sz="2800" i="1" dirty="0" smtClean="0">
                <a:latin typeface="+mj-ea"/>
                <a:ea typeface="+mj-ea"/>
              </a:rPr>
              <a:t>ω</a:t>
            </a:r>
            <a:r>
              <a:rPr lang="en-US" altLang="ko-KR" sz="2800" i="1" dirty="0" smtClean="0">
                <a:latin typeface="+mj-ea"/>
                <a:ea typeface="+mj-ea"/>
              </a:rPr>
              <a:t>, </a:t>
            </a:r>
            <a:r>
              <a:rPr lang="el-GR" altLang="ko-KR" sz="2800" i="1" dirty="0" smtClean="0">
                <a:latin typeface="+mj-ea"/>
                <a:ea typeface="+mj-ea"/>
              </a:rPr>
              <a:t>ο</a:t>
            </a:r>
            <a:r>
              <a:rPr lang="en-US" altLang="ko-KR" sz="2800" i="1" dirty="0" smtClean="0">
                <a:latin typeface="+mj-ea"/>
                <a:ea typeface="+mj-ea"/>
              </a:rPr>
              <a:t> </a:t>
            </a:r>
            <a:r>
              <a:rPr lang="ko-KR" altLang="en-US" sz="2800" dirty="0" smtClean="0">
                <a:latin typeface="+mj-ea"/>
                <a:ea typeface="+mj-ea"/>
              </a:rPr>
              <a:t>표기법 </a:t>
            </a:r>
            <a:endParaRPr lang="ko-KR" altLang="el-GR" sz="2800" dirty="0" smtClean="0">
              <a:latin typeface="+mj-ea"/>
              <a:ea typeface="+mj-ea"/>
            </a:endParaRP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393855" y="2458804"/>
            <a:ext cx="140594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lim</a:t>
            </a:r>
            <a:r>
              <a:rPr lang="en-US" altLang="ko-KR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f(n</a:t>
            </a:r>
            <a:r>
              <a:rPr lang="en-US" altLang="ko-KR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)</a:t>
            </a:r>
          </a:p>
          <a:p>
            <a:pPr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n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  <a:cs typeface="Arial" panose="020B0604020202020204" pitchFamily="34" charset="0"/>
              </a:rPr>
              <a:t>→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∞</a:t>
            </a:r>
            <a:endParaRPr lang="ko-KR" altLang="en-US" dirty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점근법 </a:t>
            </a:r>
            <a:r>
              <a:rPr lang="ko-KR" altLang="en-US" dirty="0" smtClean="0"/>
              <a:t>표기법 </a:t>
            </a:r>
            <a:r>
              <a:rPr lang="en-US" altLang="ko-KR" dirty="0" smtClean="0"/>
              <a:t>(Asymptotic Notations)</a:t>
            </a: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400" dirty="0" smtClean="0">
                <a:ea typeface="굴림" panose="020B0600000101010101" pitchFamily="50" charset="-127"/>
              </a:rPr>
              <a:t>(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) )</a:t>
            </a:r>
          </a:p>
          <a:p>
            <a:pPr lvl="1"/>
            <a:r>
              <a:rPr lang="ko-KR" altLang="en-US" sz="2000" dirty="0" smtClean="0">
                <a:ea typeface="굴림" panose="020B0600000101010101" pitchFamily="50" charset="-127"/>
              </a:rPr>
              <a:t>기껏해야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</a:t>
            </a:r>
            <a:r>
              <a:rPr lang="ko-KR" altLang="en-US" sz="2000" dirty="0" smtClean="0">
                <a:ea typeface="굴림" panose="020B0600000101010101" pitchFamily="50" charset="-127"/>
              </a:rPr>
              <a:t>의 비율로 증가하는 함수</a:t>
            </a:r>
          </a:p>
          <a:p>
            <a:pPr lvl="1"/>
            <a:r>
              <a:rPr lang="en-US" altLang="ko-KR" sz="2000" dirty="0" smtClean="0">
                <a:ea typeface="굴림" panose="020B0600000101010101" pitchFamily="50" charset="-127"/>
              </a:rPr>
              <a:t>e.g.,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),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900" i="1" dirty="0" smtClean="0"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ea typeface="굴림" panose="020B0600000101010101" pitchFamily="50" charset="-127"/>
              </a:rPr>
              <a:t>log</a:t>
            </a:r>
            <a:r>
              <a:rPr lang="en-US" altLang="ko-KR" sz="1200" dirty="0" smtClean="0">
                <a:ea typeface="굴림" panose="020B0600000101010101" pitchFamily="50" charset="-127"/>
              </a:rPr>
              <a:t>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),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 smtClean="0">
                <a:ea typeface="굴림" panose="020B0600000101010101" pitchFamily="50" charset="-127"/>
              </a:rPr>
              <a:t>2</a:t>
            </a:r>
            <a:r>
              <a:rPr lang="en-US" altLang="ko-KR" sz="2000" dirty="0" smtClean="0">
                <a:ea typeface="굴림" panose="020B0600000101010101" pitchFamily="50" charset="-127"/>
              </a:rPr>
              <a:t>),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000" dirty="0" smtClean="0">
                <a:ea typeface="굴림" panose="020B0600000101010101" pitchFamily="50" charset="-127"/>
              </a:rPr>
              <a:t>(2</a:t>
            </a:r>
            <a:r>
              <a:rPr lang="en-US" altLang="ko-KR" sz="2000" i="1" baseline="30000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), …</a:t>
            </a:r>
          </a:p>
          <a:p>
            <a:r>
              <a:rPr lang="en-US" altLang="ko-KR" sz="2400" dirty="0" smtClean="0">
                <a:ea typeface="굴림" panose="020B0600000101010101" pitchFamily="50" charset="-127"/>
              </a:rPr>
              <a:t>Formal definition</a:t>
            </a:r>
          </a:p>
          <a:p>
            <a:pPr lvl="1">
              <a:lnSpc>
                <a:spcPct val="120000"/>
              </a:lnSpc>
            </a:pPr>
            <a:r>
              <a:rPr lang="en-US" altLang="ko-KR" sz="20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000" dirty="0" smtClean="0">
                <a:ea typeface="굴림" panose="020B0600000101010101" pitchFamily="50" charset="-127"/>
              </a:rPr>
              <a:t>(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g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) = {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| ∃c &gt; 0,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0</a:t>
            </a:r>
            <a:r>
              <a:rPr lang="en-US" altLang="ko-KR" sz="2000" dirty="0" smtClean="0">
                <a:ea typeface="굴림" panose="020B0600000101010101" pitchFamily="50" charset="-127"/>
              </a:rPr>
              <a:t> ≥ 0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s.t.∀</a:t>
            </a:r>
            <a:r>
              <a:rPr lang="en-US" altLang="ko-KR" sz="2000" i="1" dirty="0" err="1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 ≥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0</a:t>
            </a:r>
            <a:r>
              <a:rPr lang="en-US" altLang="ko-KR" sz="2000" dirty="0" smtClean="0">
                <a:ea typeface="굴림" panose="020B0600000101010101" pitchFamily="50" charset="-127"/>
              </a:rPr>
              <a:t>,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</a:t>
            </a:r>
            <a:r>
              <a:rPr lang="en-US" altLang="ko-KR" sz="2000" dirty="0" smtClean="0">
                <a:ea typeface="굴림" panose="020B0600000101010101" pitchFamily="50" charset="-127"/>
              </a:rPr>
              <a:t>≤ </a:t>
            </a:r>
            <a:r>
              <a:rPr lang="en-US" altLang="ko-KR" sz="2000" dirty="0" smtClean="0">
                <a:ea typeface="굴림" panose="020B0600000101010101" pitchFamily="50" charset="-127"/>
              </a:rPr>
              <a:t>c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g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}</a:t>
            </a:r>
          </a:p>
          <a:p>
            <a:pPr lvl="1">
              <a:lnSpc>
                <a:spcPct val="120000"/>
              </a:lnSpc>
            </a:pPr>
            <a:r>
              <a:rPr lang="en-US" altLang="ko-KR" sz="2000" b="1" i="1" dirty="0" smtClean="0">
                <a:ea typeface="굴림" panose="020B0600000101010101" pitchFamily="50" charset="-127"/>
              </a:rPr>
              <a:t>g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∈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</a:t>
            </a:r>
            <a:r>
              <a:rPr lang="ko-KR" altLang="en-US" sz="2000" dirty="0" smtClean="0">
                <a:ea typeface="굴림" panose="020B0600000101010101" pitchFamily="50" charset="-127"/>
              </a:rPr>
              <a:t>을 관행적으로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g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=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))</a:t>
            </a:r>
            <a:r>
              <a:rPr lang="ko-KR" altLang="en-US" sz="2000" dirty="0" smtClean="0">
                <a:ea typeface="굴림" panose="020B0600000101010101" pitchFamily="50" charset="-127"/>
              </a:rPr>
              <a:t>이라고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ea typeface="굴림" panose="020B0600000101010101" pitchFamily="50" charset="-127"/>
              </a:rPr>
              <a:t>쓴다.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ko-KR" altLang="en-US" sz="2400" dirty="0" smtClean="0">
                <a:ea typeface="굴림" panose="020B0600000101010101" pitchFamily="50" charset="-127"/>
              </a:rPr>
              <a:t>직관적 의미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=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b="1" i="1" dirty="0">
                <a:ea typeface="굴림" panose="020B0600000101010101" pitchFamily="50" charset="-127"/>
              </a:rPr>
              <a:t>g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)) </a:t>
            </a:r>
            <a:r>
              <a:rPr lang="en-US" altLang="ko-KR" sz="2000" dirty="0" smtClean="0">
                <a:ea typeface="굴림" panose="020B0600000101010101" pitchFamily="50" charset="-127"/>
                <a:cs typeface="Arial" panose="020B0604020202020204" pitchFamily="34" charset="0"/>
              </a:rPr>
              <a:t>⇒ </a:t>
            </a:r>
            <a:r>
              <a:rPr lang="en-US" altLang="ko-KR" sz="2000" b="1" i="1" dirty="0" smtClean="0">
                <a:ea typeface="굴림" panose="020B0600000101010101" pitchFamily="50" charset="-127"/>
                <a:cs typeface="Arial" panose="020B0604020202020204" pitchFamily="34" charset="0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ea typeface="굴림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b="1" i="1" dirty="0" smtClean="0">
                <a:ea typeface="굴림" panose="020B0600000101010101" pitchFamily="50" charset="-127"/>
                <a:cs typeface="Arial" panose="020B0604020202020204" pitchFamily="34" charset="0"/>
              </a:rPr>
              <a:t>g</a:t>
            </a:r>
            <a:r>
              <a:rPr lang="ko-KR" altLang="en-US" sz="2000" dirty="0" smtClean="0">
                <a:ea typeface="굴림" panose="020B0600000101010101" pitchFamily="50" charset="-127"/>
                <a:cs typeface="Arial" panose="020B0604020202020204" pitchFamily="34" charset="0"/>
              </a:rPr>
              <a:t>보다 </a:t>
            </a:r>
            <a:r>
              <a:rPr lang="ko-KR" altLang="en-US" sz="2000" dirty="0" smtClean="0">
                <a:ea typeface="굴림" panose="020B0600000101010101" pitchFamily="50" charset="-127"/>
                <a:cs typeface="Arial" panose="020B0604020202020204" pitchFamily="34" charset="0"/>
              </a:rPr>
              <a:t>빠르게 증가하지 않는다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ko-KR" altLang="en-US" sz="2000" dirty="0" smtClean="0">
                <a:ea typeface="굴림" panose="020B0600000101010101" pitchFamily="50" charset="-127"/>
                <a:cs typeface="Arial" panose="020B0604020202020204" pitchFamily="34" charset="0"/>
              </a:rPr>
              <a:t>상수 비율의 차이는 무시</a:t>
            </a:r>
            <a:endParaRPr lang="ko-KR" altLang="en-US" sz="2000" dirty="0" smtClean="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점근적 표기법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smtClean="0">
                <a:ea typeface="굴림" panose="020B0600000101010101" pitchFamily="50" charset="-127"/>
              </a:rPr>
              <a:t>예</a:t>
            </a:r>
            <a:r>
              <a:rPr lang="en-US" altLang="ko-KR" sz="2800" smtClean="0">
                <a:ea typeface="굴림" panose="020B0600000101010101" pitchFamily="50" charset="-127"/>
              </a:rPr>
              <a:t>,</a:t>
            </a:r>
            <a:r>
              <a:rPr lang="en-US" altLang="ko-KR" sz="2800" i="1" smtClean="0">
                <a:ea typeface="굴림" panose="020B0600000101010101" pitchFamily="50" charset="-127"/>
              </a:rPr>
              <a:t> O</a:t>
            </a:r>
            <a:r>
              <a:rPr lang="en-US" altLang="ko-KR" sz="2800" smtClean="0">
                <a:ea typeface="굴림" panose="020B0600000101010101" pitchFamily="50" charset="-127"/>
              </a:rPr>
              <a:t>( </a:t>
            </a:r>
            <a:r>
              <a:rPr lang="en-US" altLang="ko-KR" sz="2800" i="1" smtClean="0">
                <a:ea typeface="굴림" panose="020B0600000101010101" pitchFamily="50" charset="-127"/>
              </a:rPr>
              <a:t>n</a:t>
            </a:r>
            <a:r>
              <a:rPr lang="en-US" altLang="ko-KR" sz="2800" baseline="30000" smtClean="0">
                <a:ea typeface="굴림" panose="020B0600000101010101" pitchFamily="50" charset="-127"/>
              </a:rPr>
              <a:t>2</a:t>
            </a:r>
            <a:r>
              <a:rPr lang="ko-KR" altLang="en-US" sz="2800" smtClean="0">
                <a:ea typeface="굴림" panose="020B0600000101010101" pitchFamily="50" charset="-127"/>
              </a:rPr>
              <a:t> </a:t>
            </a:r>
            <a:r>
              <a:rPr lang="en-US" altLang="ko-KR" sz="2800" smtClean="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3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baseline="30000" smtClean="0">
                <a:ea typeface="굴림" panose="020B0600000101010101" pitchFamily="50" charset="-127"/>
              </a:rPr>
              <a:t>2</a:t>
            </a:r>
            <a:r>
              <a:rPr lang="en-US" altLang="ko-KR" sz="2400" smtClean="0">
                <a:ea typeface="굴림" panose="020B0600000101010101" pitchFamily="50" charset="-127"/>
              </a:rPr>
              <a:t> + 2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7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baseline="30000" smtClean="0">
                <a:ea typeface="굴림" panose="020B0600000101010101" pitchFamily="50" charset="-127"/>
              </a:rPr>
              <a:t>2</a:t>
            </a:r>
            <a:r>
              <a:rPr lang="en-US" altLang="ko-KR" sz="2400" smtClean="0">
                <a:ea typeface="굴림" panose="020B0600000101010101" pitchFamily="50" charset="-127"/>
              </a:rPr>
              <a:t> – 100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log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 + 5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smtClean="0">
                <a:ea typeface="굴림" panose="020B0600000101010101" pitchFamily="50" charset="-127"/>
              </a:rPr>
              <a:t>3n</a:t>
            </a:r>
          </a:p>
          <a:p>
            <a:pPr>
              <a:lnSpc>
                <a:spcPct val="90000"/>
              </a:lnSpc>
            </a:pPr>
            <a:r>
              <a:rPr lang="ko-KR" altLang="en-US" sz="2800" smtClean="0">
                <a:ea typeface="굴림" panose="020B0600000101010101" pitchFamily="50" charset="-127"/>
              </a:rPr>
              <a:t>알 수 있는 한 최대한 </a:t>
            </a:r>
            <a:r>
              <a:rPr lang="en-US" altLang="ko-KR" sz="2800" smtClean="0">
                <a:ea typeface="굴림" panose="020B0600000101010101" pitchFamily="50" charset="-127"/>
              </a:rPr>
              <a:t>tight </a:t>
            </a:r>
            <a:r>
              <a:rPr lang="ko-KR" altLang="en-US" sz="2800" smtClean="0">
                <a:ea typeface="굴림" panose="020B0600000101010101" pitchFamily="50" charset="-127"/>
              </a:rPr>
              <a:t>하게</a:t>
            </a:r>
            <a:r>
              <a:rPr lang="en-US" altLang="ko-KR" sz="2800" i="1" smtClean="0">
                <a:ea typeface="굴림" panose="020B0600000101010101" pitchFamily="50" charset="-127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log</a:t>
            </a:r>
            <a:r>
              <a:rPr lang="en-US" altLang="ko-KR" sz="2400" i="1" smtClean="0">
                <a:ea typeface="굴림" panose="020B0600000101010101" pitchFamily="50" charset="-127"/>
              </a:rPr>
              <a:t>n </a:t>
            </a:r>
            <a:r>
              <a:rPr lang="en-US" altLang="ko-KR" sz="2400" smtClean="0">
                <a:ea typeface="굴림" panose="020B0600000101010101" pitchFamily="50" charset="-127"/>
              </a:rPr>
              <a:t>+ 5</a:t>
            </a:r>
            <a:r>
              <a:rPr lang="en-US" altLang="ko-KR" sz="2400" i="1" smtClean="0">
                <a:ea typeface="굴림" panose="020B0600000101010101" pitchFamily="50" charset="-127"/>
              </a:rPr>
              <a:t>n = O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log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) </a:t>
            </a:r>
            <a:r>
              <a:rPr lang="ko-KR" altLang="en-US" sz="2400" smtClean="0">
                <a:ea typeface="굴림" panose="020B0600000101010101" pitchFamily="50" charset="-127"/>
              </a:rPr>
              <a:t>인데 굳이 </a:t>
            </a:r>
            <a:r>
              <a:rPr lang="en-US" altLang="ko-KR" sz="2400" i="1" smtClean="0">
                <a:ea typeface="굴림" panose="020B0600000101010101" pitchFamily="50" charset="-127"/>
              </a:rPr>
              <a:t>O</a:t>
            </a:r>
            <a:r>
              <a:rPr lang="en-US" altLang="ko-KR" sz="2400" smtClean="0">
                <a:ea typeface="굴림" panose="020B0600000101010101" pitchFamily="50" charset="-127"/>
              </a:rPr>
              <a:t>( 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baseline="30000" smtClean="0">
                <a:ea typeface="굴림" panose="020B0600000101010101" pitchFamily="50" charset="-127"/>
              </a:rPr>
              <a:t>2</a:t>
            </a:r>
            <a:r>
              <a:rPr lang="ko-KR" altLang="en-US" sz="2400" smtClean="0">
                <a:ea typeface="굴림" panose="020B0600000101010101" pitchFamily="50" charset="-127"/>
              </a:rPr>
              <a:t> </a:t>
            </a:r>
            <a:r>
              <a:rPr lang="en-US" altLang="ko-KR" sz="2400" smtClean="0">
                <a:ea typeface="굴림" panose="020B0600000101010101" pitchFamily="50" charset="-127"/>
              </a:rPr>
              <a:t>)</a:t>
            </a:r>
            <a:r>
              <a:rPr lang="ko-KR" altLang="en-US" sz="2400" smtClean="0">
                <a:ea typeface="굴림" panose="020B0600000101010101" pitchFamily="50" charset="-127"/>
              </a:rPr>
              <a:t>으로 쓸 필요없다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Tight</a:t>
            </a:r>
            <a:r>
              <a:rPr lang="ko-KR" altLang="en-US" sz="2400" smtClean="0">
                <a:ea typeface="굴림" panose="020B0600000101010101" pitchFamily="50" charset="-127"/>
              </a:rPr>
              <a:t>하지 않은 만큼 정보의 손실이 일어난다</a:t>
            </a:r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/>
              <a:t>점근적 표기법</a:t>
            </a:r>
          </a:p>
        </p:txBody>
      </p:sp>
      <p:sp>
        <p:nvSpPr>
          <p:cNvPr id="56322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altLang="ko-KR" sz="2400" i="1" dirty="0" smtClean="0"/>
              <a:t>Ω</a:t>
            </a:r>
            <a:r>
              <a:rPr lang="en-US" altLang="ko-KR" sz="2400" dirty="0" smtClean="0">
                <a:ea typeface="굴림" panose="020B0600000101010101" pitchFamily="50" charset="-127"/>
              </a:rPr>
              <a:t>(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400" dirty="0" smtClean="0">
                <a:ea typeface="굴림" panose="020B0600000101010101" pitchFamily="50" charset="-127"/>
              </a:rPr>
              <a:t>(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) 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굴림" panose="020B0600000101010101" pitchFamily="50" charset="-127"/>
              </a:rPr>
              <a:t>적어도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</a:t>
            </a:r>
            <a:r>
              <a:rPr lang="ko-KR" altLang="en-US" sz="2000" dirty="0" smtClean="0">
                <a:ea typeface="굴림" panose="020B0600000101010101" pitchFamily="50" charset="-127"/>
              </a:rPr>
              <a:t>의 비율로 증가하는 함수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>
                <a:ea typeface="굴림" panose="020B0600000101010101" pitchFamily="50" charset="-127"/>
              </a:rPr>
              <a:t>O</a:t>
            </a:r>
            <a:r>
              <a:rPr lang="en-US" altLang="ko-KR" sz="2000" dirty="0" smtClean="0">
                <a:ea typeface="굴림" panose="020B0600000101010101" pitchFamily="50" charset="-127"/>
              </a:rPr>
              <a:t>(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)</a:t>
            </a:r>
            <a:r>
              <a:rPr lang="ko-KR" altLang="en-US" sz="2000" dirty="0" smtClean="0">
                <a:ea typeface="굴림" panose="020B0600000101010101" pitchFamily="50" charset="-127"/>
              </a:rPr>
              <a:t>과 대칭적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Formal definition</a:t>
            </a:r>
          </a:p>
          <a:p>
            <a:pPr lvl="1"/>
            <a:r>
              <a:rPr lang="el-GR" altLang="ko-KR" sz="2000" i="1" dirty="0" smtClean="0"/>
              <a:t>Ω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b="1" i="1" dirty="0">
                <a:ea typeface="굴림" panose="020B0600000101010101" pitchFamily="50" charset="-127"/>
              </a:rPr>
              <a:t>g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)) = {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| ∃c &gt; 0,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0</a:t>
            </a:r>
            <a:r>
              <a:rPr lang="en-US" altLang="ko-KR" sz="2000" dirty="0" smtClean="0">
                <a:ea typeface="굴림" panose="020B0600000101010101" pitchFamily="50" charset="-127"/>
              </a:rPr>
              <a:t> ≥ 0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s.t.∀</a:t>
            </a:r>
            <a:r>
              <a:rPr lang="en-US" altLang="ko-KR" sz="2000" i="1" dirty="0" err="1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 ≥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baseline="-25000" dirty="0" smtClean="0">
                <a:ea typeface="굴림" panose="020B0600000101010101" pitchFamily="50" charset="-127"/>
              </a:rPr>
              <a:t>0</a:t>
            </a:r>
            <a:r>
              <a:rPr lang="en-US" altLang="ko-KR" sz="2000" dirty="0" smtClean="0">
                <a:ea typeface="굴림" panose="020B0600000101010101" pitchFamily="50" charset="-127"/>
              </a:rPr>
              <a:t>, </a:t>
            </a:r>
            <a:r>
              <a:rPr lang="en-US" altLang="ko-KR" sz="2000" dirty="0" smtClean="0">
                <a:ea typeface="굴림" panose="020B0600000101010101" pitchFamily="50" charset="-127"/>
              </a:rPr>
              <a:t>c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g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 </a:t>
            </a:r>
            <a:r>
              <a:rPr lang="en-US" altLang="ko-KR" sz="2000" dirty="0">
                <a:ea typeface="굴림" panose="020B0600000101010101" pitchFamily="50" charset="-127"/>
              </a:rPr>
              <a:t>≤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}</a:t>
            </a:r>
          </a:p>
          <a:p>
            <a:pPr lvl="1">
              <a:lnSpc>
                <a:spcPct val="90000"/>
              </a:lnSpc>
            </a:pPr>
            <a:endParaRPr lang="ko-KR" altLang="en-US" sz="2000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굴림" panose="020B0600000101010101" pitchFamily="50" charset="-127"/>
              </a:rPr>
              <a:t>직관적 의미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 = </a:t>
            </a:r>
            <a:r>
              <a:rPr lang="el-GR" altLang="ko-KR" sz="2000" i="1" dirty="0" smtClean="0"/>
              <a:t>Ω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b="1" i="1" dirty="0">
                <a:ea typeface="굴림" panose="020B0600000101010101" pitchFamily="50" charset="-127"/>
              </a:rPr>
              <a:t>g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)) ⇒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f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ea typeface="굴림" panose="020B0600000101010101" pitchFamily="50" charset="-127"/>
              </a:rPr>
              <a:t>는 </a:t>
            </a:r>
            <a:r>
              <a:rPr lang="en-US" altLang="ko-KR" sz="2000" b="1" i="1" dirty="0" smtClean="0">
                <a:ea typeface="굴림" panose="020B0600000101010101" pitchFamily="50" charset="-127"/>
              </a:rPr>
              <a:t>g </a:t>
            </a:r>
            <a:r>
              <a:rPr lang="ko-KR" altLang="en-US" sz="2000" dirty="0" smtClean="0">
                <a:ea typeface="굴림" panose="020B0600000101010101" pitchFamily="50" charset="-127"/>
              </a:rPr>
              <a:t>보다 느리게 증가하지 않는다</a:t>
            </a:r>
          </a:p>
          <a:p>
            <a:pPr lvl="1">
              <a:lnSpc>
                <a:spcPct val="80000"/>
              </a:lnSpc>
            </a:pPr>
            <a:endParaRPr lang="ko-KR" altLang="en-US" sz="1800" dirty="0" smtClean="0">
              <a:ea typeface="굴림" panose="020B0600000101010101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일정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성취도 및 일정에 따라 유동적으로 바뀔 수 있음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46069"/>
              </p:ext>
            </p:extLst>
          </p:nvPr>
        </p:nvGraphicFramePr>
        <p:xfrm>
          <a:off x="568693" y="1676321"/>
          <a:ext cx="8006615" cy="44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6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98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2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 내용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9770968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학습 개요</a:t>
                      </a:r>
                      <a:r>
                        <a:rPr lang="en-US" altLang="ko-K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/ 1</a:t>
                      </a:r>
                      <a:r>
                        <a:rPr lang="ko-KR" alt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 알고리즘 설계와 분석의 기초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점화식과 점근적 복잡도 분석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정렬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선택 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검색 트리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검색 트리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해시테이블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중간고사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상호 배타적 집합의 처리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동적 프로그래밍</a:t>
                      </a:r>
                      <a:endParaRPr lang="en-US" altLang="ko-K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그래프 알고리즘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문자열 매칭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5042763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</a:t>
                      </a: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NP-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완비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 상태공간 트리의 탐색</a:t>
                      </a:r>
                      <a:endParaRPr lang="en-US" altLang="ko-KR" sz="14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기말고사</a:t>
                      </a:r>
                      <a:endParaRPr lang="en-US" altLang="ko-KR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6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/>
              <a:t>점근적 표기법</a:t>
            </a:r>
          </a:p>
        </p:txBody>
      </p:sp>
      <p:sp>
        <p:nvSpPr>
          <p:cNvPr id="58370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altLang="ko-KR" sz="2400" i="1" smtClean="0"/>
              <a:t>Θ</a:t>
            </a:r>
            <a:r>
              <a:rPr lang="en-US" altLang="ko-KR" sz="2400" smtClean="0">
                <a:ea typeface="굴림" panose="020B0600000101010101" pitchFamily="50" charset="-127"/>
              </a:rPr>
              <a:t>( </a:t>
            </a:r>
            <a:r>
              <a:rPr lang="en-US" altLang="ko-KR" sz="2400" i="1" smtClean="0">
                <a:ea typeface="굴림" panose="020B0600000101010101" pitchFamily="50" charset="-127"/>
              </a:rPr>
              <a:t>f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) )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smtClean="0"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r>
              <a:rPr lang="ko-KR" altLang="en-US" sz="2000" smtClean="0">
                <a:ea typeface="굴림" panose="020B0600000101010101" pitchFamily="50" charset="-127"/>
              </a:rPr>
              <a:t>의 비율로 증가하는 함수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Formal definition</a:t>
            </a:r>
          </a:p>
          <a:p>
            <a:pPr lvl="1">
              <a:lnSpc>
                <a:spcPct val="90000"/>
              </a:lnSpc>
            </a:pPr>
            <a:r>
              <a:rPr lang="el-GR" altLang="ko-KR" sz="2000" i="1" smtClean="0"/>
              <a:t>Θ</a:t>
            </a:r>
            <a:r>
              <a:rPr lang="en-US" altLang="ko-KR" sz="2000" smtClean="0">
                <a:ea typeface="굴림" panose="020B0600000101010101" pitchFamily="50" charset="-127"/>
              </a:rPr>
              <a:t>( </a:t>
            </a:r>
            <a:r>
              <a:rPr lang="en-US" altLang="ko-KR" sz="2000" b="1" i="1" smtClean="0"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 ) = </a:t>
            </a:r>
            <a:r>
              <a:rPr lang="en-US" altLang="ko-KR" sz="2000" i="1" smtClean="0">
                <a:ea typeface="굴림" panose="020B0600000101010101" pitchFamily="50" charset="-127"/>
              </a:rPr>
              <a:t>O</a:t>
            </a:r>
            <a:r>
              <a:rPr lang="en-US" altLang="ko-KR" sz="2000" smtClean="0">
                <a:ea typeface="굴림" panose="020B0600000101010101" pitchFamily="50" charset="-127"/>
              </a:rPr>
              <a:t>( </a:t>
            </a:r>
            <a:r>
              <a:rPr lang="en-US" altLang="ko-KR" sz="2000" i="1" smtClean="0"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 ) ∩ </a:t>
            </a:r>
            <a:r>
              <a:rPr lang="el-GR" altLang="ko-KR" sz="2000" i="1" smtClean="0"/>
              <a:t>Ω</a:t>
            </a:r>
            <a:r>
              <a:rPr lang="en-US" altLang="ko-KR" sz="2000" smtClean="0">
                <a:ea typeface="굴림" panose="020B0600000101010101" pitchFamily="50" charset="-127"/>
              </a:rPr>
              <a:t>( </a:t>
            </a:r>
            <a:r>
              <a:rPr lang="en-US" altLang="ko-KR" sz="2000" i="1" smtClean="0"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 )</a:t>
            </a:r>
          </a:p>
          <a:p>
            <a:pPr lvl="1">
              <a:lnSpc>
                <a:spcPct val="90000"/>
              </a:lnSpc>
            </a:pPr>
            <a:endParaRPr lang="en-US" altLang="ko-KR" sz="200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smtClean="0">
                <a:ea typeface="굴림" panose="020B0600000101010101" pitchFamily="50" charset="-127"/>
              </a:rPr>
              <a:t>직관적 의미</a:t>
            </a:r>
          </a:p>
          <a:p>
            <a:pPr lvl="1">
              <a:lnSpc>
                <a:spcPct val="90000"/>
              </a:lnSpc>
            </a:pPr>
            <a:r>
              <a:rPr lang="ko-KR" altLang="en-US" sz="2000" smtClean="0">
                <a:ea typeface="굴림" panose="020B0600000101010101" pitchFamily="50" charset="-127"/>
              </a:rPr>
              <a:t> </a:t>
            </a:r>
            <a:r>
              <a:rPr lang="en-US" altLang="ko-KR" sz="2000" b="1" i="1" smtClean="0">
                <a:ea typeface="굴림" panose="020B0600000101010101" pitchFamily="50" charset="-127"/>
              </a:rPr>
              <a:t>g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 = </a:t>
            </a:r>
            <a:r>
              <a:rPr lang="el-GR" altLang="ko-KR" sz="2000" i="1" smtClean="0"/>
              <a:t>Θ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)) ⇒ </a:t>
            </a:r>
            <a:r>
              <a:rPr lang="en-US" altLang="ko-KR" sz="2000" b="1" i="1" smtClean="0">
                <a:ea typeface="굴림" panose="020B0600000101010101" pitchFamily="50" charset="-127"/>
              </a:rPr>
              <a:t>g</a:t>
            </a:r>
            <a:r>
              <a:rPr lang="en-US" altLang="ko-KR" sz="200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는 </a:t>
            </a:r>
            <a:r>
              <a:rPr lang="en-US" altLang="ko-KR" sz="2000" b="1" i="1" smtClean="0">
                <a:ea typeface="굴림" panose="020B0600000101010101" pitchFamily="50" charset="-127"/>
              </a:rPr>
              <a:t>f </a:t>
            </a:r>
            <a:r>
              <a:rPr lang="ko-KR" altLang="en-US" sz="2000" smtClean="0">
                <a:ea typeface="굴림" panose="020B0600000101010101" pitchFamily="50" charset="-127"/>
              </a:rPr>
              <a:t>와 같은 정도로 증가한다</a:t>
            </a:r>
          </a:p>
          <a:p>
            <a:pPr lvl="1">
              <a:lnSpc>
                <a:spcPct val="80000"/>
              </a:lnSpc>
            </a:pPr>
            <a:endParaRPr lang="ko-KR" altLang="en-US" sz="1800" smtClean="0">
              <a:ea typeface="굴림" panose="020B0600000101010101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ko-KR" altLang="en-US" dirty="0"/>
              <a:t>각 점근적 표기법의 직관적 의미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i="1" smtClean="0">
                <a:ea typeface="굴림" panose="020B0600000101010101" pitchFamily="50" charset="-127"/>
              </a:rPr>
              <a:t>O</a:t>
            </a:r>
            <a:r>
              <a:rPr lang="en-US" altLang="ko-KR" sz="2800" smtClean="0">
                <a:ea typeface="굴림" panose="020B0600000101010101" pitchFamily="50" charset="-127"/>
              </a:rPr>
              <a:t>( </a:t>
            </a:r>
            <a:r>
              <a:rPr lang="en-US" altLang="ko-KR" sz="2800" i="1" smtClean="0">
                <a:ea typeface="굴림" panose="020B0600000101010101" pitchFamily="50" charset="-127"/>
              </a:rPr>
              <a:t>f</a:t>
            </a:r>
            <a:r>
              <a:rPr lang="en-US" altLang="ko-KR" sz="2800" smtClean="0">
                <a:ea typeface="굴림" panose="020B0600000101010101" pitchFamily="50" charset="-127"/>
              </a:rPr>
              <a:t>(</a:t>
            </a:r>
            <a:r>
              <a:rPr lang="en-US" altLang="ko-KR" sz="2800" i="1" smtClean="0">
                <a:ea typeface="굴림" panose="020B0600000101010101" pitchFamily="50" charset="-127"/>
              </a:rPr>
              <a:t>n</a:t>
            </a:r>
            <a:r>
              <a:rPr lang="en-US" altLang="ko-KR" sz="2800" smtClean="0">
                <a:ea typeface="굴림" panose="020B0600000101010101" pitchFamily="50" charset="-127"/>
              </a:rPr>
              <a:t>) ) </a:t>
            </a:r>
          </a:p>
          <a:p>
            <a:pPr lvl="1"/>
            <a:r>
              <a:rPr lang="ko-KR" altLang="en-US" sz="2400" smtClean="0">
                <a:ea typeface="굴림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FF3300"/>
                </a:solidFill>
                <a:ea typeface="굴림" panose="020B0600000101010101" pitchFamily="50" charset="-127"/>
              </a:rPr>
              <a:t>Tight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  <a:r>
              <a:rPr lang="en-US" altLang="ko-KR" sz="2400" i="1" smtClean="0">
                <a:ea typeface="굴림" panose="020B0600000101010101" pitchFamily="50" charset="-127"/>
              </a:rPr>
              <a:t>or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FF3300"/>
                </a:solidFill>
                <a:ea typeface="굴림" panose="020B0600000101010101" pitchFamily="50" charset="-127"/>
              </a:rPr>
              <a:t>loose</a:t>
            </a:r>
            <a:r>
              <a:rPr lang="en-US" altLang="ko-KR" sz="2400" smtClean="0">
                <a:ea typeface="굴림" panose="020B0600000101010101" pitchFamily="50" charset="-127"/>
              </a:rPr>
              <a:t> upper bound</a:t>
            </a:r>
          </a:p>
          <a:p>
            <a:r>
              <a:rPr lang="el-GR" altLang="ko-KR" sz="2800" i="1" smtClean="0"/>
              <a:t>Ω</a:t>
            </a:r>
            <a:r>
              <a:rPr lang="en-US" altLang="ko-KR" sz="2800" smtClean="0">
                <a:ea typeface="굴림" panose="020B0600000101010101" pitchFamily="50" charset="-127"/>
              </a:rPr>
              <a:t>( </a:t>
            </a:r>
            <a:r>
              <a:rPr lang="en-US" altLang="ko-KR" sz="2800" i="1" smtClean="0">
                <a:ea typeface="굴림" panose="020B0600000101010101" pitchFamily="50" charset="-127"/>
              </a:rPr>
              <a:t>f</a:t>
            </a:r>
            <a:r>
              <a:rPr lang="en-US" altLang="ko-KR" sz="2800" smtClean="0">
                <a:ea typeface="굴림" panose="020B0600000101010101" pitchFamily="50" charset="-127"/>
              </a:rPr>
              <a:t>(</a:t>
            </a:r>
            <a:r>
              <a:rPr lang="en-US" altLang="ko-KR" sz="2800" i="1" smtClean="0">
                <a:ea typeface="굴림" panose="020B0600000101010101" pitchFamily="50" charset="-127"/>
              </a:rPr>
              <a:t>n</a:t>
            </a:r>
            <a:r>
              <a:rPr lang="en-US" altLang="ko-KR" sz="2800" smtClean="0">
                <a:ea typeface="굴림" panose="020B0600000101010101" pitchFamily="50" charset="-127"/>
              </a:rPr>
              <a:t>) )</a:t>
            </a:r>
            <a:r>
              <a:rPr lang="el-GR" altLang="ko-KR" sz="2800" i="1" smtClean="0"/>
              <a:t> </a:t>
            </a:r>
            <a:endParaRPr lang="en-US" altLang="ko-KR" sz="2800" i="1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2400" smtClean="0">
                <a:solidFill>
                  <a:srgbClr val="FF3300"/>
                </a:solidFill>
                <a:ea typeface="굴림" panose="020B0600000101010101" pitchFamily="50" charset="-127"/>
              </a:rPr>
              <a:t>Tight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  <a:r>
              <a:rPr lang="en-US" altLang="ko-KR" sz="2400" i="1" smtClean="0">
                <a:ea typeface="굴림" panose="020B0600000101010101" pitchFamily="50" charset="-127"/>
              </a:rPr>
              <a:t>or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  <a:r>
              <a:rPr lang="en-US" altLang="ko-KR" sz="2400" smtClean="0">
                <a:solidFill>
                  <a:srgbClr val="FF3300"/>
                </a:solidFill>
                <a:ea typeface="굴림" panose="020B0600000101010101" pitchFamily="50" charset="-127"/>
              </a:rPr>
              <a:t>loose</a:t>
            </a:r>
            <a:r>
              <a:rPr lang="en-US" altLang="ko-KR" sz="2400" smtClean="0">
                <a:ea typeface="굴림" panose="020B0600000101010101" pitchFamily="50" charset="-127"/>
              </a:rPr>
              <a:t> lower bound</a:t>
            </a:r>
          </a:p>
          <a:p>
            <a:r>
              <a:rPr lang="el-GR" altLang="ko-KR" sz="2800" i="1" smtClean="0"/>
              <a:t>Θ</a:t>
            </a:r>
            <a:r>
              <a:rPr lang="en-US" altLang="ko-KR" sz="2800" smtClean="0">
                <a:ea typeface="굴림" panose="020B0600000101010101" pitchFamily="50" charset="-127"/>
              </a:rPr>
              <a:t>( </a:t>
            </a:r>
            <a:r>
              <a:rPr lang="en-US" altLang="ko-KR" sz="2800" b="1" i="1" smtClean="0">
                <a:ea typeface="굴림" panose="020B0600000101010101" pitchFamily="50" charset="-127"/>
              </a:rPr>
              <a:t>f</a:t>
            </a:r>
            <a:r>
              <a:rPr lang="en-US" altLang="ko-KR" sz="2800" smtClean="0">
                <a:ea typeface="굴림" panose="020B0600000101010101" pitchFamily="50" charset="-127"/>
              </a:rPr>
              <a:t>(</a:t>
            </a:r>
            <a:r>
              <a:rPr lang="en-US" altLang="ko-KR" sz="2800" i="1" smtClean="0">
                <a:ea typeface="굴림" panose="020B0600000101010101" pitchFamily="50" charset="-127"/>
              </a:rPr>
              <a:t>n</a:t>
            </a:r>
            <a:r>
              <a:rPr lang="en-US" altLang="ko-KR" sz="2800" smtClean="0">
                <a:ea typeface="굴림" panose="020B0600000101010101" pitchFamily="50" charset="-127"/>
              </a:rPr>
              <a:t>) )</a:t>
            </a:r>
          </a:p>
          <a:p>
            <a:pPr lvl="1"/>
            <a:r>
              <a:rPr lang="en-US" altLang="ko-KR" sz="2400" smtClean="0">
                <a:solidFill>
                  <a:srgbClr val="FF3300"/>
                </a:solidFill>
                <a:ea typeface="굴림" panose="020B0600000101010101" pitchFamily="50" charset="-127"/>
              </a:rPr>
              <a:t>Tight</a:t>
            </a:r>
            <a:r>
              <a:rPr lang="en-US" altLang="ko-KR" sz="2400" smtClean="0">
                <a:ea typeface="굴림" panose="020B0600000101010101" pitchFamily="50" charset="-127"/>
              </a:rPr>
              <a:t> bound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점근적 복잡도의 예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latin typeface="+mj-ea"/>
                <a:ea typeface="+mj-ea"/>
              </a:rPr>
              <a:t>정렬 알고리즘들의 복잡도 표현 예 </a:t>
            </a:r>
            <a:r>
              <a:rPr lang="en-US" altLang="ko-KR" sz="2800" dirty="0" smtClean="0">
                <a:latin typeface="+mj-ea"/>
                <a:ea typeface="+mj-ea"/>
              </a:rPr>
              <a:t>(3</a:t>
            </a:r>
            <a:r>
              <a:rPr lang="ko-KR" altLang="en-US" sz="2800" dirty="0" smtClean="0">
                <a:latin typeface="+mj-ea"/>
                <a:ea typeface="+mj-ea"/>
              </a:rPr>
              <a:t>장에서 다룸</a:t>
            </a:r>
            <a:r>
              <a:rPr lang="en-US" altLang="ko-KR" sz="28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선택정렬</a:t>
            </a:r>
          </a:p>
          <a:p>
            <a:pPr lvl="2">
              <a:lnSpc>
                <a:spcPct val="90000"/>
              </a:lnSpc>
            </a:pPr>
            <a:r>
              <a:rPr lang="el-GR" altLang="ko-KR" sz="2000" i="1" dirty="0" smtClean="0">
                <a:latin typeface="+mj-ea"/>
                <a:ea typeface="+mj-ea"/>
              </a:rPr>
              <a:t>Θ</a:t>
            </a:r>
            <a:r>
              <a:rPr lang="en-US" altLang="ko-KR" sz="2000" dirty="0" smtClean="0">
                <a:latin typeface="+mj-ea"/>
                <a:ea typeface="+mj-ea"/>
              </a:rPr>
              <a:t>( </a:t>
            </a:r>
            <a:r>
              <a:rPr lang="en-US" altLang="ko-KR" sz="2000" i="1" dirty="0" smtClean="0">
                <a:latin typeface="+mj-ea"/>
                <a:ea typeface="+mj-ea"/>
              </a:rPr>
              <a:t>n</a:t>
            </a:r>
            <a:r>
              <a:rPr lang="en-US" altLang="ko-KR" sz="2000" baseline="30000" dirty="0" smtClean="0">
                <a:latin typeface="+mj-ea"/>
                <a:ea typeface="+mj-ea"/>
              </a:rPr>
              <a:t>2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힙정렬</a:t>
            </a:r>
          </a:p>
          <a:p>
            <a:pPr lvl="2">
              <a:lnSpc>
                <a:spcPct val="90000"/>
              </a:lnSpc>
            </a:pPr>
            <a:r>
              <a:rPr lang="en-US" altLang="ko-KR" sz="2000" i="1" dirty="0" smtClean="0">
                <a:latin typeface="+mj-ea"/>
                <a:ea typeface="+mj-ea"/>
              </a:rPr>
              <a:t>O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i="1" dirty="0" err="1" smtClean="0">
                <a:latin typeface="+mj-ea"/>
                <a:ea typeface="+mj-ea"/>
              </a:rPr>
              <a:t>n</a:t>
            </a:r>
            <a:r>
              <a:rPr lang="en-US" altLang="ko-KR" sz="2000" dirty="0" err="1" smtClean="0">
                <a:latin typeface="+mj-ea"/>
                <a:ea typeface="+mj-ea"/>
              </a:rPr>
              <a:t>log</a:t>
            </a:r>
            <a:r>
              <a:rPr lang="en-US" altLang="ko-KR" sz="2000" i="1" dirty="0" err="1" smtClean="0">
                <a:latin typeface="+mj-ea"/>
                <a:ea typeface="+mj-ea"/>
              </a:rPr>
              <a:t>n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퀵정렬</a:t>
            </a:r>
          </a:p>
          <a:p>
            <a:pPr lvl="2">
              <a:lnSpc>
                <a:spcPct val="90000"/>
              </a:lnSpc>
            </a:pPr>
            <a:r>
              <a:rPr lang="en-US" altLang="ko-KR" sz="2000" i="1" dirty="0" smtClean="0">
                <a:latin typeface="+mj-ea"/>
                <a:ea typeface="+mj-ea"/>
              </a:rPr>
              <a:t>O</a:t>
            </a:r>
            <a:r>
              <a:rPr lang="en-US" altLang="ko-KR" sz="2000" dirty="0" smtClean="0">
                <a:latin typeface="+mj-ea"/>
                <a:ea typeface="+mj-ea"/>
              </a:rPr>
              <a:t>( </a:t>
            </a:r>
            <a:r>
              <a:rPr lang="en-US" altLang="ko-KR" sz="2000" i="1" dirty="0" smtClean="0">
                <a:latin typeface="+mj-ea"/>
                <a:ea typeface="+mj-ea"/>
              </a:rPr>
              <a:t>n</a:t>
            </a:r>
            <a:r>
              <a:rPr lang="en-US" altLang="ko-KR" sz="2000" baseline="30000" dirty="0" smtClean="0">
                <a:latin typeface="+mj-ea"/>
                <a:ea typeface="+mj-ea"/>
              </a:rPr>
              <a:t>2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평균 </a:t>
            </a:r>
            <a:r>
              <a:rPr lang="el-GR" altLang="ko-KR" sz="2000" i="1" dirty="0" smtClean="0">
                <a:latin typeface="+mj-ea"/>
                <a:ea typeface="+mj-ea"/>
              </a:rPr>
              <a:t>Θ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i="1" dirty="0" err="1" smtClean="0">
                <a:latin typeface="+mj-ea"/>
                <a:ea typeface="+mj-ea"/>
              </a:rPr>
              <a:t>n</a:t>
            </a:r>
            <a:r>
              <a:rPr lang="en-US" altLang="ko-KR" sz="2000" dirty="0" err="1" smtClean="0">
                <a:latin typeface="+mj-ea"/>
                <a:ea typeface="+mj-ea"/>
              </a:rPr>
              <a:t>log</a:t>
            </a:r>
            <a:r>
              <a:rPr lang="en-US" altLang="ko-KR" sz="2000" i="1" dirty="0" err="1" smtClean="0">
                <a:latin typeface="+mj-ea"/>
                <a:ea typeface="+mj-ea"/>
              </a:rPr>
              <a:t>n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endParaRPr lang="ko-KR" altLang="en-US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endParaRPr lang="ko-KR" altLang="en-US" sz="24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endParaRPr lang="ko-KR" altLang="en-US" sz="2400" dirty="0" smtClean="0">
              <a:latin typeface="+mj-ea"/>
              <a:ea typeface="+mj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시간 복잡도 분석의 종류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 smtClean="0">
                <a:solidFill>
                  <a:srgbClr val="FF3300"/>
                </a:solidFill>
                <a:latin typeface="+mj-ea"/>
                <a:ea typeface="+mj-ea"/>
              </a:rPr>
              <a:t>Worst-case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Analysis for the worst-case input(s)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solidFill>
                  <a:srgbClr val="FF3300"/>
                </a:solidFill>
                <a:latin typeface="+mj-ea"/>
                <a:ea typeface="+mj-ea"/>
              </a:rPr>
              <a:t>Average-case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Analysis for all inputs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More difficult to analyze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Best-case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Analysis for the best-case input(s)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별로 유용하지 않음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검색의 복잡도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dirty="0" smtClean="0">
                <a:latin typeface="+mj-ea"/>
                <a:ea typeface="+mj-ea"/>
              </a:rPr>
              <a:t>배열</a:t>
            </a:r>
          </a:p>
          <a:p>
            <a:pPr lvl="1">
              <a:lnSpc>
                <a:spcPct val="90000"/>
              </a:lnSpc>
            </a:pPr>
            <a:r>
              <a:rPr lang="en-US" altLang="ko-KR" sz="2000" i="1" dirty="0" smtClean="0">
                <a:latin typeface="+mj-ea"/>
                <a:ea typeface="+mj-ea"/>
              </a:rPr>
              <a:t>O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i="1" dirty="0" smtClean="0">
                <a:latin typeface="+mj-ea"/>
                <a:ea typeface="+mj-ea"/>
              </a:rPr>
              <a:t>n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Binary search trees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최악의 경우</a:t>
            </a:r>
            <a:r>
              <a:rPr lang="ko-KR" altLang="en-US" sz="2000" i="1" dirty="0" smtClean="0">
                <a:latin typeface="+mj-ea"/>
                <a:ea typeface="+mj-ea"/>
              </a:rPr>
              <a:t> </a:t>
            </a:r>
            <a:r>
              <a:rPr lang="el-GR" altLang="ko-KR" sz="2000" i="1" dirty="0" smtClean="0">
                <a:latin typeface="+mj-ea"/>
                <a:ea typeface="+mj-ea"/>
              </a:rPr>
              <a:t>Θ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en-US" altLang="ko-KR" sz="2000" i="1" dirty="0" smtClean="0">
                <a:latin typeface="+mj-ea"/>
                <a:ea typeface="+mj-ea"/>
              </a:rPr>
              <a:t>n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평균 </a:t>
            </a:r>
            <a:r>
              <a:rPr lang="el-GR" altLang="ko-KR" sz="2000" i="1" dirty="0" smtClean="0">
                <a:latin typeface="+mj-ea"/>
                <a:ea typeface="+mj-ea"/>
              </a:rPr>
              <a:t>Θ</a:t>
            </a:r>
            <a:r>
              <a:rPr lang="en-US" altLang="ko-KR" sz="2000" dirty="0" smtClean="0">
                <a:latin typeface="+mj-ea"/>
                <a:ea typeface="+mj-ea"/>
              </a:rPr>
              <a:t>(log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en-US" altLang="ko-KR" sz="2000" i="1" dirty="0" smtClean="0">
                <a:latin typeface="+mj-ea"/>
                <a:ea typeface="+mj-ea"/>
              </a:rPr>
              <a:t>n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endParaRPr lang="ko-KR" altLang="en-US" sz="2000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Balanced binary search trees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최악의 경우</a:t>
            </a:r>
            <a:r>
              <a:rPr lang="ko-KR" altLang="en-US" sz="2000" i="1" dirty="0" smtClean="0">
                <a:latin typeface="+mj-ea"/>
                <a:ea typeface="+mj-ea"/>
              </a:rPr>
              <a:t> </a:t>
            </a:r>
            <a:r>
              <a:rPr lang="el-GR" altLang="ko-KR" sz="2000" i="1" dirty="0" smtClean="0">
                <a:latin typeface="+mj-ea"/>
                <a:ea typeface="+mj-ea"/>
              </a:rPr>
              <a:t>Θ</a:t>
            </a:r>
            <a:r>
              <a:rPr lang="en-US" altLang="ko-KR" sz="2000" dirty="0" smtClean="0">
                <a:latin typeface="+mj-ea"/>
                <a:ea typeface="+mj-ea"/>
              </a:rPr>
              <a:t>(log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en-US" altLang="ko-KR" sz="2000" i="1" dirty="0" smtClean="0">
                <a:latin typeface="+mj-ea"/>
                <a:ea typeface="+mj-ea"/>
              </a:rPr>
              <a:t>n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B-trees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최악의 경우</a:t>
            </a:r>
            <a:r>
              <a:rPr lang="ko-KR" altLang="en-US" sz="2000" i="1" dirty="0" smtClean="0">
                <a:latin typeface="+mj-ea"/>
                <a:ea typeface="+mj-ea"/>
              </a:rPr>
              <a:t> </a:t>
            </a:r>
            <a:r>
              <a:rPr lang="el-GR" altLang="ko-KR" sz="2000" i="1" dirty="0" smtClean="0">
                <a:latin typeface="+mj-ea"/>
                <a:ea typeface="+mj-ea"/>
              </a:rPr>
              <a:t>Θ</a:t>
            </a:r>
            <a:r>
              <a:rPr lang="en-US" altLang="ko-KR" sz="2000" dirty="0" smtClean="0">
                <a:latin typeface="+mj-ea"/>
                <a:ea typeface="+mj-ea"/>
              </a:rPr>
              <a:t>(log</a:t>
            </a:r>
            <a:r>
              <a:rPr lang="en-US" altLang="ko-KR" sz="800" dirty="0" smtClean="0">
                <a:latin typeface="+mj-ea"/>
                <a:ea typeface="+mj-ea"/>
              </a:rPr>
              <a:t> </a:t>
            </a:r>
            <a:r>
              <a:rPr lang="en-US" altLang="ko-KR" sz="2000" i="1" dirty="0" smtClean="0">
                <a:latin typeface="+mj-ea"/>
                <a:ea typeface="+mj-ea"/>
              </a:rPr>
              <a:t>n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+mj-ea"/>
                <a:ea typeface="+mj-ea"/>
              </a:rPr>
              <a:t>Hash table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평균 </a:t>
            </a:r>
            <a:r>
              <a:rPr lang="el-GR" altLang="ko-KR" sz="2000" i="1" dirty="0" smtClean="0">
                <a:latin typeface="+mj-ea"/>
                <a:ea typeface="+mj-ea"/>
              </a:rPr>
              <a:t>Θ</a:t>
            </a:r>
            <a:r>
              <a:rPr lang="en-US" altLang="ko-KR" sz="2000" dirty="0" smtClean="0">
                <a:latin typeface="+mj-ea"/>
                <a:ea typeface="+mj-ea"/>
              </a:rPr>
              <a:t>(1)</a:t>
            </a:r>
            <a:endParaRPr lang="ko-KR" altLang="en-US" sz="2000" dirty="0" smtClean="0">
              <a:latin typeface="+mj-ea"/>
              <a:ea typeface="+mj-ea"/>
            </a:endParaRPr>
          </a:p>
          <a:p>
            <a:pPr>
              <a:lnSpc>
                <a:spcPct val="90000"/>
              </a:lnSpc>
            </a:pP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크기 </a:t>
            </a:r>
            <a:r>
              <a:rPr lang="en-US" altLang="ko-KR" dirty="0"/>
              <a:t>n</a:t>
            </a:r>
            <a:r>
              <a:rPr lang="ko-KR" altLang="en-US" dirty="0"/>
              <a:t>인 배열에서 원소 찾기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>
                <a:latin typeface="+mj-ea"/>
                <a:ea typeface="+mj-ea"/>
              </a:rPr>
              <a:t>Sequential search 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배열이 아무렇게나 저장되어 있을 때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latin typeface="+mj-ea"/>
                <a:ea typeface="+mj-ea"/>
              </a:rPr>
              <a:t>Worst case: </a:t>
            </a:r>
            <a:r>
              <a:rPr lang="el-GR" altLang="ko-KR" sz="2400" i="1" dirty="0" smtClean="0">
                <a:latin typeface="+mj-ea"/>
                <a:ea typeface="+mj-ea"/>
              </a:rPr>
              <a:t>Θ</a:t>
            </a:r>
            <a:r>
              <a:rPr lang="en-US" altLang="ko-KR" sz="2400" dirty="0" smtClean="0">
                <a:latin typeface="+mj-ea"/>
                <a:ea typeface="+mj-ea"/>
              </a:rPr>
              <a:t>(</a:t>
            </a:r>
            <a:r>
              <a:rPr lang="en-US" altLang="ko-KR" sz="2400" i="1" dirty="0" smtClean="0">
                <a:latin typeface="+mj-ea"/>
                <a:ea typeface="+mj-ea"/>
              </a:rPr>
              <a:t>n</a:t>
            </a:r>
            <a:r>
              <a:rPr lang="en-US" altLang="ko-KR" sz="2400" dirty="0" smtClean="0">
                <a:latin typeface="+mj-ea"/>
                <a:ea typeface="+mj-ea"/>
              </a:rPr>
              <a:t>) </a:t>
            </a:r>
          </a:p>
          <a:p>
            <a:pPr lvl="1"/>
            <a:r>
              <a:rPr lang="en-US" altLang="ko-KR" sz="2400" dirty="0" smtClean="0">
                <a:latin typeface="+mj-ea"/>
                <a:ea typeface="+mj-ea"/>
              </a:rPr>
              <a:t>Average case: </a:t>
            </a:r>
            <a:r>
              <a:rPr lang="el-GR" altLang="ko-KR" sz="2400" i="1" dirty="0" smtClean="0">
                <a:latin typeface="+mj-ea"/>
                <a:ea typeface="+mj-ea"/>
              </a:rPr>
              <a:t>Θ</a:t>
            </a:r>
            <a:r>
              <a:rPr lang="en-US" altLang="ko-KR" sz="2400" dirty="0" smtClean="0">
                <a:latin typeface="+mj-ea"/>
                <a:ea typeface="+mj-ea"/>
              </a:rPr>
              <a:t>(</a:t>
            </a:r>
            <a:r>
              <a:rPr lang="en-US" altLang="ko-KR" sz="2400" i="1" dirty="0" smtClean="0">
                <a:latin typeface="+mj-ea"/>
                <a:ea typeface="+mj-ea"/>
              </a:rPr>
              <a:t>n</a:t>
            </a:r>
            <a:r>
              <a:rPr lang="en-US" altLang="ko-KR" sz="2400" dirty="0" smtClean="0">
                <a:latin typeface="+mj-ea"/>
                <a:ea typeface="+mj-ea"/>
              </a:rPr>
              <a:t>)</a:t>
            </a:r>
          </a:p>
          <a:p>
            <a:r>
              <a:rPr lang="en-US" altLang="ko-KR" sz="2800" dirty="0" smtClean="0">
                <a:latin typeface="+mj-ea"/>
                <a:ea typeface="+mj-ea"/>
              </a:rPr>
              <a:t>Binary search 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배열이 정렬되어 있을 때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1"/>
            <a:r>
              <a:rPr lang="en-US" altLang="ko-KR" sz="2400" dirty="0" smtClean="0">
                <a:latin typeface="+mj-ea"/>
                <a:ea typeface="+mj-ea"/>
              </a:rPr>
              <a:t>Worst case: </a:t>
            </a:r>
            <a:r>
              <a:rPr lang="el-GR" altLang="ko-KR" sz="2400" i="1" dirty="0" smtClean="0">
                <a:latin typeface="+mj-ea"/>
                <a:ea typeface="+mj-ea"/>
              </a:rPr>
              <a:t>Θ</a:t>
            </a:r>
            <a:r>
              <a:rPr lang="en-US" altLang="ko-KR" sz="2400" dirty="0" smtClean="0">
                <a:latin typeface="+mj-ea"/>
                <a:ea typeface="+mj-ea"/>
              </a:rPr>
              <a:t>(log </a:t>
            </a:r>
            <a:r>
              <a:rPr lang="en-US" altLang="ko-KR" sz="2400" i="1" dirty="0" smtClean="0">
                <a:latin typeface="+mj-ea"/>
                <a:ea typeface="+mj-ea"/>
              </a:rPr>
              <a:t>n</a:t>
            </a:r>
            <a:r>
              <a:rPr lang="en-US" altLang="ko-KR" sz="2400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ko-KR" sz="2400" dirty="0" smtClean="0">
                <a:latin typeface="+mj-ea"/>
                <a:ea typeface="+mj-ea"/>
              </a:rPr>
              <a:t>Average case: </a:t>
            </a:r>
            <a:r>
              <a:rPr lang="el-GR" altLang="ko-KR" sz="2400" i="1" dirty="0" smtClean="0">
                <a:latin typeface="+mj-ea"/>
                <a:ea typeface="+mj-ea"/>
              </a:rPr>
              <a:t>Θ</a:t>
            </a:r>
            <a:r>
              <a:rPr lang="en-US" altLang="ko-KR" sz="2400" dirty="0" smtClean="0">
                <a:latin typeface="+mj-ea"/>
                <a:ea typeface="+mj-ea"/>
              </a:rPr>
              <a:t>(log </a:t>
            </a:r>
            <a:r>
              <a:rPr lang="en-US" altLang="ko-KR" sz="2400" i="1" dirty="0" smtClean="0">
                <a:latin typeface="+mj-ea"/>
                <a:ea typeface="+mj-ea"/>
              </a:rPr>
              <a:t>n</a:t>
            </a:r>
            <a:r>
              <a:rPr lang="en-US" altLang="ko-KR" sz="2400" dirty="0" smtClean="0">
                <a:latin typeface="+mj-ea"/>
                <a:ea typeface="+mj-ea"/>
              </a:rPr>
              <a:t>)  </a:t>
            </a:r>
            <a:endParaRPr lang="ko-KR" altLang="en-US" sz="2400" dirty="0" smtClean="0">
              <a:latin typeface="+mj-ea"/>
              <a:ea typeface="+mj-e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기준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9" name="표 5"/>
          <p:cNvGraphicFramePr>
            <a:graphicFrameLocks noGrp="1"/>
          </p:cNvGraphicFramePr>
          <p:nvPr>
            <p:extLst/>
          </p:nvPr>
        </p:nvGraphicFramePr>
        <p:xfrm>
          <a:off x="1106310" y="1962076"/>
          <a:ext cx="6863646" cy="2747610"/>
        </p:xfrm>
        <a:graphic>
          <a:graphicData uri="http://schemas.openxmlformats.org/drawingml/2006/table">
            <a:tbl>
              <a:tblPr/>
              <a:tblGrid>
                <a:gridCol w="3431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1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      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중간고사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기말고사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실습과제</a:t>
                      </a: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95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     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89687" y="5065828"/>
            <a:ext cx="2696892" cy="70788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176213" marR="0" lvl="0" indent="-176213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결석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점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감점</a:t>
            </a:r>
          </a:p>
          <a:p>
            <a:pPr marL="176213" marR="0" lvl="0" indent="-176213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지각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0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점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감점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7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 dirty="0" smtClean="0"/>
              <a:t>알고리즘의 정의와 필요성을 인지한다</a:t>
            </a:r>
            <a:r>
              <a:rPr lang="en-US" altLang="ko-KR" sz="2800" dirty="0" smtClean="0"/>
              <a:t>.</a:t>
            </a:r>
          </a:p>
          <a:p>
            <a:pPr eaLnBrk="1" hangingPunct="1"/>
            <a:r>
              <a:rPr lang="ko-KR" altLang="en-US" sz="2800" dirty="0" smtClean="0"/>
              <a:t>아주 기초적인 알고리즘 수행시간 분석을 할 수 있도록 한다</a:t>
            </a:r>
            <a:r>
              <a:rPr lang="en-US" altLang="ko-KR" sz="2800" dirty="0" smtClean="0"/>
              <a:t>.</a:t>
            </a:r>
          </a:p>
          <a:p>
            <a:pPr eaLnBrk="1" hangingPunct="1"/>
            <a:r>
              <a:rPr lang="ko-KR" altLang="en-US" sz="2800" dirty="0" smtClean="0"/>
              <a:t>점근적 표기법을 이해한다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알고리즘이란 무엇인가</a:t>
            </a:r>
            <a:r>
              <a:rPr lang="en-US" altLang="ko-KR" dirty="0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n-ea"/>
              </a:rPr>
              <a:t>문제 해결 절차를 체계적으로 기술한 것</a:t>
            </a:r>
          </a:p>
          <a:p>
            <a:r>
              <a:rPr lang="ko-KR" altLang="en-US" sz="2800" dirty="0" smtClean="0">
                <a:latin typeface="+mn-ea"/>
              </a:rPr>
              <a:t>문제의 요구조건</a:t>
            </a:r>
          </a:p>
          <a:p>
            <a:pPr lvl="1"/>
            <a:r>
              <a:rPr lang="ko-KR" altLang="en-US" sz="2400" dirty="0" smtClean="0">
                <a:latin typeface="+mn-ea"/>
              </a:rPr>
              <a:t>입력과 출력으로 명시할 수 있다</a:t>
            </a:r>
          </a:p>
          <a:p>
            <a:pPr lvl="1"/>
            <a:r>
              <a:rPr lang="ko-KR" altLang="en-US" sz="2400" dirty="0" smtClean="0">
                <a:latin typeface="+mn-ea"/>
              </a:rPr>
              <a:t>알고리즘은 입력으로부터 출력을 만드는 과정을 기술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4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입출력의 예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j-ea"/>
                <a:ea typeface="+mj-ea"/>
              </a:rPr>
              <a:t>문제</a:t>
            </a:r>
          </a:p>
          <a:p>
            <a:pPr lvl="1"/>
            <a:r>
              <a:rPr lang="en-US" altLang="ko-KR" sz="2400" dirty="0" smtClean="0">
                <a:latin typeface="+mj-ea"/>
                <a:ea typeface="+mj-ea"/>
              </a:rPr>
              <a:t>100</a:t>
            </a:r>
            <a:r>
              <a:rPr lang="ko-KR" altLang="en-US" sz="2400" dirty="0" smtClean="0">
                <a:latin typeface="+mj-ea"/>
                <a:ea typeface="+mj-ea"/>
              </a:rPr>
              <a:t>명의 학생의 시험점수의 최대값을 찾으라</a:t>
            </a:r>
          </a:p>
          <a:p>
            <a:r>
              <a:rPr lang="ko-KR" altLang="en-US" sz="2800" dirty="0" smtClean="0">
                <a:latin typeface="+mj-ea"/>
                <a:ea typeface="+mj-ea"/>
              </a:rPr>
              <a:t>입력</a:t>
            </a:r>
          </a:p>
          <a:p>
            <a:pPr lvl="1"/>
            <a:r>
              <a:rPr lang="en-US" altLang="ko-KR" sz="2400" dirty="0" smtClean="0">
                <a:latin typeface="+mj-ea"/>
                <a:ea typeface="+mj-ea"/>
              </a:rPr>
              <a:t>100</a:t>
            </a:r>
            <a:r>
              <a:rPr lang="ko-KR" altLang="en-US" sz="2400" dirty="0" smtClean="0">
                <a:latin typeface="+mj-ea"/>
                <a:ea typeface="+mj-ea"/>
              </a:rPr>
              <a:t>명의 학생들의 시험점수</a:t>
            </a:r>
          </a:p>
          <a:p>
            <a:r>
              <a:rPr lang="ko-KR" altLang="en-US" sz="2800" dirty="0" smtClean="0">
                <a:latin typeface="+mj-ea"/>
                <a:ea typeface="+mj-ea"/>
              </a:rPr>
              <a:t>출력</a:t>
            </a:r>
          </a:p>
          <a:p>
            <a:pPr lvl="1"/>
            <a:r>
              <a:rPr lang="ko-KR" altLang="en-US" sz="2400" dirty="0" smtClean="0">
                <a:latin typeface="+mj-ea"/>
                <a:ea typeface="+mj-ea"/>
              </a:rPr>
              <a:t>위 </a:t>
            </a:r>
            <a:r>
              <a:rPr lang="en-US" altLang="ko-KR" sz="2400" dirty="0" smtClean="0">
                <a:latin typeface="+mj-ea"/>
                <a:ea typeface="+mj-ea"/>
              </a:rPr>
              <a:t>100</a:t>
            </a:r>
            <a:r>
              <a:rPr lang="ko-KR" altLang="en-US" sz="2400" dirty="0" smtClean="0">
                <a:latin typeface="+mj-ea"/>
                <a:ea typeface="+mj-ea"/>
              </a:rPr>
              <a:t>개의 시험점수들 중 최대값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 공부의 목적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+mn-ea"/>
              </a:rPr>
              <a:t>특정한 문제를 위한 알고리즘의 습득</a:t>
            </a:r>
          </a:p>
          <a:p>
            <a:r>
              <a:rPr lang="ko-KR" altLang="en-US" sz="2800" dirty="0" smtClean="0">
                <a:latin typeface="+mn-ea"/>
              </a:rPr>
              <a:t>체계적으로 생각하는 훈련</a:t>
            </a:r>
          </a:p>
          <a:p>
            <a:r>
              <a:rPr lang="ko-KR" altLang="en-US" sz="2800" dirty="0" smtClean="0">
                <a:latin typeface="+mn-ea"/>
              </a:rPr>
              <a:t>지적 추상화의 레벨 상승</a:t>
            </a:r>
          </a:p>
          <a:p>
            <a:pPr lvl="1"/>
            <a:r>
              <a:rPr lang="en-US" altLang="ko-KR" sz="2400" dirty="0" smtClean="0">
                <a:latin typeface="+mn-ea"/>
              </a:rPr>
              <a:t>Intellectual abstraction</a:t>
            </a:r>
          </a:p>
          <a:p>
            <a:pPr lvl="1"/>
            <a:r>
              <a:rPr lang="ko-KR" altLang="en-US" sz="2400" dirty="0" smtClean="0">
                <a:latin typeface="+mn-ea"/>
              </a:rPr>
              <a:t>연구나 개발에 있어 정신적 여유를 유지하기 위해 매우 중요한 요소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바람직한 알고리즘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latin typeface="+mn-ea"/>
              </a:rPr>
              <a:t>명확해야 한다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n-ea"/>
              </a:rPr>
              <a:t>이해하기 쉽고 가능하면 간명하도록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n-ea"/>
              </a:rPr>
              <a:t>지나친 기호적 표현은 오히려 명확성을 떨어뜨림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n-ea"/>
              </a:rPr>
              <a:t>명확성을 해치지 않으면 일반언어의 사용도 무방</a:t>
            </a:r>
          </a:p>
          <a:p>
            <a:pPr>
              <a:lnSpc>
                <a:spcPct val="90000"/>
              </a:lnSpc>
            </a:pPr>
            <a:r>
              <a:rPr lang="ko-KR" altLang="en-US" sz="2800" dirty="0" smtClean="0">
                <a:latin typeface="+mn-ea"/>
              </a:rPr>
              <a:t>효율적이어야 한다</a:t>
            </a:r>
          </a:p>
          <a:p>
            <a:pPr lvl="1">
              <a:lnSpc>
                <a:spcPct val="90000"/>
              </a:lnSpc>
            </a:pPr>
            <a:r>
              <a:rPr lang="ko-KR" altLang="en-US" sz="2400" dirty="0" smtClean="0">
                <a:latin typeface="+mn-ea"/>
              </a:rPr>
              <a:t>같은 문제를 해결하는 알고리즘들의 수행시간이 수백만배 이상 차이날 수 있다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641</TotalTime>
  <Words>1394</Words>
  <Application>Microsoft Office PowerPoint</Application>
  <PresentationFormat>화면 슬라이드 쇼(4:3)</PresentationFormat>
  <Paragraphs>409</Paragraphs>
  <Slides>35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목판</vt:lpstr>
      <vt:lpstr>알고리즘 알고리즘 설계와 분석의 기초</vt:lpstr>
      <vt:lpstr>학습 개요</vt:lpstr>
      <vt:lpstr>학습 일정</vt:lpstr>
      <vt:lpstr>평가 기준</vt:lpstr>
      <vt:lpstr>학습목표</vt:lpstr>
      <vt:lpstr>알고리즘이란 무엇인가?</vt:lpstr>
      <vt:lpstr>입출력의 예</vt:lpstr>
      <vt:lpstr>알고리즘 공부의 목적</vt:lpstr>
      <vt:lpstr>바람직한 알고리즘</vt:lpstr>
      <vt:lpstr>알고리즘의 수행시간</vt:lpstr>
      <vt:lpstr>알고리즘의 수행시간</vt:lpstr>
      <vt:lpstr>알고리즘의 수행시간</vt:lpstr>
      <vt:lpstr>알고리즘의 수행시간</vt:lpstr>
      <vt:lpstr>알고리즘의 수행시간</vt:lpstr>
      <vt:lpstr>알고리즘의 수행시간</vt:lpstr>
      <vt:lpstr>알고리즘의 수행시간</vt:lpstr>
      <vt:lpstr>알고리즘의 수행시간</vt:lpstr>
      <vt:lpstr>알고리즘의 수행시간</vt:lpstr>
      <vt:lpstr>알고리즘의 수행시간</vt:lpstr>
      <vt:lpstr>재귀와 귀납적 사고</vt:lpstr>
      <vt:lpstr>재귀의 예: Mergesort </vt:lpstr>
      <vt:lpstr>재귀의 예: Mergesort </vt:lpstr>
      <vt:lpstr>다양한 알고리즘의 적용 주제들</vt:lpstr>
      <vt:lpstr>알고리즘을 왜 분석하는가?</vt:lpstr>
      <vt:lpstr>알고리즘의 분석</vt:lpstr>
      <vt:lpstr>점근적 분석 (Asymptotic Analysis)</vt:lpstr>
      <vt:lpstr>점근법 표기법 (Asymptotic Notations)</vt:lpstr>
      <vt:lpstr>점근적 표기법</vt:lpstr>
      <vt:lpstr>점근적 표기법</vt:lpstr>
      <vt:lpstr>점근적 표기법</vt:lpstr>
      <vt:lpstr>각 점근적 표기법의 직관적 의미</vt:lpstr>
      <vt:lpstr>점근적 복잡도의 예</vt:lpstr>
      <vt:lpstr>시간 복잡도 분석의 종류</vt:lpstr>
      <vt:lpstr>저장/검색의 복잡도</vt:lpstr>
      <vt:lpstr>크기 n인 배열에서 원소 찾기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C221_01</cp:lastModifiedBy>
  <cp:revision>166</cp:revision>
  <dcterms:created xsi:type="dcterms:W3CDTF">2017-02-28T02:06:20Z</dcterms:created>
  <dcterms:modified xsi:type="dcterms:W3CDTF">2017-09-05T01:29:39Z</dcterms:modified>
</cp:coreProperties>
</file>