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C65B86-D8F7-4807-94E7-706453FCA079}" type="slidenum">
              <a:rPr lang="en-US" altLang="ko-KR" sz="1300" i="0">
                <a:latin typeface="Times" panose="02020603050405020304" pitchFamily="18" charset="0"/>
              </a:rPr>
              <a:pPr/>
              <a:t>14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6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745BCA-AAEB-4483-9F19-FC527DEBC8F6}" type="slidenum">
              <a:rPr lang="en-US" altLang="ko-KR" sz="1300" i="0">
                <a:latin typeface="Times" panose="02020603050405020304" pitchFamily="18" charset="0"/>
              </a:rPr>
              <a:pPr/>
              <a:t>15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72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0371B-C9AD-44C5-8169-331CB9DFC72D}" type="slidenum">
              <a:rPr lang="en-US" altLang="ko-KR" sz="1300" i="0">
                <a:latin typeface="Times" panose="02020603050405020304" pitchFamily="18" charset="0"/>
              </a:rPr>
              <a:pPr/>
              <a:t>16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00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8AF09-572E-43EA-B734-5004A8917BE2}" type="slidenum">
              <a:rPr lang="en-US" altLang="ko-KR" sz="1300" i="0">
                <a:latin typeface="Times" panose="02020603050405020304" pitchFamily="18" charset="0"/>
              </a:rPr>
              <a:pPr/>
              <a:t>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66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156CDA-E3B3-4115-91BF-91C0D7480497}" type="slidenum">
              <a:rPr lang="en-US" altLang="ko-KR" sz="1300" i="0">
                <a:latin typeface="Times" panose="02020603050405020304" pitchFamily="18" charset="0"/>
              </a:rPr>
              <a:pPr/>
              <a:t>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4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D45D5-3C7C-43CC-9B1A-70D3386F1B7A}" type="slidenum">
              <a:rPr lang="en-US" altLang="ko-KR" sz="1300" i="0">
                <a:latin typeface="Times" panose="02020603050405020304" pitchFamily="18" charset="0"/>
              </a:rPr>
              <a:pPr/>
              <a:t>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5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9A1661-988C-4D0B-8F48-920E403D4ED9}" type="slidenum">
              <a:rPr lang="en-US" altLang="ko-KR" sz="1300" i="0">
                <a:latin typeface="Times" panose="02020603050405020304" pitchFamily="18" charset="0"/>
              </a:rPr>
              <a:pPr/>
              <a:t>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99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F10726-B047-41E6-8EF0-21D7415EC693}" type="slidenum">
              <a:rPr lang="en-US" altLang="ko-KR" sz="1300" i="0">
                <a:latin typeface="Times" panose="02020603050405020304" pitchFamily="18" charset="0"/>
              </a:rPr>
              <a:pPr/>
              <a:t>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~9/10/2007</a:t>
            </a:r>
          </a:p>
        </p:txBody>
      </p:sp>
    </p:spTree>
    <p:extLst>
      <p:ext uri="{BB962C8B-B14F-4D97-AF65-F5344CB8AC3E}">
        <p14:creationId xmlns:p14="http://schemas.microsoft.com/office/powerpoint/2010/main" val="366709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A6EF0E-9F41-40F6-BCB9-1F1064385132}" type="slidenum">
              <a:rPr lang="en-US" altLang="ko-KR" sz="1300" i="0">
                <a:latin typeface="Times" panose="02020603050405020304" pitchFamily="18" charset="0"/>
              </a:rPr>
              <a:pPr/>
              <a:t>10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59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269D6F-5611-4E16-AB42-F2AF2E319228}" type="slidenum">
              <a:rPr lang="en-US" altLang="ko-KR" sz="1300" i="0">
                <a:latin typeface="Times" panose="02020603050405020304" pitchFamily="18" charset="0"/>
              </a:rPr>
              <a:pPr/>
              <a:t>12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E84666-9D8D-48D6-ADAA-0B5C7F4F68ED}" type="slidenum">
              <a:rPr lang="en-US" altLang="ko-KR" sz="1300" i="0">
                <a:latin typeface="Times" panose="02020603050405020304" pitchFamily="18" charset="0"/>
              </a:rPr>
              <a:pPr/>
              <a:t>13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06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D9F8F6-DF51-4465-BF77-8B1991709431}" type="datetime1">
              <a:rPr lang="en-US" altLang="ko-KR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9326-ABE3-43B9-A5CE-4AD3548C686E}" type="datetime1">
              <a:rPr lang="en-US" altLang="ko-KR" smtClean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FFA8D-B66B-4FCE-B2A4-9442EE7DCE8D}" type="datetime1">
              <a:rPr lang="en-US" altLang="ko-KR" smtClean="0"/>
              <a:t>9/8/2017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7EA5F2-958A-4A81-BE12-92EC995A95F9}" type="datetime1">
              <a:rPr lang="en-US" altLang="ko-KR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점화식과점근적복잡도분석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추정후 증명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ea typeface="굴림" panose="020B0600000101010101" pitchFamily="50" charset="-127"/>
              </a:rPr>
              <a:t>Guess&amp;Verification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) = 2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/2) + 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 </a:t>
            </a:r>
            <a:endParaRPr lang="en-US" altLang="ko-KR" sz="2800" dirty="0" smtClean="0">
              <a:ea typeface="굴림" panose="020B0600000101010101" pitchFamily="50" charset="-127"/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302447" y="4850382"/>
            <a:ext cx="34002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i="0" dirty="0">
                <a:latin typeface="+mj-ea"/>
                <a:ea typeface="+mj-ea"/>
              </a:rPr>
              <a:t>이를 만족하는 </a:t>
            </a:r>
            <a:r>
              <a:rPr lang="en-US" altLang="ko-KR" sz="2000" i="0" dirty="0">
                <a:latin typeface="+mj-ea"/>
                <a:ea typeface="+mj-ea"/>
              </a:rPr>
              <a:t>c</a:t>
            </a:r>
            <a:r>
              <a:rPr lang="ko-KR" altLang="en-US" sz="2000" i="0" dirty="0">
                <a:latin typeface="+mj-ea"/>
                <a:ea typeface="+mj-ea"/>
              </a:rPr>
              <a:t>가 존재한다</a:t>
            </a: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H="1">
            <a:off x="4467422" y="5055169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20872" y="2790019"/>
            <a:ext cx="77724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ko-KR" altLang="en-US" sz="2400" dirty="0" smtClean="0">
                <a:solidFill>
                  <a:srgbClr val="000000"/>
                </a:solidFill>
                <a:ea typeface="굴림" panose="020B0600000101010101" pitchFamily="50" charset="-127"/>
              </a:rPr>
              <a:t>증명</a:t>
            </a:r>
            <a:r>
              <a:rPr lang="en-US" altLang="ko-KR" sz="2400" dirty="0" smtClean="0">
                <a:solidFill>
                  <a:srgbClr val="000000"/>
                </a:solidFill>
                <a:ea typeface="굴림" panose="020B0600000101010101" pitchFamily="50" charset="-127"/>
              </a:rPr>
              <a:t>&gt;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	=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−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log2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+ (−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log2 + 1)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ko-KR" sz="2400" i="1" dirty="0" smtClean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2772" y="2091519"/>
            <a:ext cx="8369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추정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: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T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O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), 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즉 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5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</a:rPr>
              <a:t>추정후 증명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) = 2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/2) + 1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 </a:t>
            </a:r>
            <a:endParaRPr lang="en-US" altLang="ko-KR" sz="2800" dirty="0" smtClean="0">
              <a:ea typeface="굴림" panose="020B0600000101010101" pitchFamily="50" charset="-127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34782" y="3531098"/>
            <a:ext cx="2149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i="0" dirty="0">
                <a:latin typeface="+mj-ea"/>
                <a:ea typeface="+mj-ea"/>
              </a:rPr>
              <a:t>귀납적 가정 이용</a:t>
            </a: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>
            <a:off x="3499757" y="3735885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943635" y="5255840"/>
            <a:ext cx="23150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i="0" dirty="0">
                <a:latin typeface="+mj-ea"/>
                <a:ea typeface="+mj-ea"/>
              </a:rPr>
              <a:t>더 이상 진행 불가</a:t>
            </a:r>
            <a:r>
              <a:rPr lang="en-US" altLang="ko-KR" sz="2000" i="0" dirty="0">
                <a:latin typeface="+mj-ea"/>
                <a:ea typeface="+mj-ea"/>
              </a:rPr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9357" y="2738466"/>
            <a:ext cx="77724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&lt;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증명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&gt;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	=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+ 1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           = </a:t>
            </a:r>
            <a:r>
              <a:rPr lang="en-US" altLang="ko-KR" sz="2400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c’n</a:t>
            </a:r>
            <a:endParaRPr lang="en-US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           = O(n)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ko-KR" sz="24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61257" y="2039966"/>
            <a:ext cx="8369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추정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: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T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O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), 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즉 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5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5127625" y="4049713"/>
            <a:ext cx="210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i="0">
                <a:ea typeface="굴림" panose="020B0600000101010101" pitchFamily="50" charset="-127"/>
              </a:rPr>
              <a:t>귀납적 가정 이용</a:t>
            </a: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>
            <a:off x="4292600" y="42545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</a:rPr>
              <a:t>추정후 증명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96900" y="3213100"/>
            <a:ext cx="77724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&lt;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증명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&gt;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	=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+ 1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– 2)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– 3 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– 2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58800" y="2514600"/>
            <a:ext cx="8369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추정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: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≤</a:t>
            </a:r>
            <a:r>
              <a:rPr lang="en-US" altLang="ko-KR" sz="2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-2</a:t>
            </a: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9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마스터 정리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50" charset="-127"/>
              </a:rPr>
              <a:t>(Master Theorem)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T(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 = 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a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/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b</a:t>
            </a:r>
            <a:r>
              <a:rPr lang="en-US" altLang="ko-KR" sz="2400" dirty="0" smtClean="0">
                <a:ea typeface="굴림" panose="020B0600000101010101" pitchFamily="50" charset="-127"/>
              </a:rPr>
              <a:t>) + f</a:t>
            </a:r>
            <a:r>
              <a:rPr lang="en-US" altLang="ko-KR" sz="700" i="1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ea typeface="굴림" panose="020B0600000101010101" pitchFamily="50" charset="-127"/>
              </a:rPr>
              <a:t>와 같은 모양을 가진 점화식은 마스터 정리에 의해 바로 결과를 알 수 있다</a:t>
            </a:r>
          </a:p>
          <a:p>
            <a:r>
              <a:rPr lang="en-US" altLang="ko-KR" sz="2400" i="1" dirty="0" err="1" smtClean="0">
                <a:ea typeface="굴림" panose="020B0600000101010101" pitchFamily="50" charset="-127"/>
              </a:rPr>
              <a:t>n</a:t>
            </a:r>
            <a:r>
              <a:rPr lang="en-US" altLang="ko-KR" sz="2400" baseline="30000" dirty="0" err="1" smtClean="0">
                <a:ea typeface="굴림" panose="020B0600000101010101" pitchFamily="50" charset="-127"/>
              </a:rPr>
              <a:t>log</a:t>
            </a:r>
            <a:r>
              <a:rPr lang="en-US" altLang="ko-KR" sz="1400" i="1" baseline="30000" dirty="0" err="1" smtClean="0">
                <a:ea typeface="굴림" panose="020B0600000101010101" pitchFamily="50" charset="-127"/>
              </a:rPr>
              <a:t>b</a:t>
            </a:r>
            <a:r>
              <a:rPr lang="en-US" altLang="ko-KR" sz="800" i="1" baseline="300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baseline="30000" dirty="0" smtClean="0">
                <a:ea typeface="굴림" panose="020B0600000101010101" pitchFamily="50" charset="-127"/>
              </a:rPr>
              <a:t>a</a:t>
            </a:r>
            <a:r>
              <a:rPr lang="en-US" altLang="ko-KR" sz="2400" dirty="0" smtClean="0">
                <a:ea typeface="굴림" panose="020B0600000101010101" pitchFamily="50" charset="-127"/>
              </a:rPr>
              <a:t> = h(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ea typeface="굴림" panose="020B0600000101010101" pitchFamily="50" charset="-127"/>
              </a:rPr>
              <a:t>이라 하자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8000" y="3149600"/>
            <a:ext cx="7632700" cy="2578100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① 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어떤 양의 상수 </a:t>
            </a:r>
            <a:r>
              <a:rPr lang="el-GR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ε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에 대하여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)/h(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O(1/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l-GR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ε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이면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, 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이다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② 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어떤 양의 상수 </a:t>
            </a:r>
            <a:r>
              <a:rPr lang="el-GR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ε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에 대하여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)/h(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(1/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l-GR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ε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이고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어떤 상수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(&lt; 1)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와 충분히 큰 모든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에 대해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</a:t>
            </a:r>
            <a:r>
              <a:rPr lang="en-US" altLang="ko-KR" sz="2400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b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≤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2400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이면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이다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③ 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)/h(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(1)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이면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이다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6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</a:rPr>
              <a:t>마스터 정리의 직관적 의미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7500" y="4247366"/>
            <a:ext cx="8445500" cy="1841500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① 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 더 무거우면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 수행시간을 결정한다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② 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 더 무거우면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 수행시간을 결정한다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③ 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과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f(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이 같은 무게이면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h(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에 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ko-KR" altLang="en-US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을 곱한 것이 수행시간이 된다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.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</a:rPr>
              <a:t>마스터 정리의 적용 예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6900" y="1828800"/>
            <a:ext cx="79883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2T(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/3)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</a:p>
          <a:p>
            <a:pPr lvl="1" defTabSz="914400" eaLnBrk="0" fontAlgn="base" hangingPunct="0">
              <a:spcAft>
                <a:spcPct val="0"/>
              </a:spcAft>
            </a:pP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=2,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=3, h(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3</a:t>
            </a:r>
            <a:r>
              <a:rPr lang="en-US" altLang="ko-KR" sz="8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, f(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c</a:t>
            </a:r>
          </a:p>
          <a:p>
            <a:pPr lvl="1" defTabSz="914400" eaLnBrk="0" fontAlgn="base" hangingPunct="0">
              <a:spcAft>
                <a:spcPct val="0"/>
              </a:spcAft>
            </a:pP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3</a:t>
            </a:r>
            <a:r>
              <a:rPr lang="en-US" altLang="ko-KR" sz="8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l-GR" altLang="ko-KR" sz="20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2T(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/4)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lvl="1" defTabSz="914400" eaLnBrk="0" fontAlgn="base" hangingPunct="0">
              <a:spcAft>
                <a:spcPct val="0"/>
              </a:spcAft>
            </a:pP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=2,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=4, h(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4</a:t>
            </a:r>
            <a:r>
              <a:rPr lang="en-US" altLang="ko-KR" sz="8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, f(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lvl="1" defTabSz="914400" eaLnBrk="0" fontAlgn="base" hangingPunct="0">
              <a:spcAft>
                <a:spcPct val="0"/>
              </a:spcAft>
            </a:pP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sz="20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2T(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lvl="1" defTabSz="914400" eaLnBrk="0" fontAlgn="base" hangingPunct="0">
              <a:spcAft>
                <a:spcPct val="0"/>
              </a:spcAft>
            </a:pP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=2,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=2, h(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8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, f(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lvl="1" defTabSz="914400" eaLnBrk="0" fontAlgn="base" hangingPunct="0">
              <a:spcAft>
                <a:spcPct val="0"/>
              </a:spcAft>
            </a:pP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= </a:t>
            </a:r>
            <a:r>
              <a:rPr lang="el-GR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8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8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sz="20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lvl="1" defTabSz="914400" eaLnBrk="0" fontAlgn="base" hangingPunct="0">
              <a:spcAft>
                <a:spcPct val="0"/>
              </a:spcAft>
            </a:pPr>
            <a:endParaRPr lang="en-US" altLang="ko-KR" sz="20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 smtClean="0">
                <a:solidFill>
                  <a:schemeClr val="tx1"/>
                </a:solidFill>
                <a:latin typeface="+mj-ea"/>
              </a:rPr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ko-KR" sz="2800" dirty="0" smtClean="0"/>
              <a:t>재귀 알고리즘과 점화식의 관계를 이해한다.</a:t>
            </a:r>
          </a:p>
          <a:p>
            <a:pPr eaLnBrk="1" hangingPunct="1"/>
            <a:r>
              <a:rPr lang="ko-KR" altLang="ko-KR" sz="2800" dirty="0" smtClean="0"/>
              <a:t>점화식의 점근적 분석을 이해한다.</a:t>
            </a:r>
            <a:endParaRPr lang="ko-KR" alt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점화식의 이해</a:t>
            </a:r>
            <a:endParaRPr lang="en-US" altLang="ko-KR" dirty="0" smtClean="0">
              <a:latin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점화식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어떤 함수를 자신보다 더 작은 변수에 대한 함수와의 관계로 표현한 것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예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panose="020B0600000101010101" pitchFamily="50" charset="-127"/>
              </a:rPr>
              <a:t>a</a:t>
            </a:r>
            <a:r>
              <a:rPr lang="en-US" altLang="ko-KR" sz="2400" i="1" baseline="-25000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 =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a</a:t>
            </a:r>
            <a:r>
              <a:rPr lang="en-US" altLang="ko-KR" sz="2400" i="1" baseline="-25000" dirty="0" smtClean="0">
                <a:ea typeface="굴림" panose="020B0600000101010101" pitchFamily="50" charset="-127"/>
              </a:rPr>
              <a:t>n</a:t>
            </a:r>
            <a:r>
              <a:rPr lang="en-US" altLang="ko-KR" sz="2400" baseline="-25000" dirty="0" smtClean="0">
                <a:ea typeface="굴림" panose="020B0600000101010101" pitchFamily="50" charset="-127"/>
              </a:rPr>
              <a:t>-1</a:t>
            </a:r>
            <a:r>
              <a:rPr lang="en-US" altLang="ko-KR" sz="2400" dirty="0" smtClean="0">
                <a:ea typeface="굴림" panose="020B0600000101010101" pitchFamily="50" charset="-127"/>
              </a:rPr>
              <a:t> + 2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 =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−1)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panose="020B0600000101010101" pitchFamily="50" charset="-127"/>
              </a:rPr>
              <a:t>f(n</a:t>
            </a:r>
            <a:r>
              <a:rPr lang="en-US" altLang="ko-KR" sz="2400" dirty="0" smtClean="0">
                <a:ea typeface="굴림" panose="020B0600000101010101" pitchFamily="50" charset="-127"/>
              </a:rPr>
              <a:t>) =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−1) +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−2) 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 =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/2) +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panose="020B0600000101010101" pitchFamily="50" charset="-127"/>
              </a:rPr>
              <a:t>Mergesort</a:t>
            </a:r>
            <a:r>
              <a:rPr lang="ko-KR" altLang="en-US" dirty="0" smtClean="0">
                <a:latin typeface="+mj-ea"/>
              </a:rPr>
              <a:t>의 수행시간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(A[ ], p, r) </a:t>
            </a:r>
            <a:endParaRPr lang="ko-KR" altLang="en-US" sz="1600" dirty="0" smtClean="0">
              <a:ea typeface="굴림" panose="020B0600000101010101" pitchFamily="50" charset="-127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16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ea typeface="굴림" panose="020B0600000101010101" pitchFamily="50" charset="-127"/>
              </a:rPr>
              <a:t>(p &lt; r) </a:t>
            </a:r>
            <a:r>
              <a:rPr lang="en-US" altLang="ko-KR" sz="16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1600" dirty="0" smtClean="0">
                <a:ea typeface="굴림" panose="020B0600000101010101" pitchFamily="50" charset="-127"/>
              </a:rPr>
              <a:t> {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        q ←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p+r</a:t>
            </a:r>
            <a:r>
              <a:rPr lang="en-US" altLang="ko-KR" sz="1600" dirty="0" smtClean="0">
                <a:ea typeface="굴림" panose="020B0600000101010101" pitchFamily="50" charset="-127"/>
              </a:rPr>
              <a:t>)/2;   -----------------------  ①   ▷ p, q</a:t>
            </a:r>
            <a:r>
              <a:rPr lang="ko-KR" altLang="en-US" sz="1600" dirty="0" smtClean="0">
                <a:ea typeface="굴림" panose="020B0600000101010101" pitchFamily="50" charset="-127"/>
              </a:rPr>
              <a:t>의 중간 지점 계산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(A, p, q);  ----------------  ②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전반부 정렬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(A, q+1, r); --------------  ③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후반부 정렬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smtClean="0">
                <a:ea typeface="굴림" panose="020B0600000101010101" pitchFamily="50" charset="-127"/>
              </a:rPr>
              <a:t>merge(A, p, q, r);   ------------------  ④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병합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merge(A[ ], p, q, r)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</a:t>
            </a:r>
            <a:r>
              <a:rPr lang="ko-KR" altLang="en-US" sz="1600" dirty="0" smtClean="0">
                <a:ea typeface="굴림" panose="020B0600000101010101" pitchFamily="50" charset="-127"/>
              </a:rPr>
              <a:t>정렬되어 있는 두 배열 </a:t>
            </a:r>
            <a:r>
              <a:rPr lang="en-US" altLang="ko-KR" sz="1600" dirty="0" smtClean="0">
                <a:ea typeface="굴림" panose="020B0600000101010101" pitchFamily="50" charset="-127"/>
              </a:rPr>
              <a:t>A[p ... q]</a:t>
            </a:r>
            <a:r>
              <a:rPr lang="ko-KR" altLang="en-US" sz="1600" dirty="0" smtClean="0"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ea typeface="굴림" panose="020B0600000101010101" pitchFamily="50" charset="-127"/>
              </a:rPr>
              <a:t>A[q+1 ... r]</a:t>
            </a:r>
            <a:r>
              <a:rPr lang="ko-KR" altLang="en-US" sz="1600" dirty="0" smtClean="0">
                <a:ea typeface="굴림" panose="020B0600000101010101" pitchFamily="50" charset="-127"/>
              </a:rPr>
              <a:t>을 합하여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정렬된 하나의 배열 </a:t>
            </a:r>
            <a:r>
              <a:rPr lang="en-US" altLang="ko-KR" sz="1600" dirty="0" smtClean="0">
                <a:ea typeface="굴림" panose="020B0600000101010101" pitchFamily="50" charset="-127"/>
              </a:rPr>
              <a:t>A[p ... r]</a:t>
            </a:r>
            <a:r>
              <a:rPr lang="ko-KR" altLang="en-US" sz="1600" dirty="0" smtClean="0">
                <a:ea typeface="굴림" panose="020B0600000101010101" pitchFamily="50" charset="-127"/>
              </a:rPr>
              <a:t>을 만든다</a:t>
            </a:r>
            <a:r>
              <a:rPr lang="en-US" altLang="ko-KR" sz="1600" dirty="0" smtClean="0">
                <a:ea typeface="굴림" panose="020B0600000101010101" pitchFamily="50" charset="-127"/>
              </a:rPr>
              <a:t>.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  <a:endParaRPr lang="ko-KR" altLang="en-US" sz="1600" dirty="0" smtClean="0">
              <a:ea typeface="굴림" panose="020B0600000101010101" pitchFamily="50" charset="-127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989137" y="4981031"/>
            <a:ext cx="569258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i="0" dirty="0">
                <a:latin typeface="+mj-ea"/>
                <a:ea typeface="+mj-ea"/>
              </a:rPr>
              <a:t>수행시간의 점화식</a:t>
            </a:r>
            <a:r>
              <a:rPr lang="en-US" altLang="ko-KR" sz="2000" i="0" dirty="0">
                <a:latin typeface="+mj-ea"/>
                <a:ea typeface="+mj-ea"/>
              </a:rPr>
              <a:t>:</a:t>
            </a:r>
            <a:r>
              <a:rPr lang="en-US" altLang="ko-KR" sz="2000" dirty="0">
                <a:latin typeface="+mj-ea"/>
                <a:ea typeface="+mj-ea"/>
              </a:rPr>
              <a:t> T</a:t>
            </a:r>
            <a:r>
              <a:rPr lang="en-US" altLang="ko-KR" sz="2000" i="0" dirty="0">
                <a:latin typeface="+mj-ea"/>
                <a:ea typeface="+mj-ea"/>
              </a:rPr>
              <a:t>(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en-US" altLang="ko-KR" sz="2000" i="0" dirty="0">
                <a:latin typeface="+mj-ea"/>
                <a:ea typeface="+mj-ea"/>
              </a:rPr>
              <a:t>) = 2</a:t>
            </a:r>
            <a:r>
              <a:rPr lang="en-US" altLang="ko-KR" sz="2000" dirty="0">
                <a:latin typeface="+mj-ea"/>
                <a:ea typeface="+mj-ea"/>
              </a:rPr>
              <a:t>T</a:t>
            </a:r>
            <a:r>
              <a:rPr lang="en-US" altLang="ko-KR" sz="2000" i="0" dirty="0">
                <a:latin typeface="+mj-ea"/>
                <a:ea typeface="+mj-ea"/>
              </a:rPr>
              <a:t>(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en-US" altLang="ko-KR" sz="2000" i="0" dirty="0">
                <a:latin typeface="+mj-ea"/>
                <a:ea typeface="+mj-ea"/>
              </a:rPr>
              <a:t>/2) + </a:t>
            </a:r>
            <a:r>
              <a:rPr lang="ko-KR" altLang="en-US" sz="2000" i="0" dirty="0">
                <a:latin typeface="+mj-ea"/>
                <a:ea typeface="+mj-ea"/>
              </a:rPr>
              <a:t>오버헤드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993679" y="5515217"/>
            <a:ext cx="7683500" cy="70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000" i="0" dirty="0">
                <a:latin typeface="+mj-ea"/>
                <a:ea typeface="+mj-ea"/>
              </a:rPr>
              <a:t>크기가 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ko-KR" altLang="en-US" sz="2000" i="0" dirty="0">
                <a:latin typeface="+mj-ea"/>
                <a:ea typeface="+mj-ea"/>
              </a:rPr>
              <a:t>인 병합정렬 시간은 크기가 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en-US" altLang="ko-KR" sz="2000" i="0" dirty="0">
                <a:latin typeface="+mj-ea"/>
                <a:ea typeface="+mj-ea"/>
              </a:rPr>
              <a:t>/2</a:t>
            </a:r>
            <a:r>
              <a:rPr lang="ko-KR" altLang="en-US" sz="2000" i="0" dirty="0">
                <a:latin typeface="+mj-ea"/>
                <a:ea typeface="+mj-ea"/>
              </a:rPr>
              <a:t>인 병합정렬을 </a:t>
            </a:r>
            <a:r>
              <a:rPr lang="en-US" altLang="ko-KR" sz="2000" i="0" dirty="0">
                <a:latin typeface="+mj-ea"/>
                <a:ea typeface="+mj-ea"/>
              </a:rPr>
              <a:t>2</a:t>
            </a:r>
            <a:r>
              <a:rPr lang="ko-KR" altLang="en-US" sz="2000" i="0" dirty="0">
                <a:latin typeface="+mj-ea"/>
                <a:ea typeface="+mj-ea"/>
              </a:rPr>
              <a:t>번 하고  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ko-KR" altLang="en-US" sz="2000" i="0" dirty="0">
                <a:latin typeface="+mj-ea"/>
                <a:ea typeface="+mj-ea"/>
              </a:rPr>
              <a:t>   나머지 오버헤드를 더한 시간이다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점화식의 점근적 분석 방법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반복대치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더 작은 문제에 대한 함수로 반복해서 대치해 나가는 해법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추정후 증명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결론을 추정하고 수학적 귀납법으로 이용하여 증명하는 방법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마스터 정리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형식에 맞는 점화식의 복잡도를 바로 알 수 있다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반복대치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) = 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−1) + 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(1)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 = </a:t>
            </a:r>
            <a:r>
              <a:rPr lang="en-US" altLang="ko-KR" sz="2800" dirty="0" smtClean="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1257" y="2387031"/>
            <a:ext cx="7772400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	=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−1)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endParaRPr lang="en-US" altLang="ko-KR" sz="18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−2) + 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−1)) + 2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 		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−3) + 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−2)) + 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−1) + 3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 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…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(1) + 2 +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3 + …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 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1 + 2 + … +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+1)/2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l-GR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ko-KR" sz="24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2629" y="45720"/>
            <a:ext cx="358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factorial(n)</a:t>
            </a:r>
          </a:p>
          <a:p>
            <a:r>
              <a:rPr lang="en-US" altLang="ko-KR" b="1" dirty="0" smtClean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if ( n == 1 ) return 1;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return n * factorial (n – 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06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2629" y="45720"/>
            <a:ext cx="358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factorial(n)</a:t>
            </a:r>
          </a:p>
          <a:p>
            <a:r>
              <a:rPr lang="en-US" altLang="ko-KR" b="1" dirty="0" smtClean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if ( n == 1 ) return 1;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return n * factorial (n – 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77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2501538" y="57149"/>
            <a:ext cx="6596742" cy="1985964"/>
          </a:xfrm>
          <a:noFill/>
        </p:spPr>
        <p:txBody>
          <a:bodyPr>
            <a:normAutofit/>
          </a:bodyPr>
          <a:lstStyle/>
          <a:p>
            <a:pPr>
              <a:lnSpc>
                <a:spcPts val="500"/>
              </a:lnSpc>
              <a:buFontTx/>
              <a:buNone/>
            </a:pP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(A[ ], p, r) </a:t>
            </a:r>
            <a:endParaRPr lang="ko-KR" altLang="en-US" sz="1600" dirty="0" smtClean="0">
              <a:ea typeface="굴림" panose="020B0600000101010101" pitchFamily="50" charset="-127"/>
            </a:endParaRPr>
          </a:p>
          <a:p>
            <a:pPr>
              <a:lnSpc>
                <a:spcPts val="5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16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ea typeface="굴림" panose="020B0600000101010101" pitchFamily="50" charset="-127"/>
              </a:rPr>
              <a:t>(p &lt; r) </a:t>
            </a:r>
            <a:r>
              <a:rPr lang="en-US" altLang="ko-KR" sz="16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1600" dirty="0" smtClean="0">
                <a:ea typeface="굴림" panose="020B0600000101010101" pitchFamily="50" charset="-127"/>
              </a:rPr>
              <a:t> {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        q ←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p+r</a:t>
            </a:r>
            <a:r>
              <a:rPr lang="en-US" altLang="ko-KR" sz="1600" dirty="0" smtClean="0">
                <a:ea typeface="굴림" panose="020B0600000101010101" pitchFamily="50" charset="-127"/>
              </a:rPr>
              <a:t>)/2;   -----------------------  ①   ▷ p, q</a:t>
            </a:r>
            <a:r>
              <a:rPr lang="ko-KR" altLang="en-US" sz="1600" dirty="0" smtClean="0">
                <a:ea typeface="굴림" panose="020B0600000101010101" pitchFamily="50" charset="-127"/>
              </a:rPr>
              <a:t>의 중간 지점 계산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(A, p, q);  ----------------  ②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전반부 정렬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(A, q+1, r); --------------  ③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후반부 정렬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smtClean="0">
                <a:ea typeface="굴림" panose="020B0600000101010101" pitchFamily="50" charset="-127"/>
              </a:rPr>
              <a:t>merge(A, p, q, r);   ------------------  ④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병합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ts val="5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300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반복대치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) = 2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800" dirty="0" smtClean="0">
                <a:ea typeface="굴림" panose="020B0600000101010101" pitchFamily="50" charset="-127"/>
              </a:rPr>
              <a:t>/2) + 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i="1" dirty="0" smtClean="0">
                <a:ea typeface="굴림" panose="020B0600000101010101" pitchFamily="50" charset="-127"/>
              </a:rPr>
              <a:t>T</a:t>
            </a:r>
            <a:r>
              <a:rPr lang="en-US" altLang="ko-KR" sz="2800" dirty="0" smtClean="0">
                <a:ea typeface="굴림" panose="020B0600000101010101" pitchFamily="50" charset="-127"/>
              </a:rPr>
              <a:t>(1)</a:t>
            </a:r>
            <a:r>
              <a:rPr lang="en-US" altLang="ko-KR" sz="2800" i="1" dirty="0" smtClean="0">
                <a:ea typeface="굴림" panose="020B0600000101010101" pitchFamily="50" charset="-127"/>
              </a:rPr>
              <a:t> = </a:t>
            </a:r>
            <a:r>
              <a:rPr lang="en-US" altLang="ko-KR" sz="2800" dirty="0" smtClean="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1257" y="2450342"/>
            <a:ext cx="77724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	=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=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2(2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= 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+ 2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endParaRPr lang="en-US" altLang="ko-KR" sz="24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+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+ 2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= 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3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+ 3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endParaRPr lang="en-US" altLang="ko-KR" sz="24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…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/2</a:t>
            </a:r>
            <a:r>
              <a:rPr lang="en-US" altLang="ko-KR" sz="2400" i="1" baseline="30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 + 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kn</a:t>
            </a:r>
            <a:endParaRPr lang="en-US" altLang="ko-KR" sz="24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n + 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		= </a:t>
            </a:r>
            <a:r>
              <a:rPr lang="el-GR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Θ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10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log</a:t>
            </a:r>
            <a:r>
              <a:rPr lang="en-US" altLang="ko-KR" sz="10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l-GR" altLang="ko-KR" sz="2400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ko-KR" sz="2400" i="1" dirty="0" smtClean="0">
              <a:solidFill>
                <a:srgbClr val="000000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5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목판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673</Words>
  <Application>Microsoft Office PowerPoint</Application>
  <PresentationFormat>화면 슬라이드 쇼(4:3)</PresentationFormat>
  <Paragraphs>172</Paragraphs>
  <Slides>17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목판</vt:lpstr>
      <vt:lpstr>알고리즘 점화식과점근적복잡도분석</vt:lpstr>
      <vt:lpstr>학습목표</vt:lpstr>
      <vt:lpstr>점화식의 이해</vt:lpstr>
      <vt:lpstr>Mergesort의 수행시간</vt:lpstr>
      <vt:lpstr>점화식의 점근적 분석 방법</vt:lpstr>
      <vt:lpstr>반복대치</vt:lpstr>
      <vt:lpstr>PowerPoint 프레젠테이션</vt:lpstr>
      <vt:lpstr>PowerPoint 프레젠테이션</vt:lpstr>
      <vt:lpstr>반복대치</vt:lpstr>
      <vt:lpstr>추정후 증명(Guess&amp;Verification)</vt:lpstr>
      <vt:lpstr>PowerPoint 프레젠테이션</vt:lpstr>
      <vt:lpstr>추정후 증명</vt:lpstr>
      <vt:lpstr>추정후 증명</vt:lpstr>
      <vt:lpstr>마스터 정리(Master Theorem)</vt:lpstr>
      <vt:lpstr>마스터 정리의 직관적 의미</vt:lpstr>
      <vt:lpstr>마스터 정리의 적용 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170</cp:revision>
  <dcterms:created xsi:type="dcterms:W3CDTF">2017-02-28T02:06:20Z</dcterms:created>
  <dcterms:modified xsi:type="dcterms:W3CDTF">2017-09-08T02:49:02Z</dcterms:modified>
</cp:coreProperties>
</file>