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12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-9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50" y="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5DFB5-05BD-4C3C-A20B-C883CB0BB65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31A62-98F8-498F-8450-080E2990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3251-9DA9-4D74-B9AF-2B8BEE02A14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97570-0036-4005-A5E9-E95C73789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7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70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9DF8925D-4E31-4F2D-B4B0-28D930E5F4AE}" type="slidenum">
              <a:rPr lang="en-US" altLang="ko-KR" sz="1200" i="0">
                <a:latin typeface="Times" pitchFamily="18" charset="0"/>
              </a:rPr>
              <a:pPr/>
              <a:t>11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5A928893-603F-4822-9F80-60D89654B421}" type="slidenum">
              <a:rPr lang="en-US" altLang="ko-KR" sz="1200" i="0">
                <a:latin typeface="Times" pitchFamily="18" charset="0"/>
              </a:rPr>
              <a:pPr/>
              <a:t>12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D7D3DF84-0456-46C0-B5D0-EC6BAD2361F0}" type="slidenum">
              <a:rPr lang="en-US" altLang="ko-KR" sz="1200" i="0">
                <a:latin typeface="Times" pitchFamily="18" charset="0"/>
              </a:rPr>
              <a:pPr/>
              <a:t>13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70EB0252-5C36-4DBF-8589-BF878CE7EBC8}" type="slidenum">
              <a:rPr lang="en-US" altLang="ko-KR" sz="1200" i="0">
                <a:latin typeface="Times" pitchFamily="18" charset="0"/>
              </a:rPr>
              <a:pPr/>
              <a:t>14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33CA529D-0F75-47EC-8341-18F774C08DD7}" type="slidenum">
              <a:rPr lang="en-US" altLang="ko-KR" sz="1200" i="0">
                <a:latin typeface="Times" pitchFamily="18" charset="0"/>
              </a:rPr>
              <a:pPr/>
              <a:t>15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50D4A1D5-356C-4C9B-AE6E-BE800BF014E0}" type="slidenum">
              <a:rPr lang="en-US" altLang="ko-KR" sz="1200" i="0">
                <a:latin typeface="Times" pitchFamily="18" charset="0"/>
              </a:rPr>
              <a:pPr/>
              <a:t>16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EAE671E4-43FC-479A-AB24-3312370E91CE}" type="slidenum">
              <a:rPr lang="en-US" altLang="ko-KR" sz="1200" i="0">
                <a:latin typeface="Times" pitchFamily="18" charset="0"/>
              </a:rPr>
              <a:pPr/>
              <a:t>17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3C34C369-4E77-4C4C-82E4-EAB0A580C316}" type="slidenum">
              <a:rPr lang="en-US" altLang="ko-KR" sz="1200" i="0">
                <a:latin typeface="Times" pitchFamily="18" charset="0"/>
              </a:rPr>
              <a:pPr/>
              <a:t>18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D3EB2884-292A-4015-AE52-584E79574EDB}" type="slidenum">
              <a:rPr lang="en-US" altLang="ko-KR" sz="1200" i="0">
                <a:latin typeface="Times" pitchFamily="18" charset="0"/>
              </a:rPr>
              <a:pPr/>
              <a:t>19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55D1CC1C-4BAD-4CD4-B2B6-7D60CD22B415}" type="slidenum">
              <a:rPr lang="en-US" altLang="ko-KR" sz="1200" i="0">
                <a:latin typeface="Times" pitchFamily="18" charset="0"/>
              </a:rPr>
              <a:pPr/>
              <a:t>20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820019C6-745A-41CB-ADA0-172D586FCE92}" type="slidenum">
              <a:rPr lang="en-US" altLang="ko-KR" sz="1200" i="0">
                <a:latin typeface="Times" pitchFamily="18" charset="0"/>
              </a:rPr>
              <a:pPr/>
              <a:t>3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9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4C075DF2-3208-46A0-B7D0-606460CDC708}" type="slidenum">
              <a:rPr lang="en-US" altLang="ko-KR" sz="1200" i="0">
                <a:latin typeface="Times" pitchFamily="18" charset="0"/>
              </a:rPr>
              <a:pPr/>
              <a:t>21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6BD664C3-4B2E-48A5-850E-1EB5B8278FE7}" type="slidenum">
              <a:rPr lang="en-US" altLang="ko-KR" sz="1200" i="0">
                <a:latin typeface="Times" pitchFamily="18" charset="0"/>
              </a:rPr>
              <a:pPr/>
              <a:t>22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D6956156-5A66-4019-AC6F-EAD39B921F4B}" type="slidenum">
              <a:rPr lang="en-US" altLang="ko-KR" sz="1200" i="0">
                <a:latin typeface="Times" pitchFamily="18" charset="0"/>
              </a:rPr>
              <a:pPr/>
              <a:t>23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458351F4-19D1-4F28-9CBB-C8CAE72553EA}" type="slidenum">
              <a:rPr lang="en-US" altLang="ko-KR" sz="1200" i="0">
                <a:latin typeface="Times" pitchFamily="18" charset="0"/>
              </a:rPr>
              <a:pPr/>
              <a:t>24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F6E62FF7-B77D-49CA-ACE2-6654FC9BACB7}" type="slidenum">
              <a:rPr lang="en-US" altLang="ko-KR" sz="1200" i="0">
                <a:latin typeface="Times" pitchFamily="18" charset="0"/>
              </a:rPr>
              <a:pPr/>
              <a:t>25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96215200-5C86-4C21-A44F-CAB186C5EBFE}" type="slidenum">
              <a:rPr lang="en-US" altLang="ko-KR" sz="1200" i="0">
                <a:latin typeface="Times" pitchFamily="18" charset="0"/>
              </a:rPr>
              <a:pPr/>
              <a:t>26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5A73CF4A-4359-4747-8E90-5F6B2FB51BC4}" type="slidenum">
              <a:rPr lang="en-US" altLang="ko-KR" sz="1200" i="0">
                <a:latin typeface="Times" pitchFamily="18" charset="0"/>
              </a:rPr>
              <a:pPr/>
              <a:t>27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1A1F8865-5E99-42C5-BA3C-6AE5590456C3}" type="slidenum">
              <a:rPr lang="en-US" altLang="ko-KR" sz="1200" i="0">
                <a:latin typeface="Times" pitchFamily="18" charset="0"/>
              </a:rPr>
              <a:pPr/>
              <a:t>28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665DBB31-EC06-4A89-A990-1258E6A9EBA8}" type="slidenum">
              <a:rPr lang="en-US" altLang="ko-KR" sz="1200" i="0">
                <a:latin typeface="Times" pitchFamily="18" charset="0"/>
              </a:rPr>
              <a:pPr/>
              <a:t>29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56BE3E1B-F0D3-4652-8EA6-33D26C934BBA}" type="slidenum">
              <a:rPr lang="en-US" altLang="ko-KR" sz="1200" i="0">
                <a:latin typeface="Times" pitchFamily="18" charset="0"/>
              </a:rPr>
              <a:pPr/>
              <a:t>30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839372AA-503B-4AF4-84E0-6B17EBAB8281}" type="slidenum">
              <a:rPr lang="en-US" altLang="ko-KR" sz="1200" i="0">
                <a:latin typeface="Times" pitchFamily="18" charset="0"/>
              </a:rPr>
              <a:pPr/>
              <a:t>4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1E33B5EF-1E74-4AF0-9A7E-57BF80762D45}" type="slidenum">
              <a:rPr lang="en-US" altLang="ko-KR" sz="1200" i="0">
                <a:latin typeface="Times" pitchFamily="18" charset="0"/>
              </a:rPr>
              <a:pPr/>
              <a:t>31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78F5874D-5526-4743-BAE0-88F6818BD484}" type="slidenum">
              <a:rPr lang="en-US" altLang="ko-KR" sz="1200" i="0">
                <a:latin typeface="Times" pitchFamily="18" charset="0"/>
              </a:rPr>
              <a:pPr/>
              <a:t>32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Times" pitchFamily="18" charset="0"/>
                <a:ea typeface="굴림" charset="-127"/>
              </a:rPr>
              <a:t>~10/10/2007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7903BE3A-5A26-48F5-ACCE-BAEB842F0781}" type="slidenum">
              <a:rPr lang="en-US" altLang="ko-KR" sz="1200" i="0">
                <a:latin typeface="Times" pitchFamily="18" charset="0"/>
              </a:rPr>
              <a:pPr/>
              <a:t>33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9545FE9F-D08A-4205-B579-E7BEDB1C74F6}" type="slidenum">
              <a:rPr lang="en-US" altLang="ko-KR" sz="1200" i="0">
                <a:latin typeface="Times" pitchFamily="18" charset="0"/>
              </a:rPr>
              <a:pPr/>
              <a:t>34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402C3EDF-3CEA-48A2-A5AA-DC0283863246}" type="slidenum">
              <a:rPr lang="en-US" altLang="ko-KR" sz="1200" i="0">
                <a:latin typeface="Times" pitchFamily="18" charset="0"/>
              </a:rPr>
              <a:pPr/>
              <a:t>35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5D884FB2-BCE8-4985-9674-7A9C1CCB1CB1}" type="slidenum">
              <a:rPr lang="en-US" altLang="ko-KR" sz="1200" i="0">
                <a:latin typeface="Times" pitchFamily="18" charset="0"/>
              </a:rPr>
              <a:pPr/>
              <a:t>36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6C445328-0090-430F-B3A0-2BD2AC25113B}" type="slidenum">
              <a:rPr lang="en-US" altLang="ko-KR" sz="1200" i="0">
                <a:latin typeface="Times" pitchFamily="18" charset="0"/>
              </a:rPr>
              <a:pPr/>
              <a:t>37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47A73AE5-1273-48E5-B2E9-F9E571F8D337}" type="slidenum">
              <a:rPr lang="en-US" altLang="ko-KR" sz="1200" i="0">
                <a:latin typeface="Times" pitchFamily="18" charset="0"/>
              </a:rPr>
              <a:pPr/>
              <a:t>38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08405263-B313-4863-B6E4-0C80E9408CE7}" type="slidenum">
              <a:rPr lang="en-US" altLang="ko-KR" sz="1200" i="0">
                <a:latin typeface="Times" pitchFamily="18" charset="0"/>
              </a:rPr>
              <a:pPr/>
              <a:t>39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320CE638-1F9C-4A26-B306-4F6C5494948C}" type="slidenum">
              <a:rPr lang="en-US" altLang="ko-KR" sz="1200" i="0">
                <a:latin typeface="Times" pitchFamily="18" charset="0"/>
              </a:rPr>
              <a:pPr/>
              <a:t>40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93224505-6A04-4BB8-883C-0C03D7D34D2D}" type="slidenum">
              <a:rPr lang="en-US" altLang="ko-KR" sz="1200" i="0">
                <a:latin typeface="Times" pitchFamily="18" charset="0"/>
              </a:rPr>
              <a:pPr/>
              <a:t>5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D8C1DB73-4469-4824-A49A-D222793E9569}" type="slidenum">
              <a:rPr lang="en-US" altLang="ko-KR" sz="1200" i="0">
                <a:latin typeface="Times" pitchFamily="18" charset="0"/>
              </a:rPr>
              <a:pPr/>
              <a:t>41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6BB1B89F-6724-4BD9-BF28-BDB6D0F7613C}" type="slidenum">
              <a:rPr lang="en-US" altLang="ko-KR" sz="1200" i="0">
                <a:latin typeface="Times" pitchFamily="18" charset="0"/>
              </a:rPr>
              <a:pPr/>
              <a:t>42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BC5D8B3C-7B32-424F-BA34-393345B325E7}" type="slidenum">
              <a:rPr lang="en-US" altLang="ko-KR" sz="1200" i="0">
                <a:latin typeface="Times" pitchFamily="18" charset="0"/>
              </a:rPr>
              <a:pPr/>
              <a:t>43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F8B1B9DE-D542-4997-9847-99FBBEA7643A}" type="slidenum">
              <a:rPr lang="en-US" altLang="ko-KR" sz="1200" i="0">
                <a:latin typeface="Times" pitchFamily="18" charset="0"/>
              </a:rPr>
              <a:pPr/>
              <a:t>6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F505522F-1356-4CE5-B0D4-327394AC93C1}" type="slidenum">
              <a:rPr lang="en-US" altLang="ko-KR" sz="1200" i="0">
                <a:latin typeface="Times" pitchFamily="18" charset="0"/>
              </a:rPr>
              <a:pPr/>
              <a:t>7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85BB0210-CE6A-4242-ACD2-8DCE2C85C20C}" type="slidenum">
              <a:rPr lang="en-US" altLang="ko-KR" sz="1200" i="0">
                <a:latin typeface="Times" pitchFamily="18" charset="0"/>
              </a:rPr>
              <a:pPr/>
              <a:t>8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6C2172E7-B14C-4971-97C0-69E00A9809D2}" type="slidenum">
              <a:rPr lang="en-US" altLang="ko-KR" sz="1200" i="0">
                <a:latin typeface="Times" pitchFamily="18" charset="0"/>
              </a:rPr>
              <a:pPr/>
              <a:t>9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39FE3EEE-3DC9-41DA-96C7-E6F5B1309D5E}" type="slidenum">
              <a:rPr lang="en-US" altLang="ko-KR" sz="1200" i="0">
                <a:latin typeface="Times" pitchFamily="18" charset="0"/>
              </a:rPr>
              <a:pPr/>
              <a:t>10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576898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8890" y="6268700"/>
            <a:ext cx="24551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AA4E72-CFF9-47BF-9044-2FAA27F961EB}" type="datetime1">
              <a:rPr lang="en-US" altLang="ko-KR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3227" y="6272785"/>
            <a:ext cx="41753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Dept. of Game &amp; Multimedia Engineering</a:t>
            </a:r>
            <a:endParaRPr lang="en-US" dirty="0" smtClean="0"/>
          </a:p>
        </p:txBody>
      </p:sp>
      <p:pic>
        <p:nvPicPr>
          <p:cNvPr id="13" name="image2.png"/>
          <p:cNvPicPr>
            <a:picLocks noChangeAspect="1"/>
          </p:cNvPicPr>
          <p:nvPr userDrawn="1"/>
        </p:nvPicPr>
        <p:blipFill rotWithShape="1">
          <a:blip r:embed="rId5">
            <a:extLst/>
          </a:blip>
          <a:srcRect r="66076"/>
          <a:stretch/>
        </p:blipFill>
        <p:spPr>
          <a:xfrm>
            <a:off x="788670" y="6205199"/>
            <a:ext cx="59455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654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9D2E-3F75-473F-8B27-856D76C961EE}" type="datetime1">
              <a:rPr lang="en-US" altLang="ko-KR" smtClean="0"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9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163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0760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8980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A9F5B-8DB7-4628-9196-E16089F2709D}" type="datetime1">
              <a:rPr lang="en-US" altLang="ko-KR" smtClean="0"/>
              <a:t>11/10/2017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Dept. of Game &amp; Multimedia Engineering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8576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63530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57" y="239706"/>
            <a:ext cx="8621486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8890" y="635442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E01D7A4-3B62-414C-99DA-8E5C84410642}" type="datetime1">
              <a:rPr lang="en-US" altLang="ko-KR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9328" y="6354425"/>
            <a:ext cx="4198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868" y="635442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 rotWithShape="1">
          <a:blip r:embed="rId9">
            <a:extLst/>
          </a:blip>
          <a:srcRect r="66076"/>
          <a:stretch/>
        </p:blipFill>
        <p:spPr>
          <a:xfrm>
            <a:off x="564772" y="6281081"/>
            <a:ext cx="594557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6"/>
          <p:cNvSpPr/>
          <p:nvPr userDrawn="1"/>
        </p:nvSpPr>
        <p:spPr>
          <a:xfrm>
            <a:off x="261257" y="1077861"/>
            <a:ext cx="7772400" cy="45719"/>
          </a:xfrm>
          <a:prstGeom prst="rect">
            <a:avLst/>
          </a:prstGeom>
          <a:blipFill dpi="0" rotWithShape="1">
            <a:blip r:embed="rId10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478" b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3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>
              <a:spcBef>
                <a:spcPts val="0"/>
              </a:spcBef>
            </a:pPr>
            <a:r>
              <a:rPr lang="ko-KR" altLang="en-US" dirty="0" smtClean="0"/>
              <a:t>알고리즘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800" spc="-300" dirty="0" smtClean="0"/>
              <a:t>동적 프로그래밍</a:t>
            </a:r>
            <a:endParaRPr lang="en-US" sz="4800" spc="-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임종범</a:t>
            </a:r>
            <a:endParaRPr lang="en-US" altLang="ko-KR" dirty="0"/>
          </a:p>
          <a:p>
            <a:r>
              <a:rPr lang="en-US" altLang="ko-KR" i="1" dirty="0" smtClean="0">
                <a:latin typeface="Georgia" panose="02040502050405020303" pitchFamily="18" charset="0"/>
              </a:rPr>
              <a:t>jblim@kpu.ac.kr</a:t>
            </a:r>
            <a:endParaRPr lang="ko-KR" altLang="en-US" i="1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5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문제예</a:t>
            </a:r>
            <a:r>
              <a:rPr lang="ko-KR" altLang="en-US" dirty="0"/>
              <a:t> </a:t>
            </a:r>
            <a:r>
              <a:rPr lang="en-US" altLang="ko-KR" dirty="0"/>
              <a:t>1: </a:t>
            </a:r>
            <a:r>
              <a:rPr lang="ko-KR" altLang="en-US" dirty="0"/>
              <a:t>조약돌 놓기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>
                <a:ea typeface="굴림" charset="-127"/>
              </a:rPr>
              <a:t>3×N </a:t>
            </a:r>
            <a:r>
              <a:rPr lang="ko-KR" altLang="en-US" sz="2400" smtClean="0">
                <a:ea typeface="굴림" charset="-127"/>
              </a:rPr>
              <a:t>테이블의 각 칸에 양 또는 음의 정수가 기록되어 있다</a:t>
            </a:r>
          </a:p>
          <a:p>
            <a:r>
              <a:rPr lang="ko-KR" altLang="en-US" sz="2400" smtClean="0">
                <a:ea typeface="굴림" charset="-127"/>
              </a:rPr>
              <a:t>조약돌을 놓는 방법 </a:t>
            </a:r>
            <a:r>
              <a:rPr lang="en-US" altLang="ko-KR" sz="2400" smtClean="0">
                <a:ea typeface="굴림" charset="-127"/>
              </a:rPr>
              <a:t>(</a:t>
            </a:r>
            <a:r>
              <a:rPr lang="ko-KR" altLang="en-US" sz="2400" smtClean="0">
                <a:ea typeface="굴림" charset="-127"/>
              </a:rPr>
              <a:t>제약조건</a:t>
            </a:r>
            <a:r>
              <a:rPr lang="en-US" altLang="ko-KR" sz="2400" smtClean="0">
                <a:ea typeface="굴림" charset="-127"/>
              </a:rPr>
              <a:t>)</a:t>
            </a:r>
          </a:p>
          <a:p>
            <a:pPr lvl="1"/>
            <a:r>
              <a:rPr lang="ko-KR" altLang="en-US" sz="2000" smtClean="0">
                <a:ea typeface="굴림" charset="-127"/>
              </a:rPr>
              <a:t>각 열에는 적어도 하나의 조약돌을 놓아야 한다</a:t>
            </a:r>
          </a:p>
          <a:p>
            <a:pPr lvl="1"/>
            <a:r>
              <a:rPr lang="ko-KR" altLang="en-US" sz="2000" smtClean="0">
                <a:ea typeface="굴림" charset="-127"/>
              </a:rPr>
              <a:t>가로나 세로로 인접한 두 칸에 동시에 조약돌을 놓을 수 없다</a:t>
            </a:r>
          </a:p>
          <a:p>
            <a:r>
              <a:rPr lang="ko-KR" altLang="en-US" sz="2400" smtClean="0">
                <a:ea typeface="굴림" charset="-127"/>
              </a:rPr>
              <a:t>목표</a:t>
            </a:r>
            <a:r>
              <a:rPr lang="en-US" altLang="ko-KR" sz="2400" smtClean="0">
                <a:ea typeface="굴림" charset="-127"/>
              </a:rPr>
              <a:t>: </a:t>
            </a:r>
            <a:r>
              <a:rPr lang="ko-KR" altLang="en-US" sz="2400" smtClean="0">
                <a:ea typeface="굴림" charset="-127"/>
              </a:rPr>
              <a:t>돌이 놓인 자리에 있는 수의 합을 최대가 되도록     </a:t>
            </a:r>
          </a:p>
          <a:p>
            <a:pPr>
              <a:buFontTx/>
              <a:buNone/>
            </a:pPr>
            <a:r>
              <a:rPr lang="ko-KR" altLang="en-US" sz="2400" smtClean="0">
                <a:ea typeface="굴림" charset="-127"/>
              </a:rPr>
              <a:t>              조약돌 놓기</a:t>
            </a:r>
            <a:endParaRPr lang="en-US" altLang="ko-KR" sz="2400" smtClean="0">
              <a:ea typeface="굴림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36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532" name="Group 60"/>
          <p:cNvGraphicFramePr>
            <a:graphicFrameLocks noGrp="1"/>
          </p:cNvGraphicFramePr>
          <p:nvPr/>
        </p:nvGraphicFramePr>
        <p:xfrm>
          <a:off x="1341438" y="1990725"/>
          <a:ext cx="5981700" cy="2476501"/>
        </p:xfrm>
        <a:graphic>
          <a:graphicData uri="http://schemas.openxmlformats.org/drawingml/2006/table">
            <a:tbl>
              <a:tblPr/>
              <a:tblGrid>
                <a:gridCol w="747712"/>
                <a:gridCol w="747713"/>
                <a:gridCol w="749300"/>
                <a:gridCol w="746125"/>
                <a:gridCol w="747712"/>
                <a:gridCol w="747713"/>
                <a:gridCol w="747712"/>
                <a:gridCol w="747713"/>
              </a:tblGrid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-8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6" name="Rectangle 139"/>
          <p:cNvSpPr>
            <a:spLocks noChangeArrowheads="1"/>
          </p:cNvSpPr>
          <p:nvPr/>
        </p:nvSpPr>
        <p:spPr bwMode="auto">
          <a:xfrm>
            <a:off x="6948487" y="966787"/>
            <a:ext cx="2552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/>
            <a:endParaRPr lang="en-US" altLang="ko-KR" b="1" i="0" dirty="0">
              <a:solidFill>
                <a:srgbClr val="339933"/>
              </a:solidFill>
              <a:latin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테이블의 </a:t>
            </a:r>
            <a:r>
              <a:rPr lang="ko-KR" altLang="en-US" dirty="0"/>
              <a:t>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82" name="Oval 14"/>
          <p:cNvSpPr>
            <a:spLocks noChangeArrowheads="1"/>
          </p:cNvSpPr>
          <p:nvPr/>
        </p:nvSpPr>
        <p:spPr bwMode="auto">
          <a:xfrm>
            <a:off x="4398963" y="4297363"/>
            <a:ext cx="350837" cy="3413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7583" name="Oval 15"/>
          <p:cNvSpPr>
            <a:spLocks noChangeArrowheads="1"/>
          </p:cNvSpPr>
          <p:nvPr/>
        </p:nvSpPr>
        <p:spPr bwMode="auto">
          <a:xfrm>
            <a:off x="2779713" y="4738688"/>
            <a:ext cx="350837" cy="341312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7584" name="Oval 16"/>
          <p:cNvSpPr>
            <a:spLocks noChangeArrowheads="1"/>
          </p:cNvSpPr>
          <p:nvPr/>
        </p:nvSpPr>
        <p:spPr bwMode="auto">
          <a:xfrm>
            <a:off x="2251075" y="5194300"/>
            <a:ext cx="350838" cy="341313"/>
          </a:xfrm>
          <a:prstGeom prst="ellipse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7585" name="Oval 17"/>
          <p:cNvSpPr>
            <a:spLocks noChangeArrowheads="1"/>
          </p:cNvSpPr>
          <p:nvPr/>
        </p:nvSpPr>
        <p:spPr bwMode="auto">
          <a:xfrm>
            <a:off x="3884613" y="5192713"/>
            <a:ext cx="350837" cy="341312"/>
          </a:xfrm>
          <a:prstGeom prst="ellipse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7586" name="Oval 18"/>
          <p:cNvSpPr>
            <a:spLocks noChangeArrowheads="1"/>
          </p:cNvSpPr>
          <p:nvPr/>
        </p:nvSpPr>
        <p:spPr bwMode="auto">
          <a:xfrm>
            <a:off x="4956175" y="5195888"/>
            <a:ext cx="350838" cy="341312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7587" name="Oval 19"/>
          <p:cNvSpPr>
            <a:spLocks noChangeArrowheads="1"/>
          </p:cNvSpPr>
          <p:nvPr/>
        </p:nvSpPr>
        <p:spPr bwMode="auto">
          <a:xfrm>
            <a:off x="4402138" y="4745038"/>
            <a:ext cx="350837" cy="3413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7588" name="Oval 20"/>
          <p:cNvSpPr>
            <a:spLocks noChangeArrowheads="1"/>
          </p:cNvSpPr>
          <p:nvPr/>
        </p:nvSpPr>
        <p:spPr bwMode="auto">
          <a:xfrm>
            <a:off x="5465763" y="5199063"/>
            <a:ext cx="350837" cy="341312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7589" name="Oval 21"/>
          <p:cNvSpPr>
            <a:spLocks noChangeArrowheads="1"/>
          </p:cNvSpPr>
          <p:nvPr/>
        </p:nvSpPr>
        <p:spPr bwMode="auto">
          <a:xfrm>
            <a:off x="5465763" y="4278313"/>
            <a:ext cx="350837" cy="341312"/>
          </a:xfrm>
          <a:prstGeom prst="ellipse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7590" name="Oval 22"/>
          <p:cNvSpPr>
            <a:spLocks noChangeArrowheads="1"/>
          </p:cNvSpPr>
          <p:nvPr/>
        </p:nvSpPr>
        <p:spPr bwMode="auto">
          <a:xfrm>
            <a:off x="6008688" y="4746625"/>
            <a:ext cx="350837" cy="341313"/>
          </a:xfrm>
          <a:prstGeom prst="ellipse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7591" name="Oval 23"/>
          <p:cNvSpPr>
            <a:spLocks noChangeArrowheads="1"/>
          </p:cNvSpPr>
          <p:nvPr/>
        </p:nvSpPr>
        <p:spPr bwMode="auto">
          <a:xfrm>
            <a:off x="3319463" y="4743450"/>
            <a:ext cx="350837" cy="341313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pSp>
        <p:nvGrpSpPr>
          <p:cNvPr id="26636" name="Group 105"/>
          <p:cNvGrpSpPr>
            <a:grpSpLocks/>
          </p:cNvGrpSpPr>
          <p:nvPr/>
        </p:nvGrpSpPr>
        <p:grpSpPr bwMode="auto">
          <a:xfrm>
            <a:off x="2257425" y="1633538"/>
            <a:ext cx="4108450" cy="1262062"/>
            <a:chOff x="1422" y="1029"/>
            <a:chExt cx="2588" cy="795"/>
          </a:xfrm>
        </p:grpSpPr>
        <p:sp>
          <p:nvSpPr>
            <p:cNvPr id="237572" name="Oval 4"/>
            <p:cNvSpPr>
              <a:spLocks noChangeArrowheads="1"/>
            </p:cNvSpPr>
            <p:nvPr/>
          </p:nvSpPr>
          <p:spPr bwMode="auto">
            <a:xfrm>
              <a:off x="2775" y="1041"/>
              <a:ext cx="221" cy="215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7573" name="Oval 5"/>
            <p:cNvSpPr>
              <a:spLocks noChangeArrowheads="1"/>
            </p:cNvSpPr>
            <p:nvPr/>
          </p:nvSpPr>
          <p:spPr bwMode="auto">
            <a:xfrm>
              <a:off x="1755" y="1319"/>
              <a:ext cx="221" cy="215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7574" name="Oval 6"/>
            <p:cNvSpPr>
              <a:spLocks noChangeArrowheads="1"/>
            </p:cNvSpPr>
            <p:nvPr/>
          </p:nvSpPr>
          <p:spPr bwMode="auto">
            <a:xfrm>
              <a:off x="1422" y="1606"/>
              <a:ext cx="221" cy="215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7575" name="Oval 7"/>
            <p:cNvSpPr>
              <a:spLocks noChangeArrowheads="1"/>
            </p:cNvSpPr>
            <p:nvPr/>
          </p:nvSpPr>
          <p:spPr bwMode="auto">
            <a:xfrm>
              <a:off x="2432" y="1327"/>
              <a:ext cx="221" cy="215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7576" name="Oval 8"/>
            <p:cNvSpPr>
              <a:spLocks noChangeArrowheads="1"/>
            </p:cNvSpPr>
            <p:nvPr/>
          </p:nvSpPr>
          <p:spPr bwMode="auto">
            <a:xfrm>
              <a:off x="3120" y="1328"/>
              <a:ext cx="221" cy="215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7577" name="Oval 9"/>
            <p:cNvSpPr>
              <a:spLocks noChangeArrowheads="1"/>
            </p:cNvSpPr>
            <p:nvPr/>
          </p:nvSpPr>
          <p:spPr bwMode="auto">
            <a:xfrm>
              <a:off x="2100" y="1037"/>
              <a:ext cx="221" cy="215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7578" name="Oval 10"/>
            <p:cNvSpPr>
              <a:spLocks noChangeArrowheads="1"/>
            </p:cNvSpPr>
            <p:nvPr/>
          </p:nvSpPr>
          <p:spPr bwMode="auto">
            <a:xfrm>
              <a:off x="3447" y="1609"/>
              <a:ext cx="221" cy="215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7579" name="Oval 11"/>
            <p:cNvSpPr>
              <a:spLocks noChangeArrowheads="1"/>
            </p:cNvSpPr>
            <p:nvPr/>
          </p:nvSpPr>
          <p:spPr bwMode="auto">
            <a:xfrm>
              <a:off x="3447" y="1029"/>
              <a:ext cx="221" cy="215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7580" name="Oval 12"/>
            <p:cNvSpPr>
              <a:spLocks noChangeArrowheads="1"/>
            </p:cNvSpPr>
            <p:nvPr/>
          </p:nvSpPr>
          <p:spPr bwMode="auto">
            <a:xfrm>
              <a:off x="3789" y="1324"/>
              <a:ext cx="221" cy="215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7581" name="Oval 13"/>
            <p:cNvSpPr>
              <a:spLocks noChangeArrowheads="1"/>
            </p:cNvSpPr>
            <p:nvPr/>
          </p:nvSpPr>
          <p:spPr bwMode="auto">
            <a:xfrm>
              <a:off x="2089" y="1607"/>
              <a:ext cx="221" cy="215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graphicFrame>
        <p:nvGraphicFramePr>
          <p:cNvPr id="237672" name="Group 104"/>
          <p:cNvGraphicFramePr>
            <a:graphicFrameLocks noGrp="1"/>
          </p:cNvGraphicFramePr>
          <p:nvPr/>
        </p:nvGraphicFramePr>
        <p:xfrm>
          <a:off x="2163763" y="1593850"/>
          <a:ext cx="4305300" cy="1327151"/>
        </p:xfrm>
        <a:graphic>
          <a:graphicData uri="http://schemas.openxmlformats.org/drawingml/2006/table">
            <a:tbl>
              <a:tblPr/>
              <a:tblGrid>
                <a:gridCol w="538162"/>
                <a:gridCol w="538163"/>
                <a:gridCol w="539750"/>
                <a:gridCol w="536575"/>
                <a:gridCol w="538162"/>
                <a:gridCol w="538163"/>
                <a:gridCol w="538162"/>
                <a:gridCol w="538163"/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-8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75" name="Rectangle 102"/>
          <p:cNvSpPr>
            <a:spLocks noChangeArrowheads="1"/>
          </p:cNvSpPr>
          <p:nvPr/>
        </p:nvSpPr>
        <p:spPr bwMode="auto">
          <a:xfrm>
            <a:off x="-1152525" y="1993900"/>
            <a:ext cx="2552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/>
            <a:endParaRPr lang="en-US" altLang="ko-KR" b="1" i="0" dirty="0">
              <a:solidFill>
                <a:srgbClr val="339933"/>
              </a:solidFill>
              <a:latin typeface="굴림" charset="-127"/>
            </a:endParaRPr>
          </a:p>
        </p:txBody>
      </p:sp>
      <p:graphicFrame>
        <p:nvGraphicFramePr>
          <p:cNvPr id="237630" name="Group 62"/>
          <p:cNvGraphicFramePr>
            <a:graphicFrameLocks noGrp="1"/>
          </p:cNvGraphicFramePr>
          <p:nvPr/>
        </p:nvGraphicFramePr>
        <p:xfrm>
          <a:off x="2168525" y="4238625"/>
          <a:ext cx="4305300" cy="1358901"/>
        </p:xfrm>
        <a:graphic>
          <a:graphicData uri="http://schemas.openxmlformats.org/drawingml/2006/table">
            <a:tbl>
              <a:tblPr/>
              <a:tblGrid>
                <a:gridCol w="538163"/>
                <a:gridCol w="538162"/>
                <a:gridCol w="539750"/>
                <a:gridCol w="536575"/>
                <a:gridCol w="538163"/>
                <a:gridCol w="538162"/>
                <a:gridCol w="538163"/>
                <a:gridCol w="538162"/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-8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7675" name="Text Box 107"/>
          <p:cNvSpPr txBox="1">
            <a:spLocks noChangeArrowheads="1"/>
          </p:cNvSpPr>
          <p:nvPr/>
        </p:nvSpPr>
        <p:spPr bwMode="auto">
          <a:xfrm>
            <a:off x="2828925" y="6034088"/>
            <a:ext cx="1649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Violation!</a:t>
            </a:r>
          </a:p>
        </p:txBody>
      </p:sp>
      <p:sp>
        <p:nvSpPr>
          <p:cNvPr id="237676" name="Line 108"/>
          <p:cNvSpPr>
            <a:spLocks noChangeShapeType="1"/>
          </p:cNvSpPr>
          <p:nvPr/>
        </p:nvSpPr>
        <p:spPr bwMode="auto">
          <a:xfrm flipH="1" flipV="1">
            <a:off x="3263900" y="5016500"/>
            <a:ext cx="304800" cy="11303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7677" name="Line 109"/>
          <p:cNvSpPr>
            <a:spLocks noChangeShapeType="1"/>
          </p:cNvSpPr>
          <p:nvPr/>
        </p:nvSpPr>
        <p:spPr bwMode="auto">
          <a:xfrm flipV="1">
            <a:off x="3632200" y="4686300"/>
            <a:ext cx="787400" cy="1460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7678" name="Line 110"/>
          <p:cNvSpPr>
            <a:spLocks noChangeShapeType="1"/>
          </p:cNvSpPr>
          <p:nvPr/>
        </p:nvSpPr>
        <p:spPr bwMode="auto">
          <a:xfrm flipV="1">
            <a:off x="3721100" y="5473700"/>
            <a:ext cx="1714500" cy="6731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합법적인 예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합법적이지 않은 예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4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10"/>
          <p:cNvGrpSpPr>
            <a:grpSpLocks/>
          </p:cNvGrpSpPr>
          <p:nvPr/>
        </p:nvGrpSpPr>
        <p:grpSpPr bwMode="auto">
          <a:xfrm>
            <a:off x="3819525" y="576263"/>
            <a:ext cx="2833688" cy="6015037"/>
            <a:chOff x="2406" y="369"/>
            <a:chExt cx="1785" cy="3789"/>
          </a:xfrm>
        </p:grpSpPr>
        <p:sp>
          <p:nvSpPr>
            <p:cNvPr id="234498" name="Oval 2"/>
            <p:cNvSpPr>
              <a:spLocks noChangeArrowheads="1"/>
            </p:cNvSpPr>
            <p:nvPr/>
          </p:nvSpPr>
          <p:spPr bwMode="auto">
            <a:xfrm>
              <a:off x="3967" y="1636"/>
              <a:ext cx="221" cy="215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4499" name="Oval 3"/>
            <p:cNvSpPr>
              <a:spLocks noChangeArrowheads="1"/>
            </p:cNvSpPr>
            <p:nvPr/>
          </p:nvSpPr>
          <p:spPr bwMode="auto">
            <a:xfrm>
              <a:off x="3958" y="2948"/>
              <a:ext cx="221" cy="215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4576" name="Oval 80"/>
            <p:cNvSpPr>
              <a:spLocks noChangeArrowheads="1"/>
            </p:cNvSpPr>
            <p:nvPr/>
          </p:nvSpPr>
          <p:spPr bwMode="auto">
            <a:xfrm>
              <a:off x="3970" y="374"/>
              <a:ext cx="221" cy="215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4615" name="Oval 119"/>
            <p:cNvSpPr>
              <a:spLocks noChangeArrowheads="1"/>
            </p:cNvSpPr>
            <p:nvPr/>
          </p:nvSpPr>
          <p:spPr bwMode="auto">
            <a:xfrm>
              <a:off x="2414" y="3385"/>
              <a:ext cx="221" cy="215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4629" name="Oval 133"/>
            <p:cNvSpPr>
              <a:spLocks noChangeArrowheads="1"/>
            </p:cNvSpPr>
            <p:nvPr/>
          </p:nvSpPr>
          <p:spPr bwMode="auto">
            <a:xfrm>
              <a:off x="2407" y="369"/>
              <a:ext cx="221" cy="215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4630" name="Oval 134"/>
            <p:cNvSpPr>
              <a:spLocks noChangeArrowheads="1"/>
            </p:cNvSpPr>
            <p:nvPr/>
          </p:nvSpPr>
          <p:spPr bwMode="auto">
            <a:xfrm>
              <a:off x="3966" y="3381"/>
              <a:ext cx="221" cy="215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4641" name="Oval 145"/>
            <p:cNvSpPr>
              <a:spLocks noChangeArrowheads="1"/>
            </p:cNvSpPr>
            <p:nvPr/>
          </p:nvSpPr>
          <p:spPr bwMode="auto">
            <a:xfrm>
              <a:off x="2406" y="1647"/>
              <a:ext cx="221" cy="215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4652" name="Oval 156"/>
            <p:cNvSpPr>
              <a:spLocks noChangeArrowheads="1"/>
            </p:cNvSpPr>
            <p:nvPr/>
          </p:nvSpPr>
          <p:spPr bwMode="auto">
            <a:xfrm>
              <a:off x="2419" y="2947"/>
              <a:ext cx="221" cy="215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4653" name="Oval 157"/>
            <p:cNvSpPr>
              <a:spLocks noChangeArrowheads="1"/>
            </p:cNvSpPr>
            <p:nvPr/>
          </p:nvSpPr>
          <p:spPr bwMode="auto">
            <a:xfrm>
              <a:off x="3959" y="3943"/>
              <a:ext cx="221" cy="215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4703" name="Oval 207"/>
            <p:cNvSpPr>
              <a:spLocks noChangeArrowheads="1"/>
            </p:cNvSpPr>
            <p:nvPr/>
          </p:nvSpPr>
          <p:spPr bwMode="auto">
            <a:xfrm>
              <a:off x="2420" y="3942"/>
              <a:ext cx="221" cy="215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graphicFrame>
        <p:nvGraphicFramePr>
          <p:cNvPr id="234500" name="Group 4"/>
          <p:cNvGraphicFramePr>
            <a:graphicFrameLocks noGrp="1"/>
          </p:cNvGraphicFramePr>
          <p:nvPr/>
        </p:nvGraphicFramePr>
        <p:xfrm>
          <a:off x="4592638" y="3717925"/>
          <a:ext cx="4305300" cy="1358901"/>
        </p:xfrm>
        <a:graphic>
          <a:graphicData uri="http://schemas.openxmlformats.org/drawingml/2006/table">
            <a:tbl>
              <a:tblPr/>
              <a:tblGrid>
                <a:gridCol w="538162"/>
                <a:gridCol w="538163"/>
                <a:gridCol w="539750"/>
                <a:gridCol w="536575"/>
                <a:gridCol w="538162"/>
                <a:gridCol w="538163"/>
                <a:gridCol w="538162"/>
                <a:gridCol w="538163"/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-8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538" name="Group 42"/>
          <p:cNvGraphicFramePr>
            <a:graphicFrameLocks noGrp="1"/>
          </p:cNvGraphicFramePr>
          <p:nvPr/>
        </p:nvGraphicFramePr>
        <p:xfrm>
          <a:off x="4603750" y="2085975"/>
          <a:ext cx="4305300" cy="1358901"/>
        </p:xfrm>
        <a:graphic>
          <a:graphicData uri="http://schemas.openxmlformats.org/drawingml/2006/table">
            <a:tbl>
              <a:tblPr/>
              <a:tblGrid>
                <a:gridCol w="538163"/>
                <a:gridCol w="538162"/>
                <a:gridCol w="539750"/>
                <a:gridCol w="536575"/>
                <a:gridCol w="538163"/>
                <a:gridCol w="538162"/>
                <a:gridCol w="538163"/>
                <a:gridCol w="538162"/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-8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705" name="Group 209"/>
          <p:cNvGraphicFramePr>
            <a:graphicFrameLocks noGrp="1"/>
          </p:cNvGraphicFramePr>
          <p:nvPr/>
        </p:nvGraphicFramePr>
        <p:xfrm>
          <a:off x="4602163" y="531813"/>
          <a:ext cx="4305300" cy="1350963"/>
        </p:xfrm>
        <a:graphic>
          <a:graphicData uri="http://schemas.openxmlformats.org/drawingml/2006/table">
            <a:tbl>
              <a:tblPr/>
              <a:tblGrid>
                <a:gridCol w="538162"/>
                <a:gridCol w="538163"/>
                <a:gridCol w="539750"/>
                <a:gridCol w="536575"/>
                <a:gridCol w="538162"/>
                <a:gridCol w="538163"/>
                <a:gridCol w="538162"/>
                <a:gridCol w="538163"/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-8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89" name="Text Box 120"/>
          <p:cNvSpPr txBox="1">
            <a:spLocks noChangeArrowheads="1"/>
          </p:cNvSpPr>
          <p:nvPr/>
        </p:nvSpPr>
        <p:spPr bwMode="auto">
          <a:xfrm>
            <a:off x="2643188" y="1162050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ko-KR" altLang="en-US" sz="2000" i="0">
                <a:latin typeface="굴림" charset="-127"/>
              </a:rPr>
              <a:t>패턴 </a:t>
            </a:r>
            <a:r>
              <a:rPr kumimoji="1" lang="en-US" altLang="ko-KR" sz="2000" i="0">
                <a:latin typeface="굴림" charset="-127"/>
              </a:rPr>
              <a:t>1:</a:t>
            </a:r>
          </a:p>
        </p:txBody>
      </p:sp>
      <p:sp>
        <p:nvSpPr>
          <p:cNvPr id="28790" name="Text Box 121"/>
          <p:cNvSpPr txBox="1">
            <a:spLocks noChangeArrowheads="1"/>
          </p:cNvSpPr>
          <p:nvPr/>
        </p:nvSpPr>
        <p:spPr bwMode="auto">
          <a:xfrm>
            <a:off x="2657475" y="2719388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ko-KR" altLang="en-US" sz="2000" i="0">
                <a:latin typeface="굴림" charset="-127"/>
              </a:rPr>
              <a:t>패턴 </a:t>
            </a:r>
            <a:r>
              <a:rPr kumimoji="1" lang="en-US" altLang="ko-KR" sz="2000" i="0">
                <a:latin typeface="굴림" charset="-127"/>
              </a:rPr>
              <a:t>2:</a:t>
            </a:r>
          </a:p>
        </p:txBody>
      </p:sp>
      <p:sp>
        <p:nvSpPr>
          <p:cNvPr id="28791" name="Text Box 122"/>
          <p:cNvSpPr txBox="1">
            <a:spLocks noChangeArrowheads="1"/>
          </p:cNvSpPr>
          <p:nvPr/>
        </p:nvSpPr>
        <p:spPr bwMode="auto">
          <a:xfrm>
            <a:off x="2670175" y="4341813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ko-KR" altLang="en-US" sz="2000" i="0">
                <a:latin typeface="굴림" charset="-127"/>
              </a:rPr>
              <a:t>패턴 </a:t>
            </a:r>
            <a:r>
              <a:rPr kumimoji="1" lang="en-US" altLang="ko-KR" sz="2000" i="0">
                <a:latin typeface="굴림" charset="-127"/>
              </a:rPr>
              <a:t>3:</a:t>
            </a:r>
          </a:p>
        </p:txBody>
      </p:sp>
      <p:graphicFrame>
        <p:nvGraphicFramePr>
          <p:cNvPr id="234619" name="Group 123"/>
          <p:cNvGraphicFramePr>
            <a:graphicFrameLocks noGrp="1"/>
          </p:cNvGraphicFramePr>
          <p:nvPr/>
        </p:nvGraphicFramePr>
        <p:xfrm>
          <a:off x="3736975" y="539750"/>
          <a:ext cx="528638" cy="1352551"/>
        </p:xfrm>
        <a:graphic>
          <a:graphicData uri="http://schemas.openxmlformats.org/drawingml/2006/table">
            <a:tbl>
              <a:tblPr/>
              <a:tblGrid>
                <a:gridCol w="528638"/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31" name="Group 135"/>
          <p:cNvGraphicFramePr>
            <a:graphicFrameLocks noGrp="1"/>
          </p:cNvGraphicFramePr>
          <p:nvPr/>
        </p:nvGraphicFramePr>
        <p:xfrm>
          <a:off x="3744913" y="2097088"/>
          <a:ext cx="528637" cy="1352551"/>
        </p:xfrm>
        <a:graphic>
          <a:graphicData uri="http://schemas.openxmlformats.org/drawingml/2006/table">
            <a:tbl>
              <a:tblPr/>
              <a:tblGrid>
                <a:gridCol w="528637"/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42" name="Group 146"/>
          <p:cNvGraphicFramePr>
            <a:graphicFrameLocks noGrp="1"/>
          </p:cNvGraphicFramePr>
          <p:nvPr/>
        </p:nvGraphicFramePr>
        <p:xfrm>
          <a:off x="3754438" y="3717925"/>
          <a:ext cx="528637" cy="1352551"/>
        </p:xfrm>
        <a:graphic>
          <a:graphicData uri="http://schemas.openxmlformats.org/drawingml/2006/table">
            <a:tbl>
              <a:tblPr/>
              <a:tblGrid>
                <a:gridCol w="528637"/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54" name="Group 158"/>
          <p:cNvGraphicFramePr>
            <a:graphicFrameLocks noGrp="1"/>
          </p:cNvGraphicFramePr>
          <p:nvPr/>
        </p:nvGraphicFramePr>
        <p:xfrm>
          <a:off x="4594225" y="5297488"/>
          <a:ext cx="4305300" cy="1358901"/>
        </p:xfrm>
        <a:graphic>
          <a:graphicData uri="http://schemas.openxmlformats.org/drawingml/2006/table">
            <a:tbl>
              <a:tblPr/>
              <a:tblGrid>
                <a:gridCol w="538163"/>
                <a:gridCol w="538162"/>
                <a:gridCol w="539750"/>
                <a:gridCol w="536575"/>
                <a:gridCol w="538163"/>
                <a:gridCol w="538162"/>
                <a:gridCol w="538163"/>
                <a:gridCol w="538162"/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-8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60" name="Text Box 196"/>
          <p:cNvSpPr txBox="1">
            <a:spLocks noChangeArrowheads="1"/>
          </p:cNvSpPr>
          <p:nvPr/>
        </p:nvSpPr>
        <p:spPr bwMode="auto">
          <a:xfrm>
            <a:off x="2671763" y="5921375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ko-KR" altLang="en-US" sz="2000" i="0">
                <a:latin typeface="굴림" charset="-127"/>
              </a:rPr>
              <a:t>패턴 </a:t>
            </a:r>
            <a:r>
              <a:rPr kumimoji="1" lang="en-US" altLang="ko-KR" sz="2000" i="0">
                <a:latin typeface="굴림" charset="-127"/>
              </a:rPr>
              <a:t>4:</a:t>
            </a:r>
          </a:p>
        </p:txBody>
      </p:sp>
      <p:graphicFrame>
        <p:nvGraphicFramePr>
          <p:cNvPr id="234693" name="Group 197"/>
          <p:cNvGraphicFramePr>
            <a:graphicFrameLocks noGrp="1"/>
          </p:cNvGraphicFramePr>
          <p:nvPr/>
        </p:nvGraphicFramePr>
        <p:xfrm>
          <a:off x="3756025" y="5297488"/>
          <a:ext cx="528638" cy="1352551"/>
        </p:xfrm>
        <a:graphic>
          <a:graphicData uri="http://schemas.openxmlformats.org/drawingml/2006/table">
            <a:tbl>
              <a:tblPr/>
              <a:tblGrid>
                <a:gridCol w="528638"/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71" name="Rectangle 208"/>
          <p:cNvSpPr>
            <a:spLocks noChangeArrowheads="1"/>
          </p:cNvSpPr>
          <p:nvPr/>
        </p:nvSpPr>
        <p:spPr bwMode="auto">
          <a:xfrm>
            <a:off x="-758031" y="1360487"/>
            <a:ext cx="2260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/>
            <a:endParaRPr lang="en-US" altLang="ko-KR" b="1" i="0" dirty="0">
              <a:solidFill>
                <a:srgbClr val="339933"/>
              </a:solidFill>
              <a:latin typeface="굴림" charset="-127"/>
            </a:endParaRPr>
          </a:p>
        </p:txBody>
      </p:sp>
      <p:sp>
        <p:nvSpPr>
          <p:cNvPr id="234707" name="Text Box 211"/>
          <p:cNvSpPr txBox="1">
            <a:spLocks noChangeArrowheads="1"/>
          </p:cNvSpPr>
          <p:nvPr/>
        </p:nvSpPr>
        <p:spPr bwMode="auto">
          <a:xfrm>
            <a:off x="174625" y="6167438"/>
            <a:ext cx="192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임의의 열을 채울 수 있는 </a:t>
            </a:r>
          </a:p>
          <a:p>
            <a:pPr>
              <a:defRPr/>
            </a:pP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패턴은 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4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가지뿐이다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가능한 </a:t>
            </a:r>
            <a:r>
              <a:rPr lang="ko-KR" altLang="en-US" dirty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2" name="Group 2"/>
          <p:cNvGraphicFramePr>
            <a:graphicFrameLocks noGrp="1"/>
          </p:cNvGraphicFramePr>
          <p:nvPr/>
        </p:nvGraphicFramePr>
        <p:xfrm>
          <a:off x="5703888" y="5313363"/>
          <a:ext cx="1000125" cy="1362075"/>
        </p:xfrm>
        <a:graphic>
          <a:graphicData uri="http://schemas.openxmlformats.org/drawingml/2006/table">
            <a:tbl>
              <a:tblPr/>
              <a:tblGrid>
                <a:gridCol w="500062"/>
                <a:gridCol w="500063"/>
              </a:tblGrid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36" name="Group 16"/>
          <p:cNvGraphicFramePr>
            <a:graphicFrameLocks noGrp="1"/>
          </p:cNvGraphicFramePr>
          <p:nvPr/>
        </p:nvGraphicFramePr>
        <p:xfrm>
          <a:off x="7964488" y="2082800"/>
          <a:ext cx="1000125" cy="1362075"/>
        </p:xfrm>
        <a:graphic>
          <a:graphicData uri="http://schemas.openxmlformats.org/drawingml/2006/table">
            <a:tbl>
              <a:tblPr/>
              <a:tblGrid>
                <a:gridCol w="500062"/>
                <a:gridCol w="500063"/>
              </a:tblGrid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50" name="Group 30"/>
          <p:cNvGraphicFramePr>
            <a:graphicFrameLocks noGrp="1"/>
          </p:cNvGraphicFramePr>
          <p:nvPr/>
        </p:nvGraphicFramePr>
        <p:xfrm>
          <a:off x="5681663" y="501650"/>
          <a:ext cx="1000125" cy="1362075"/>
        </p:xfrm>
        <a:graphic>
          <a:graphicData uri="http://schemas.openxmlformats.org/drawingml/2006/table">
            <a:tbl>
              <a:tblPr/>
              <a:tblGrid>
                <a:gridCol w="500062"/>
                <a:gridCol w="500063"/>
              </a:tblGrid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64" name="Group 44"/>
          <p:cNvGraphicFramePr>
            <a:graphicFrameLocks noGrp="1"/>
          </p:cNvGraphicFramePr>
          <p:nvPr/>
        </p:nvGraphicFramePr>
        <p:xfrm>
          <a:off x="6813550" y="501650"/>
          <a:ext cx="1000125" cy="1362075"/>
        </p:xfrm>
        <a:graphic>
          <a:graphicData uri="http://schemas.openxmlformats.org/drawingml/2006/table">
            <a:tbl>
              <a:tblPr/>
              <a:tblGrid>
                <a:gridCol w="500063"/>
                <a:gridCol w="500062"/>
              </a:tblGrid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78" name="Group 58"/>
          <p:cNvGraphicFramePr>
            <a:graphicFrameLocks noGrp="1"/>
          </p:cNvGraphicFramePr>
          <p:nvPr/>
        </p:nvGraphicFramePr>
        <p:xfrm>
          <a:off x="6850063" y="3695700"/>
          <a:ext cx="1000125" cy="1362075"/>
        </p:xfrm>
        <a:graphic>
          <a:graphicData uri="http://schemas.openxmlformats.org/drawingml/2006/table">
            <a:tbl>
              <a:tblPr/>
              <a:tblGrid>
                <a:gridCol w="500062"/>
                <a:gridCol w="500063"/>
              </a:tblGrid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92" name="Group 72"/>
          <p:cNvGraphicFramePr>
            <a:graphicFrameLocks noGrp="1"/>
          </p:cNvGraphicFramePr>
          <p:nvPr/>
        </p:nvGraphicFramePr>
        <p:xfrm>
          <a:off x="5695950" y="3695700"/>
          <a:ext cx="1000125" cy="1362075"/>
        </p:xfrm>
        <a:graphic>
          <a:graphicData uri="http://schemas.openxmlformats.org/drawingml/2006/table">
            <a:tbl>
              <a:tblPr/>
              <a:tblGrid>
                <a:gridCol w="500063"/>
                <a:gridCol w="500062"/>
              </a:tblGrid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606" name="Group 86"/>
          <p:cNvGraphicFramePr>
            <a:graphicFrameLocks noGrp="1"/>
          </p:cNvGraphicFramePr>
          <p:nvPr/>
        </p:nvGraphicFramePr>
        <p:xfrm>
          <a:off x="5692775" y="2081213"/>
          <a:ext cx="1000125" cy="1362075"/>
        </p:xfrm>
        <a:graphic>
          <a:graphicData uri="http://schemas.openxmlformats.org/drawingml/2006/table">
            <a:tbl>
              <a:tblPr/>
              <a:tblGrid>
                <a:gridCol w="500063"/>
                <a:gridCol w="500062"/>
              </a:tblGrid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620" name="Group 100"/>
          <p:cNvGraphicFramePr>
            <a:graphicFrameLocks noGrp="1"/>
          </p:cNvGraphicFramePr>
          <p:nvPr/>
        </p:nvGraphicFramePr>
        <p:xfrm>
          <a:off x="6824663" y="2081213"/>
          <a:ext cx="1000125" cy="1362075"/>
        </p:xfrm>
        <a:graphic>
          <a:graphicData uri="http://schemas.openxmlformats.org/drawingml/2006/table">
            <a:tbl>
              <a:tblPr/>
              <a:tblGrid>
                <a:gridCol w="500062"/>
                <a:gridCol w="500063"/>
              </a:tblGrid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634" name="Oval 114"/>
          <p:cNvSpPr>
            <a:spLocks noChangeArrowheads="1"/>
          </p:cNvSpPr>
          <p:nvPr/>
        </p:nvSpPr>
        <p:spPr bwMode="auto">
          <a:xfrm>
            <a:off x="4645025" y="5387975"/>
            <a:ext cx="350838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0835" name="Text Box 115"/>
          <p:cNvSpPr txBox="1">
            <a:spLocks noChangeArrowheads="1"/>
          </p:cNvSpPr>
          <p:nvPr/>
        </p:nvSpPr>
        <p:spPr bwMode="auto">
          <a:xfrm>
            <a:off x="3455988" y="1122363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ko-KR" altLang="en-US" sz="2000" i="0">
                <a:latin typeface="굴림" charset="-127"/>
              </a:rPr>
              <a:t>패턴 </a:t>
            </a:r>
            <a:r>
              <a:rPr kumimoji="1" lang="en-US" altLang="ko-KR" sz="2000" i="0">
                <a:latin typeface="굴림" charset="-127"/>
              </a:rPr>
              <a:t>1:</a:t>
            </a:r>
          </a:p>
        </p:txBody>
      </p:sp>
      <p:sp>
        <p:nvSpPr>
          <p:cNvPr id="30836" name="Text Box 116"/>
          <p:cNvSpPr txBox="1">
            <a:spLocks noChangeArrowheads="1"/>
          </p:cNvSpPr>
          <p:nvPr/>
        </p:nvSpPr>
        <p:spPr bwMode="auto">
          <a:xfrm>
            <a:off x="3470275" y="2813050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ko-KR" altLang="en-US" sz="2000" i="0">
                <a:latin typeface="굴림" charset="-127"/>
              </a:rPr>
              <a:t>패턴 </a:t>
            </a:r>
            <a:r>
              <a:rPr kumimoji="1" lang="en-US" altLang="ko-KR" sz="2000" i="0">
                <a:latin typeface="굴림" charset="-127"/>
              </a:rPr>
              <a:t>2:</a:t>
            </a:r>
          </a:p>
        </p:txBody>
      </p:sp>
      <p:sp>
        <p:nvSpPr>
          <p:cNvPr id="30837" name="Text Box 117"/>
          <p:cNvSpPr txBox="1">
            <a:spLocks noChangeArrowheads="1"/>
          </p:cNvSpPr>
          <p:nvPr/>
        </p:nvSpPr>
        <p:spPr bwMode="auto">
          <a:xfrm>
            <a:off x="3482975" y="4368800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ko-KR" altLang="en-US" sz="2000" i="0">
                <a:latin typeface="굴림" charset="-127"/>
              </a:rPr>
              <a:t>패턴 </a:t>
            </a:r>
            <a:r>
              <a:rPr kumimoji="1" lang="en-US" altLang="ko-KR" sz="2000" i="0">
                <a:latin typeface="굴림" charset="-127"/>
              </a:rPr>
              <a:t>3:</a:t>
            </a:r>
          </a:p>
        </p:txBody>
      </p:sp>
      <p:sp>
        <p:nvSpPr>
          <p:cNvPr id="235638" name="Oval 118"/>
          <p:cNvSpPr>
            <a:spLocks noChangeArrowheads="1"/>
          </p:cNvSpPr>
          <p:nvPr/>
        </p:nvSpPr>
        <p:spPr bwMode="auto">
          <a:xfrm>
            <a:off x="6246813" y="557213"/>
            <a:ext cx="350837" cy="341312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235639" name="Group 119"/>
          <p:cNvGraphicFramePr>
            <a:graphicFrameLocks noGrp="1"/>
          </p:cNvGraphicFramePr>
          <p:nvPr/>
        </p:nvGraphicFramePr>
        <p:xfrm>
          <a:off x="4557713" y="2095500"/>
          <a:ext cx="528637" cy="1352551"/>
        </p:xfrm>
        <a:graphic>
          <a:graphicData uri="http://schemas.openxmlformats.org/drawingml/2006/table">
            <a:tbl>
              <a:tblPr/>
              <a:tblGrid>
                <a:gridCol w="528637"/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649" name="Oval 129"/>
          <p:cNvSpPr>
            <a:spLocks noChangeArrowheads="1"/>
          </p:cNvSpPr>
          <p:nvPr/>
        </p:nvSpPr>
        <p:spPr bwMode="auto">
          <a:xfrm>
            <a:off x="4632325" y="2603500"/>
            <a:ext cx="350838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235650" name="Group 130"/>
          <p:cNvGraphicFramePr>
            <a:graphicFrameLocks noGrp="1"/>
          </p:cNvGraphicFramePr>
          <p:nvPr/>
        </p:nvGraphicFramePr>
        <p:xfrm>
          <a:off x="4567238" y="3744913"/>
          <a:ext cx="528637" cy="1352551"/>
        </p:xfrm>
        <a:graphic>
          <a:graphicData uri="http://schemas.openxmlformats.org/drawingml/2006/table">
            <a:tbl>
              <a:tblPr/>
              <a:tblGrid>
                <a:gridCol w="528637"/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660" name="Oval 140"/>
          <p:cNvSpPr>
            <a:spLocks noChangeArrowheads="1"/>
          </p:cNvSpPr>
          <p:nvPr/>
        </p:nvSpPr>
        <p:spPr bwMode="auto">
          <a:xfrm>
            <a:off x="4652963" y="4695825"/>
            <a:ext cx="350837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0861" name="Text Box 141"/>
          <p:cNvSpPr txBox="1">
            <a:spLocks noChangeArrowheads="1"/>
          </p:cNvSpPr>
          <p:nvPr/>
        </p:nvSpPr>
        <p:spPr bwMode="auto">
          <a:xfrm>
            <a:off x="3484563" y="5945188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ko-KR" altLang="en-US" sz="2000" i="0">
                <a:latin typeface="굴림" charset="-127"/>
              </a:rPr>
              <a:t>패턴 </a:t>
            </a:r>
            <a:r>
              <a:rPr kumimoji="1" lang="en-US" altLang="ko-KR" sz="2000" i="0">
                <a:latin typeface="굴림" charset="-127"/>
              </a:rPr>
              <a:t>4:</a:t>
            </a:r>
          </a:p>
        </p:txBody>
      </p:sp>
      <p:graphicFrame>
        <p:nvGraphicFramePr>
          <p:cNvPr id="235662" name="Group 142"/>
          <p:cNvGraphicFramePr>
            <a:graphicFrameLocks noGrp="1"/>
          </p:cNvGraphicFramePr>
          <p:nvPr/>
        </p:nvGraphicFramePr>
        <p:xfrm>
          <a:off x="4568825" y="5321300"/>
          <a:ext cx="528638" cy="1352551"/>
        </p:xfrm>
        <a:graphic>
          <a:graphicData uri="http://schemas.openxmlformats.org/drawingml/2006/table">
            <a:tbl>
              <a:tblPr/>
              <a:tblGrid>
                <a:gridCol w="528638"/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672" name="Oval 152"/>
          <p:cNvSpPr>
            <a:spLocks noChangeArrowheads="1"/>
          </p:cNvSpPr>
          <p:nvPr/>
        </p:nvSpPr>
        <p:spPr bwMode="auto">
          <a:xfrm>
            <a:off x="4654550" y="6272213"/>
            <a:ext cx="350838" cy="341312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5673" name="Oval 153"/>
          <p:cNvSpPr>
            <a:spLocks noChangeArrowheads="1"/>
          </p:cNvSpPr>
          <p:nvPr/>
        </p:nvSpPr>
        <p:spPr bwMode="auto">
          <a:xfrm>
            <a:off x="5746750" y="1000125"/>
            <a:ext cx="350838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5674" name="Oval 154"/>
          <p:cNvSpPr>
            <a:spLocks noChangeArrowheads="1"/>
          </p:cNvSpPr>
          <p:nvPr/>
        </p:nvSpPr>
        <p:spPr bwMode="auto">
          <a:xfrm>
            <a:off x="8029575" y="2146300"/>
            <a:ext cx="350838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5675" name="Oval 155"/>
          <p:cNvSpPr>
            <a:spLocks noChangeArrowheads="1"/>
          </p:cNvSpPr>
          <p:nvPr/>
        </p:nvSpPr>
        <p:spPr bwMode="auto">
          <a:xfrm>
            <a:off x="6267450" y="5370513"/>
            <a:ext cx="350838" cy="341312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5676" name="Oval 156"/>
          <p:cNvSpPr>
            <a:spLocks noChangeArrowheads="1"/>
          </p:cNvSpPr>
          <p:nvPr/>
        </p:nvSpPr>
        <p:spPr bwMode="auto">
          <a:xfrm>
            <a:off x="7397750" y="558800"/>
            <a:ext cx="350838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235677" name="Group 157"/>
          <p:cNvGraphicFramePr>
            <a:graphicFrameLocks noGrp="1"/>
          </p:cNvGraphicFramePr>
          <p:nvPr/>
        </p:nvGraphicFramePr>
        <p:xfrm>
          <a:off x="4557713" y="511175"/>
          <a:ext cx="528637" cy="1352551"/>
        </p:xfrm>
        <a:graphic>
          <a:graphicData uri="http://schemas.openxmlformats.org/drawingml/2006/table">
            <a:tbl>
              <a:tblPr/>
              <a:tblGrid>
                <a:gridCol w="528637"/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687" name="Oval 167"/>
          <p:cNvSpPr>
            <a:spLocks noChangeArrowheads="1"/>
          </p:cNvSpPr>
          <p:nvPr/>
        </p:nvSpPr>
        <p:spPr bwMode="auto">
          <a:xfrm>
            <a:off x="6257925" y="2587625"/>
            <a:ext cx="350838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5688" name="Oval 168"/>
          <p:cNvSpPr>
            <a:spLocks noChangeArrowheads="1"/>
          </p:cNvSpPr>
          <p:nvPr/>
        </p:nvSpPr>
        <p:spPr bwMode="auto">
          <a:xfrm>
            <a:off x="5767388" y="2159000"/>
            <a:ext cx="350837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5689" name="Oval 169"/>
          <p:cNvSpPr>
            <a:spLocks noChangeArrowheads="1"/>
          </p:cNvSpPr>
          <p:nvPr/>
        </p:nvSpPr>
        <p:spPr bwMode="auto">
          <a:xfrm>
            <a:off x="7399338" y="2590800"/>
            <a:ext cx="350837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5690" name="Oval 170"/>
          <p:cNvSpPr>
            <a:spLocks noChangeArrowheads="1"/>
          </p:cNvSpPr>
          <p:nvPr/>
        </p:nvSpPr>
        <p:spPr bwMode="auto">
          <a:xfrm>
            <a:off x="8539163" y="2592388"/>
            <a:ext cx="350837" cy="341312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5691" name="Oval 171"/>
          <p:cNvSpPr>
            <a:spLocks noChangeArrowheads="1"/>
          </p:cNvSpPr>
          <p:nvPr/>
        </p:nvSpPr>
        <p:spPr bwMode="auto">
          <a:xfrm>
            <a:off x="6924675" y="4194175"/>
            <a:ext cx="350838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5692" name="Oval 172"/>
          <p:cNvSpPr>
            <a:spLocks noChangeArrowheads="1"/>
          </p:cNvSpPr>
          <p:nvPr/>
        </p:nvSpPr>
        <p:spPr bwMode="auto">
          <a:xfrm>
            <a:off x="5772150" y="3756025"/>
            <a:ext cx="350838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5693" name="Oval 173"/>
          <p:cNvSpPr>
            <a:spLocks noChangeArrowheads="1"/>
          </p:cNvSpPr>
          <p:nvPr/>
        </p:nvSpPr>
        <p:spPr bwMode="auto">
          <a:xfrm>
            <a:off x="5768975" y="5811838"/>
            <a:ext cx="350838" cy="341312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5694" name="Oval 174"/>
          <p:cNvSpPr>
            <a:spLocks noChangeArrowheads="1"/>
          </p:cNvSpPr>
          <p:nvPr/>
        </p:nvSpPr>
        <p:spPr bwMode="auto">
          <a:xfrm>
            <a:off x="4641850" y="577850"/>
            <a:ext cx="350838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0895" name="Oval 175"/>
          <p:cNvSpPr>
            <a:spLocks noChangeArrowheads="1"/>
          </p:cNvSpPr>
          <p:nvPr/>
        </p:nvSpPr>
        <p:spPr bwMode="auto">
          <a:xfrm>
            <a:off x="5759450" y="1722438"/>
            <a:ext cx="350838" cy="34131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 i="0">
                <a:latin typeface="Bookman" pitchFamily="18" charset="0"/>
              </a:rPr>
              <a:t>2</a:t>
            </a:r>
          </a:p>
        </p:txBody>
      </p:sp>
      <p:sp>
        <p:nvSpPr>
          <p:cNvPr id="30896" name="Oval 177"/>
          <p:cNvSpPr>
            <a:spLocks noChangeArrowheads="1"/>
          </p:cNvSpPr>
          <p:nvPr/>
        </p:nvSpPr>
        <p:spPr bwMode="auto">
          <a:xfrm>
            <a:off x="6896100" y="1725613"/>
            <a:ext cx="350838" cy="34131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 i="0">
                <a:latin typeface="Bookman" pitchFamily="18" charset="0"/>
              </a:rPr>
              <a:t>3</a:t>
            </a:r>
          </a:p>
        </p:txBody>
      </p:sp>
      <p:sp>
        <p:nvSpPr>
          <p:cNvPr id="235699" name="Oval 179"/>
          <p:cNvSpPr>
            <a:spLocks noChangeArrowheads="1"/>
          </p:cNvSpPr>
          <p:nvPr/>
        </p:nvSpPr>
        <p:spPr bwMode="auto">
          <a:xfrm>
            <a:off x="6889750" y="1455738"/>
            <a:ext cx="350838" cy="341312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0898" name="Oval 180"/>
          <p:cNvSpPr>
            <a:spLocks noChangeArrowheads="1"/>
          </p:cNvSpPr>
          <p:nvPr/>
        </p:nvSpPr>
        <p:spPr bwMode="auto">
          <a:xfrm>
            <a:off x="6935788" y="4921250"/>
            <a:ext cx="350837" cy="3413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 i="0">
                <a:latin typeface="Bookman" pitchFamily="18" charset="0"/>
              </a:rPr>
              <a:t>2</a:t>
            </a:r>
          </a:p>
        </p:txBody>
      </p:sp>
      <p:sp>
        <p:nvSpPr>
          <p:cNvPr id="30899" name="Oval 182"/>
          <p:cNvSpPr>
            <a:spLocks noChangeArrowheads="1"/>
          </p:cNvSpPr>
          <p:nvPr/>
        </p:nvSpPr>
        <p:spPr bwMode="auto">
          <a:xfrm>
            <a:off x="5786438" y="4924425"/>
            <a:ext cx="350837" cy="3413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 i="0">
                <a:latin typeface="Bookman" pitchFamily="18" charset="0"/>
              </a:rPr>
              <a:t>1</a:t>
            </a:r>
          </a:p>
        </p:txBody>
      </p:sp>
      <p:sp>
        <p:nvSpPr>
          <p:cNvPr id="30900" name="Oval 186"/>
          <p:cNvSpPr>
            <a:spLocks noChangeArrowheads="1"/>
          </p:cNvSpPr>
          <p:nvPr/>
        </p:nvSpPr>
        <p:spPr bwMode="auto">
          <a:xfrm>
            <a:off x="5772150" y="3290888"/>
            <a:ext cx="350838" cy="34131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 i="0">
                <a:latin typeface="Bookman" pitchFamily="18" charset="0"/>
              </a:rPr>
              <a:t>1</a:t>
            </a:r>
          </a:p>
        </p:txBody>
      </p:sp>
      <p:sp>
        <p:nvSpPr>
          <p:cNvPr id="30901" name="Oval 188"/>
          <p:cNvSpPr>
            <a:spLocks noChangeArrowheads="1"/>
          </p:cNvSpPr>
          <p:nvPr/>
        </p:nvSpPr>
        <p:spPr bwMode="auto">
          <a:xfrm>
            <a:off x="6908800" y="3294063"/>
            <a:ext cx="350838" cy="34131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 i="0">
                <a:latin typeface="Bookman" pitchFamily="18" charset="0"/>
              </a:rPr>
              <a:t>3</a:t>
            </a:r>
          </a:p>
        </p:txBody>
      </p:sp>
      <p:sp>
        <p:nvSpPr>
          <p:cNvPr id="235710" name="Oval 190"/>
          <p:cNvSpPr>
            <a:spLocks noChangeArrowheads="1"/>
          </p:cNvSpPr>
          <p:nvPr/>
        </p:nvSpPr>
        <p:spPr bwMode="auto">
          <a:xfrm>
            <a:off x="6910388" y="3035300"/>
            <a:ext cx="350837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0903" name="Oval 191"/>
          <p:cNvSpPr>
            <a:spLocks noChangeArrowheads="1"/>
          </p:cNvSpPr>
          <p:nvPr/>
        </p:nvSpPr>
        <p:spPr bwMode="auto">
          <a:xfrm>
            <a:off x="8066088" y="3297238"/>
            <a:ext cx="350837" cy="34131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 i="0">
                <a:latin typeface="Bookman" pitchFamily="18" charset="0"/>
              </a:rPr>
              <a:t>4</a:t>
            </a:r>
          </a:p>
        </p:txBody>
      </p:sp>
      <p:sp>
        <p:nvSpPr>
          <p:cNvPr id="235713" name="Oval 193"/>
          <p:cNvSpPr>
            <a:spLocks noChangeArrowheads="1"/>
          </p:cNvSpPr>
          <p:nvPr/>
        </p:nvSpPr>
        <p:spPr bwMode="auto">
          <a:xfrm>
            <a:off x="8050213" y="3036888"/>
            <a:ext cx="350837" cy="341312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0905" name="Oval 194"/>
          <p:cNvSpPr>
            <a:spLocks noChangeArrowheads="1"/>
          </p:cNvSpPr>
          <p:nvPr/>
        </p:nvSpPr>
        <p:spPr bwMode="auto">
          <a:xfrm>
            <a:off x="5800725" y="6553200"/>
            <a:ext cx="350838" cy="3413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 i="0">
                <a:latin typeface="Bookman" pitchFamily="18" charset="0"/>
              </a:rPr>
              <a:t>2</a:t>
            </a:r>
          </a:p>
        </p:txBody>
      </p:sp>
      <p:sp>
        <p:nvSpPr>
          <p:cNvPr id="30906" name="Oval 176"/>
          <p:cNvSpPr>
            <a:spLocks noChangeArrowheads="1"/>
          </p:cNvSpPr>
          <p:nvPr/>
        </p:nvSpPr>
        <p:spPr bwMode="auto">
          <a:xfrm>
            <a:off x="6232525" y="1724025"/>
            <a:ext cx="350838" cy="3413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 i="0">
                <a:solidFill>
                  <a:srgbClr val="FF3300"/>
                </a:solidFill>
                <a:latin typeface="Bookman" pitchFamily="18" charset="0"/>
              </a:rPr>
              <a:t>1</a:t>
            </a:r>
          </a:p>
        </p:txBody>
      </p:sp>
      <p:sp>
        <p:nvSpPr>
          <p:cNvPr id="30907" name="Oval 178"/>
          <p:cNvSpPr>
            <a:spLocks noChangeArrowheads="1"/>
          </p:cNvSpPr>
          <p:nvPr/>
        </p:nvSpPr>
        <p:spPr bwMode="auto">
          <a:xfrm>
            <a:off x="7369175" y="1727200"/>
            <a:ext cx="350838" cy="3413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 i="0">
                <a:solidFill>
                  <a:srgbClr val="FF3300"/>
                </a:solidFill>
                <a:latin typeface="Bookman" pitchFamily="18" charset="0"/>
              </a:rPr>
              <a:t>1</a:t>
            </a:r>
          </a:p>
        </p:txBody>
      </p:sp>
      <p:sp>
        <p:nvSpPr>
          <p:cNvPr id="30908" name="Oval 181"/>
          <p:cNvSpPr>
            <a:spLocks noChangeArrowheads="1"/>
          </p:cNvSpPr>
          <p:nvPr/>
        </p:nvSpPr>
        <p:spPr bwMode="auto">
          <a:xfrm>
            <a:off x="7421563" y="4922838"/>
            <a:ext cx="350837" cy="34131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 i="0">
                <a:solidFill>
                  <a:srgbClr val="FF3300"/>
                </a:solidFill>
                <a:latin typeface="Bookman" pitchFamily="18" charset="0"/>
              </a:rPr>
              <a:t>3</a:t>
            </a:r>
          </a:p>
        </p:txBody>
      </p:sp>
      <p:sp>
        <p:nvSpPr>
          <p:cNvPr id="30909" name="Oval 183"/>
          <p:cNvSpPr>
            <a:spLocks noChangeArrowheads="1"/>
          </p:cNvSpPr>
          <p:nvPr/>
        </p:nvSpPr>
        <p:spPr bwMode="auto">
          <a:xfrm>
            <a:off x="6259513" y="4926013"/>
            <a:ext cx="350837" cy="34131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 i="0">
                <a:solidFill>
                  <a:srgbClr val="FF3300"/>
                </a:solidFill>
                <a:latin typeface="Bookman" pitchFamily="18" charset="0"/>
              </a:rPr>
              <a:t>3</a:t>
            </a:r>
          </a:p>
        </p:txBody>
      </p:sp>
      <p:sp>
        <p:nvSpPr>
          <p:cNvPr id="30910" name="Oval 187"/>
          <p:cNvSpPr>
            <a:spLocks noChangeArrowheads="1"/>
          </p:cNvSpPr>
          <p:nvPr/>
        </p:nvSpPr>
        <p:spPr bwMode="auto">
          <a:xfrm>
            <a:off x="6245225" y="3292475"/>
            <a:ext cx="350838" cy="3413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 i="0">
                <a:solidFill>
                  <a:srgbClr val="FF3300"/>
                </a:solidFill>
                <a:latin typeface="Bookman" pitchFamily="18" charset="0"/>
              </a:rPr>
              <a:t>2</a:t>
            </a:r>
          </a:p>
        </p:txBody>
      </p:sp>
      <p:sp>
        <p:nvSpPr>
          <p:cNvPr id="30911" name="Oval 189"/>
          <p:cNvSpPr>
            <a:spLocks noChangeArrowheads="1"/>
          </p:cNvSpPr>
          <p:nvPr/>
        </p:nvSpPr>
        <p:spPr bwMode="auto">
          <a:xfrm>
            <a:off x="7381875" y="3295650"/>
            <a:ext cx="350838" cy="3413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 i="0">
                <a:solidFill>
                  <a:srgbClr val="FF3300"/>
                </a:solidFill>
                <a:latin typeface="Bookman" pitchFamily="18" charset="0"/>
              </a:rPr>
              <a:t>2</a:t>
            </a:r>
          </a:p>
        </p:txBody>
      </p:sp>
      <p:sp>
        <p:nvSpPr>
          <p:cNvPr id="30912" name="Oval 192"/>
          <p:cNvSpPr>
            <a:spLocks noChangeArrowheads="1"/>
          </p:cNvSpPr>
          <p:nvPr/>
        </p:nvSpPr>
        <p:spPr bwMode="auto">
          <a:xfrm>
            <a:off x="8539163" y="3298825"/>
            <a:ext cx="350837" cy="3413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 i="0">
                <a:solidFill>
                  <a:srgbClr val="FF3300"/>
                </a:solidFill>
                <a:latin typeface="Bookman" pitchFamily="18" charset="0"/>
              </a:rPr>
              <a:t>2</a:t>
            </a:r>
          </a:p>
        </p:txBody>
      </p:sp>
      <p:sp>
        <p:nvSpPr>
          <p:cNvPr id="30913" name="Oval 195"/>
          <p:cNvSpPr>
            <a:spLocks noChangeArrowheads="1"/>
          </p:cNvSpPr>
          <p:nvPr/>
        </p:nvSpPr>
        <p:spPr bwMode="auto">
          <a:xfrm>
            <a:off x="6273800" y="6554788"/>
            <a:ext cx="350838" cy="34131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 i="0">
                <a:solidFill>
                  <a:srgbClr val="FF3300"/>
                </a:solidFill>
                <a:latin typeface="Bookman" pitchFamily="18" charset="0"/>
              </a:rPr>
              <a:t>4</a:t>
            </a:r>
          </a:p>
        </p:txBody>
      </p:sp>
      <p:sp>
        <p:nvSpPr>
          <p:cNvPr id="235716" name="Oval 196"/>
          <p:cNvSpPr>
            <a:spLocks noChangeArrowheads="1"/>
          </p:cNvSpPr>
          <p:nvPr/>
        </p:nvSpPr>
        <p:spPr bwMode="auto">
          <a:xfrm>
            <a:off x="6269038" y="6272213"/>
            <a:ext cx="350837" cy="341312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0915" name="Rectangle 197"/>
          <p:cNvSpPr>
            <a:spLocks noChangeArrowheads="1"/>
          </p:cNvSpPr>
          <p:nvPr/>
        </p:nvSpPr>
        <p:spPr bwMode="auto">
          <a:xfrm>
            <a:off x="-1286669" y="2063750"/>
            <a:ext cx="3733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/>
            <a:endParaRPr lang="en-US" altLang="ko-KR" b="1" i="0" dirty="0">
              <a:solidFill>
                <a:srgbClr val="339933"/>
              </a:solidFill>
              <a:latin typeface="굴림" charset="-127"/>
            </a:endParaRPr>
          </a:p>
        </p:txBody>
      </p:sp>
      <p:sp>
        <p:nvSpPr>
          <p:cNvPr id="235704" name="Oval 184"/>
          <p:cNvSpPr>
            <a:spLocks noChangeArrowheads="1"/>
          </p:cNvSpPr>
          <p:nvPr/>
        </p:nvSpPr>
        <p:spPr bwMode="auto">
          <a:xfrm>
            <a:off x="7405688" y="4654550"/>
            <a:ext cx="350837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5705" name="Oval 185"/>
          <p:cNvSpPr>
            <a:spLocks noChangeArrowheads="1"/>
          </p:cNvSpPr>
          <p:nvPr/>
        </p:nvSpPr>
        <p:spPr bwMode="auto">
          <a:xfrm>
            <a:off x="6261100" y="4648200"/>
            <a:ext cx="350838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5719" name="Text Box 199"/>
          <p:cNvSpPr txBox="1">
            <a:spLocks noChangeArrowheads="1"/>
          </p:cNvSpPr>
          <p:nvPr/>
        </p:nvSpPr>
        <p:spPr bwMode="auto">
          <a:xfrm>
            <a:off x="212725" y="5786438"/>
            <a:ext cx="2438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패턴 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은 패턴 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2, 3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과</a:t>
            </a:r>
          </a:p>
          <a:p>
            <a:pPr>
              <a:defRPr/>
            </a:pP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패턴 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는 패턴 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1, 3, 4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와 </a:t>
            </a:r>
          </a:p>
          <a:p>
            <a:pPr>
              <a:defRPr/>
            </a:pP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패턴 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3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은 패턴 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1, 2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와</a:t>
            </a:r>
          </a:p>
          <a:p>
            <a:pPr>
              <a:defRPr/>
            </a:pP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패턴 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4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는 패턴 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와 양립할 수 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서로 양립할 수 있는 </a:t>
            </a:r>
            <a:br>
              <a:rPr lang="ko-KR" altLang="en-US" dirty="0"/>
            </a:br>
            <a:r>
              <a:rPr lang="ko-KR" altLang="en-US" dirty="0"/>
              <a:t>패턴들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58" name="Oval 42"/>
          <p:cNvSpPr>
            <a:spLocks noChangeArrowheads="1"/>
          </p:cNvSpPr>
          <p:nvPr/>
        </p:nvSpPr>
        <p:spPr bwMode="auto">
          <a:xfrm>
            <a:off x="4470400" y="2908300"/>
            <a:ext cx="495300" cy="520700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239620" name="Group 4"/>
          <p:cNvGraphicFramePr>
            <a:graphicFrameLocks noGrp="1"/>
          </p:cNvGraphicFramePr>
          <p:nvPr/>
        </p:nvGraphicFramePr>
        <p:xfrm>
          <a:off x="1341438" y="1990725"/>
          <a:ext cx="5981700" cy="2476501"/>
        </p:xfrm>
        <a:graphic>
          <a:graphicData uri="http://schemas.openxmlformats.org/drawingml/2006/table">
            <a:tbl>
              <a:tblPr/>
              <a:tblGrid>
                <a:gridCol w="747712"/>
                <a:gridCol w="747713"/>
                <a:gridCol w="749300"/>
                <a:gridCol w="746125"/>
                <a:gridCol w="747712"/>
                <a:gridCol w="747713"/>
                <a:gridCol w="747712"/>
                <a:gridCol w="747713"/>
              </a:tblGrid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itchFamily="2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itchFamily="2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itchFamily="2" charset="0"/>
                          <a:ea typeface="굴림" panose="020B0600000101010101" pitchFamily="50" charset="-127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itchFamily="2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itchFamily="2" charset="0"/>
                          <a:ea typeface="굴림" panose="020B0600000101010101" pitchFamily="50" charset="-127"/>
                        </a:rPr>
                        <a:t>-8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itchFamily="2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itchFamily="2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itchFamily="2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itchFamily="2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itchFamily="2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itchFamily="2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itchFamily="2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itchFamily="2" charset="0"/>
                          <a:ea typeface="굴림" panose="020B0600000101010101" pitchFamily="50" charset="-127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itchFamily="2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itchFamily="2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9666" name="Group 50"/>
          <p:cNvGrpSpPr>
            <a:grpSpLocks/>
          </p:cNvGrpSpPr>
          <p:nvPr/>
        </p:nvGrpSpPr>
        <p:grpSpPr bwMode="auto">
          <a:xfrm>
            <a:off x="1346200" y="1993900"/>
            <a:ext cx="2870200" cy="2463800"/>
            <a:chOff x="848" y="1256"/>
            <a:chExt cx="1808" cy="1552"/>
          </a:xfrm>
        </p:grpSpPr>
        <p:sp>
          <p:nvSpPr>
            <p:cNvPr id="239659" name="Oval 43"/>
            <p:cNvSpPr>
              <a:spLocks noChangeArrowheads="1"/>
            </p:cNvSpPr>
            <p:nvPr/>
          </p:nvSpPr>
          <p:spPr bwMode="auto">
            <a:xfrm>
              <a:off x="2344" y="1336"/>
              <a:ext cx="312" cy="32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ko-KR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9661" name="Rectangle 45"/>
            <p:cNvSpPr>
              <a:spLocks noChangeArrowheads="1"/>
            </p:cNvSpPr>
            <p:nvPr/>
          </p:nvSpPr>
          <p:spPr bwMode="auto">
            <a:xfrm>
              <a:off x="848" y="1256"/>
              <a:ext cx="1400" cy="155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defRPr/>
              </a:pPr>
              <a:r>
                <a:rPr lang="en-US" altLang="ko-KR" sz="4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239665" name="Text Box 49"/>
            <p:cNvSpPr txBox="1">
              <a:spLocks noChangeArrowheads="1"/>
            </p:cNvSpPr>
            <p:nvPr/>
          </p:nvSpPr>
          <p:spPr bwMode="auto">
            <a:xfrm>
              <a:off x="2342" y="1347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4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pitchFamily="2" charset="0"/>
                  <a:ea typeface="굴림" panose="020B0600000101010101" pitchFamily="50" charset="-127"/>
                </a:rPr>
                <a:t>-5</a:t>
              </a:r>
            </a:p>
          </p:txBody>
        </p:sp>
      </p:grpSp>
      <p:grpSp>
        <p:nvGrpSpPr>
          <p:cNvPr id="239671" name="Group 55"/>
          <p:cNvGrpSpPr>
            <a:grpSpLocks/>
          </p:cNvGrpSpPr>
          <p:nvPr/>
        </p:nvGrpSpPr>
        <p:grpSpPr bwMode="auto">
          <a:xfrm>
            <a:off x="1346200" y="2006600"/>
            <a:ext cx="2870200" cy="2463800"/>
            <a:chOff x="848" y="1256"/>
            <a:chExt cx="1808" cy="1552"/>
          </a:xfrm>
        </p:grpSpPr>
        <p:sp>
          <p:nvSpPr>
            <p:cNvPr id="239668" name="Oval 52"/>
            <p:cNvSpPr>
              <a:spLocks noChangeArrowheads="1"/>
            </p:cNvSpPr>
            <p:nvPr/>
          </p:nvSpPr>
          <p:spPr bwMode="auto">
            <a:xfrm>
              <a:off x="2344" y="2368"/>
              <a:ext cx="312" cy="32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ko-KR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9669" name="Rectangle 53"/>
            <p:cNvSpPr>
              <a:spLocks noChangeArrowheads="1"/>
            </p:cNvSpPr>
            <p:nvPr/>
          </p:nvSpPr>
          <p:spPr bwMode="auto">
            <a:xfrm>
              <a:off x="848" y="1256"/>
              <a:ext cx="1400" cy="155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defRPr/>
              </a:pPr>
              <a:r>
                <a:rPr lang="en-US" altLang="ko-KR" sz="4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239670" name="Text Box 54"/>
            <p:cNvSpPr txBox="1">
              <a:spLocks noChangeArrowheads="1"/>
            </p:cNvSpPr>
            <p:nvPr/>
          </p:nvSpPr>
          <p:spPr bwMode="auto">
            <a:xfrm>
              <a:off x="2382" y="237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4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pitchFamily="2" charset="0"/>
                  <a:ea typeface="굴림" panose="020B0600000101010101" pitchFamily="50" charset="-127"/>
                </a:rPr>
                <a:t>4</a:t>
              </a:r>
            </a:p>
          </p:txBody>
        </p:sp>
      </p:grpSp>
      <p:grpSp>
        <p:nvGrpSpPr>
          <p:cNvPr id="239680" name="Group 64"/>
          <p:cNvGrpSpPr>
            <a:grpSpLocks/>
          </p:cNvGrpSpPr>
          <p:nvPr/>
        </p:nvGrpSpPr>
        <p:grpSpPr bwMode="auto">
          <a:xfrm>
            <a:off x="1346200" y="1993900"/>
            <a:ext cx="2882900" cy="2463800"/>
            <a:chOff x="912" y="2992"/>
            <a:chExt cx="1816" cy="1552"/>
          </a:xfrm>
        </p:grpSpPr>
        <p:sp>
          <p:nvSpPr>
            <p:cNvPr id="239673" name="Oval 57"/>
            <p:cNvSpPr>
              <a:spLocks noChangeArrowheads="1"/>
            </p:cNvSpPr>
            <p:nvPr/>
          </p:nvSpPr>
          <p:spPr bwMode="auto">
            <a:xfrm>
              <a:off x="2416" y="3080"/>
              <a:ext cx="312" cy="32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ko-KR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9675" name="Text Box 59"/>
            <p:cNvSpPr txBox="1">
              <a:spLocks noChangeArrowheads="1"/>
            </p:cNvSpPr>
            <p:nvPr/>
          </p:nvSpPr>
          <p:spPr bwMode="auto">
            <a:xfrm>
              <a:off x="2414" y="3091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4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pitchFamily="2" charset="0"/>
                  <a:ea typeface="굴림" panose="020B0600000101010101" pitchFamily="50" charset="-127"/>
                </a:rPr>
                <a:t>-5</a:t>
              </a:r>
            </a:p>
          </p:txBody>
        </p:sp>
        <p:grpSp>
          <p:nvGrpSpPr>
            <p:cNvPr id="32817" name="Group 60"/>
            <p:cNvGrpSpPr>
              <a:grpSpLocks/>
            </p:cNvGrpSpPr>
            <p:nvPr/>
          </p:nvGrpSpPr>
          <p:grpSpPr bwMode="auto">
            <a:xfrm>
              <a:off x="912" y="2992"/>
              <a:ext cx="1808" cy="1552"/>
              <a:chOff x="848" y="1256"/>
              <a:chExt cx="1808" cy="1552"/>
            </a:xfrm>
          </p:grpSpPr>
          <p:sp>
            <p:nvSpPr>
              <p:cNvPr id="239677" name="Oval 61"/>
              <p:cNvSpPr>
                <a:spLocks noChangeArrowheads="1"/>
              </p:cNvSpPr>
              <p:nvPr/>
            </p:nvSpPr>
            <p:spPr bwMode="auto">
              <a:xfrm>
                <a:off x="2344" y="2368"/>
                <a:ext cx="312" cy="32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ko-KR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39678" name="Rectangle 62"/>
              <p:cNvSpPr>
                <a:spLocks noChangeArrowheads="1"/>
              </p:cNvSpPr>
              <p:nvPr/>
            </p:nvSpPr>
            <p:spPr bwMode="auto">
              <a:xfrm>
                <a:off x="848" y="1256"/>
                <a:ext cx="1400" cy="155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60000"/>
                  </a:lnSpc>
                  <a:defRPr/>
                </a:pPr>
                <a:r>
                  <a:rPr lang="en-US" altLang="ko-KR" sz="4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…</a:t>
                </a:r>
              </a:p>
            </p:txBody>
          </p:sp>
          <p:sp>
            <p:nvSpPr>
              <p:cNvPr id="239679" name="Text Box 63"/>
              <p:cNvSpPr txBox="1">
                <a:spLocks noChangeArrowheads="1"/>
              </p:cNvSpPr>
              <p:nvPr/>
            </p:nvSpPr>
            <p:spPr bwMode="auto">
              <a:xfrm>
                <a:off x="2382" y="237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2400" i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" pitchFamily="2" charset="0"/>
                    <a:ea typeface="굴림" panose="020B0600000101010101" pitchFamily="50" charset="-127"/>
                  </a:rPr>
                  <a:t>4</a:t>
                </a:r>
              </a:p>
            </p:txBody>
          </p:sp>
        </p:grpSp>
      </p:grpSp>
      <p:sp>
        <p:nvSpPr>
          <p:cNvPr id="239681" name="Text Box 65"/>
          <p:cNvSpPr txBox="1">
            <a:spLocks noChangeArrowheads="1"/>
          </p:cNvSpPr>
          <p:nvPr/>
        </p:nvSpPr>
        <p:spPr bwMode="auto">
          <a:xfrm>
            <a:off x="4556125" y="1487488"/>
            <a:ext cx="252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239682" name="Text Box 66"/>
          <p:cNvSpPr txBox="1">
            <a:spLocks noChangeArrowheads="1"/>
          </p:cNvSpPr>
          <p:nvPr/>
        </p:nvSpPr>
        <p:spPr bwMode="auto">
          <a:xfrm>
            <a:off x="3692525" y="14874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i-1</a:t>
            </a:r>
          </a:p>
        </p:txBody>
      </p:sp>
      <p:sp>
        <p:nvSpPr>
          <p:cNvPr id="239683" name="Text Box 67"/>
          <p:cNvSpPr txBox="1">
            <a:spLocks noChangeArrowheads="1"/>
          </p:cNvSpPr>
          <p:nvPr/>
        </p:nvSpPr>
        <p:spPr bwMode="auto">
          <a:xfrm>
            <a:off x="174625" y="6167438"/>
            <a:ext cx="2428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i 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열과</a:t>
            </a:r>
            <a:r>
              <a:rPr lang="ko-KR" alt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-1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열의 관계를 파악해 보자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8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96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Recursive</a:t>
            </a:r>
            <a:r>
              <a:rPr lang="en-US" altLang="ko-KR" dirty="0"/>
              <a:t> Algorithm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solidFill>
                  <a:srgbClr val="FF3300"/>
                </a:solidFill>
                <a:ea typeface="굴림" charset="-127"/>
              </a:rPr>
              <a:t>pebble</a:t>
            </a:r>
            <a:r>
              <a:rPr lang="en-US" altLang="ko-KR" sz="2000" smtClean="0">
                <a:ea typeface="굴림" charset="-127"/>
              </a:rPr>
              <a:t>(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i="1" smtClean="0">
                <a:ea typeface="굴림" charset="-127"/>
              </a:rPr>
              <a:t>p</a:t>
            </a:r>
            <a:r>
              <a:rPr lang="en-US" altLang="ko-KR" sz="2000" smtClean="0">
                <a:ea typeface="굴림" charset="-127"/>
              </a:rPr>
              <a:t>)</a:t>
            </a:r>
          </a:p>
          <a:p>
            <a:pPr>
              <a:buFontTx/>
              <a:buNone/>
            </a:pPr>
            <a:r>
              <a:rPr lang="en-US" altLang="ko-KR" sz="1600" smtClean="0">
                <a:latin typeface="바탕" pitchFamily="18" charset="-127"/>
                <a:ea typeface="바탕" pitchFamily="18" charset="-127"/>
              </a:rPr>
              <a:t>▷ </a:t>
            </a:r>
            <a:r>
              <a:rPr lang="en-US" altLang="ko-KR" sz="1600" i="1" smtClean="0">
                <a:ea typeface="굴림" charset="-127"/>
              </a:rPr>
              <a:t>i </a:t>
            </a:r>
            <a:r>
              <a:rPr lang="ko-KR" altLang="en-US" sz="1600" smtClean="0">
                <a:ea typeface="굴림" charset="-127"/>
              </a:rPr>
              <a:t>열이 패턴</a:t>
            </a:r>
            <a:r>
              <a:rPr lang="ko-KR" altLang="en-US" sz="1600" i="1" smtClean="0">
                <a:ea typeface="굴림" charset="-127"/>
              </a:rPr>
              <a:t> </a:t>
            </a:r>
            <a:r>
              <a:rPr lang="en-US" altLang="ko-KR" sz="1600" i="1" smtClean="0">
                <a:ea typeface="굴림" charset="-127"/>
              </a:rPr>
              <a:t>p</a:t>
            </a:r>
            <a:r>
              <a:rPr lang="ko-KR" altLang="en-US" sz="1600" smtClean="0">
                <a:ea typeface="굴림" charset="-127"/>
              </a:rPr>
              <a:t>로 놓일 때의 </a:t>
            </a:r>
            <a:r>
              <a:rPr lang="en-US" altLang="ko-KR" sz="1600" i="1" smtClean="0">
                <a:ea typeface="굴림" charset="-127"/>
              </a:rPr>
              <a:t>i </a:t>
            </a:r>
            <a:r>
              <a:rPr lang="ko-KR" altLang="en-US" sz="1600" smtClean="0">
                <a:ea typeface="굴림" charset="-127"/>
              </a:rPr>
              <a:t>열까지의 최대 점수 합 구하기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smtClean="0">
                <a:latin typeface="바탕" pitchFamily="18" charset="-127"/>
                <a:ea typeface="바탕" pitchFamily="18" charset="-127"/>
              </a:rPr>
              <a:t>▷ </a:t>
            </a:r>
            <a:r>
              <a:rPr lang="en-US" altLang="ko-KR" sz="1600" smtClean="0">
                <a:ea typeface="굴림" charset="-127"/>
              </a:rPr>
              <a:t>w[</a:t>
            </a:r>
            <a:r>
              <a:rPr lang="en-US" altLang="ko-KR" sz="1600" i="1" smtClean="0">
                <a:ea typeface="굴림" charset="-127"/>
              </a:rPr>
              <a:t>i</a:t>
            </a:r>
            <a:r>
              <a:rPr lang="en-US" altLang="ko-KR" sz="1600" smtClean="0">
                <a:ea typeface="굴림" charset="-127"/>
              </a:rPr>
              <a:t>, </a:t>
            </a:r>
            <a:r>
              <a:rPr lang="en-US" altLang="ko-KR" sz="1600" i="1" smtClean="0">
                <a:ea typeface="굴림" charset="-127"/>
              </a:rPr>
              <a:t>p</a:t>
            </a:r>
            <a:r>
              <a:rPr lang="en-US" altLang="ko-KR" sz="1600" smtClean="0">
                <a:ea typeface="굴림" charset="-127"/>
              </a:rPr>
              <a:t>] : </a:t>
            </a:r>
            <a:r>
              <a:rPr lang="en-US" altLang="ko-KR" sz="1600" i="1" smtClean="0">
                <a:ea typeface="굴림" charset="-127"/>
              </a:rPr>
              <a:t>i </a:t>
            </a:r>
            <a:r>
              <a:rPr lang="ko-KR" altLang="en-US" sz="1600" smtClean="0">
                <a:ea typeface="굴림" charset="-127"/>
              </a:rPr>
              <a:t>열이 패턴</a:t>
            </a:r>
            <a:r>
              <a:rPr lang="ko-KR" altLang="en-US" sz="1600" i="1" smtClean="0">
                <a:ea typeface="굴림" charset="-127"/>
              </a:rPr>
              <a:t> </a:t>
            </a:r>
            <a:r>
              <a:rPr lang="en-US" altLang="ko-KR" sz="1600" i="1" smtClean="0">
                <a:ea typeface="굴림" charset="-127"/>
              </a:rPr>
              <a:t>p</a:t>
            </a:r>
            <a:r>
              <a:rPr lang="ko-KR" altLang="en-US" sz="1600" smtClean="0">
                <a:ea typeface="굴림" charset="-127"/>
              </a:rPr>
              <a:t>로 놓일 때 </a:t>
            </a:r>
            <a:r>
              <a:rPr lang="en-US" altLang="ko-KR" sz="1600" i="1" smtClean="0">
                <a:ea typeface="굴림" charset="-127"/>
              </a:rPr>
              <a:t>i </a:t>
            </a:r>
            <a:r>
              <a:rPr lang="ko-KR" altLang="en-US" sz="1600" smtClean="0">
                <a:ea typeface="굴림" charset="-127"/>
              </a:rPr>
              <a:t>열에 돌이 놓인 곳의 점수 합</a:t>
            </a:r>
            <a:r>
              <a:rPr lang="en-US" altLang="ko-KR" sz="1600" smtClean="0">
                <a:ea typeface="굴림" charset="-127"/>
              </a:rPr>
              <a:t>.  </a:t>
            </a:r>
            <a:r>
              <a:rPr lang="en-US" altLang="ko-KR" sz="1600" i="1" smtClean="0">
                <a:ea typeface="굴림" charset="-127"/>
              </a:rPr>
              <a:t>p</a:t>
            </a:r>
            <a:r>
              <a:rPr lang="en-US" altLang="ko-KR" sz="1600" smtClean="0">
                <a:ea typeface="굴림" charset="-127"/>
              </a:rPr>
              <a:t>    {1, 2, 3, 4}</a:t>
            </a:r>
            <a:endParaRPr lang="ko-KR" altLang="en-US" sz="1600" smtClean="0">
              <a:latin typeface="바탕" pitchFamily="18" charset="-127"/>
              <a:ea typeface="바탕" pitchFamily="18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	</a:t>
            </a:r>
            <a:r>
              <a:rPr lang="en-US" altLang="ko-KR" sz="1800" b="1" smtClean="0">
                <a:solidFill>
                  <a:srgbClr val="0066CC"/>
                </a:solidFill>
                <a:ea typeface="굴림" charset="-127"/>
              </a:rPr>
              <a:t>if</a:t>
            </a:r>
            <a:r>
              <a:rPr lang="en-US" altLang="ko-KR" sz="1800" smtClean="0">
                <a:ea typeface="굴림" charset="-127"/>
              </a:rPr>
              <a:t> (</a:t>
            </a:r>
            <a:r>
              <a:rPr lang="en-US" altLang="ko-KR" sz="1800" i="1" smtClean="0">
                <a:ea typeface="굴림" charset="-127"/>
              </a:rPr>
              <a:t>i </a:t>
            </a:r>
            <a:r>
              <a:rPr lang="en-US" altLang="ko-KR" sz="1800" smtClean="0">
                <a:ea typeface="굴림" charset="-127"/>
              </a:rPr>
              <a:t>= 1)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		</a:t>
            </a:r>
            <a:r>
              <a:rPr lang="en-US" altLang="ko-KR" sz="1800" b="1" smtClean="0">
                <a:solidFill>
                  <a:srgbClr val="0066CC"/>
                </a:solidFill>
                <a:ea typeface="굴림" charset="-127"/>
              </a:rPr>
              <a:t>then</a:t>
            </a:r>
            <a:r>
              <a:rPr lang="en-US" altLang="ko-KR" sz="1800" smtClean="0">
                <a:ea typeface="굴림" charset="-127"/>
              </a:rPr>
              <a:t> </a:t>
            </a:r>
            <a:r>
              <a:rPr lang="en-US" altLang="ko-KR" sz="1800" b="1" smtClean="0">
                <a:solidFill>
                  <a:srgbClr val="0066CC"/>
                </a:solidFill>
                <a:ea typeface="굴림" charset="-127"/>
              </a:rPr>
              <a:t>return</a:t>
            </a:r>
            <a:r>
              <a:rPr lang="en-US" altLang="ko-KR" sz="1800" smtClean="0">
                <a:ea typeface="굴림" charset="-127"/>
              </a:rPr>
              <a:t> w[1, </a:t>
            </a:r>
            <a:r>
              <a:rPr lang="en-US" altLang="ko-KR" sz="1800" i="1" smtClean="0">
                <a:ea typeface="굴림" charset="-127"/>
              </a:rPr>
              <a:t>p</a:t>
            </a:r>
            <a:r>
              <a:rPr lang="en-US" altLang="ko-KR" sz="1800" smtClean="0">
                <a:ea typeface="굴림" charset="-127"/>
              </a:rPr>
              <a:t>]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		</a:t>
            </a:r>
            <a:r>
              <a:rPr lang="en-US" altLang="ko-KR" sz="1800" b="1" smtClean="0">
                <a:solidFill>
                  <a:srgbClr val="0066CC"/>
                </a:solidFill>
                <a:ea typeface="굴림" charset="-127"/>
              </a:rPr>
              <a:t>else</a:t>
            </a:r>
            <a:r>
              <a:rPr lang="en-US" altLang="ko-KR" sz="1800" smtClean="0">
                <a:ea typeface="굴림" charset="-127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			max ←  </a:t>
            </a:r>
            <a:r>
              <a:rPr lang="en-US" altLang="ko-KR" sz="1800" smtClean="0">
                <a:latin typeface="굴림" charset="-127"/>
                <a:ea typeface="굴림" charset="-127"/>
              </a:rPr>
              <a:t>―</a:t>
            </a:r>
            <a:r>
              <a:rPr lang="en-US" altLang="ko-KR" sz="1800" smtClean="0">
                <a:ea typeface="굴림" charset="-127"/>
              </a:rPr>
              <a:t>∞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			</a:t>
            </a:r>
            <a:r>
              <a:rPr lang="en-US" altLang="ko-KR" sz="1800" b="1" smtClean="0">
                <a:solidFill>
                  <a:srgbClr val="0066CC"/>
                </a:solidFill>
                <a:ea typeface="굴림" charset="-127"/>
              </a:rPr>
              <a:t>for</a:t>
            </a:r>
            <a:r>
              <a:rPr lang="en-US" altLang="ko-KR" sz="1800" smtClean="0">
                <a:ea typeface="굴림" charset="-127"/>
              </a:rPr>
              <a:t> </a:t>
            </a:r>
            <a:r>
              <a:rPr lang="en-US" altLang="ko-KR" sz="1800" i="1" smtClean="0">
                <a:ea typeface="굴림" charset="-127"/>
              </a:rPr>
              <a:t>q</a:t>
            </a:r>
            <a:r>
              <a:rPr lang="en-US" altLang="ko-KR" sz="1800" smtClean="0">
                <a:ea typeface="굴림" charset="-127"/>
              </a:rPr>
              <a:t> ← 1 </a:t>
            </a:r>
            <a:r>
              <a:rPr lang="en-US" altLang="ko-KR" sz="1800" b="1" smtClean="0">
                <a:solidFill>
                  <a:srgbClr val="0066CC"/>
                </a:solidFill>
                <a:ea typeface="굴림" charset="-127"/>
              </a:rPr>
              <a:t>to</a:t>
            </a:r>
            <a:r>
              <a:rPr lang="en-US" altLang="ko-KR" sz="1800" smtClean="0">
                <a:ea typeface="굴림" charset="-127"/>
              </a:rPr>
              <a:t> 4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				</a:t>
            </a:r>
            <a:r>
              <a:rPr lang="en-US" altLang="ko-KR" sz="1800" b="1" smtClean="0">
                <a:solidFill>
                  <a:srgbClr val="0066CC"/>
                </a:solidFill>
                <a:ea typeface="굴림" charset="-127"/>
              </a:rPr>
              <a:t>if </a:t>
            </a:r>
            <a:r>
              <a:rPr lang="en-US" altLang="ko-KR" sz="1800" smtClean="0">
                <a:ea typeface="굴림" charset="-127"/>
              </a:rPr>
              <a:t>(</a:t>
            </a:r>
            <a:r>
              <a:rPr lang="ko-KR" altLang="en-US" sz="1800" smtClean="0">
                <a:ea typeface="굴림" charset="-127"/>
              </a:rPr>
              <a:t>패턴 </a:t>
            </a:r>
            <a:r>
              <a:rPr lang="en-US" altLang="ko-KR" sz="1800" i="1" smtClean="0">
                <a:ea typeface="굴림" charset="-127"/>
              </a:rPr>
              <a:t>q</a:t>
            </a:r>
            <a:r>
              <a:rPr lang="ko-KR" altLang="en-US" sz="1800" smtClean="0">
                <a:ea typeface="굴림" charset="-127"/>
              </a:rPr>
              <a:t>가 패턴 </a:t>
            </a:r>
            <a:r>
              <a:rPr lang="en-US" altLang="ko-KR" sz="1800" i="1" smtClean="0">
                <a:ea typeface="굴림" charset="-127"/>
              </a:rPr>
              <a:t>p</a:t>
            </a:r>
            <a:r>
              <a:rPr lang="ko-KR" altLang="en-US" sz="1800" smtClean="0">
                <a:ea typeface="굴림" charset="-127"/>
              </a:rPr>
              <a:t>와 양립</a:t>
            </a:r>
            <a:r>
              <a:rPr lang="en-US" altLang="ko-KR" sz="1800" smtClean="0">
                <a:ea typeface="굴림" charset="-127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				</a:t>
            </a:r>
            <a:r>
              <a:rPr lang="en-US" altLang="ko-KR" sz="1800" b="1" smtClean="0">
                <a:solidFill>
                  <a:srgbClr val="0066CC"/>
                </a:solidFill>
                <a:ea typeface="굴림" charset="-127"/>
              </a:rPr>
              <a:t>then</a:t>
            </a:r>
            <a:r>
              <a:rPr lang="en-US" altLang="ko-KR" sz="1800" smtClean="0">
                <a:ea typeface="굴림" charset="-127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				       tmp ←  </a:t>
            </a:r>
            <a:r>
              <a:rPr lang="en-US" altLang="ko-KR" sz="1800" smtClean="0">
                <a:solidFill>
                  <a:srgbClr val="FF3300"/>
                </a:solidFill>
                <a:ea typeface="굴림" charset="-127"/>
              </a:rPr>
              <a:t>pebble</a:t>
            </a:r>
            <a:r>
              <a:rPr lang="en-US" altLang="ko-KR" sz="1800" smtClean="0">
                <a:ea typeface="굴림" charset="-127"/>
              </a:rPr>
              <a:t>(</a:t>
            </a:r>
            <a:r>
              <a:rPr lang="en-US" altLang="ko-KR" sz="1800" i="1" smtClean="0">
                <a:ea typeface="굴림" charset="-127"/>
              </a:rPr>
              <a:t>i―</a:t>
            </a:r>
            <a:r>
              <a:rPr lang="en-US" altLang="ko-KR" sz="1800" smtClean="0">
                <a:ea typeface="굴림" charset="-127"/>
              </a:rPr>
              <a:t>1, </a:t>
            </a:r>
            <a:r>
              <a:rPr lang="en-US" altLang="ko-KR" sz="1800" i="1" smtClean="0">
                <a:ea typeface="굴림" charset="-127"/>
              </a:rPr>
              <a:t>q</a:t>
            </a:r>
            <a:r>
              <a:rPr lang="en-US" altLang="ko-KR" sz="1800" smtClean="0">
                <a:ea typeface="굴림" charset="-127"/>
              </a:rPr>
              <a:t>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				       </a:t>
            </a:r>
            <a:r>
              <a:rPr lang="en-US" altLang="ko-KR" sz="1800" b="1" smtClean="0">
                <a:solidFill>
                  <a:srgbClr val="0066CC"/>
                </a:solidFill>
                <a:ea typeface="굴림" charset="-127"/>
              </a:rPr>
              <a:t>if </a:t>
            </a:r>
            <a:r>
              <a:rPr lang="en-US" altLang="ko-KR" sz="1800" smtClean="0">
                <a:ea typeface="굴림" charset="-127"/>
              </a:rPr>
              <a:t>(tmp &gt; max)</a:t>
            </a:r>
            <a:r>
              <a:rPr lang="ko-KR" altLang="en-US" sz="1800" smtClean="0">
                <a:ea typeface="굴림" charset="-127"/>
              </a:rPr>
              <a:t> </a:t>
            </a:r>
            <a:r>
              <a:rPr lang="en-US" altLang="ko-KR" sz="1800" b="1" smtClean="0">
                <a:solidFill>
                  <a:srgbClr val="0066CC"/>
                </a:solidFill>
                <a:ea typeface="굴림" charset="-127"/>
              </a:rPr>
              <a:t>then</a:t>
            </a:r>
            <a:r>
              <a:rPr lang="en-US" altLang="ko-KR" sz="1800" smtClean="0">
                <a:ea typeface="굴림" charset="-127"/>
              </a:rPr>
              <a:t> max ← tmp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		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	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			</a:t>
            </a:r>
            <a:r>
              <a:rPr lang="en-US" altLang="ko-KR" sz="1800" b="1" smtClean="0">
                <a:solidFill>
                  <a:srgbClr val="0066CC"/>
                </a:solidFill>
                <a:ea typeface="굴림" charset="-127"/>
              </a:rPr>
              <a:t>return</a:t>
            </a:r>
            <a:r>
              <a:rPr lang="en-US" altLang="ko-KR" sz="1800" smtClean="0">
                <a:ea typeface="굴림" charset="-127"/>
              </a:rPr>
              <a:t> (w[</a:t>
            </a:r>
            <a:r>
              <a:rPr lang="en-US" altLang="ko-KR" sz="1800" i="1" smtClean="0">
                <a:ea typeface="굴림" charset="-127"/>
              </a:rPr>
              <a:t>i</a:t>
            </a:r>
            <a:r>
              <a:rPr lang="en-US" altLang="ko-KR" sz="1800" smtClean="0">
                <a:ea typeface="굴림" charset="-127"/>
              </a:rPr>
              <a:t>, </a:t>
            </a:r>
            <a:r>
              <a:rPr lang="en-US" altLang="ko-KR" sz="1800" i="1" smtClean="0">
                <a:ea typeface="굴림" charset="-127"/>
              </a:rPr>
              <a:t>p</a:t>
            </a:r>
            <a:r>
              <a:rPr lang="en-US" altLang="ko-KR" sz="1800" smtClean="0">
                <a:ea typeface="굴림" charset="-127"/>
              </a:rPr>
              <a:t>] + max)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}</a:t>
            </a:r>
          </a:p>
        </p:txBody>
      </p:sp>
      <p:grpSp>
        <p:nvGrpSpPr>
          <p:cNvPr id="34820" name="Group 9"/>
          <p:cNvGrpSpPr>
            <a:grpSpLocks/>
          </p:cNvGrpSpPr>
          <p:nvPr/>
        </p:nvGrpSpPr>
        <p:grpSpPr bwMode="auto">
          <a:xfrm>
            <a:off x="6523038" y="2070100"/>
            <a:ext cx="106362" cy="139700"/>
            <a:chOff x="4821" y="1848"/>
            <a:chExt cx="795" cy="1152"/>
          </a:xfrm>
        </p:grpSpPr>
        <p:sp>
          <p:nvSpPr>
            <p:cNvPr id="238599" name="Line 7"/>
            <p:cNvSpPr>
              <a:spLocks noChangeShapeType="1"/>
            </p:cNvSpPr>
            <p:nvPr/>
          </p:nvSpPr>
          <p:spPr bwMode="auto">
            <a:xfrm>
              <a:off x="4845" y="2437"/>
              <a:ext cx="7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8600" name="Freeform 8"/>
            <p:cNvSpPr>
              <a:spLocks/>
            </p:cNvSpPr>
            <p:nvPr/>
          </p:nvSpPr>
          <p:spPr bwMode="auto">
            <a:xfrm>
              <a:off x="4821" y="1848"/>
              <a:ext cx="795" cy="1152"/>
            </a:xfrm>
            <a:custGeom>
              <a:avLst/>
              <a:gdLst>
                <a:gd name="T0" fmla="*/ 739 w 795"/>
                <a:gd name="T1" fmla="*/ 0 h 1152"/>
                <a:gd name="T2" fmla="*/ 243 w 795"/>
                <a:gd name="T3" fmla="*/ 128 h 1152"/>
                <a:gd name="T4" fmla="*/ 11 w 795"/>
                <a:gd name="T5" fmla="*/ 576 h 1152"/>
                <a:gd name="T6" fmla="*/ 307 w 795"/>
                <a:gd name="T7" fmla="*/ 1048 h 1152"/>
                <a:gd name="T8" fmla="*/ 795 w 795"/>
                <a:gd name="T9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5" h="1152">
                  <a:moveTo>
                    <a:pt x="739" y="0"/>
                  </a:moveTo>
                  <a:cubicBezTo>
                    <a:pt x="551" y="16"/>
                    <a:pt x="364" y="32"/>
                    <a:pt x="243" y="128"/>
                  </a:cubicBezTo>
                  <a:cubicBezTo>
                    <a:pt x="122" y="224"/>
                    <a:pt x="0" y="423"/>
                    <a:pt x="11" y="576"/>
                  </a:cubicBezTo>
                  <a:cubicBezTo>
                    <a:pt x="22" y="729"/>
                    <a:pt x="176" y="952"/>
                    <a:pt x="307" y="1048"/>
                  </a:cubicBezTo>
                  <a:cubicBezTo>
                    <a:pt x="438" y="1144"/>
                    <a:pt x="616" y="1148"/>
                    <a:pt x="795" y="1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0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solidFill>
                  <a:srgbClr val="FF3300"/>
                </a:solidFill>
                <a:ea typeface="굴림" charset="-127"/>
              </a:rPr>
              <a:t>pebbleSum</a:t>
            </a:r>
            <a:r>
              <a:rPr lang="en-US" altLang="ko-KR" sz="2000" smtClean="0">
                <a:ea typeface="굴림" charset="-127"/>
              </a:rPr>
              <a:t>(</a:t>
            </a:r>
            <a:r>
              <a:rPr lang="en-US" altLang="ko-KR" sz="2000" i="1" smtClean="0">
                <a:ea typeface="굴림" charset="-127"/>
              </a:rPr>
              <a:t>n</a:t>
            </a:r>
            <a:r>
              <a:rPr lang="en-US" altLang="ko-KR" sz="2000" smtClean="0">
                <a:ea typeface="굴림" charset="-127"/>
              </a:rPr>
              <a:t>)</a:t>
            </a:r>
          </a:p>
          <a:p>
            <a:pPr>
              <a:buFontTx/>
              <a:buNone/>
            </a:pPr>
            <a:r>
              <a:rPr lang="en-US" altLang="ko-KR" sz="1800" smtClean="0">
                <a:latin typeface="바탕" pitchFamily="18" charset="-127"/>
                <a:ea typeface="바탕" pitchFamily="18" charset="-127"/>
              </a:rPr>
              <a:t>▷ </a:t>
            </a:r>
            <a:r>
              <a:rPr lang="en-US" altLang="ko-KR" sz="1800" i="1" smtClean="0">
                <a:ea typeface="굴림" charset="-127"/>
              </a:rPr>
              <a:t>n </a:t>
            </a:r>
            <a:r>
              <a:rPr lang="ko-KR" altLang="en-US" sz="1800" smtClean="0">
                <a:ea typeface="굴림" charset="-127"/>
              </a:rPr>
              <a:t>열까지 조약돌을 놓은 방법 중 최대 점수 합 구하기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		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return</a:t>
            </a:r>
            <a:r>
              <a:rPr lang="en-US" altLang="ko-KR" sz="2000" smtClean="0">
                <a:ea typeface="굴림" charset="-127"/>
              </a:rPr>
              <a:t>  max { </a:t>
            </a:r>
            <a:r>
              <a:rPr lang="en-US" altLang="ko-KR" sz="2000" smtClean="0">
                <a:solidFill>
                  <a:srgbClr val="FF3300"/>
                </a:solidFill>
                <a:ea typeface="굴림" charset="-127"/>
              </a:rPr>
              <a:t>pebble</a:t>
            </a:r>
            <a:r>
              <a:rPr lang="en-US" altLang="ko-KR" sz="2000" smtClean="0">
                <a:ea typeface="굴림" charset="-127"/>
              </a:rPr>
              <a:t>(</a:t>
            </a:r>
            <a:r>
              <a:rPr lang="en-US" altLang="ko-KR" sz="2000" i="1" smtClean="0">
                <a:ea typeface="굴림" charset="-127"/>
              </a:rPr>
              <a:t>n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i="1" smtClean="0">
                <a:ea typeface="굴림" charset="-127"/>
              </a:rPr>
              <a:t>p</a:t>
            </a:r>
            <a:r>
              <a:rPr lang="en-US" altLang="ko-KR" sz="2000" smtClean="0">
                <a:ea typeface="굴림" charset="-127"/>
              </a:rPr>
              <a:t>) } 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}</a:t>
            </a:r>
          </a:p>
        </p:txBody>
      </p:sp>
      <p:sp>
        <p:nvSpPr>
          <p:cNvPr id="36867" name="Rectangle 7"/>
          <p:cNvSpPr>
            <a:spLocks noChangeArrowheads="1"/>
          </p:cNvSpPr>
          <p:nvPr/>
        </p:nvSpPr>
        <p:spPr bwMode="auto">
          <a:xfrm>
            <a:off x="488950" y="4030663"/>
            <a:ext cx="573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en-US" altLang="ko-KR" sz="1800" i="0">
                <a:solidFill>
                  <a:srgbClr val="FF3300"/>
                </a:solidFill>
              </a:rPr>
              <a:t> pebble</a:t>
            </a:r>
            <a:r>
              <a:rPr lang="en-US" altLang="ko-KR" sz="1800" i="0"/>
              <a:t>(</a:t>
            </a:r>
            <a:r>
              <a:rPr lang="en-US" altLang="ko-KR" sz="1800"/>
              <a:t>i</a:t>
            </a:r>
            <a:r>
              <a:rPr lang="en-US" altLang="ko-KR" sz="1800" i="0"/>
              <a:t>, </a:t>
            </a:r>
            <a:r>
              <a:rPr lang="en-US" altLang="ko-KR" sz="1800"/>
              <a:t>1</a:t>
            </a:r>
            <a:r>
              <a:rPr lang="en-US" altLang="ko-KR" sz="1800" i="0"/>
              <a:t>), …, </a:t>
            </a:r>
            <a:r>
              <a:rPr lang="en-US" altLang="ko-KR" sz="1800" i="0">
                <a:solidFill>
                  <a:srgbClr val="FF3300"/>
                </a:solidFill>
              </a:rPr>
              <a:t>pebble</a:t>
            </a:r>
            <a:r>
              <a:rPr lang="en-US" altLang="ko-KR" sz="1800" i="0"/>
              <a:t>(</a:t>
            </a:r>
            <a:r>
              <a:rPr lang="en-US" altLang="ko-KR" sz="1800"/>
              <a:t>i</a:t>
            </a:r>
            <a:r>
              <a:rPr lang="en-US" altLang="ko-KR" sz="1800" i="0"/>
              <a:t>, </a:t>
            </a:r>
            <a:r>
              <a:rPr lang="en-US" altLang="ko-KR" sz="1800"/>
              <a:t>4</a:t>
            </a:r>
            <a:r>
              <a:rPr lang="en-US" altLang="ko-KR" sz="1800" i="0"/>
              <a:t>) </a:t>
            </a:r>
            <a:r>
              <a:rPr lang="ko-KR" altLang="en-US" sz="1800" i="0"/>
              <a:t>중 최대값이 최종적인 답</a:t>
            </a:r>
          </a:p>
          <a:p>
            <a:endParaRPr lang="ko-KR" altLang="en-US" sz="1400" i="0"/>
          </a:p>
        </p:txBody>
      </p:sp>
      <p:sp>
        <p:nvSpPr>
          <p:cNvPr id="36868" name="Rectangle 9"/>
          <p:cNvSpPr>
            <a:spLocks noChangeArrowheads="1"/>
          </p:cNvSpPr>
          <p:nvPr/>
        </p:nvSpPr>
        <p:spPr bwMode="auto">
          <a:xfrm>
            <a:off x="2032000" y="2892425"/>
            <a:ext cx="976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sz="1400"/>
              <a:t>p</a:t>
            </a:r>
            <a:r>
              <a:rPr lang="en-US" altLang="ko-KR" sz="1400" i="0"/>
              <a:t> =1,2,3,4</a:t>
            </a:r>
            <a:endParaRPr lang="ko-KR" altLang="en-US" sz="1400" i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68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316538" y="1327150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peb(4,3)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749675" y="1955800"/>
            <a:ext cx="8112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 (3,1)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811963" y="1955800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peb(3,2)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551363" y="2560638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peb(2,3)</a:t>
            </a:r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5992813" y="2555875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peb(2,1)</a:t>
            </a:r>
          </a:p>
        </p:txBody>
      </p:sp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2159000" y="3135313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peb(1,1)</a:t>
            </a:r>
          </a:p>
        </p:txBody>
      </p:sp>
      <p:sp>
        <p:nvSpPr>
          <p:cNvPr id="38920" name="Text Box 9"/>
          <p:cNvSpPr txBox="1">
            <a:spLocks noChangeArrowheads="1"/>
          </p:cNvSpPr>
          <p:nvPr/>
        </p:nvSpPr>
        <p:spPr bwMode="auto">
          <a:xfrm>
            <a:off x="2757488" y="3133725"/>
            <a:ext cx="768350" cy="27463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peb(1,3)</a:t>
            </a: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3373438" y="3135313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peb(1,4)</a:t>
            </a: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4202113" y="3133725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peb(1,1)</a:t>
            </a: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4819650" y="3132138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peb(1,2)</a:t>
            </a: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5680075" y="3128963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peb(1,2)</a:t>
            </a:r>
          </a:p>
        </p:txBody>
      </p:sp>
      <p:sp>
        <p:nvSpPr>
          <p:cNvPr id="38925" name="Text Box 14"/>
          <p:cNvSpPr txBox="1">
            <a:spLocks noChangeArrowheads="1"/>
          </p:cNvSpPr>
          <p:nvPr/>
        </p:nvSpPr>
        <p:spPr bwMode="auto">
          <a:xfrm>
            <a:off x="6345238" y="3127375"/>
            <a:ext cx="768350" cy="27463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peb(1,3)</a:t>
            </a:r>
          </a:p>
        </p:txBody>
      </p:sp>
      <p:sp>
        <p:nvSpPr>
          <p:cNvPr id="236559" name="Freeform 15"/>
          <p:cNvSpPr>
            <a:spLocks/>
          </p:cNvSpPr>
          <p:nvPr/>
        </p:nvSpPr>
        <p:spPr bwMode="auto">
          <a:xfrm>
            <a:off x="4097338" y="1797050"/>
            <a:ext cx="3041650" cy="204788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560" name="Freeform 16"/>
          <p:cNvSpPr>
            <a:spLocks/>
          </p:cNvSpPr>
          <p:nvPr/>
        </p:nvSpPr>
        <p:spPr bwMode="auto">
          <a:xfrm>
            <a:off x="3078163" y="2395538"/>
            <a:ext cx="1789112" cy="215900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561" name="Freeform 17"/>
          <p:cNvSpPr>
            <a:spLocks/>
          </p:cNvSpPr>
          <p:nvPr/>
        </p:nvSpPr>
        <p:spPr bwMode="auto">
          <a:xfrm>
            <a:off x="6332538" y="2382838"/>
            <a:ext cx="2405062" cy="227012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562" name="Freeform 18"/>
          <p:cNvSpPr>
            <a:spLocks/>
          </p:cNvSpPr>
          <p:nvPr/>
        </p:nvSpPr>
        <p:spPr bwMode="auto">
          <a:xfrm>
            <a:off x="2495550" y="2971800"/>
            <a:ext cx="1233488" cy="236538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563" name="Freeform 19"/>
          <p:cNvSpPr>
            <a:spLocks/>
          </p:cNvSpPr>
          <p:nvPr/>
        </p:nvSpPr>
        <p:spPr bwMode="auto">
          <a:xfrm>
            <a:off x="4529138" y="2970213"/>
            <a:ext cx="677862" cy="236537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564" name="Line 20"/>
          <p:cNvSpPr>
            <a:spLocks noChangeShapeType="1"/>
          </p:cNvSpPr>
          <p:nvPr/>
        </p:nvSpPr>
        <p:spPr bwMode="auto">
          <a:xfrm>
            <a:off x="4864100" y="282257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565" name="Line 21"/>
          <p:cNvSpPr>
            <a:spLocks noChangeShapeType="1"/>
          </p:cNvSpPr>
          <p:nvPr/>
        </p:nvSpPr>
        <p:spPr bwMode="auto">
          <a:xfrm>
            <a:off x="3073400" y="28305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566" name="Freeform 22"/>
          <p:cNvSpPr>
            <a:spLocks/>
          </p:cNvSpPr>
          <p:nvPr/>
        </p:nvSpPr>
        <p:spPr bwMode="auto">
          <a:xfrm>
            <a:off x="6037263" y="2957513"/>
            <a:ext cx="647700" cy="236537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567" name="Line 23"/>
          <p:cNvSpPr>
            <a:spLocks noChangeShapeType="1"/>
          </p:cNvSpPr>
          <p:nvPr/>
        </p:nvSpPr>
        <p:spPr bwMode="auto">
          <a:xfrm>
            <a:off x="6342063" y="280987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568" name="Line 24"/>
          <p:cNvSpPr>
            <a:spLocks noChangeShapeType="1"/>
          </p:cNvSpPr>
          <p:nvPr/>
        </p:nvSpPr>
        <p:spPr bwMode="auto">
          <a:xfrm>
            <a:off x="4095750" y="2216150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569" name="Line 25"/>
          <p:cNvSpPr>
            <a:spLocks noChangeShapeType="1"/>
          </p:cNvSpPr>
          <p:nvPr/>
        </p:nvSpPr>
        <p:spPr bwMode="auto">
          <a:xfrm>
            <a:off x="7137400" y="2216150"/>
            <a:ext cx="0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8937" name="Text Box 26"/>
          <p:cNvSpPr txBox="1">
            <a:spLocks noChangeArrowheads="1"/>
          </p:cNvSpPr>
          <p:nvPr/>
        </p:nvSpPr>
        <p:spPr bwMode="auto">
          <a:xfrm>
            <a:off x="2532063" y="681038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peb(5,1)</a:t>
            </a:r>
          </a:p>
        </p:txBody>
      </p:sp>
      <p:sp>
        <p:nvSpPr>
          <p:cNvPr id="38938" name="Text Box 27"/>
          <p:cNvSpPr txBox="1">
            <a:spLocks noChangeArrowheads="1"/>
          </p:cNvSpPr>
          <p:nvPr/>
        </p:nvSpPr>
        <p:spPr bwMode="auto">
          <a:xfrm>
            <a:off x="4637088" y="6218238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peb(1,1)</a:t>
            </a:r>
          </a:p>
        </p:txBody>
      </p:sp>
      <p:sp>
        <p:nvSpPr>
          <p:cNvPr id="38939" name="Text Box 28"/>
          <p:cNvSpPr txBox="1">
            <a:spLocks noChangeArrowheads="1"/>
          </p:cNvSpPr>
          <p:nvPr/>
        </p:nvSpPr>
        <p:spPr bwMode="auto">
          <a:xfrm>
            <a:off x="4189413" y="4438650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peb(4,2)</a:t>
            </a:r>
          </a:p>
        </p:txBody>
      </p:sp>
      <p:sp>
        <p:nvSpPr>
          <p:cNvPr id="38940" name="Text Box 29"/>
          <p:cNvSpPr txBox="1">
            <a:spLocks noChangeArrowheads="1"/>
          </p:cNvSpPr>
          <p:nvPr/>
        </p:nvSpPr>
        <p:spPr bwMode="auto">
          <a:xfrm>
            <a:off x="1457325" y="5037138"/>
            <a:ext cx="811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 (3,1)</a:t>
            </a:r>
          </a:p>
        </p:txBody>
      </p:sp>
      <p:sp>
        <p:nvSpPr>
          <p:cNvPr id="38941" name="Text Box 30"/>
          <p:cNvSpPr txBox="1">
            <a:spLocks noChangeArrowheads="1"/>
          </p:cNvSpPr>
          <p:nvPr/>
        </p:nvSpPr>
        <p:spPr bwMode="auto">
          <a:xfrm>
            <a:off x="4205288" y="5037138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peb(3,3)</a:t>
            </a:r>
          </a:p>
        </p:txBody>
      </p:sp>
      <p:sp>
        <p:nvSpPr>
          <p:cNvPr id="38942" name="Text Box 31"/>
          <p:cNvSpPr txBox="1">
            <a:spLocks noChangeArrowheads="1"/>
          </p:cNvSpPr>
          <p:nvPr/>
        </p:nvSpPr>
        <p:spPr bwMode="auto">
          <a:xfrm>
            <a:off x="7061200" y="5053013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peb(3,4)</a:t>
            </a:r>
          </a:p>
        </p:txBody>
      </p:sp>
      <p:sp>
        <p:nvSpPr>
          <p:cNvPr id="38943" name="Text Box 32"/>
          <p:cNvSpPr txBox="1">
            <a:spLocks noChangeArrowheads="1"/>
          </p:cNvSpPr>
          <p:nvPr/>
        </p:nvSpPr>
        <p:spPr bwMode="auto">
          <a:xfrm>
            <a:off x="2249488" y="5641975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peb(2,3)</a:t>
            </a:r>
          </a:p>
        </p:txBody>
      </p:sp>
      <p:sp>
        <p:nvSpPr>
          <p:cNvPr id="38944" name="Text Box 34"/>
          <p:cNvSpPr txBox="1">
            <a:spLocks noChangeArrowheads="1"/>
          </p:cNvSpPr>
          <p:nvPr/>
        </p:nvSpPr>
        <p:spPr bwMode="auto">
          <a:xfrm>
            <a:off x="3538538" y="5637213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peb(2,1)</a:t>
            </a:r>
          </a:p>
        </p:txBody>
      </p:sp>
      <p:sp>
        <p:nvSpPr>
          <p:cNvPr id="38945" name="Text Box 35"/>
          <p:cNvSpPr txBox="1">
            <a:spLocks noChangeArrowheads="1"/>
          </p:cNvSpPr>
          <p:nvPr/>
        </p:nvSpPr>
        <p:spPr bwMode="auto">
          <a:xfrm>
            <a:off x="19050" y="6216650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peb(1,1)</a:t>
            </a:r>
          </a:p>
        </p:txBody>
      </p:sp>
      <p:sp>
        <p:nvSpPr>
          <p:cNvPr id="38946" name="Text Box 36"/>
          <p:cNvSpPr txBox="1">
            <a:spLocks noChangeArrowheads="1"/>
          </p:cNvSpPr>
          <p:nvPr/>
        </p:nvSpPr>
        <p:spPr bwMode="auto">
          <a:xfrm>
            <a:off x="617538" y="6215063"/>
            <a:ext cx="768350" cy="274637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peb(1,3)</a:t>
            </a:r>
          </a:p>
        </p:txBody>
      </p:sp>
      <p:sp>
        <p:nvSpPr>
          <p:cNvPr id="38947" name="Text Box 37"/>
          <p:cNvSpPr txBox="1">
            <a:spLocks noChangeArrowheads="1"/>
          </p:cNvSpPr>
          <p:nvPr/>
        </p:nvSpPr>
        <p:spPr bwMode="auto">
          <a:xfrm>
            <a:off x="1233488" y="6216650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peb(1,4)</a:t>
            </a:r>
          </a:p>
        </p:txBody>
      </p:sp>
      <p:sp>
        <p:nvSpPr>
          <p:cNvPr id="38948" name="Text Box 38"/>
          <p:cNvSpPr txBox="1">
            <a:spLocks noChangeArrowheads="1"/>
          </p:cNvSpPr>
          <p:nvPr/>
        </p:nvSpPr>
        <p:spPr bwMode="auto">
          <a:xfrm>
            <a:off x="1900238" y="6215063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peb(1,1)</a:t>
            </a:r>
          </a:p>
        </p:txBody>
      </p:sp>
      <p:sp>
        <p:nvSpPr>
          <p:cNvPr id="38949" name="Text Box 39"/>
          <p:cNvSpPr txBox="1">
            <a:spLocks noChangeArrowheads="1"/>
          </p:cNvSpPr>
          <p:nvPr/>
        </p:nvSpPr>
        <p:spPr bwMode="auto">
          <a:xfrm>
            <a:off x="2517775" y="6213475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peb(1,2)</a:t>
            </a:r>
          </a:p>
        </p:txBody>
      </p:sp>
      <p:sp>
        <p:nvSpPr>
          <p:cNvPr id="38950" name="Text Box 41"/>
          <p:cNvSpPr txBox="1">
            <a:spLocks noChangeArrowheads="1"/>
          </p:cNvSpPr>
          <p:nvPr/>
        </p:nvSpPr>
        <p:spPr bwMode="auto">
          <a:xfrm>
            <a:off x="5245100" y="6216650"/>
            <a:ext cx="768350" cy="27463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peb(1,3)</a:t>
            </a:r>
          </a:p>
        </p:txBody>
      </p:sp>
      <p:sp>
        <p:nvSpPr>
          <p:cNvPr id="38951" name="Text Box 42"/>
          <p:cNvSpPr txBox="1">
            <a:spLocks noChangeArrowheads="1"/>
          </p:cNvSpPr>
          <p:nvPr/>
        </p:nvSpPr>
        <p:spPr bwMode="auto">
          <a:xfrm>
            <a:off x="5870575" y="6218238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peb(1,4)</a:t>
            </a:r>
          </a:p>
        </p:txBody>
      </p:sp>
      <p:sp>
        <p:nvSpPr>
          <p:cNvPr id="38952" name="Text Box 43"/>
          <p:cNvSpPr txBox="1">
            <a:spLocks noChangeArrowheads="1"/>
          </p:cNvSpPr>
          <p:nvPr/>
        </p:nvSpPr>
        <p:spPr bwMode="auto">
          <a:xfrm>
            <a:off x="3225800" y="6210300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peb(1,2)</a:t>
            </a:r>
          </a:p>
        </p:txBody>
      </p:sp>
      <p:sp>
        <p:nvSpPr>
          <p:cNvPr id="38953" name="Text Box 44"/>
          <p:cNvSpPr txBox="1">
            <a:spLocks noChangeArrowheads="1"/>
          </p:cNvSpPr>
          <p:nvPr/>
        </p:nvSpPr>
        <p:spPr bwMode="auto">
          <a:xfrm>
            <a:off x="3890963" y="6208713"/>
            <a:ext cx="768350" cy="274637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peb(1,3)</a:t>
            </a:r>
          </a:p>
        </p:txBody>
      </p:sp>
      <p:grpSp>
        <p:nvGrpSpPr>
          <p:cNvPr id="38954" name="Group 79"/>
          <p:cNvGrpSpPr>
            <a:grpSpLocks/>
          </p:cNvGrpSpPr>
          <p:nvPr/>
        </p:nvGrpSpPr>
        <p:grpSpPr bwMode="auto">
          <a:xfrm>
            <a:off x="644525" y="2562225"/>
            <a:ext cx="7350125" cy="3360738"/>
            <a:chOff x="406" y="1614"/>
            <a:chExt cx="4630" cy="2117"/>
          </a:xfrm>
        </p:grpSpPr>
        <p:sp>
          <p:nvSpPr>
            <p:cNvPr id="38988" name="Text Box 6"/>
            <p:cNvSpPr txBox="1">
              <a:spLocks noChangeArrowheads="1"/>
            </p:cNvSpPr>
            <p:nvPr/>
          </p:nvSpPr>
          <p:spPr bwMode="auto">
            <a:xfrm>
              <a:off x="1754" y="1614"/>
              <a:ext cx="484" cy="17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b="1" i="0"/>
                <a:t>peb(2,2)</a:t>
              </a:r>
            </a:p>
          </p:txBody>
        </p:sp>
        <p:sp>
          <p:nvSpPr>
            <p:cNvPr id="38989" name="Text Box 33"/>
            <p:cNvSpPr txBox="1">
              <a:spLocks noChangeArrowheads="1"/>
            </p:cNvSpPr>
            <p:nvPr/>
          </p:nvSpPr>
          <p:spPr bwMode="auto">
            <a:xfrm>
              <a:off x="406" y="3555"/>
              <a:ext cx="484" cy="17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b="1" i="0"/>
                <a:t>peb(2,2)</a:t>
              </a:r>
            </a:p>
          </p:txBody>
        </p:sp>
        <p:sp>
          <p:nvSpPr>
            <p:cNvPr id="38990" name="Text Box 40"/>
            <p:cNvSpPr txBox="1">
              <a:spLocks noChangeArrowheads="1"/>
            </p:cNvSpPr>
            <p:nvPr/>
          </p:nvSpPr>
          <p:spPr bwMode="auto">
            <a:xfrm>
              <a:off x="3285" y="3556"/>
              <a:ext cx="484" cy="17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b="1" i="0"/>
                <a:t>peb(2,2)</a:t>
              </a:r>
            </a:p>
          </p:txBody>
        </p:sp>
        <p:sp>
          <p:nvSpPr>
            <p:cNvPr id="38991" name="Text Box 45"/>
            <p:cNvSpPr txBox="1">
              <a:spLocks noChangeArrowheads="1"/>
            </p:cNvSpPr>
            <p:nvPr/>
          </p:nvSpPr>
          <p:spPr bwMode="auto">
            <a:xfrm>
              <a:off x="4552" y="3558"/>
              <a:ext cx="484" cy="17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b="1" i="0"/>
                <a:t>peb(2,2)</a:t>
              </a:r>
            </a:p>
          </p:txBody>
        </p:sp>
      </p:grpSp>
      <p:sp>
        <p:nvSpPr>
          <p:cNvPr id="38955" name="Text Box 46"/>
          <p:cNvSpPr txBox="1">
            <a:spLocks noChangeArrowheads="1"/>
          </p:cNvSpPr>
          <p:nvPr/>
        </p:nvSpPr>
        <p:spPr bwMode="auto">
          <a:xfrm>
            <a:off x="6600825" y="6221413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peb(1,1)</a:t>
            </a:r>
          </a:p>
        </p:txBody>
      </p:sp>
      <p:sp>
        <p:nvSpPr>
          <p:cNvPr id="38956" name="Text Box 47"/>
          <p:cNvSpPr txBox="1">
            <a:spLocks noChangeArrowheads="1"/>
          </p:cNvSpPr>
          <p:nvPr/>
        </p:nvSpPr>
        <p:spPr bwMode="auto">
          <a:xfrm>
            <a:off x="7208838" y="6219825"/>
            <a:ext cx="768350" cy="27463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peb(1,3)</a:t>
            </a:r>
          </a:p>
        </p:txBody>
      </p:sp>
      <p:sp>
        <p:nvSpPr>
          <p:cNvPr id="38957" name="Text Box 48"/>
          <p:cNvSpPr txBox="1">
            <a:spLocks noChangeArrowheads="1"/>
          </p:cNvSpPr>
          <p:nvPr/>
        </p:nvSpPr>
        <p:spPr bwMode="auto">
          <a:xfrm>
            <a:off x="7824788" y="6221413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peb(1,4)</a:t>
            </a:r>
          </a:p>
        </p:txBody>
      </p:sp>
      <p:sp>
        <p:nvSpPr>
          <p:cNvPr id="236593" name="Freeform 49"/>
          <p:cNvSpPr>
            <a:spLocks/>
          </p:cNvSpPr>
          <p:nvPr/>
        </p:nvSpPr>
        <p:spPr bwMode="auto">
          <a:xfrm>
            <a:off x="1804988" y="4878388"/>
            <a:ext cx="5734050" cy="204787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594" name="Line 50"/>
          <p:cNvSpPr>
            <a:spLocks noChangeShapeType="1"/>
          </p:cNvSpPr>
          <p:nvPr/>
        </p:nvSpPr>
        <p:spPr bwMode="auto">
          <a:xfrm>
            <a:off x="4541838" y="47132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595" name="Freeform 51"/>
          <p:cNvSpPr>
            <a:spLocks/>
          </p:cNvSpPr>
          <p:nvPr/>
        </p:nvSpPr>
        <p:spPr bwMode="auto">
          <a:xfrm>
            <a:off x="938213" y="5476875"/>
            <a:ext cx="1635125" cy="215900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596" name="Freeform 52"/>
          <p:cNvSpPr>
            <a:spLocks/>
          </p:cNvSpPr>
          <p:nvPr/>
        </p:nvSpPr>
        <p:spPr bwMode="auto">
          <a:xfrm>
            <a:off x="3878263" y="5475288"/>
            <a:ext cx="1697037" cy="215900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597" name="Freeform 53"/>
          <p:cNvSpPr>
            <a:spLocks/>
          </p:cNvSpPr>
          <p:nvPr/>
        </p:nvSpPr>
        <p:spPr bwMode="auto">
          <a:xfrm>
            <a:off x="355600" y="6053138"/>
            <a:ext cx="1233488" cy="236537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598" name="Freeform 54"/>
          <p:cNvSpPr>
            <a:spLocks/>
          </p:cNvSpPr>
          <p:nvPr/>
        </p:nvSpPr>
        <p:spPr bwMode="auto">
          <a:xfrm>
            <a:off x="2227263" y="6051550"/>
            <a:ext cx="677862" cy="236538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599" name="Freeform 55"/>
          <p:cNvSpPr>
            <a:spLocks/>
          </p:cNvSpPr>
          <p:nvPr/>
        </p:nvSpPr>
        <p:spPr bwMode="auto">
          <a:xfrm>
            <a:off x="5005388" y="6049963"/>
            <a:ext cx="1173162" cy="236537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600" name="Freeform 56"/>
          <p:cNvSpPr>
            <a:spLocks/>
          </p:cNvSpPr>
          <p:nvPr/>
        </p:nvSpPr>
        <p:spPr bwMode="auto">
          <a:xfrm>
            <a:off x="6950075" y="6053138"/>
            <a:ext cx="1173163" cy="236537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601" name="Line 57"/>
          <p:cNvSpPr>
            <a:spLocks noChangeShapeType="1"/>
          </p:cNvSpPr>
          <p:nvPr/>
        </p:nvSpPr>
        <p:spPr bwMode="auto">
          <a:xfrm>
            <a:off x="2562225" y="59039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602" name="Line 58"/>
          <p:cNvSpPr>
            <a:spLocks noChangeShapeType="1"/>
          </p:cNvSpPr>
          <p:nvPr/>
        </p:nvSpPr>
        <p:spPr bwMode="auto">
          <a:xfrm>
            <a:off x="933450" y="591185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603" name="Freeform 59"/>
          <p:cNvSpPr>
            <a:spLocks/>
          </p:cNvSpPr>
          <p:nvPr/>
        </p:nvSpPr>
        <p:spPr bwMode="auto">
          <a:xfrm>
            <a:off x="3582988" y="6038850"/>
            <a:ext cx="647700" cy="236538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604" name="Line 60"/>
          <p:cNvSpPr>
            <a:spLocks noChangeShapeType="1"/>
          </p:cNvSpPr>
          <p:nvPr/>
        </p:nvSpPr>
        <p:spPr bwMode="auto">
          <a:xfrm>
            <a:off x="3887788" y="58912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605" name="Line 61"/>
          <p:cNvSpPr>
            <a:spLocks noChangeShapeType="1"/>
          </p:cNvSpPr>
          <p:nvPr/>
        </p:nvSpPr>
        <p:spPr bwMode="auto">
          <a:xfrm>
            <a:off x="5575300" y="5930900"/>
            <a:ext cx="0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606" name="Line 62"/>
          <p:cNvSpPr>
            <a:spLocks noChangeShapeType="1"/>
          </p:cNvSpPr>
          <p:nvPr/>
        </p:nvSpPr>
        <p:spPr bwMode="auto">
          <a:xfrm>
            <a:off x="7548563" y="5948363"/>
            <a:ext cx="0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607" name="Line 63"/>
          <p:cNvSpPr>
            <a:spLocks noChangeShapeType="1"/>
          </p:cNvSpPr>
          <p:nvPr/>
        </p:nvSpPr>
        <p:spPr bwMode="auto">
          <a:xfrm>
            <a:off x="7539038" y="53276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608" name="Line 64"/>
          <p:cNvSpPr>
            <a:spLocks noChangeShapeType="1"/>
          </p:cNvSpPr>
          <p:nvPr/>
        </p:nvSpPr>
        <p:spPr bwMode="auto">
          <a:xfrm>
            <a:off x="1803400" y="5297488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609" name="Line 65"/>
          <p:cNvSpPr>
            <a:spLocks noChangeShapeType="1"/>
          </p:cNvSpPr>
          <p:nvPr/>
        </p:nvSpPr>
        <p:spPr bwMode="auto">
          <a:xfrm>
            <a:off x="4530725" y="5297488"/>
            <a:ext cx="0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8975" name="Text Box 66"/>
          <p:cNvSpPr txBox="1">
            <a:spLocks noChangeArrowheads="1"/>
          </p:cNvSpPr>
          <p:nvPr/>
        </p:nvSpPr>
        <p:spPr bwMode="auto">
          <a:xfrm>
            <a:off x="7421563" y="2562225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peb(2,3)</a:t>
            </a:r>
          </a:p>
        </p:txBody>
      </p:sp>
      <p:sp>
        <p:nvSpPr>
          <p:cNvPr id="38976" name="Text Box 67"/>
          <p:cNvSpPr txBox="1">
            <a:spLocks noChangeArrowheads="1"/>
          </p:cNvSpPr>
          <p:nvPr/>
        </p:nvSpPr>
        <p:spPr bwMode="auto">
          <a:xfrm>
            <a:off x="7072313" y="3135313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peb(1,1)</a:t>
            </a:r>
          </a:p>
        </p:txBody>
      </p:sp>
      <p:sp>
        <p:nvSpPr>
          <p:cNvPr id="38977" name="Text Box 68"/>
          <p:cNvSpPr txBox="1">
            <a:spLocks noChangeArrowheads="1"/>
          </p:cNvSpPr>
          <p:nvPr/>
        </p:nvSpPr>
        <p:spPr bwMode="auto">
          <a:xfrm>
            <a:off x="7689850" y="3133725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peb(1,2)</a:t>
            </a:r>
          </a:p>
        </p:txBody>
      </p:sp>
      <p:sp>
        <p:nvSpPr>
          <p:cNvPr id="236613" name="Freeform 69"/>
          <p:cNvSpPr>
            <a:spLocks/>
          </p:cNvSpPr>
          <p:nvPr/>
        </p:nvSpPr>
        <p:spPr bwMode="auto">
          <a:xfrm>
            <a:off x="7399338" y="2971800"/>
            <a:ext cx="677862" cy="236538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614" name="Line 70"/>
          <p:cNvSpPr>
            <a:spLocks noChangeShapeType="1"/>
          </p:cNvSpPr>
          <p:nvPr/>
        </p:nvSpPr>
        <p:spPr bwMode="auto">
          <a:xfrm>
            <a:off x="7734300" y="28241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8980" name="Text Box 71"/>
          <p:cNvSpPr txBox="1">
            <a:spLocks noChangeArrowheads="1"/>
          </p:cNvSpPr>
          <p:nvPr/>
        </p:nvSpPr>
        <p:spPr bwMode="auto">
          <a:xfrm>
            <a:off x="8420100" y="2533650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peb(2,4)</a:t>
            </a:r>
          </a:p>
        </p:txBody>
      </p:sp>
      <p:sp>
        <p:nvSpPr>
          <p:cNvPr id="38981" name="Text Box 72"/>
          <p:cNvSpPr txBox="1">
            <a:spLocks noChangeArrowheads="1"/>
          </p:cNvSpPr>
          <p:nvPr/>
        </p:nvSpPr>
        <p:spPr bwMode="auto">
          <a:xfrm>
            <a:off x="8432800" y="3128963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b="1" i="0"/>
              <a:t>peb(1,2)</a:t>
            </a:r>
          </a:p>
        </p:txBody>
      </p:sp>
      <p:sp>
        <p:nvSpPr>
          <p:cNvPr id="236617" name="Line 73"/>
          <p:cNvSpPr>
            <a:spLocks noChangeShapeType="1"/>
          </p:cNvSpPr>
          <p:nvPr/>
        </p:nvSpPr>
        <p:spPr bwMode="auto">
          <a:xfrm>
            <a:off x="8745538" y="28082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618" name="Line 74"/>
          <p:cNvSpPr>
            <a:spLocks noChangeShapeType="1"/>
          </p:cNvSpPr>
          <p:nvPr/>
        </p:nvSpPr>
        <p:spPr bwMode="auto">
          <a:xfrm flipV="1">
            <a:off x="7737475" y="2390775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619" name="Line 75"/>
          <p:cNvSpPr>
            <a:spLocks noChangeShapeType="1"/>
          </p:cNvSpPr>
          <p:nvPr/>
        </p:nvSpPr>
        <p:spPr bwMode="auto">
          <a:xfrm>
            <a:off x="5662613" y="1590675"/>
            <a:ext cx="0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620" name="Freeform 76"/>
          <p:cNvSpPr>
            <a:spLocks/>
          </p:cNvSpPr>
          <p:nvPr/>
        </p:nvSpPr>
        <p:spPr bwMode="auto">
          <a:xfrm>
            <a:off x="2873375" y="941388"/>
            <a:ext cx="2784475" cy="390525"/>
          </a:xfrm>
          <a:custGeom>
            <a:avLst/>
            <a:gdLst>
              <a:gd name="T0" fmla="*/ 1754 w 1754"/>
              <a:gd name="T1" fmla="*/ 246 h 246"/>
              <a:gd name="T2" fmla="*/ 1754 w 1754"/>
              <a:gd name="T3" fmla="*/ 129 h 246"/>
              <a:gd name="T4" fmla="*/ 0 w 1754"/>
              <a:gd name="T5" fmla="*/ 129 h 246"/>
              <a:gd name="T6" fmla="*/ 0 w 1754"/>
              <a:gd name="T7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54" h="246">
                <a:moveTo>
                  <a:pt x="1754" y="246"/>
                </a:moveTo>
                <a:lnTo>
                  <a:pt x="1754" y="129"/>
                </a:lnTo>
                <a:lnTo>
                  <a:pt x="0" y="129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6621" name="Freeform 77"/>
          <p:cNvSpPr>
            <a:spLocks/>
          </p:cNvSpPr>
          <p:nvPr/>
        </p:nvSpPr>
        <p:spPr bwMode="auto">
          <a:xfrm>
            <a:off x="1454150" y="1149350"/>
            <a:ext cx="3092450" cy="3287713"/>
          </a:xfrm>
          <a:custGeom>
            <a:avLst/>
            <a:gdLst>
              <a:gd name="T0" fmla="*/ 900 w 1948"/>
              <a:gd name="T1" fmla="*/ 0 h 2071"/>
              <a:gd name="T2" fmla="*/ 0 w 1948"/>
              <a:gd name="T3" fmla="*/ 0 h 2071"/>
              <a:gd name="T4" fmla="*/ 0 w 1948"/>
              <a:gd name="T5" fmla="*/ 1864 h 2071"/>
              <a:gd name="T6" fmla="*/ 1948 w 1948"/>
              <a:gd name="T7" fmla="*/ 1864 h 2071"/>
              <a:gd name="T8" fmla="*/ 1948 w 1948"/>
              <a:gd name="T9" fmla="*/ 2071 h 2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8" h="2071">
                <a:moveTo>
                  <a:pt x="900" y="0"/>
                </a:moveTo>
                <a:lnTo>
                  <a:pt x="0" y="0"/>
                </a:lnTo>
                <a:lnTo>
                  <a:pt x="0" y="1864"/>
                </a:lnTo>
                <a:lnTo>
                  <a:pt x="1948" y="1864"/>
                </a:lnTo>
                <a:lnTo>
                  <a:pt x="1948" y="207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8987" name="Rectangle 78"/>
          <p:cNvSpPr>
            <a:spLocks noChangeArrowheads="1"/>
          </p:cNvSpPr>
          <p:nvPr/>
        </p:nvSpPr>
        <p:spPr bwMode="auto">
          <a:xfrm>
            <a:off x="-1034256" y="2997200"/>
            <a:ext cx="2260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/>
            <a:endParaRPr lang="en-US" altLang="ko-KR" sz="3200" b="1" i="0" dirty="0">
              <a:solidFill>
                <a:srgbClr val="339933"/>
              </a:solidFill>
              <a:latin typeface="Times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Call </a:t>
            </a:r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DP</a:t>
            </a:r>
            <a:r>
              <a:rPr lang="ko-KR" altLang="en-US" dirty="0"/>
              <a:t> 적용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smtClean="0">
                <a:ea typeface="굴림" charset="-127"/>
              </a:rPr>
              <a:t>DP</a:t>
            </a:r>
            <a:r>
              <a:rPr lang="ko-KR" altLang="en-US" sz="2800" smtClean="0">
                <a:ea typeface="굴림" charset="-127"/>
              </a:rPr>
              <a:t>의 요건 만족</a:t>
            </a:r>
          </a:p>
          <a:p>
            <a:pPr lvl="1">
              <a:lnSpc>
                <a:spcPct val="90000"/>
              </a:lnSpc>
            </a:pPr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Optimal substructure</a:t>
            </a:r>
          </a:p>
          <a:p>
            <a:pPr lvl="2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pebble(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, .)</a:t>
            </a:r>
            <a:r>
              <a:rPr lang="ko-KR" altLang="en-US" sz="2000" smtClean="0">
                <a:ea typeface="굴림" charset="-127"/>
              </a:rPr>
              <a:t>에 </a:t>
            </a:r>
            <a:r>
              <a:rPr lang="en-US" altLang="ko-KR" sz="2000" smtClean="0">
                <a:ea typeface="굴림" charset="-127"/>
              </a:rPr>
              <a:t>pebble(</a:t>
            </a:r>
            <a:r>
              <a:rPr lang="en-US" altLang="ko-KR" sz="2000" i="1" smtClean="0">
                <a:ea typeface="굴림" charset="-127"/>
              </a:rPr>
              <a:t>i-</a:t>
            </a:r>
            <a:r>
              <a:rPr lang="en-US" altLang="ko-KR" sz="2000" smtClean="0">
                <a:ea typeface="굴림" charset="-127"/>
              </a:rPr>
              <a:t>1, .)</a:t>
            </a:r>
            <a:r>
              <a:rPr lang="ko-KR" altLang="en-US" sz="2000" smtClean="0">
                <a:ea typeface="굴림" charset="-127"/>
              </a:rPr>
              <a:t>이 포함됨</a:t>
            </a:r>
          </a:p>
          <a:p>
            <a:pPr lvl="2">
              <a:lnSpc>
                <a:spcPct val="90000"/>
              </a:lnSpc>
            </a:pPr>
            <a:r>
              <a:rPr lang="ko-KR" altLang="en-US" sz="2000" smtClean="0">
                <a:ea typeface="굴림" charset="-127"/>
              </a:rPr>
              <a:t>즉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ko-KR" altLang="en-US" sz="2000" smtClean="0">
                <a:ea typeface="굴림" charset="-127"/>
              </a:rPr>
              <a:t>큰 문제의 최적 솔루션에 작은 문제의 최적 솔루션이 포함됨</a:t>
            </a:r>
          </a:p>
          <a:p>
            <a:pPr lvl="1">
              <a:lnSpc>
                <a:spcPct val="90000"/>
              </a:lnSpc>
            </a:pPr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Overlapping recursive calls</a:t>
            </a:r>
          </a:p>
          <a:p>
            <a:pPr lvl="2">
              <a:lnSpc>
                <a:spcPct val="90000"/>
              </a:lnSpc>
            </a:pPr>
            <a:r>
              <a:rPr lang="ko-KR" altLang="en-US" sz="2000" smtClean="0">
                <a:ea typeface="굴림" charset="-127"/>
              </a:rPr>
              <a:t>재귀적 알고리즘에 중복 호출 심함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6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학습목표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800" smtClean="0"/>
              <a:t>동적 프로그래밍이 무엇인가를 이해한다</a:t>
            </a:r>
            <a:r>
              <a:rPr lang="en-US" altLang="ko-KR" sz="2800" smtClean="0"/>
              <a:t>.</a:t>
            </a:r>
          </a:p>
          <a:p>
            <a:pPr eaLnBrk="1" hangingPunct="1"/>
            <a:r>
              <a:rPr lang="ko-KR" altLang="en-US" sz="2800" smtClean="0"/>
              <a:t>어떤 특성을 가진 문제가 동적 프로그래밍의 적용 대상인지를 감지할 수 있도록 한다</a:t>
            </a:r>
            <a:r>
              <a:rPr lang="en-US" altLang="ko-KR" sz="2800" smtClean="0"/>
              <a:t>.</a:t>
            </a:r>
          </a:p>
          <a:p>
            <a:pPr eaLnBrk="1" hangingPunct="1"/>
            <a:r>
              <a:rPr lang="ko-KR" altLang="en-US" sz="2800" smtClean="0"/>
              <a:t>기본적인 몇 가지 문제를 동적 프로그래밍으로 해결할 수 있도록 한다</a:t>
            </a:r>
            <a:r>
              <a:rPr lang="en-US" altLang="ko-KR" sz="2800" smtClean="0"/>
              <a:t>.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77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solidFill>
                  <a:srgbClr val="FF3300"/>
                </a:solidFill>
                <a:ea typeface="굴림" charset="-127"/>
              </a:rPr>
              <a:t>pebbleSum</a:t>
            </a:r>
            <a:r>
              <a:rPr lang="en-US" altLang="ko-KR" sz="2000" smtClean="0">
                <a:ea typeface="굴림" charset="-127"/>
              </a:rPr>
              <a:t>(</a:t>
            </a:r>
            <a:r>
              <a:rPr lang="en-US" altLang="ko-KR" sz="2000" i="1" smtClean="0">
                <a:ea typeface="굴림" charset="-127"/>
              </a:rPr>
              <a:t>n</a:t>
            </a:r>
            <a:r>
              <a:rPr lang="en-US" altLang="ko-KR" sz="2000" smtClean="0">
                <a:ea typeface="굴림" charset="-127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		</a:t>
            </a:r>
            <a:r>
              <a:rPr lang="en-US" altLang="ko-KR" sz="2000" b="1" smtClean="0">
                <a:solidFill>
                  <a:srgbClr val="0066FF"/>
                </a:solidFill>
                <a:ea typeface="굴림" charset="-127"/>
              </a:rPr>
              <a:t>for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i="1" smtClean="0">
                <a:ea typeface="굴림" charset="-127"/>
              </a:rPr>
              <a:t>p</a:t>
            </a:r>
            <a:r>
              <a:rPr lang="en-US" altLang="ko-KR" sz="2000" smtClean="0">
                <a:ea typeface="굴림" charset="-127"/>
              </a:rPr>
              <a:t> ← 1 </a:t>
            </a:r>
            <a:r>
              <a:rPr lang="en-US" altLang="ko-KR" sz="2000" b="1" smtClean="0">
                <a:solidFill>
                  <a:srgbClr val="0066FF"/>
                </a:solidFill>
                <a:ea typeface="굴림" charset="-127"/>
              </a:rPr>
              <a:t>to</a:t>
            </a:r>
            <a:r>
              <a:rPr lang="en-US" altLang="ko-KR" sz="2000" smtClean="0">
                <a:ea typeface="굴림" charset="-127"/>
              </a:rPr>
              <a:t> 4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			peb[1, </a:t>
            </a:r>
            <a:r>
              <a:rPr lang="en-US" altLang="ko-KR" sz="2000" i="1" smtClean="0">
                <a:ea typeface="굴림" charset="-127"/>
              </a:rPr>
              <a:t>p</a:t>
            </a:r>
            <a:r>
              <a:rPr lang="en-US" altLang="ko-KR" sz="2000" smtClean="0">
                <a:ea typeface="굴림" charset="-127"/>
              </a:rPr>
              <a:t>] ← w[1, </a:t>
            </a:r>
            <a:r>
              <a:rPr lang="en-US" altLang="ko-KR" sz="2000" i="1" smtClean="0">
                <a:ea typeface="굴림" charset="-127"/>
              </a:rPr>
              <a:t>p</a:t>
            </a:r>
            <a:r>
              <a:rPr lang="en-US" altLang="ko-KR" sz="2000" smtClean="0">
                <a:ea typeface="굴림" charset="-127"/>
              </a:rPr>
              <a:t>] </a:t>
            </a:r>
            <a:r>
              <a:rPr lang="en-US" altLang="ko-KR" sz="2000" smtClean="0">
                <a:latin typeface="Arial" charset="0"/>
                <a:ea typeface="굴림" charset="-127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		</a:t>
            </a:r>
            <a:r>
              <a:rPr lang="en-US" altLang="ko-KR" sz="2000" b="1" smtClean="0">
                <a:solidFill>
                  <a:srgbClr val="0066FF"/>
                </a:solidFill>
                <a:ea typeface="굴림" charset="-127"/>
              </a:rPr>
              <a:t>for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 ← 2 </a:t>
            </a:r>
            <a:r>
              <a:rPr lang="en-US" altLang="ko-KR" sz="2000" b="1" smtClean="0">
                <a:solidFill>
                  <a:srgbClr val="0066FF"/>
                </a:solidFill>
                <a:ea typeface="굴림" charset="-127"/>
              </a:rPr>
              <a:t>to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i="1" smtClean="0">
                <a:ea typeface="굴림" charset="-127"/>
              </a:rPr>
              <a:t>n</a:t>
            </a:r>
            <a:r>
              <a:rPr lang="en-US" altLang="ko-KR" sz="2000" smtClean="0">
                <a:ea typeface="굴림" charset="-127"/>
              </a:rPr>
              <a:t> {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			</a:t>
            </a:r>
            <a:r>
              <a:rPr lang="en-US" altLang="ko-KR" sz="2000" b="1" smtClean="0">
                <a:solidFill>
                  <a:srgbClr val="0066FF"/>
                </a:solidFill>
                <a:ea typeface="굴림" charset="-127"/>
              </a:rPr>
              <a:t>for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i="1" smtClean="0">
                <a:ea typeface="굴림" charset="-127"/>
              </a:rPr>
              <a:t>p</a:t>
            </a:r>
            <a:r>
              <a:rPr lang="en-US" altLang="ko-KR" sz="2000" smtClean="0">
                <a:ea typeface="굴림" charset="-127"/>
              </a:rPr>
              <a:t> ← 1 </a:t>
            </a:r>
            <a:r>
              <a:rPr lang="en-US" altLang="ko-KR" sz="2000" b="1" smtClean="0">
                <a:solidFill>
                  <a:srgbClr val="0066FF"/>
                </a:solidFill>
                <a:ea typeface="굴림" charset="-127"/>
              </a:rPr>
              <a:t>to</a:t>
            </a:r>
            <a:r>
              <a:rPr lang="en-US" altLang="ko-KR" sz="2000" smtClean="0">
                <a:ea typeface="굴림" charset="-127"/>
              </a:rPr>
              <a:t> 4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				peb[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i="1" smtClean="0">
                <a:ea typeface="굴림" charset="-127"/>
              </a:rPr>
              <a:t>p</a:t>
            </a:r>
            <a:r>
              <a:rPr lang="en-US" altLang="ko-KR" sz="2000" smtClean="0">
                <a:ea typeface="굴림" charset="-127"/>
              </a:rPr>
              <a:t>] ← w[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i="1" smtClean="0">
                <a:ea typeface="굴림" charset="-127"/>
              </a:rPr>
              <a:t>p</a:t>
            </a:r>
            <a:r>
              <a:rPr lang="en-US" altLang="ko-KR" sz="2000" smtClean="0">
                <a:ea typeface="굴림" charset="-127"/>
              </a:rPr>
              <a:t>] + max</a:t>
            </a:r>
            <a:r>
              <a:rPr lang="ko-KR" altLang="en-US" sz="2000" smtClean="0">
                <a:ea typeface="굴림" charset="-127"/>
              </a:rPr>
              <a:t> </a:t>
            </a:r>
            <a:r>
              <a:rPr lang="en-US" altLang="ko-KR" sz="2000" smtClean="0">
                <a:ea typeface="굴림" charset="-127"/>
              </a:rPr>
              <a:t>{peb[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-1, </a:t>
            </a:r>
            <a:r>
              <a:rPr lang="en-US" altLang="ko-KR" sz="2000" i="1" smtClean="0">
                <a:ea typeface="굴림" charset="-127"/>
              </a:rPr>
              <a:t>q</a:t>
            </a:r>
            <a:r>
              <a:rPr lang="en-US" altLang="ko-KR" sz="2000" smtClean="0">
                <a:ea typeface="굴림" charset="-127"/>
              </a:rPr>
              <a:t>]} </a:t>
            </a:r>
            <a:r>
              <a:rPr lang="en-US" altLang="ko-KR" sz="2000" smtClean="0">
                <a:latin typeface="Arial" charset="0"/>
                <a:ea typeface="굴림" charset="-127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		</a:t>
            </a:r>
            <a:r>
              <a:rPr lang="en-US" altLang="ko-KR" sz="2000" b="1" smtClean="0">
                <a:solidFill>
                  <a:srgbClr val="0066FF"/>
                </a:solidFill>
                <a:ea typeface="굴림" charset="-127"/>
              </a:rPr>
              <a:t>return</a:t>
            </a:r>
            <a:r>
              <a:rPr lang="en-US" altLang="ko-KR" sz="2000" smtClean="0">
                <a:ea typeface="굴림" charset="-127"/>
              </a:rPr>
              <a:t>  max { </a:t>
            </a:r>
            <a:r>
              <a:rPr lang="en-US" altLang="ko-KR" sz="2000" smtClean="0">
                <a:solidFill>
                  <a:srgbClr val="FF3300"/>
                </a:solidFill>
                <a:ea typeface="굴림" charset="-127"/>
              </a:rPr>
              <a:t>peb</a:t>
            </a:r>
            <a:r>
              <a:rPr lang="en-US" altLang="ko-KR" sz="2000" smtClean="0">
                <a:ea typeface="굴림" charset="-127"/>
              </a:rPr>
              <a:t>[</a:t>
            </a:r>
            <a:r>
              <a:rPr lang="en-US" altLang="ko-KR" sz="2000" i="1" smtClean="0">
                <a:ea typeface="굴림" charset="-127"/>
              </a:rPr>
              <a:t>n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i="1" smtClean="0">
                <a:ea typeface="굴림" charset="-127"/>
              </a:rPr>
              <a:t>p</a:t>
            </a:r>
            <a:r>
              <a:rPr lang="en-US" altLang="ko-KR" sz="2000" smtClean="0">
                <a:ea typeface="굴림" charset="-127"/>
              </a:rPr>
              <a:t>] }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} </a:t>
            </a:r>
          </a:p>
        </p:txBody>
      </p:sp>
      <p:sp>
        <p:nvSpPr>
          <p:cNvPr id="43012" name="Rectangle 7"/>
          <p:cNvSpPr>
            <a:spLocks noChangeArrowheads="1"/>
          </p:cNvSpPr>
          <p:nvPr/>
        </p:nvSpPr>
        <p:spPr bwMode="auto">
          <a:xfrm>
            <a:off x="5011738" y="4271963"/>
            <a:ext cx="2000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ko-KR" altLang="en-US" sz="1400" i="0"/>
              <a:t>패턴 </a:t>
            </a:r>
            <a:r>
              <a:rPr lang="en-US" altLang="ko-KR" sz="1400"/>
              <a:t>q</a:t>
            </a:r>
            <a:r>
              <a:rPr lang="ko-KR" altLang="en-US" sz="1400" i="0"/>
              <a:t>는 패턴 </a:t>
            </a:r>
            <a:r>
              <a:rPr lang="en-US" altLang="ko-KR" sz="1400"/>
              <a:t>p</a:t>
            </a:r>
            <a:r>
              <a:rPr lang="ko-KR" altLang="en-US" sz="1400" i="0"/>
              <a:t>와 양립</a:t>
            </a:r>
          </a:p>
        </p:txBody>
      </p:sp>
      <p:sp>
        <p:nvSpPr>
          <p:cNvPr id="43013" name="Rectangle 8"/>
          <p:cNvSpPr>
            <a:spLocks noChangeArrowheads="1"/>
          </p:cNvSpPr>
          <p:nvPr/>
        </p:nvSpPr>
        <p:spPr bwMode="auto">
          <a:xfrm>
            <a:off x="2197100" y="4848225"/>
            <a:ext cx="976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sz="1400"/>
              <a:t>p</a:t>
            </a:r>
            <a:r>
              <a:rPr lang="en-US" altLang="ko-KR" sz="1400" i="0"/>
              <a:t> =1,2,3,4</a:t>
            </a:r>
            <a:endParaRPr lang="ko-KR" altLang="en-US" sz="1400" i="0"/>
          </a:p>
        </p:txBody>
      </p:sp>
      <p:sp>
        <p:nvSpPr>
          <p:cNvPr id="241673" name="Text Box 9"/>
          <p:cNvSpPr txBox="1">
            <a:spLocks noChangeArrowheads="1"/>
          </p:cNvSpPr>
          <p:nvPr/>
        </p:nvSpPr>
        <p:spPr bwMode="auto">
          <a:xfrm>
            <a:off x="619125" y="5770563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ko-KR" altLang="en-US" sz="2400" i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복잡도 </a:t>
            </a:r>
            <a:r>
              <a:rPr lang="en-US" altLang="ko-KR" sz="2400" i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en-US" altLang="ko-KR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  <a:ea typeface="굴림" panose="020B0600000101010101" pitchFamily="50" charset="-127"/>
              </a:rPr>
              <a:t>O</a:t>
            </a:r>
            <a:r>
              <a:rPr lang="en-US" altLang="ko-KR" sz="2400" i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  <a:ea typeface="굴림" panose="020B0600000101010101" pitchFamily="50" charset="-127"/>
              </a:rPr>
              <a:t>)</a:t>
            </a:r>
            <a:endParaRPr lang="ko-KR" altLang="en-US" sz="2400" i="0">
              <a:effectLst>
                <a:outerShdw blurRad="38100" dist="38100" dir="2700000" algn="tl">
                  <a:srgbClr val="C0C0C0"/>
                </a:outerShdw>
              </a:effectLst>
              <a:latin typeface="Times" pitchFamily="2" charset="0"/>
              <a:ea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7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759" name="Group 23"/>
          <p:cNvGrpSpPr>
            <a:grpSpLocks/>
          </p:cNvGrpSpPr>
          <p:nvPr/>
        </p:nvGrpSpPr>
        <p:grpSpPr bwMode="auto">
          <a:xfrm>
            <a:off x="5194300" y="4140200"/>
            <a:ext cx="2709863" cy="1208088"/>
            <a:chOff x="3312" y="2616"/>
            <a:chExt cx="1707" cy="761"/>
          </a:xfrm>
        </p:grpSpPr>
        <p:sp>
          <p:nvSpPr>
            <p:cNvPr id="244756" name="Oval 20"/>
            <p:cNvSpPr>
              <a:spLocks noChangeArrowheads="1"/>
            </p:cNvSpPr>
            <p:nvPr/>
          </p:nvSpPr>
          <p:spPr bwMode="auto">
            <a:xfrm>
              <a:off x="3312" y="2616"/>
              <a:ext cx="1400" cy="232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44757" name="Line 21"/>
            <p:cNvSpPr>
              <a:spLocks noChangeShapeType="1"/>
            </p:cNvSpPr>
            <p:nvPr/>
          </p:nvSpPr>
          <p:spPr bwMode="auto">
            <a:xfrm flipH="1" flipV="1">
              <a:off x="4280" y="2840"/>
              <a:ext cx="296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44758" name="Text Box 22"/>
            <p:cNvSpPr txBox="1">
              <a:spLocks noChangeArrowheads="1"/>
            </p:cNvSpPr>
            <p:nvPr/>
          </p:nvSpPr>
          <p:spPr bwMode="auto">
            <a:xfrm>
              <a:off x="4086" y="3127"/>
              <a:ext cx="9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20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기껏 </a:t>
              </a:r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3 </a:t>
              </a:r>
              <a:r>
                <a:rPr lang="ko-KR" altLang="en-US" sz="20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가지</a:t>
              </a:r>
            </a:p>
          </p:txBody>
        </p:sp>
      </p:grpSp>
      <p:grpSp>
        <p:nvGrpSpPr>
          <p:cNvPr id="244751" name="Group 15"/>
          <p:cNvGrpSpPr>
            <a:grpSpLocks/>
          </p:cNvGrpSpPr>
          <p:nvPr/>
        </p:nvGrpSpPr>
        <p:grpSpPr bwMode="auto">
          <a:xfrm>
            <a:off x="1485900" y="2208213"/>
            <a:ext cx="7378700" cy="1335087"/>
            <a:chOff x="936" y="1391"/>
            <a:chExt cx="4648" cy="841"/>
          </a:xfrm>
        </p:grpSpPr>
        <p:sp>
          <p:nvSpPr>
            <p:cNvPr id="244743" name="Rectangle 7"/>
            <p:cNvSpPr>
              <a:spLocks noChangeArrowheads="1"/>
            </p:cNvSpPr>
            <p:nvPr/>
          </p:nvSpPr>
          <p:spPr bwMode="auto">
            <a:xfrm>
              <a:off x="936" y="2000"/>
              <a:ext cx="4648" cy="2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44748" name="Text Box 12"/>
            <p:cNvSpPr txBox="1">
              <a:spLocks noChangeArrowheads="1"/>
            </p:cNvSpPr>
            <p:nvPr/>
          </p:nvSpPr>
          <p:spPr bwMode="auto">
            <a:xfrm>
              <a:off x="4326" y="1391"/>
              <a:ext cx="9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20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기껏 </a:t>
              </a:r>
              <a:r>
                <a:rPr lang="en-US" altLang="ko-KR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n</a:t>
              </a:r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  <a:r>
                <a:rPr lang="ko-KR" altLang="en-US" sz="20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바퀴</a:t>
              </a:r>
            </a:p>
          </p:txBody>
        </p:sp>
        <p:sp>
          <p:nvSpPr>
            <p:cNvPr id="244749" name="Line 13"/>
            <p:cNvSpPr>
              <a:spLocks noChangeShapeType="1"/>
            </p:cNvSpPr>
            <p:nvPr/>
          </p:nvSpPr>
          <p:spPr bwMode="auto">
            <a:xfrm flipH="1">
              <a:off x="4064" y="1624"/>
              <a:ext cx="744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244755" name="Group 19"/>
          <p:cNvGrpSpPr>
            <a:grpSpLocks/>
          </p:cNvGrpSpPr>
          <p:nvPr/>
        </p:nvGrpSpPr>
        <p:grpSpPr bwMode="auto">
          <a:xfrm>
            <a:off x="2400300" y="1166813"/>
            <a:ext cx="6451600" cy="2732087"/>
            <a:chOff x="1512" y="735"/>
            <a:chExt cx="4064" cy="1721"/>
          </a:xfrm>
        </p:grpSpPr>
        <p:sp>
          <p:nvSpPr>
            <p:cNvPr id="244752" name="Rectangle 16"/>
            <p:cNvSpPr>
              <a:spLocks noChangeArrowheads="1"/>
            </p:cNvSpPr>
            <p:nvPr/>
          </p:nvSpPr>
          <p:spPr bwMode="auto">
            <a:xfrm>
              <a:off x="1512" y="2240"/>
              <a:ext cx="4064" cy="2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44753" name="Line 17"/>
            <p:cNvSpPr>
              <a:spLocks noChangeShapeType="1"/>
            </p:cNvSpPr>
            <p:nvPr/>
          </p:nvSpPr>
          <p:spPr bwMode="auto">
            <a:xfrm flipH="1">
              <a:off x="3448" y="968"/>
              <a:ext cx="856" cy="1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44754" name="Text Box 18"/>
            <p:cNvSpPr txBox="1">
              <a:spLocks noChangeArrowheads="1"/>
            </p:cNvSpPr>
            <p:nvPr/>
          </p:nvSpPr>
          <p:spPr bwMode="auto">
            <a:xfrm>
              <a:off x="3838" y="735"/>
              <a:ext cx="9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20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기껏 </a:t>
              </a:r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4 </a:t>
              </a:r>
              <a:r>
                <a:rPr lang="ko-KR" altLang="en-US" sz="20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바퀴</a:t>
              </a:r>
            </a:p>
          </p:txBody>
        </p:sp>
      </p:grpSp>
      <p:grpSp>
        <p:nvGrpSpPr>
          <p:cNvPr id="244747" name="Group 11"/>
          <p:cNvGrpSpPr>
            <a:grpSpLocks/>
          </p:cNvGrpSpPr>
          <p:nvPr/>
        </p:nvGrpSpPr>
        <p:grpSpPr bwMode="auto">
          <a:xfrm>
            <a:off x="1485900" y="1751013"/>
            <a:ext cx="4257675" cy="1423987"/>
            <a:chOff x="936" y="1103"/>
            <a:chExt cx="2682" cy="897"/>
          </a:xfrm>
        </p:grpSpPr>
        <p:sp>
          <p:nvSpPr>
            <p:cNvPr id="244744" name="Rectangle 8"/>
            <p:cNvSpPr>
              <a:spLocks noChangeArrowheads="1"/>
            </p:cNvSpPr>
            <p:nvPr/>
          </p:nvSpPr>
          <p:spPr bwMode="auto">
            <a:xfrm>
              <a:off x="936" y="1504"/>
              <a:ext cx="2352" cy="4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44745" name="Text Box 9"/>
            <p:cNvSpPr txBox="1">
              <a:spLocks noChangeArrowheads="1"/>
            </p:cNvSpPr>
            <p:nvPr/>
          </p:nvSpPr>
          <p:spPr bwMode="auto">
            <a:xfrm>
              <a:off x="3182" y="110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20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무시</a:t>
              </a:r>
            </a:p>
          </p:txBody>
        </p:sp>
        <p:sp>
          <p:nvSpPr>
            <p:cNvPr id="244746" name="Line 10"/>
            <p:cNvSpPr>
              <a:spLocks noChangeShapeType="1"/>
            </p:cNvSpPr>
            <p:nvPr/>
          </p:nvSpPr>
          <p:spPr bwMode="auto">
            <a:xfrm flipH="1">
              <a:off x="2912" y="1304"/>
              <a:ext cx="35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450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Complexity</a:t>
            </a:r>
          </a:p>
        </p:txBody>
      </p:sp>
      <p:sp>
        <p:nvSpPr>
          <p:cNvPr id="45063" name="Rectangle 3"/>
          <p:cNvSpPr>
            <a:spLocks noGrp="1" noChangeArrowheads="1"/>
          </p:cNvSpPr>
          <p:nvPr>
            <p:ph idx="1"/>
          </p:nvPr>
        </p:nvSpPr>
        <p:spPr>
          <a:xfrm>
            <a:off x="525585" y="1694104"/>
            <a:ext cx="8621486" cy="4906736"/>
          </a:xfrm>
        </p:spPr>
        <p:txBody>
          <a:bodyPr>
            <a:normAutofit/>
          </a:bodyPr>
          <a:lstStyle/>
          <a:p>
            <a:pPr>
              <a:lnSpc>
                <a:spcPts val="1800"/>
              </a:lnSpc>
              <a:buFontTx/>
              <a:buNone/>
            </a:pPr>
            <a:r>
              <a:rPr lang="en-US" altLang="ko-KR" sz="2400" dirty="0" err="1" smtClean="0">
                <a:solidFill>
                  <a:srgbClr val="FF3300"/>
                </a:solidFill>
                <a:ea typeface="굴림" charset="-127"/>
              </a:rPr>
              <a:t>pebbleSum</a:t>
            </a:r>
            <a:r>
              <a:rPr lang="en-US" altLang="ko-KR" sz="2400" dirty="0" smtClean="0">
                <a:ea typeface="굴림" charset="-127"/>
              </a:rPr>
              <a:t>(</a:t>
            </a:r>
            <a:r>
              <a:rPr lang="en-US" altLang="ko-KR" sz="2400" i="1" dirty="0" smtClean="0">
                <a:ea typeface="굴림" charset="-127"/>
              </a:rPr>
              <a:t>n</a:t>
            </a:r>
            <a:r>
              <a:rPr lang="en-US" altLang="ko-KR" sz="2400" dirty="0" smtClean="0">
                <a:ea typeface="굴림" charset="-127"/>
              </a:rPr>
              <a:t>)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altLang="ko-KR" sz="2000" dirty="0" smtClean="0">
                <a:ea typeface="굴림" charset="-127"/>
              </a:rPr>
              <a:t>{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altLang="ko-KR" sz="2000" dirty="0" smtClean="0">
                <a:ea typeface="굴림" charset="-127"/>
              </a:rPr>
              <a:t>		</a:t>
            </a:r>
            <a:r>
              <a:rPr lang="en-US" altLang="ko-KR" sz="2400" b="1" dirty="0" smtClean="0">
                <a:solidFill>
                  <a:srgbClr val="0066FF"/>
                </a:solidFill>
                <a:ea typeface="굴림" charset="-127"/>
              </a:rPr>
              <a:t>for</a:t>
            </a:r>
            <a:r>
              <a:rPr lang="en-US" altLang="ko-KR" sz="2400" dirty="0" smtClean="0">
                <a:ea typeface="굴림" charset="-127"/>
              </a:rPr>
              <a:t> </a:t>
            </a:r>
            <a:r>
              <a:rPr lang="en-US" altLang="ko-KR" sz="2400" i="1" dirty="0" smtClean="0">
                <a:ea typeface="굴림" charset="-127"/>
              </a:rPr>
              <a:t>p</a:t>
            </a:r>
            <a:r>
              <a:rPr lang="en-US" altLang="ko-KR" sz="2400" dirty="0" smtClean="0">
                <a:ea typeface="굴림" charset="-127"/>
              </a:rPr>
              <a:t> ← 1 </a:t>
            </a:r>
            <a:r>
              <a:rPr lang="en-US" altLang="ko-KR" sz="2400" b="1" dirty="0" smtClean="0">
                <a:solidFill>
                  <a:srgbClr val="0066FF"/>
                </a:solidFill>
                <a:ea typeface="굴림" charset="-127"/>
              </a:rPr>
              <a:t>to</a:t>
            </a:r>
            <a:r>
              <a:rPr lang="en-US" altLang="ko-KR" sz="2400" dirty="0" smtClean="0">
                <a:ea typeface="굴림" charset="-127"/>
              </a:rPr>
              <a:t> 4 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altLang="ko-KR" sz="2400" dirty="0" smtClean="0">
                <a:ea typeface="굴림" charset="-127"/>
              </a:rPr>
              <a:t>			</a:t>
            </a:r>
            <a:r>
              <a:rPr lang="en-US" altLang="ko-KR" sz="2400" dirty="0" err="1" smtClean="0">
                <a:ea typeface="굴림" charset="-127"/>
              </a:rPr>
              <a:t>peb</a:t>
            </a:r>
            <a:r>
              <a:rPr lang="en-US" altLang="ko-KR" sz="2400" dirty="0" smtClean="0">
                <a:ea typeface="굴림" charset="-127"/>
              </a:rPr>
              <a:t>[1, </a:t>
            </a:r>
            <a:r>
              <a:rPr lang="en-US" altLang="ko-KR" sz="2400" i="1" dirty="0" smtClean="0">
                <a:ea typeface="굴림" charset="-127"/>
              </a:rPr>
              <a:t>p</a:t>
            </a:r>
            <a:r>
              <a:rPr lang="en-US" altLang="ko-KR" sz="2400" dirty="0" smtClean="0">
                <a:ea typeface="굴림" charset="-127"/>
              </a:rPr>
              <a:t>] ← w[1, </a:t>
            </a:r>
            <a:r>
              <a:rPr lang="en-US" altLang="ko-KR" sz="2400" i="1" dirty="0" smtClean="0">
                <a:ea typeface="굴림" charset="-127"/>
              </a:rPr>
              <a:t>p</a:t>
            </a:r>
            <a:r>
              <a:rPr lang="en-US" altLang="ko-KR" sz="2400" dirty="0" smtClean="0">
                <a:ea typeface="굴림" charset="-127"/>
              </a:rPr>
              <a:t>] </a:t>
            </a:r>
            <a:r>
              <a:rPr lang="en-US" altLang="ko-KR" sz="2400" dirty="0" smtClean="0">
                <a:latin typeface="Arial" charset="0"/>
                <a:ea typeface="굴림" charset="-127"/>
              </a:rPr>
              <a:t>;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altLang="ko-KR" sz="2400" dirty="0" smtClean="0">
                <a:ea typeface="굴림" charset="-127"/>
              </a:rPr>
              <a:t>		</a:t>
            </a:r>
            <a:r>
              <a:rPr lang="en-US" altLang="ko-KR" sz="2400" b="1" dirty="0" smtClean="0">
                <a:solidFill>
                  <a:srgbClr val="0066FF"/>
                </a:solidFill>
                <a:ea typeface="굴림" charset="-127"/>
              </a:rPr>
              <a:t>for</a:t>
            </a:r>
            <a:r>
              <a:rPr lang="en-US" altLang="ko-KR" sz="2400" dirty="0" smtClean="0">
                <a:ea typeface="굴림" charset="-127"/>
              </a:rPr>
              <a:t> </a:t>
            </a:r>
            <a:r>
              <a:rPr lang="en-US" altLang="ko-KR" sz="2400" i="1" dirty="0" err="1" smtClean="0">
                <a:ea typeface="굴림" charset="-127"/>
              </a:rPr>
              <a:t>i</a:t>
            </a:r>
            <a:r>
              <a:rPr lang="en-US" altLang="ko-KR" sz="2400" dirty="0" smtClean="0">
                <a:ea typeface="굴림" charset="-127"/>
              </a:rPr>
              <a:t> ← 2 </a:t>
            </a:r>
            <a:r>
              <a:rPr lang="en-US" altLang="ko-KR" sz="2400" b="1" dirty="0" smtClean="0">
                <a:solidFill>
                  <a:srgbClr val="0066FF"/>
                </a:solidFill>
                <a:ea typeface="굴림" charset="-127"/>
              </a:rPr>
              <a:t>to</a:t>
            </a:r>
            <a:r>
              <a:rPr lang="en-US" altLang="ko-KR" sz="2400" dirty="0" smtClean="0">
                <a:ea typeface="굴림" charset="-127"/>
              </a:rPr>
              <a:t> </a:t>
            </a:r>
            <a:r>
              <a:rPr lang="en-US" altLang="ko-KR" sz="2400" i="1" dirty="0" smtClean="0">
                <a:ea typeface="굴림" charset="-127"/>
              </a:rPr>
              <a:t>n</a:t>
            </a:r>
            <a:r>
              <a:rPr lang="en-US" altLang="ko-KR" sz="2400" dirty="0" smtClean="0">
                <a:ea typeface="굴림" charset="-127"/>
              </a:rPr>
              <a:t> {        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altLang="ko-KR" sz="2400" dirty="0" smtClean="0">
                <a:ea typeface="굴림" charset="-127"/>
              </a:rPr>
              <a:t>			</a:t>
            </a:r>
            <a:r>
              <a:rPr lang="en-US" altLang="ko-KR" sz="2400" b="1" dirty="0" smtClean="0">
                <a:solidFill>
                  <a:srgbClr val="0066FF"/>
                </a:solidFill>
                <a:ea typeface="굴림" charset="-127"/>
              </a:rPr>
              <a:t>for</a:t>
            </a:r>
            <a:r>
              <a:rPr lang="en-US" altLang="ko-KR" sz="2400" dirty="0" smtClean="0">
                <a:ea typeface="굴림" charset="-127"/>
              </a:rPr>
              <a:t> </a:t>
            </a:r>
            <a:r>
              <a:rPr lang="en-US" altLang="ko-KR" sz="2400" i="1" dirty="0" smtClean="0">
                <a:ea typeface="굴림" charset="-127"/>
              </a:rPr>
              <a:t>p</a:t>
            </a:r>
            <a:r>
              <a:rPr lang="en-US" altLang="ko-KR" sz="2400" dirty="0" smtClean="0">
                <a:ea typeface="굴림" charset="-127"/>
              </a:rPr>
              <a:t> ← 1 </a:t>
            </a:r>
            <a:r>
              <a:rPr lang="en-US" altLang="ko-KR" sz="2400" b="1" dirty="0" smtClean="0">
                <a:solidFill>
                  <a:srgbClr val="0066FF"/>
                </a:solidFill>
                <a:ea typeface="굴림" charset="-127"/>
              </a:rPr>
              <a:t>to</a:t>
            </a:r>
            <a:r>
              <a:rPr lang="en-US" altLang="ko-KR" sz="2400" dirty="0" smtClean="0">
                <a:ea typeface="굴림" charset="-127"/>
              </a:rPr>
              <a:t> 4 {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altLang="ko-KR" sz="2400" dirty="0" smtClean="0">
                <a:ea typeface="굴림" charset="-127"/>
              </a:rPr>
              <a:t>				</a:t>
            </a:r>
            <a:r>
              <a:rPr lang="en-US" altLang="ko-KR" sz="2400" dirty="0" err="1" smtClean="0">
                <a:ea typeface="굴림" charset="-127"/>
              </a:rPr>
              <a:t>peb</a:t>
            </a:r>
            <a:r>
              <a:rPr lang="en-US" altLang="ko-KR" sz="2400" dirty="0" smtClean="0">
                <a:ea typeface="굴림" charset="-127"/>
              </a:rPr>
              <a:t>[</a:t>
            </a:r>
            <a:r>
              <a:rPr lang="en-US" altLang="ko-KR" sz="2400" i="1" dirty="0" err="1" smtClean="0">
                <a:ea typeface="굴림" charset="-127"/>
              </a:rPr>
              <a:t>i</a:t>
            </a:r>
            <a:r>
              <a:rPr lang="en-US" altLang="ko-KR" sz="2400" dirty="0" smtClean="0">
                <a:ea typeface="굴림" charset="-127"/>
              </a:rPr>
              <a:t>, </a:t>
            </a:r>
            <a:r>
              <a:rPr lang="en-US" altLang="ko-KR" sz="2400" i="1" dirty="0" smtClean="0">
                <a:ea typeface="굴림" charset="-127"/>
              </a:rPr>
              <a:t>p</a:t>
            </a:r>
            <a:r>
              <a:rPr lang="en-US" altLang="ko-KR" sz="2400" dirty="0" smtClean="0">
                <a:ea typeface="굴림" charset="-127"/>
              </a:rPr>
              <a:t>] ← w[</a:t>
            </a:r>
            <a:r>
              <a:rPr lang="en-US" altLang="ko-KR" sz="2400" i="1" dirty="0" err="1" smtClean="0">
                <a:ea typeface="굴림" charset="-127"/>
              </a:rPr>
              <a:t>i</a:t>
            </a:r>
            <a:r>
              <a:rPr lang="en-US" altLang="ko-KR" sz="2400" dirty="0" smtClean="0">
                <a:ea typeface="굴림" charset="-127"/>
              </a:rPr>
              <a:t>, </a:t>
            </a:r>
            <a:r>
              <a:rPr lang="en-US" altLang="ko-KR" sz="2400" i="1" dirty="0" smtClean="0">
                <a:ea typeface="굴림" charset="-127"/>
              </a:rPr>
              <a:t>p</a:t>
            </a:r>
            <a:r>
              <a:rPr lang="en-US" altLang="ko-KR" sz="2400" dirty="0" smtClean="0">
                <a:ea typeface="굴림" charset="-127"/>
              </a:rPr>
              <a:t>] + max</a:t>
            </a:r>
            <a:r>
              <a:rPr lang="ko-KR" altLang="en-US" sz="2400" dirty="0" smtClean="0">
                <a:ea typeface="굴림" charset="-127"/>
              </a:rPr>
              <a:t> </a:t>
            </a:r>
            <a:r>
              <a:rPr lang="en-US" altLang="ko-KR" sz="2400" dirty="0" smtClean="0">
                <a:ea typeface="굴림" charset="-127"/>
              </a:rPr>
              <a:t>{</a:t>
            </a:r>
            <a:r>
              <a:rPr lang="en-US" altLang="ko-KR" sz="2400" dirty="0" err="1" smtClean="0">
                <a:ea typeface="굴림" charset="-127"/>
              </a:rPr>
              <a:t>peb</a:t>
            </a:r>
            <a:r>
              <a:rPr lang="en-US" altLang="ko-KR" sz="2400" dirty="0" smtClean="0">
                <a:ea typeface="굴림" charset="-127"/>
              </a:rPr>
              <a:t>[</a:t>
            </a:r>
            <a:r>
              <a:rPr lang="en-US" altLang="ko-KR" sz="2400" i="1" dirty="0" smtClean="0">
                <a:ea typeface="굴림" charset="-127"/>
              </a:rPr>
              <a:t>i</a:t>
            </a:r>
            <a:r>
              <a:rPr lang="en-US" altLang="ko-KR" sz="2400" dirty="0" smtClean="0">
                <a:ea typeface="굴림" charset="-127"/>
              </a:rPr>
              <a:t>-1, </a:t>
            </a:r>
            <a:r>
              <a:rPr lang="en-US" altLang="ko-KR" sz="2400" i="1" dirty="0" smtClean="0">
                <a:ea typeface="굴림" charset="-127"/>
              </a:rPr>
              <a:t>q</a:t>
            </a:r>
            <a:r>
              <a:rPr lang="en-US" altLang="ko-KR" sz="2400" dirty="0" smtClean="0">
                <a:ea typeface="굴림" charset="-127"/>
              </a:rPr>
              <a:t>]} </a:t>
            </a:r>
            <a:r>
              <a:rPr lang="en-US" altLang="ko-KR" sz="2400" dirty="0" smtClean="0">
                <a:latin typeface="Arial" charset="0"/>
                <a:ea typeface="굴림" charset="-127"/>
              </a:rPr>
              <a:t>;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altLang="ko-KR" sz="2400" dirty="0" smtClean="0">
                <a:ea typeface="굴림" charset="-127"/>
              </a:rPr>
              <a:t>		}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altLang="ko-KR" sz="2400" dirty="0" smtClean="0">
                <a:ea typeface="굴림" charset="-127"/>
              </a:rPr>
              <a:t>		</a:t>
            </a:r>
            <a:r>
              <a:rPr lang="en-US" altLang="ko-KR" sz="2400" b="1" dirty="0" smtClean="0">
                <a:solidFill>
                  <a:srgbClr val="0066FF"/>
                </a:solidFill>
                <a:ea typeface="굴림" charset="-127"/>
              </a:rPr>
              <a:t>return</a:t>
            </a:r>
            <a:r>
              <a:rPr lang="en-US" altLang="ko-KR" sz="2400" dirty="0" smtClean="0">
                <a:ea typeface="굴림" charset="-127"/>
              </a:rPr>
              <a:t>  max { </a:t>
            </a:r>
            <a:r>
              <a:rPr lang="en-US" altLang="ko-KR" sz="2400" dirty="0" err="1" smtClean="0">
                <a:solidFill>
                  <a:srgbClr val="FF3300"/>
                </a:solidFill>
                <a:ea typeface="굴림" charset="-127"/>
              </a:rPr>
              <a:t>peb</a:t>
            </a:r>
            <a:r>
              <a:rPr lang="en-US" altLang="ko-KR" sz="2400" dirty="0" smtClean="0">
                <a:ea typeface="굴림" charset="-127"/>
              </a:rPr>
              <a:t>[</a:t>
            </a:r>
            <a:r>
              <a:rPr lang="en-US" altLang="ko-KR" sz="2400" i="1" dirty="0" smtClean="0">
                <a:ea typeface="굴림" charset="-127"/>
              </a:rPr>
              <a:t>n</a:t>
            </a:r>
            <a:r>
              <a:rPr lang="en-US" altLang="ko-KR" sz="2400" dirty="0" smtClean="0">
                <a:ea typeface="굴림" charset="-127"/>
              </a:rPr>
              <a:t>, </a:t>
            </a:r>
            <a:r>
              <a:rPr lang="en-US" altLang="ko-KR" sz="2400" i="1" dirty="0" smtClean="0">
                <a:ea typeface="굴림" charset="-127"/>
              </a:rPr>
              <a:t>p</a:t>
            </a:r>
            <a:r>
              <a:rPr lang="en-US" altLang="ko-KR" sz="2400" dirty="0" smtClean="0">
                <a:ea typeface="굴림" charset="-127"/>
              </a:rPr>
              <a:t>] } ;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altLang="ko-KR" sz="2400" dirty="0" smtClean="0">
                <a:ea typeface="굴림" charset="-127"/>
              </a:rPr>
              <a:t>} </a:t>
            </a:r>
          </a:p>
        </p:txBody>
      </p:sp>
      <p:sp>
        <p:nvSpPr>
          <p:cNvPr id="45064" name="Rectangle 4"/>
          <p:cNvSpPr>
            <a:spLocks noChangeArrowheads="1"/>
          </p:cNvSpPr>
          <p:nvPr/>
        </p:nvSpPr>
        <p:spPr bwMode="auto">
          <a:xfrm>
            <a:off x="5329238" y="4157663"/>
            <a:ext cx="2000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ko-KR" altLang="en-US" sz="1400" i="0"/>
              <a:t>패턴 </a:t>
            </a:r>
            <a:r>
              <a:rPr lang="en-US" altLang="ko-KR" sz="1400"/>
              <a:t>q</a:t>
            </a:r>
            <a:r>
              <a:rPr lang="ko-KR" altLang="en-US" sz="1400" i="0"/>
              <a:t>는 패턴 </a:t>
            </a:r>
            <a:r>
              <a:rPr lang="en-US" altLang="ko-KR" sz="1400"/>
              <a:t>p</a:t>
            </a:r>
            <a:r>
              <a:rPr lang="ko-KR" altLang="en-US" sz="1400" i="0"/>
              <a:t>와 양립</a:t>
            </a:r>
          </a:p>
        </p:txBody>
      </p:sp>
      <p:sp>
        <p:nvSpPr>
          <p:cNvPr id="45065" name="Rectangle 5"/>
          <p:cNvSpPr>
            <a:spLocks noChangeArrowheads="1"/>
          </p:cNvSpPr>
          <p:nvPr/>
        </p:nvSpPr>
        <p:spPr bwMode="auto">
          <a:xfrm>
            <a:off x="2376487" y="4946650"/>
            <a:ext cx="976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sz="1400" dirty="0"/>
              <a:t>p</a:t>
            </a:r>
            <a:r>
              <a:rPr lang="en-US" altLang="ko-KR" sz="1400" i="0" dirty="0"/>
              <a:t> =1,2,3,4</a:t>
            </a:r>
            <a:endParaRPr lang="ko-KR" altLang="en-US" sz="1400" i="0" dirty="0"/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962025" y="5653087"/>
            <a:ext cx="3184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ko-KR" i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Complexity:</a:t>
            </a:r>
            <a:r>
              <a:rPr lang="en-US" altLang="ko-KR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  <a:ea typeface="굴림" panose="020B0600000101010101" pitchFamily="50" charset="-127"/>
              </a:rPr>
              <a:t>O</a:t>
            </a:r>
            <a:r>
              <a:rPr lang="en-US" altLang="ko-KR" i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  <a:ea typeface="굴림" panose="020B0600000101010101" pitchFamily="50" charset="-127"/>
              </a:rPr>
              <a:t>(</a:t>
            </a:r>
            <a:r>
              <a:rPr lang="en-US" altLang="ko-KR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  <a:ea typeface="굴림" panose="020B0600000101010101" pitchFamily="50" charset="-127"/>
              </a:rPr>
              <a:t>n</a:t>
            </a:r>
            <a:r>
              <a:rPr lang="en-US" altLang="ko-KR" i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  <a:ea typeface="굴림" panose="020B0600000101010101" pitchFamily="50" charset="-127"/>
              </a:rPr>
              <a:t>)</a:t>
            </a:r>
            <a:endParaRPr lang="ko-KR" altLang="en-US" i="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2" charset="0"/>
              <a:ea typeface="굴림" panose="020B0600000101010101" pitchFamily="50" charset="-127"/>
            </a:endParaRPr>
          </a:p>
        </p:txBody>
      </p:sp>
      <p:sp>
        <p:nvSpPr>
          <p:cNvPr id="244760" name="Text Box 24"/>
          <p:cNvSpPr txBox="1">
            <a:spLocks noChangeArrowheads="1"/>
          </p:cNvSpPr>
          <p:nvPr/>
        </p:nvSpPr>
        <p:spPr bwMode="auto">
          <a:xfrm>
            <a:off x="4721225" y="5653088"/>
            <a:ext cx="2805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i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n * 4 * 3 = </a:t>
            </a:r>
            <a:r>
              <a:rPr lang="en-US" altLang="ko-KR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O</a:t>
            </a:r>
            <a:r>
              <a:rPr lang="en-US" altLang="ko-KR" i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n</a:t>
            </a:r>
            <a:r>
              <a:rPr lang="en-US" altLang="ko-KR" i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29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문제예</a:t>
            </a:r>
            <a:r>
              <a:rPr lang="ko-KR" altLang="en-US" dirty="0"/>
              <a:t> </a:t>
            </a:r>
            <a:r>
              <a:rPr lang="en-US" altLang="ko-KR" dirty="0"/>
              <a:t>2: </a:t>
            </a:r>
            <a:r>
              <a:rPr lang="ko-KR" altLang="en-US" dirty="0"/>
              <a:t>행렬 경로 문제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smtClean="0">
                <a:ea typeface="굴림" charset="-127"/>
              </a:rPr>
              <a:t>양 또는 음의 정수 원소들로 구성된 </a:t>
            </a:r>
            <a:r>
              <a:rPr lang="en-US" altLang="ko-KR" sz="2400" i="1" smtClean="0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2400" smtClean="0">
                <a:ea typeface="굴림" charset="-127"/>
              </a:rPr>
              <a:t>×</a:t>
            </a:r>
            <a:r>
              <a:rPr lang="en-US" altLang="ko-KR" sz="2400" i="1" smtClean="0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2400" smtClean="0">
                <a:ea typeface="굴림" charset="-127"/>
              </a:rPr>
              <a:t> </a:t>
            </a:r>
            <a:r>
              <a:rPr lang="ko-KR" altLang="en-US" sz="2400" smtClean="0">
                <a:ea typeface="굴림" charset="-127"/>
              </a:rPr>
              <a:t>행렬이 주어지고</a:t>
            </a:r>
            <a:r>
              <a:rPr lang="en-US" altLang="ko-KR" sz="2400" smtClean="0">
                <a:ea typeface="굴림" charset="-127"/>
              </a:rPr>
              <a:t>, </a:t>
            </a:r>
            <a:r>
              <a:rPr lang="ko-KR" altLang="en-US" sz="2400" smtClean="0">
                <a:ea typeface="굴림" charset="-127"/>
              </a:rPr>
              <a:t>행렬의 좌상단에서 시작하여 우하단까지 이동한다</a:t>
            </a:r>
          </a:p>
          <a:p>
            <a:r>
              <a:rPr lang="ko-KR" altLang="en-US" sz="2400" smtClean="0">
                <a:ea typeface="굴림" charset="-127"/>
              </a:rPr>
              <a:t>이동 방법 </a:t>
            </a:r>
            <a:r>
              <a:rPr lang="en-US" altLang="ko-KR" sz="2400" smtClean="0">
                <a:ea typeface="굴림" charset="-127"/>
              </a:rPr>
              <a:t>(</a:t>
            </a:r>
            <a:r>
              <a:rPr lang="ko-KR" altLang="en-US" sz="2400" smtClean="0">
                <a:ea typeface="굴림" charset="-127"/>
              </a:rPr>
              <a:t>제약조건</a:t>
            </a:r>
            <a:r>
              <a:rPr lang="en-US" altLang="ko-KR" sz="2400" smtClean="0">
                <a:ea typeface="굴림" charset="-127"/>
              </a:rPr>
              <a:t>)</a:t>
            </a:r>
          </a:p>
          <a:p>
            <a:pPr lvl="1"/>
            <a:r>
              <a:rPr lang="ko-KR" altLang="en-US" sz="2000" smtClean="0">
                <a:ea typeface="굴림" charset="-127"/>
              </a:rPr>
              <a:t>오른쪽이나 아래쪽으로만 이동할 수 있다</a:t>
            </a:r>
          </a:p>
          <a:p>
            <a:pPr lvl="1"/>
            <a:r>
              <a:rPr lang="ko-KR" altLang="en-US" sz="2000" smtClean="0">
                <a:ea typeface="굴림" charset="-127"/>
              </a:rPr>
              <a:t>왼쪽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ko-KR" altLang="en-US" sz="2000" smtClean="0">
                <a:ea typeface="굴림" charset="-127"/>
              </a:rPr>
              <a:t>위쪽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ko-KR" altLang="en-US" sz="2000" smtClean="0">
                <a:ea typeface="굴림" charset="-127"/>
              </a:rPr>
              <a:t>대각선 이동은 허용하지 않는다</a:t>
            </a:r>
          </a:p>
          <a:p>
            <a:r>
              <a:rPr lang="ko-KR" altLang="en-US" sz="2400" smtClean="0">
                <a:ea typeface="굴림" charset="-127"/>
              </a:rPr>
              <a:t>목표</a:t>
            </a:r>
            <a:r>
              <a:rPr lang="en-US" altLang="ko-KR" sz="2400" smtClean="0">
                <a:ea typeface="굴림" charset="-127"/>
              </a:rPr>
              <a:t>: </a:t>
            </a:r>
            <a:r>
              <a:rPr lang="ko-KR" altLang="en-US" sz="2400" smtClean="0">
                <a:ea typeface="굴림" charset="-127"/>
              </a:rPr>
              <a:t>행렬의 좌상단에서 시작하여 우하단까지 이동하되</a:t>
            </a:r>
            <a:r>
              <a:rPr lang="en-US" altLang="ko-KR" sz="2400" smtClean="0">
                <a:ea typeface="굴림" charset="-127"/>
              </a:rPr>
              <a:t>, </a:t>
            </a:r>
            <a:r>
              <a:rPr lang="ko-KR" altLang="en-US" sz="2400" smtClean="0">
                <a:ea typeface="굴림" charset="-127"/>
              </a:rPr>
              <a:t>방문한 칸에 있는 수들을 더한 값이 최소화되도록 한다</a:t>
            </a:r>
            <a:endParaRPr lang="en-US" altLang="ko-KR" sz="2400" smtClean="0">
              <a:ea typeface="굴림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3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16" name="Freeform 112"/>
          <p:cNvSpPr>
            <a:spLocks/>
          </p:cNvSpPr>
          <p:nvPr/>
        </p:nvSpPr>
        <p:spPr bwMode="auto">
          <a:xfrm>
            <a:off x="5041900" y="3465513"/>
            <a:ext cx="2557463" cy="1789112"/>
          </a:xfrm>
          <a:custGeom>
            <a:avLst/>
            <a:gdLst>
              <a:gd name="T0" fmla="*/ 0 w 1611"/>
              <a:gd name="T1" fmla="*/ 0 h 1127"/>
              <a:gd name="T2" fmla="*/ 943 w 1611"/>
              <a:gd name="T3" fmla="*/ 0 h 1127"/>
              <a:gd name="T4" fmla="*/ 943 w 1611"/>
              <a:gd name="T5" fmla="*/ 384 h 1127"/>
              <a:gd name="T6" fmla="*/ 475 w 1611"/>
              <a:gd name="T7" fmla="*/ 384 h 1127"/>
              <a:gd name="T8" fmla="*/ 475 w 1611"/>
              <a:gd name="T9" fmla="*/ 1127 h 1127"/>
              <a:gd name="T10" fmla="*/ 1611 w 1611"/>
              <a:gd name="T11" fmla="*/ 1127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1" h="1127">
                <a:moveTo>
                  <a:pt x="0" y="0"/>
                </a:moveTo>
                <a:lnTo>
                  <a:pt x="943" y="0"/>
                </a:lnTo>
                <a:lnTo>
                  <a:pt x="943" y="384"/>
                </a:lnTo>
                <a:lnTo>
                  <a:pt x="475" y="384"/>
                </a:lnTo>
                <a:lnTo>
                  <a:pt x="475" y="1127"/>
                </a:lnTo>
                <a:lnTo>
                  <a:pt x="1611" y="1127"/>
                </a:lnTo>
              </a:path>
            </a:pathLst>
          </a:custGeom>
          <a:noFill/>
          <a:ln w="57150" cmpd="sng">
            <a:solidFill>
              <a:srgbClr val="B2B2B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77618" name="Freeform 114"/>
          <p:cNvSpPr>
            <a:spLocks/>
          </p:cNvSpPr>
          <p:nvPr/>
        </p:nvSpPr>
        <p:spPr bwMode="auto">
          <a:xfrm>
            <a:off x="1236663" y="3451225"/>
            <a:ext cx="2239962" cy="2081213"/>
          </a:xfrm>
          <a:custGeom>
            <a:avLst/>
            <a:gdLst>
              <a:gd name="T0" fmla="*/ 0 w 1411"/>
              <a:gd name="T1" fmla="*/ 0 h 1311"/>
              <a:gd name="T2" fmla="*/ 0 w 1411"/>
              <a:gd name="T3" fmla="*/ 743 h 1311"/>
              <a:gd name="T4" fmla="*/ 944 w 1411"/>
              <a:gd name="T5" fmla="*/ 743 h 1311"/>
              <a:gd name="T6" fmla="*/ 944 w 1411"/>
              <a:gd name="T7" fmla="*/ 368 h 1311"/>
              <a:gd name="T8" fmla="*/ 1411 w 1411"/>
              <a:gd name="T9" fmla="*/ 368 h 1311"/>
              <a:gd name="T10" fmla="*/ 1411 w 1411"/>
              <a:gd name="T11" fmla="*/ 1311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1" h="1311">
                <a:moveTo>
                  <a:pt x="0" y="0"/>
                </a:moveTo>
                <a:lnTo>
                  <a:pt x="0" y="743"/>
                </a:lnTo>
                <a:lnTo>
                  <a:pt x="944" y="743"/>
                </a:lnTo>
                <a:lnTo>
                  <a:pt x="944" y="368"/>
                </a:lnTo>
                <a:lnTo>
                  <a:pt x="1411" y="368"/>
                </a:lnTo>
                <a:lnTo>
                  <a:pt x="1411" y="1311"/>
                </a:lnTo>
              </a:path>
            </a:pathLst>
          </a:custGeom>
          <a:noFill/>
          <a:ln w="57150" cmpd="sng">
            <a:solidFill>
              <a:srgbClr val="B2B2B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277506" name="Group 2"/>
          <p:cNvGraphicFramePr>
            <a:graphicFrameLocks noGrp="1"/>
          </p:cNvGraphicFramePr>
          <p:nvPr/>
        </p:nvGraphicFramePr>
        <p:xfrm>
          <a:off x="865188" y="3216275"/>
          <a:ext cx="2982912" cy="2349501"/>
        </p:xfrm>
        <a:graphic>
          <a:graphicData uri="http://schemas.openxmlformats.org/drawingml/2006/table">
            <a:tbl>
              <a:tblPr/>
              <a:tblGrid>
                <a:gridCol w="746125"/>
                <a:gridCol w="746125"/>
                <a:gridCol w="744537"/>
                <a:gridCol w="746125"/>
              </a:tblGrid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7560" name="Group 56"/>
          <p:cNvGraphicFramePr>
            <a:graphicFrameLocks noGrp="1"/>
          </p:cNvGraphicFramePr>
          <p:nvPr/>
        </p:nvGraphicFramePr>
        <p:xfrm>
          <a:off x="4681538" y="3201988"/>
          <a:ext cx="2982912" cy="2349501"/>
        </p:xfrm>
        <a:graphic>
          <a:graphicData uri="http://schemas.openxmlformats.org/drawingml/2006/table">
            <a:tbl>
              <a:tblPr/>
              <a:tblGrid>
                <a:gridCol w="746125"/>
                <a:gridCol w="746125"/>
                <a:gridCol w="744537"/>
                <a:gridCol w="746125"/>
              </a:tblGrid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617" name="Oval 113"/>
          <p:cNvSpPr>
            <a:spLocks noChangeArrowheads="1"/>
          </p:cNvSpPr>
          <p:nvPr/>
        </p:nvSpPr>
        <p:spPr bwMode="auto">
          <a:xfrm>
            <a:off x="5629275" y="3798888"/>
            <a:ext cx="11271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77619" name="Oval 115"/>
          <p:cNvSpPr>
            <a:spLocks noChangeArrowheads="1"/>
          </p:cNvSpPr>
          <p:nvPr/>
        </p:nvSpPr>
        <p:spPr bwMode="auto">
          <a:xfrm>
            <a:off x="2460625" y="3813175"/>
            <a:ext cx="544513" cy="1073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9212" name="Text Box 116"/>
          <p:cNvSpPr txBox="1">
            <a:spLocks noChangeArrowheads="1"/>
          </p:cNvSpPr>
          <p:nvPr/>
        </p:nvSpPr>
        <p:spPr bwMode="auto">
          <a:xfrm>
            <a:off x="1273175" y="5737225"/>
            <a:ext cx="2066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ko-KR" altLang="en-US" sz="2000" i="0">
                <a:latin typeface="굴림" charset="-127"/>
              </a:rPr>
              <a:t>불법 이동 </a:t>
            </a:r>
            <a:r>
              <a:rPr kumimoji="1" lang="en-US" altLang="ko-KR" sz="2000" i="0">
                <a:latin typeface="굴림" charset="-127"/>
              </a:rPr>
              <a:t>(</a:t>
            </a:r>
            <a:r>
              <a:rPr kumimoji="1" lang="ko-KR" altLang="en-US" sz="2000" i="0">
                <a:latin typeface="굴림" charset="-127"/>
              </a:rPr>
              <a:t>상향</a:t>
            </a:r>
            <a:r>
              <a:rPr kumimoji="1" lang="en-US" altLang="ko-KR" sz="2000" i="0">
                <a:latin typeface="굴림" charset="-127"/>
              </a:rPr>
              <a:t>)</a:t>
            </a:r>
          </a:p>
        </p:txBody>
      </p:sp>
      <p:sp>
        <p:nvSpPr>
          <p:cNvPr id="49213" name="Text Box 117"/>
          <p:cNvSpPr txBox="1">
            <a:spLocks noChangeArrowheads="1"/>
          </p:cNvSpPr>
          <p:nvPr/>
        </p:nvSpPr>
        <p:spPr bwMode="auto">
          <a:xfrm>
            <a:off x="5121275" y="5703888"/>
            <a:ext cx="2066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ko-KR" altLang="en-US" sz="2000" i="0">
                <a:latin typeface="굴림" charset="-127"/>
              </a:rPr>
              <a:t>불법 이동 </a:t>
            </a:r>
            <a:r>
              <a:rPr kumimoji="1" lang="en-US" altLang="ko-KR" sz="2000" i="0">
                <a:latin typeface="굴림" charset="-127"/>
              </a:rPr>
              <a:t>(</a:t>
            </a:r>
            <a:r>
              <a:rPr kumimoji="1" lang="ko-KR" altLang="en-US" sz="2000" i="0">
                <a:latin typeface="굴림" charset="-127"/>
              </a:rPr>
              <a:t>좌향</a:t>
            </a:r>
            <a:r>
              <a:rPr kumimoji="1" lang="en-US" altLang="ko-KR" sz="2000" i="0">
                <a:latin typeface="굴림" charset="-127"/>
              </a:rPr>
              <a:t>)</a:t>
            </a:r>
          </a:p>
        </p:txBody>
      </p:sp>
      <p:sp>
        <p:nvSpPr>
          <p:cNvPr id="49214" name="Rectangle 120"/>
          <p:cNvSpPr>
            <a:spLocks noChangeArrowheads="1"/>
          </p:cNvSpPr>
          <p:nvPr/>
        </p:nvSpPr>
        <p:spPr bwMode="auto">
          <a:xfrm>
            <a:off x="6880225" y="1447006"/>
            <a:ext cx="30353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/>
            <a:endParaRPr lang="ko-KR" altLang="en-US" sz="3200" b="1" i="0" dirty="0">
              <a:solidFill>
                <a:srgbClr val="339933"/>
              </a:solidFill>
              <a:latin typeface="Times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불법 이동의 </a:t>
            </a:r>
            <a:r>
              <a:rPr lang="ko-KR" altLang="en-US" dirty="0"/>
              <a:t>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3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08" name="Freeform 84"/>
          <p:cNvSpPr>
            <a:spLocks/>
          </p:cNvSpPr>
          <p:nvPr/>
        </p:nvSpPr>
        <p:spPr bwMode="auto">
          <a:xfrm>
            <a:off x="5194300" y="3870325"/>
            <a:ext cx="2557463" cy="1789113"/>
          </a:xfrm>
          <a:custGeom>
            <a:avLst/>
            <a:gdLst>
              <a:gd name="T0" fmla="*/ 0 w 1611"/>
              <a:gd name="T1" fmla="*/ 0 h 1127"/>
              <a:gd name="T2" fmla="*/ 0 w 1611"/>
              <a:gd name="T3" fmla="*/ 768 h 1127"/>
              <a:gd name="T4" fmla="*/ 475 w 1611"/>
              <a:gd name="T5" fmla="*/ 768 h 1127"/>
              <a:gd name="T6" fmla="*/ 475 w 1611"/>
              <a:gd name="T7" fmla="*/ 1127 h 1127"/>
              <a:gd name="T8" fmla="*/ 1611 w 1611"/>
              <a:gd name="T9" fmla="*/ 1127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1" h="1127">
                <a:moveTo>
                  <a:pt x="0" y="0"/>
                </a:moveTo>
                <a:lnTo>
                  <a:pt x="0" y="768"/>
                </a:lnTo>
                <a:lnTo>
                  <a:pt x="475" y="768"/>
                </a:lnTo>
                <a:lnTo>
                  <a:pt x="475" y="1127"/>
                </a:lnTo>
                <a:lnTo>
                  <a:pt x="1611" y="1127"/>
                </a:lnTo>
              </a:path>
            </a:pathLst>
          </a:custGeom>
          <a:noFill/>
          <a:ln w="57150" cmpd="sng">
            <a:solidFill>
              <a:srgbClr val="B2B2B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2707" name="Freeform 83"/>
          <p:cNvSpPr>
            <a:spLocks/>
          </p:cNvSpPr>
          <p:nvPr/>
        </p:nvSpPr>
        <p:spPr bwMode="auto">
          <a:xfrm>
            <a:off x="1365250" y="3883025"/>
            <a:ext cx="2266950" cy="2068513"/>
          </a:xfrm>
          <a:custGeom>
            <a:avLst/>
            <a:gdLst>
              <a:gd name="T0" fmla="*/ 0 w 1428"/>
              <a:gd name="T1" fmla="*/ 0 h 1303"/>
              <a:gd name="T2" fmla="*/ 484 w 1428"/>
              <a:gd name="T3" fmla="*/ 0 h 1303"/>
              <a:gd name="T4" fmla="*/ 960 w 1428"/>
              <a:gd name="T5" fmla="*/ 0 h 1303"/>
              <a:gd name="T6" fmla="*/ 960 w 1428"/>
              <a:gd name="T7" fmla="*/ 376 h 1303"/>
              <a:gd name="T8" fmla="*/ 1428 w 1428"/>
              <a:gd name="T9" fmla="*/ 376 h 1303"/>
              <a:gd name="T10" fmla="*/ 1428 w 1428"/>
              <a:gd name="T11" fmla="*/ 1303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8" h="1303">
                <a:moveTo>
                  <a:pt x="0" y="0"/>
                </a:moveTo>
                <a:lnTo>
                  <a:pt x="484" y="0"/>
                </a:lnTo>
                <a:lnTo>
                  <a:pt x="960" y="0"/>
                </a:lnTo>
                <a:lnTo>
                  <a:pt x="960" y="376"/>
                </a:lnTo>
                <a:lnTo>
                  <a:pt x="1428" y="376"/>
                </a:lnTo>
                <a:lnTo>
                  <a:pt x="1428" y="1303"/>
                </a:lnTo>
              </a:path>
            </a:pathLst>
          </a:custGeom>
          <a:noFill/>
          <a:ln w="57150" cmpd="sng">
            <a:solidFill>
              <a:srgbClr val="B2B2B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282709" name="Group 85"/>
          <p:cNvGraphicFramePr>
            <a:graphicFrameLocks noGrp="1"/>
          </p:cNvGraphicFramePr>
          <p:nvPr/>
        </p:nvGraphicFramePr>
        <p:xfrm>
          <a:off x="4814888" y="3629025"/>
          <a:ext cx="2982912" cy="2349501"/>
        </p:xfrm>
        <a:graphic>
          <a:graphicData uri="http://schemas.openxmlformats.org/drawingml/2006/table">
            <a:tbl>
              <a:tblPr/>
              <a:tblGrid>
                <a:gridCol w="746125"/>
                <a:gridCol w="746125"/>
                <a:gridCol w="744537"/>
                <a:gridCol w="746125"/>
              </a:tblGrid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2653" name="Group 29"/>
          <p:cNvGraphicFramePr>
            <a:graphicFrameLocks noGrp="1"/>
          </p:cNvGraphicFramePr>
          <p:nvPr/>
        </p:nvGraphicFramePr>
        <p:xfrm>
          <a:off x="1012825" y="3641725"/>
          <a:ext cx="2982913" cy="2349501"/>
        </p:xfrm>
        <a:graphic>
          <a:graphicData uri="http://schemas.openxmlformats.org/drawingml/2006/table">
            <a:tbl>
              <a:tblPr/>
              <a:tblGrid>
                <a:gridCol w="746125"/>
                <a:gridCol w="746125"/>
                <a:gridCol w="744538"/>
                <a:gridCol w="746125"/>
              </a:tblGrid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58" name="Rectangle 120"/>
          <p:cNvSpPr>
            <a:spLocks noChangeArrowheads="1"/>
          </p:cNvSpPr>
          <p:nvPr/>
        </p:nvSpPr>
        <p:spPr bwMode="auto">
          <a:xfrm>
            <a:off x="6556375" y="1797050"/>
            <a:ext cx="34163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/>
            <a:endParaRPr lang="ko-KR" altLang="en-US" sz="3200" b="1" i="0" dirty="0">
              <a:solidFill>
                <a:srgbClr val="339933"/>
              </a:solidFill>
              <a:latin typeface="Times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유효한 이동의 </a:t>
            </a:r>
            <a:r>
              <a:rPr lang="ko-KR" altLang="en-US" dirty="0"/>
              <a:t>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Recursive</a:t>
            </a:r>
            <a:r>
              <a:rPr lang="en-US" altLang="ko-KR" dirty="0"/>
              <a:t> Algorithm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000" smtClean="0">
                <a:ea typeface="굴림" charset="-127"/>
              </a:rPr>
              <a:t>matrixPath(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i="1" smtClean="0">
                <a:ea typeface="굴림" charset="-127"/>
              </a:rPr>
              <a:t>j</a:t>
            </a:r>
            <a:r>
              <a:rPr lang="en-US" altLang="ko-KR" sz="2000" smtClean="0">
                <a:ea typeface="굴림" charset="-127"/>
              </a:rPr>
              <a:t>) </a:t>
            </a:r>
          </a:p>
          <a:p>
            <a:pPr>
              <a:buFontTx/>
              <a:buNone/>
            </a:pPr>
            <a:r>
              <a:rPr lang="en-US" altLang="ko-KR" sz="1800" smtClean="0">
                <a:ea typeface="굴림" charset="-127"/>
              </a:rPr>
              <a:t>▷</a:t>
            </a:r>
            <a:r>
              <a:rPr lang="en-US" altLang="ko-KR" sz="2000" smtClean="0">
                <a:ea typeface="굴림" charset="-127"/>
              </a:rPr>
              <a:t> (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i="1" smtClean="0">
                <a:ea typeface="굴림" charset="-127"/>
              </a:rPr>
              <a:t>j</a:t>
            </a:r>
            <a:r>
              <a:rPr lang="en-US" altLang="ko-KR" sz="2000" smtClean="0">
                <a:ea typeface="굴림" charset="-127"/>
              </a:rPr>
              <a:t>)</a:t>
            </a:r>
            <a:r>
              <a:rPr lang="ko-KR" altLang="en-US" sz="1800" smtClean="0">
                <a:latin typeface="굴림" charset="-127"/>
                <a:ea typeface="굴림" charset="-127"/>
              </a:rPr>
              <a:t>에 이르는 최저점수</a:t>
            </a:r>
            <a:r>
              <a:rPr lang="ko-KR" altLang="en-US" sz="2000" smtClean="0">
                <a:ea typeface="굴림" charset="-127"/>
              </a:rPr>
              <a:t> </a:t>
            </a:r>
          </a:p>
          <a:p>
            <a:pPr>
              <a:buFontTx/>
              <a:buNone/>
            </a:pPr>
            <a:r>
              <a:rPr lang="en-US" altLang="ko-KR" sz="2000" smtClean="0">
                <a:ea typeface="굴림" charset="-127"/>
              </a:rPr>
              <a:t>{ </a:t>
            </a:r>
          </a:p>
          <a:p>
            <a:pPr>
              <a:buFontTx/>
              <a:buNone/>
            </a:pPr>
            <a:r>
              <a:rPr lang="en-US" altLang="ko-KR" sz="2000" smtClean="0">
                <a:ea typeface="굴림" charset="-127"/>
              </a:rPr>
              <a:t>        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if</a:t>
            </a:r>
            <a:r>
              <a:rPr lang="en-US" altLang="ko-KR" sz="2000" smtClean="0">
                <a:ea typeface="굴림" charset="-127"/>
              </a:rPr>
              <a:t> (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 = 1 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and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i="1" smtClean="0">
                <a:ea typeface="굴림" charset="-127"/>
              </a:rPr>
              <a:t>j</a:t>
            </a:r>
            <a:r>
              <a:rPr lang="en-US" altLang="ko-KR" sz="2000" smtClean="0">
                <a:ea typeface="굴림" charset="-127"/>
              </a:rPr>
              <a:t> = 1) 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then return</a:t>
            </a:r>
            <a:r>
              <a:rPr lang="en-US" altLang="ko-KR" sz="2000" smtClean="0">
                <a:ea typeface="굴림" charset="-127"/>
              </a:rPr>
              <a:t> m</a:t>
            </a:r>
            <a:r>
              <a:rPr lang="en-US" altLang="ko-KR" sz="2000" i="1" baseline="-25000" smtClean="0">
                <a:ea typeface="굴림" charset="-127"/>
              </a:rPr>
              <a:t>ij</a:t>
            </a:r>
            <a:r>
              <a:rPr lang="en-US" altLang="ko-KR" sz="2000" smtClean="0">
                <a:ea typeface="굴림" charset="-127"/>
              </a:rPr>
              <a:t>; </a:t>
            </a:r>
          </a:p>
          <a:p>
            <a:pPr>
              <a:buFontTx/>
              <a:buNone/>
            </a:pPr>
            <a:r>
              <a:rPr lang="en-US" altLang="ko-KR" sz="2000" smtClean="0">
                <a:ea typeface="굴림" charset="-127"/>
              </a:rPr>
              <a:t>        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else if</a:t>
            </a:r>
            <a:r>
              <a:rPr lang="en-US" altLang="ko-KR" sz="2000" smtClean="0">
                <a:ea typeface="굴림" charset="-127"/>
              </a:rPr>
              <a:t> (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 = 1) 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then return</a:t>
            </a:r>
            <a:r>
              <a:rPr lang="en-US" altLang="ko-KR" sz="2000" smtClean="0">
                <a:ea typeface="굴림" charset="-127"/>
              </a:rPr>
              <a:t> (matrixPath(1, </a:t>
            </a:r>
            <a:r>
              <a:rPr lang="en-US" altLang="ko-KR" sz="2000" i="1" smtClean="0">
                <a:ea typeface="굴림" charset="-127"/>
              </a:rPr>
              <a:t>j</a:t>
            </a:r>
            <a:r>
              <a:rPr lang="en-US" altLang="ko-KR" sz="2000" smtClean="0">
                <a:ea typeface="굴림" charset="-127"/>
              </a:rPr>
              <a:t>-1) + m</a:t>
            </a:r>
            <a:r>
              <a:rPr lang="en-US" altLang="ko-KR" sz="2000" i="1" baseline="-25000" smtClean="0">
                <a:ea typeface="굴림" charset="-127"/>
              </a:rPr>
              <a:t>ij</a:t>
            </a:r>
            <a:r>
              <a:rPr lang="en-US" altLang="ko-KR" sz="2000" smtClean="0">
                <a:ea typeface="굴림" charset="-127"/>
              </a:rPr>
              <a:t>); </a:t>
            </a:r>
          </a:p>
          <a:p>
            <a:pPr>
              <a:buFontTx/>
              <a:buNone/>
            </a:pPr>
            <a:r>
              <a:rPr lang="en-US" altLang="ko-KR" sz="2000" smtClean="0">
                <a:ea typeface="굴림" charset="-127"/>
              </a:rPr>
              <a:t>        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else if</a:t>
            </a:r>
            <a:r>
              <a:rPr lang="en-US" altLang="ko-KR" sz="2000" smtClean="0">
                <a:ea typeface="굴림" charset="-127"/>
              </a:rPr>
              <a:t> (</a:t>
            </a:r>
            <a:r>
              <a:rPr lang="en-US" altLang="ko-KR" sz="2000" i="1" smtClean="0">
                <a:ea typeface="굴림" charset="-127"/>
              </a:rPr>
              <a:t>j</a:t>
            </a:r>
            <a:r>
              <a:rPr lang="en-US" altLang="ko-KR" sz="2000" smtClean="0">
                <a:ea typeface="굴림" charset="-127"/>
              </a:rPr>
              <a:t> = 1) 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then return</a:t>
            </a:r>
            <a:r>
              <a:rPr lang="en-US" altLang="ko-KR" sz="2000" smtClean="0">
                <a:ea typeface="굴림" charset="-127"/>
              </a:rPr>
              <a:t> (matrixPath(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-1, 1) + m</a:t>
            </a:r>
            <a:r>
              <a:rPr lang="en-US" altLang="ko-KR" sz="2000" i="1" baseline="-25000" smtClean="0">
                <a:ea typeface="굴림" charset="-127"/>
              </a:rPr>
              <a:t>ij</a:t>
            </a:r>
            <a:r>
              <a:rPr lang="en-US" altLang="ko-KR" sz="2000" smtClean="0">
                <a:ea typeface="굴림" charset="-127"/>
              </a:rPr>
              <a:t>); </a:t>
            </a:r>
          </a:p>
          <a:p>
            <a:pPr>
              <a:buFontTx/>
              <a:buNone/>
            </a:pPr>
            <a:r>
              <a:rPr lang="en-US" altLang="ko-KR" sz="2000" smtClean="0">
                <a:ea typeface="굴림" charset="-127"/>
              </a:rPr>
              <a:t>        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else return</a:t>
            </a:r>
            <a:r>
              <a:rPr lang="en-US" altLang="ko-KR" sz="2000" smtClean="0">
                <a:ea typeface="굴림" charset="-127"/>
              </a:rPr>
              <a:t> ((min(matrixPath(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-1, </a:t>
            </a:r>
            <a:r>
              <a:rPr lang="en-US" altLang="ko-KR" sz="2000" i="1" smtClean="0">
                <a:ea typeface="굴림" charset="-127"/>
              </a:rPr>
              <a:t>j</a:t>
            </a:r>
            <a:r>
              <a:rPr lang="en-US" altLang="ko-KR" sz="2000" smtClean="0">
                <a:ea typeface="굴림" charset="-127"/>
              </a:rPr>
              <a:t>), matrixPath(i, </a:t>
            </a:r>
            <a:r>
              <a:rPr lang="en-US" altLang="ko-KR" sz="2000" i="1" smtClean="0">
                <a:ea typeface="굴림" charset="-127"/>
              </a:rPr>
              <a:t>j</a:t>
            </a:r>
            <a:r>
              <a:rPr lang="en-US" altLang="ko-KR" sz="2000" smtClean="0">
                <a:ea typeface="굴림" charset="-127"/>
              </a:rPr>
              <a:t>-1)) + m</a:t>
            </a:r>
            <a:r>
              <a:rPr lang="en-US" altLang="ko-KR" sz="2000" i="1" baseline="-25000" smtClean="0">
                <a:ea typeface="굴림" charset="-127"/>
              </a:rPr>
              <a:t>ij</a:t>
            </a:r>
            <a:r>
              <a:rPr lang="en-US" altLang="ko-KR" sz="2000" smtClean="0">
                <a:ea typeface="굴림" charset="-127"/>
              </a:rPr>
              <a:t>); </a:t>
            </a:r>
          </a:p>
          <a:p>
            <a:pPr>
              <a:buFontTx/>
              <a:buNone/>
            </a:pPr>
            <a:r>
              <a:rPr lang="en-US" altLang="ko-KR" sz="2000" smtClean="0">
                <a:ea typeface="굴림" charset="-127"/>
              </a:rPr>
              <a:t>} 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08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456238" y="65405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</a:rPr>
              <a:t>mat</a:t>
            </a:r>
            <a:r>
              <a:rPr kumimoji="1" lang="en-US" altLang="ko-KR" sz="1200" i="0"/>
              <a:t>(4,3)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479675" y="1282700"/>
            <a:ext cx="793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 (4,2)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7408863" y="1282700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mat(3,3)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281363" y="1887538"/>
            <a:ext cx="750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mat(3,2)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476375" y="1889125"/>
            <a:ext cx="750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mat(4,1)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1498600" y="2663825"/>
            <a:ext cx="750888" cy="2746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mat(2,1)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487488" y="2282825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mat(3,1)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1508125" y="3032125"/>
            <a:ext cx="750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mat(1,1)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2449513" y="2422525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mat(3,1)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3549650" y="2420938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mat(2,2)</a:t>
            </a:r>
          </a:p>
        </p:txBody>
      </p:sp>
      <p:sp>
        <p:nvSpPr>
          <p:cNvPr id="285708" name="Freeform 12"/>
          <p:cNvSpPr>
            <a:spLocks/>
          </p:cNvSpPr>
          <p:nvPr/>
        </p:nvSpPr>
        <p:spPr bwMode="auto">
          <a:xfrm>
            <a:off x="2825750" y="1123950"/>
            <a:ext cx="4910138" cy="204788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09" name="Freeform 13"/>
          <p:cNvSpPr>
            <a:spLocks/>
          </p:cNvSpPr>
          <p:nvPr/>
        </p:nvSpPr>
        <p:spPr bwMode="auto">
          <a:xfrm>
            <a:off x="1808163" y="1722438"/>
            <a:ext cx="1789112" cy="215900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10" name="Freeform 14"/>
          <p:cNvSpPr>
            <a:spLocks/>
          </p:cNvSpPr>
          <p:nvPr/>
        </p:nvSpPr>
        <p:spPr bwMode="auto">
          <a:xfrm>
            <a:off x="5549900" y="1712913"/>
            <a:ext cx="2790825" cy="185737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11" name="Freeform 15"/>
          <p:cNvSpPr>
            <a:spLocks/>
          </p:cNvSpPr>
          <p:nvPr/>
        </p:nvSpPr>
        <p:spPr bwMode="auto">
          <a:xfrm>
            <a:off x="2794000" y="2286000"/>
            <a:ext cx="1143000" cy="157163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12" name="Line 16"/>
          <p:cNvSpPr>
            <a:spLocks noChangeShapeType="1"/>
          </p:cNvSpPr>
          <p:nvPr/>
        </p:nvSpPr>
        <p:spPr bwMode="auto">
          <a:xfrm>
            <a:off x="3594100" y="212407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13" name="Line 17"/>
          <p:cNvSpPr>
            <a:spLocks noChangeShapeType="1"/>
          </p:cNvSpPr>
          <p:nvPr/>
        </p:nvSpPr>
        <p:spPr bwMode="auto">
          <a:xfrm>
            <a:off x="1803400" y="21447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14" name="Line 18"/>
          <p:cNvSpPr>
            <a:spLocks noChangeShapeType="1"/>
          </p:cNvSpPr>
          <p:nvPr/>
        </p:nvSpPr>
        <p:spPr bwMode="auto">
          <a:xfrm>
            <a:off x="2825750" y="1543050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15" name="Line 19"/>
          <p:cNvSpPr>
            <a:spLocks noChangeShapeType="1"/>
          </p:cNvSpPr>
          <p:nvPr/>
        </p:nvSpPr>
        <p:spPr bwMode="auto">
          <a:xfrm>
            <a:off x="7734300" y="1543050"/>
            <a:ext cx="0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2481263" y="84138"/>
            <a:ext cx="750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mat(4,4)</a:t>
            </a:r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8018463" y="1851025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mat(2,3)</a:t>
            </a:r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8299450" y="2765425"/>
            <a:ext cx="750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mat(1,2)</a:t>
            </a:r>
          </a:p>
        </p:txBody>
      </p:sp>
      <p:sp>
        <p:nvSpPr>
          <p:cNvPr id="285719" name="Freeform 23"/>
          <p:cNvSpPr>
            <a:spLocks/>
          </p:cNvSpPr>
          <p:nvPr/>
        </p:nvSpPr>
        <p:spPr bwMode="auto">
          <a:xfrm>
            <a:off x="7546975" y="2260600"/>
            <a:ext cx="1127125" cy="184150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20" name="Line 24"/>
          <p:cNvSpPr>
            <a:spLocks noChangeShapeType="1"/>
          </p:cNvSpPr>
          <p:nvPr/>
        </p:nvSpPr>
        <p:spPr bwMode="auto">
          <a:xfrm>
            <a:off x="8331200" y="21129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21" name="Line 25"/>
          <p:cNvSpPr>
            <a:spLocks noChangeShapeType="1"/>
          </p:cNvSpPr>
          <p:nvPr/>
        </p:nvSpPr>
        <p:spPr bwMode="auto">
          <a:xfrm>
            <a:off x="5738813" y="917575"/>
            <a:ext cx="0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22" name="Freeform 26"/>
          <p:cNvSpPr>
            <a:spLocks/>
          </p:cNvSpPr>
          <p:nvPr/>
        </p:nvSpPr>
        <p:spPr bwMode="auto">
          <a:xfrm>
            <a:off x="2835275" y="331788"/>
            <a:ext cx="2905125" cy="390525"/>
          </a:xfrm>
          <a:custGeom>
            <a:avLst/>
            <a:gdLst>
              <a:gd name="T0" fmla="*/ 1754 w 1754"/>
              <a:gd name="T1" fmla="*/ 246 h 246"/>
              <a:gd name="T2" fmla="*/ 1754 w 1754"/>
              <a:gd name="T3" fmla="*/ 129 h 246"/>
              <a:gd name="T4" fmla="*/ 0 w 1754"/>
              <a:gd name="T5" fmla="*/ 129 h 246"/>
              <a:gd name="T6" fmla="*/ 0 w 1754"/>
              <a:gd name="T7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54" h="246">
                <a:moveTo>
                  <a:pt x="1754" y="246"/>
                </a:moveTo>
                <a:lnTo>
                  <a:pt x="1754" y="129"/>
                </a:lnTo>
                <a:lnTo>
                  <a:pt x="0" y="129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23" name="Line 27"/>
          <p:cNvSpPr>
            <a:spLocks noChangeShapeType="1"/>
          </p:cNvSpPr>
          <p:nvPr/>
        </p:nvSpPr>
        <p:spPr bwMode="auto">
          <a:xfrm>
            <a:off x="1816100" y="252888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24" name="Line 28"/>
          <p:cNvSpPr>
            <a:spLocks noChangeShapeType="1"/>
          </p:cNvSpPr>
          <p:nvPr/>
        </p:nvSpPr>
        <p:spPr bwMode="auto">
          <a:xfrm>
            <a:off x="1822450" y="291147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2466975" y="2817813"/>
            <a:ext cx="750888" cy="2746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mat(2,1)</a:t>
            </a:r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2476500" y="3186113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mat(1,1)</a:t>
            </a:r>
          </a:p>
        </p:txBody>
      </p:sp>
      <p:sp>
        <p:nvSpPr>
          <p:cNvPr id="285727" name="Line 31"/>
          <p:cNvSpPr>
            <a:spLocks noChangeShapeType="1"/>
          </p:cNvSpPr>
          <p:nvPr/>
        </p:nvSpPr>
        <p:spPr bwMode="auto">
          <a:xfrm>
            <a:off x="2784475" y="268287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28" name="Line 32"/>
          <p:cNvSpPr>
            <a:spLocks noChangeShapeType="1"/>
          </p:cNvSpPr>
          <p:nvPr/>
        </p:nvSpPr>
        <p:spPr bwMode="auto">
          <a:xfrm>
            <a:off x="2790825" y="30654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329" name="Text Box 33"/>
          <p:cNvSpPr txBox="1">
            <a:spLocks noChangeArrowheads="1"/>
          </p:cNvSpPr>
          <p:nvPr/>
        </p:nvSpPr>
        <p:spPr bwMode="auto">
          <a:xfrm>
            <a:off x="3276600" y="3008313"/>
            <a:ext cx="750888" cy="2746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mat(2,1)</a:t>
            </a:r>
          </a:p>
        </p:txBody>
      </p:sp>
      <p:sp>
        <p:nvSpPr>
          <p:cNvPr id="55330" name="Text Box 34"/>
          <p:cNvSpPr txBox="1">
            <a:spLocks noChangeArrowheads="1"/>
          </p:cNvSpPr>
          <p:nvPr/>
        </p:nvSpPr>
        <p:spPr bwMode="auto">
          <a:xfrm>
            <a:off x="3967163" y="3006725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mat(1,2)</a:t>
            </a:r>
          </a:p>
        </p:txBody>
      </p:sp>
      <p:sp>
        <p:nvSpPr>
          <p:cNvPr id="285731" name="Freeform 35"/>
          <p:cNvSpPr>
            <a:spLocks/>
          </p:cNvSpPr>
          <p:nvPr/>
        </p:nvSpPr>
        <p:spPr bwMode="auto">
          <a:xfrm>
            <a:off x="3633788" y="2836863"/>
            <a:ext cx="687387" cy="171450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32" name="Line 36"/>
          <p:cNvSpPr>
            <a:spLocks noChangeShapeType="1"/>
          </p:cNvSpPr>
          <p:nvPr/>
        </p:nvSpPr>
        <p:spPr bwMode="auto">
          <a:xfrm>
            <a:off x="3938588" y="26892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333" name="Text Box 37"/>
          <p:cNvSpPr txBox="1">
            <a:spLocks noChangeArrowheads="1"/>
          </p:cNvSpPr>
          <p:nvPr/>
        </p:nvSpPr>
        <p:spPr bwMode="auto">
          <a:xfrm>
            <a:off x="3292475" y="3386138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mat(1,1)</a:t>
            </a:r>
          </a:p>
        </p:txBody>
      </p:sp>
      <p:sp>
        <p:nvSpPr>
          <p:cNvPr id="285734" name="Line 38"/>
          <p:cNvSpPr>
            <a:spLocks noChangeShapeType="1"/>
          </p:cNvSpPr>
          <p:nvPr/>
        </p:nvSpPr>
        <p:spPr bwMode="auto">
          <a:xfrm>
            <a:off x="3632200" y="326548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335" name="Text Box 39"/>
          <p:cNvSpPr txBox="1">
            <a:spLocks noChangeArrowheads="1"/>
          </p:cNvSpPr>
          <p:nvPr/>
        </p:nvSpPr>
        <p:spPr bwMode="auto">
          <a:xfrm>
            <a:off x="3967163" y="3386138"/>
            <a:ext cx="750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mat(1,1)</a:t>
            </a:r>
          </a:p>
        </p:txBody>
      </p:sp>
      <p:sp>
        <p:nvSpPr>
          <p:cNvPr id="285736" name="Line 40"/>
          <p:cNvSpPr>
            <a:spLocks noChangeShapeType="1"/>
          </p:cNvSpPr>
          <p:nvPr/>
        </p:nvSpPr>
        <p:spPr bwMode="auto">
          <a:xfrm>
            <a:off x="4319588" y="326548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337" name="Text Box 41"/>
          <p:cNvSpPr txBox="1">
            <a:spLocks noChangeArrowheads="1"/>
          </p:cNvSpPr>
          <p:nvPr/>
        </p:nvSpPr>
        <p:spPr bwMode="auto">
          <a:xfrm>
            <a:off x="8310563" y="3119438"/>
            <a:ext cx="750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mat(1,1)</a:t>
            </a:r>
          </a:p>
        </p:txBody>
      </p:sp>
      <p:sp>
        <p:nvSpPr>
          <p:cNvPr id="285738" name="Line 42"/>
          <p:cNvSpPr>
            <a:spLocks noChangeShapeType="1"/>
          </p:cNvSpPr>
          <p:nvPr/>
        </p:nvSpPr>
        <p:spPr bwMode="auto">
          <a:xfrm>
            <a:off x="8675688" y="301148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339" name="Text Box 43"/>
          <p:cNvSpPr txBox="1">
            <a:spLocks noChangeArrowheads="1"/>
          </p:cNvSpPr>
          <p:nvPr/>
        </p:nvSpPr>
        <p:spPr bwMode="auto">
          <a:xfrm>
            <a:off x="792163" y="3762375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mat(3,4)</a:t>
            </a:r>
          </a:p>
        </p:txBody>
      </p:sp>
      <p:sp>
        <p:nvSpPr>
          <p:cNvPr id="55340" name="Text Box 44"/>
          <p:cNvSpPr txBox="1">
            <a:spLocks noChangeArrowheads="1"/>
          </p:cNvSpPr>
          <p:nvPr/>
        </p:nvSpPr>
        <p:spPr bwMode="auto">
          <a:xfrm>
            <a:off x="787400" y="4352925"/>
            <a:ext cx="750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mat(2,4)</a:t>
            </a:r>
          </a:p>
        </p:txBody>
      </p:sp>
      <p:sp>
        <p:nvSpPr>
          <p:cNvPr id="55341" name="Text Box 45"/>
          <p:cNvSpPr txBox="1">
            <a:spLocks noChangeArrowheads="1"/>
          </p:cNvSpPr>
          <p:nvPr/>
        </p:nvSpPr>
        <p:spPr bwMode="auto">
          <a:xfrm>
            <a:off x="1982788" y="4957763"/>
            <a:ext cx="750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mat(2,3)</a:t>
            </a:r>
          </a:p>
        </p:txBody>
      </p:sp>
      <p:sp>
        <p:nvSpPr>
          <p:cNvPr id="55342" name="Text Box 46"/>
          <p:cNvSpPr txBox="1">
            <a:spLocks noChangeArrowheads="1"/>
          </p:cNvSpPr>
          <p:nvPr/>
        </p:nvSpPr>
        <p:spPr bwMode="auto">
          <a:xfrm>
            <a:off x="177800" y="4959350"/>
            <a:ext cx="750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mat(1,4)</a:t>
            </a:r>
          </a:p>
        </p:txBody>
      </p:sp>
      <p:sp>
        <p:nvSpPr>
          <p:cNvPr id="55343" name="Text Box 47"/>
          <p:cNvSpPr txBox="1">
            <a:spLocks noChangeArrowheads="1"/>
          </p:cNvSpPr>
          <p:nvPr/>
        </p:nvSpPr>
        <p:spPr bwMode="auto">
          <a:xfrm>
            <a:off x="200025" y="5734050"/>
            <a:ext cx="750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mat(1,2)</a:t>
            </a:r>
          </a:p>
        </p:txBody>
      </p:sp>
      <p:sp>
        <p:nvSpPr>
          <p:cNvPr id="55344" name="Text Box 48"/>
          <p:cNvSpPr txBox="1">
            <a:spLocks noChangeArrowheads="1"/>
          </p:cNvSpPr>
          <p:nvPr/>
        </p:nvSpPr>
        <p:spPr bwMode="auto">
          <a:xfrm>
            <a:off x="188913" y="5353050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mat(1,3)</a:t>
            </a:r>
          </a:p>
        </p:txBody>
      </p:sp>
      <p:sp>
        <p:nvSpPr>
          <p:cNvPr id="55345" name="Text Box 49"/>
          <p:cNvSpPr txBox="1">
            <a:spLocks noChangeArrowheads="1"/>
          </p:cNvSpPr>
          <p:nvPr/>
        </p:nvSpPr>
        <p:spPr bwMode="auto">
          <a:xfrm>
            <a:off x="209550" y="6102350"/>
            <a:ext cx="750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mat(1,1)</a:t>
            </a:r>
          </a:p>
        </p:txBody>
      </p:sp>
      <p:sp>
        <p:nvSpPr>
          <p:cNvPr id="55346" name="Text Box 50"/>
          <p:cNvSpPr txBox="1">
            <a:spLocks noChangeArrowheads="1"/>
          </p:cNvSpPr>
          <p:nvPr/>
        </p:nvSpPr>
        <p:spPr bwMode="auto">
          <a:xfrm>
            <a:off x="1150938" y="5505450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mat(1,3)</a:t>
            </a:r>
          </a:p>
        </p:txBody>
      </p:sp>
      <p:sp>
        <p:nvSpPr>
          <p:cNvPr id="55347" name="Text Box 51"/>
          <p:cNvSpPr txBox="1">
            <a:spLocks noChangeArrowheads="1"/>
          </p:cNvSpPr>
          <p:nvPr/>
        </p:nvSpPr>
        <p:spPr bwMode="auto">
          <a:xfrm>
            <a:off x="2251075" y="5503863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mat(2,2)</a:t>
            </a:r>
          </a:p>
        </p:txBody>
      </p:sp>
      <p:sp>
        <p:nvSpPr>
          <p:cNvPr id="285748" name="Freeform 52"/>
          <p:cNvSpPr>
            <a:spLocks/>
          </p:cNvSpPr>
          <p:nvPr/>
        </p:nvSpPr>
        <p:spPr bwMode="auto">
          <a:xfrm>
            <a:off x="1119188" y="4235450"/>
            <a:ext cx="4352925" cy="163513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49" name="Freeform 53"/>
          <p:cNvSpPr>
            <a:spLocks/>
          </p:cNvSpPr>
          <p:nvPr/>
        </p:nvSpPr>
        <p:spPr bwMode="auto">
          <a:xfrm>
            <a:off x="509588" y="4792663"/>
            <a:ext cx="1789112" cy="215900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50" name="Freeform 54"/>
          <p:cNvSpPr>
            <a:spLocks/>
          </p:cNvSpPr>
          <p:nvPr/>
        </p:nvSpPr>
        <p:spPr bwMode="auto">
          <a:xfrm>
            <a:off x="1495425" y="5368925"/>
            <a:ext cx="1143000" cy="209550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51" name="Line 55"/>
          <p:cNvSpPr>
            <a:spLocks noChangeShapeType="1"/>
          </p:cNvSpPr>
          <p:nvPr/>
        </p:nvSpPr>
        <p:spPr bwMode="auto">
          <a:xfrm>
            <a:off x="2295525" y="52197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52" name="Line 56"/>
          <p:cNvSpPr>
            <a:spLocks noChangeShapeType="1"/>
          </p:cNvSpPr>
          <p:nvPr/>
        </p:nvSpPr>
        <p:spPr bwMode="auto">
          <a:xfrm>
            <a:off x="504825" y="521493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53" name="Line 57"/>
          <p:cNvSpPr>
            <a:spLocks noChangeShapeType="1"/>
          </p:cNvSpPr>
          <p:nvPr/>
        </p:nvSpPr>
        <p:spPr bwMode="auto">
          <a:xfrm>
            <a:off x="1120775" y="4613275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54" name="Line 58"/>
          <p:cNvSpPr>
            <a:spLocks noChangeShapeType="1"/>
          </p:cNvSpPr>
          <p:nvPr/>
        </p:nvSpPr>
        <p:spPr bwMode="auto">
          <a:xfrm>
            <a:off x="1125538" y="4025900"/>
            <a:ext cx="0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55" name="Line 59"/>
          <p:cNvSpPr>
            <a:spLocks noChangeShapeType="1"/>
          </p:cNvSpPr>
          <p:nvPr/>
        </p:nvSpPr>
        <p:spPr bwMode="auto">
          <a:xfrm>
            <a:off x="517525" y="55991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56" name="Line 60"/>
          <p:cNvSpPr>
            <a:spLocks noChangeShapeType="1"/>
          </p:cNvSpPr>
          <p:nvPr/>
        </p:nvSpPr>
        <p:spPr bwMode="auto">
          <a:xfrm>
            <a:off x="523875" y="59817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357" name="Text Box 61"/>
          <p:cNvSpPr txBox="1">
            <a:spLocks noChangeArrowheads="1"/>
          </p:cNvSpPr>
          <p:nvPr/>
        </p:nvSpPr>
        <p:spPr bwMode="auto">
          <a:xfrm>
            <a:off x="1168400" y="5900738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mat(1,2)</a:t>
            </a:r>
          </a:p>
        </p:txBody>
      </p:sp>
      <p:sp>
        <p:nvSpPr>
          <p:cNvPr id="55358" name="Text Box 62"/>
          <p:cNvSpPr txBox="1">
            <a:spLocks noChangeArrowheads="1"/>
          </p:cNvSpPr>
          <p:nvPr/>
        </p:nvSpPr>
        <p:spPr bwMode="auto">
          <a:xfrm>
            <a:off x="1177925" y="6269038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mat(1,1)</a:t>
            </a:r>
          </a:p>
        </p:txBody>
      </p:sp>
      <p:sp>
        <p:nvSpPr>
          <p:cNvPr id="285759" name="Line 63"/>
          <p:cNvSpPr>
            <a:spLocks noChangeShapeType="1"/>
          </p:cNvSpPr>
          <p:nvPr/>
        </p:nvSpPr>
        <p:spPr bwMode="auto">
          <a:xfrm>
            <a:off x="1485900" y="57658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60" name="Line 64"/>
          <p:cNvSpPr>
            <a:spLocks noChangeShapeType="1"/>
          </p:cNvSpPr>
          <p:nvPr/>
        </p:nvSpPr>
        <p:spPr bwMode="auto">
          <a:xfrm>
            <a:off x="1492250" y="614838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361" name="Text Box 65"/>
          <p:cNvSpPr txBox="1">
            <a:spLocks noChangeArrowheads="1"/>
          </p:cNvSpPr>
          <p:nvPr/>
        </p:nvSpPr>
        <p:spPr bwMode="auto">
          <a:xfrm>
            <a:off x="1978025" y="6091238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mat(1,2)</a:t>
            </a:r>
          </a:p>
        </p:txBody>
      </p:sp>
      <p:sp>
        <p:nvSpPr>
          <p:cNvPr id="55362" name="Text Box 66"/>
          <p:cNvSpPr txBox="1">
            <a:spLocks noChangeArrowheads="1"/>
          </p:cNvSpPr>
          <p:nvPr/>
        </p:nvSpPr>
        <p:spPr bwMode="auto">
          <a:xfrm>
            <a:off x="2643188" y="6089650"/>
            <a:ext cx="750887" cy="2746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mat(2,1)</a:t>
            </a:r>
          </a:p>
        </p:txBody>
      </p:sp>
      <p:sp>
        <p:nvSpPr>
          <p:cNvPr id="285763" name="Freeform 67"/>
          <p:cNvSpPr>
            <a:spLocks/>
          </p:cNvSpPr>
          <p:nvPr/>
        </p:nvSpPr>
        <p:spPr bwMode="auto">
          <a:xfrm>
            <a:off x="2335213" y="5919788"/>
            <a:ext cx="647700" cy="236537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64" name="Line 68"/>
          <p:cNvSpPr>
            <a:spLocks noChangeShapeType="1"/>
          </p:cNvSpPr>
          <p:nvPr/>
        </p:nvSpPr>
        <p:spPr bwMode="auto">
          <a:xfrm>
            <a:off x="2640013" y="577215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365" name="Text Box 69"/>
          <p:cNvSpPr txBox="1">
            <a:spLocks noChangeArrowheads="1"/>
          </p:cNvSpPr>
          <p:nvPr/>
        </p:nvSpPr>
        <p:spPr bwMode="auto">
          <a:xfrm>
            <a:off x="1993900" y="6469063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mat(1,1)</a:t>
            </a:r>
          </a:p>
        </p:txBody>
      </p:sp>
      <p:sp>
        <p:nvSpPr>
          <p:cNvPr id="285766" name="Line 70"/>
          <p:cNvSpPr>
            <a:spLocks noChangeShapeType="1"/>
          </p:cNvSpPr>
          <p:nvPr/>
        </p:nvSpPr>
        <p:spPr bwMode="auto">
          <a:xfrm>
            <a:off x="2333625" y="63484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367" name="Text Box 71"/>
          <p:cNvSpPr txBox="1">
            <a:spLocks noChangeArrowheads="1"/>
          </p:cNvSpPr>
          <p:nvPr/>
        </p:nvSpPr>
        <p:spPr bwMode="auto">
          <a:xfrm>
            <a:off x="2668588" y="6469063"/>
            <a:ext cx="750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mat(1,1)</a:t>
            </a:r>
          </a:p>
        </p:txBody>
      </p:sp>
      <p:sp>
        <p:nvSpPr>
          <p:cNvPr id="285768" name="Line 72"/>
          <p:cNvSpPr>
            <a:spLocks noChangeShapeType="1"/>
          </p:cNvSpPr>
          <p:nvPr/>
        </p:nvSpPr>
        <p:spPr bwMode="auto">
          <a:xfrm>
            <a:off x="2995613" y="63484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369" name="Text Box 73"/>
          <p:cNvSpPr txBox="1">
            <a:spLocks noChangeArrowheads="1"/>
          </p:cNvSpPr>
          <p:nvPr/>
        </p:nvSpPr>
        <p:spPr bwMode="auto">
          <a:xfrm>
            <a:off x="8301038" y="2422525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mat(1,3)</a:t>
            </a:r>
          </a:p>
        </p:txBody>
      </p:sp>
      <p:sp>
        <p:nvSpPr>
          <p:cNvPr id="285770" name="Line 74"/>
          <p:cNvSpPr>
            <a:spLocks noChangeShapeType="1"/>
          </p:cNvSpPr>
          <p:nvPr/>
        </p:nvSpPr>
        <p:spPr bwMode="auto">
          <a:xfrm>
            <a:off x="8667750" y="26590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371" name="Text Box 75"/>
          <p:cNvSpPr txBox="1">
            <a:spLocks noChangeArrowheads="1"/>
          </p:cNvSpPr>
          <p:nvPr/>
        </p:nvSpPr>
        <p:spPr bwMode="auto">
          <a:xfrm>
            <a:off x="5260975" y="1870075"/>
            <a:ext cx="750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mat(3,2)</a:t>
            </a:r>
          </a:p>
        </p:txBody>
      </p:sp>
      <p:sp>
        <p:nvSpPr>
          <p:cNvPr id="55372" name="Text Box 76"/>
          <p:cNvSpPr txBox="1">
            <a:spLocks noChangeArrowheads="1"/>
          </p:cNvSpPr>
          <p:nvPr/>
        </p:nvSpPr>
        <p:spPr bwMode="auto">
          <a:xfrm>
            <a:off x="4683125" y="2405063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mat(3,1)</a:t>
            </a:r>
          </a:p>
        </p:txBody>
      </p:sp>
      <p:sp>
        <p:nvSpPr>
          <p:cNvPr id="55373" name="Text Box 77"/>
          <p:cNvSpPr txBox="1">
            <a:spLocks noChangeArrowheads="1"/>
          </p:cNvSpPr>
          <p:nvPr/>
        </p:nvSpPr>
        <p:spPr bwMode="auto">
          <a:xfrm>
            <a:off x="5783263" y="2403475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mat(2,2)</a:t>
            </a:r>
          </a:p>
        </p:txBody>
      </p:sp>
      <p:sp>
        <p:nvSpPr>
          <p:cNvPr id="285774" name="Freeform 78"/>
          <p:cNvSpPr>
            <a:spLocks/>
          </p:cNvSpPr>
          <p:nvPr/>
        </p:nvSpPr>
        <p:spPr bwMode="auto">
          <a:xfrm>
            <a:off x="5027613" y="2268538"/>
            <a:ext cx="1143000" cy="157162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75" name="Line 79"/>
          <p:cNvSpPr>
            <a:spLocks noChangeShapeType="1"/>
          </p:cNvSpPr>
          <p:nvPr/>
        </p:nvSpPr>
        <p:spPr bwMode="auto">
          <a:xfrm>
            <a:off x="5561013" y="21320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376" name="Text Box 80"/>
          <p:cNvSpPr txBox="1">
            <a:spLocks noChangeArrowheads="1"/>
          </p:cNvSpPr>
          <p:nvPr/>
        </p:nvSpPr>
        <p:spPr bwMode="auto">
          <a:xfrm>
            <a:off x="4700588" y="2800350"/>
            <a:ext cx="750887" cy="2746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mat(2,1)</a:t>
            </a:r>
          </a:p>
        </p:txBody>
      </p:sp>
      <p:sp>
        <p:nvSpPr>
          <p:cNvPr id="55377" name="Text Box 81"/>
          <p:cNvSpPr txBox="1">
            <a:spLocks noChangeArrowheads="1"/>
          </p:cNvSpPr>
          <p:nvPr/>
        </p:nvSpPr>
        <p:spPr bwMode="auto">
          <a:xfrm>
            <a:off x="4710113" y="3168650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mat(1,1)</a:t>
            </a:r>
          </a:p>
        </p:txBody>
      </p:sp>
      <p:sp>
        <p:nvSpPr>
          <p:cNvPr id="285778" name="Line 82"/>
          <p:cNvSpPr>
            <a:spLocks noChangeShapeType="1"/>
          </p:cNvSpPr>
          <p:nvPr/>
        </p:nvSpPr>
        <p:spPr bwMode="auto">
          <a:xfrm>
            <a:off x="5018088" y="26654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79" name="Line 83"/>
          <p:cNvSpPr>
            <a:spLocks noChangeShapeType="1"/>
          </p:cNvSpPr>
          <p:nvPr/>
        </p:nvSpPr>
        <p:spPr bwMode="auto">
          <a:xfrm>
            <a:off x="5024438" y="30480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380" name="Text Box 84"/>
          <p:cNvSpPr txBox="1">
            <a:spLocks noChangeArrowheads="1"/>
          </p:cNvSpPr>
          <p:nvPr/>
        </p:nvSpPr>
        <p:spPr bwMode="auto">
          <a:xfrm>
            <a:off x="5510213" y="2990850"/>
            <a:ext cx="750887" cy="2746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mat(2,1)</a:t>
            </a:r>
          </a:p>
        </p:txBody>
      </p:sp>
      <p:sp>
        <p:nvSpPr>
          <p:cNvPr id="55381" name="Text Box 85"/>
          <p:cNvSpPr txBox="1">
            <a:spLocks noChangeArrowheads="1"/>
          </p:cNvSpPr>
          <p:nvPr/>
        </p:nvSpPr>
        <p:spPr bwMode="auto">
          <a:xfrm>
            <a:off x="6175375" y="2989263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mat(1,2)</a:t>
            </a:r>
          </a:p>
        </p:txBody>
      </p:sp>
      <p:sp>
        <p:nvSpPr>
          <p:cNvPr id="285782" name="Freeform 86"/>
          <p:cNvSpPr>
            <a:spLocks/>
          </p:cNvSpPr>
          <p:nvPr/>
        </p:nvSpPr>
        <p:spPr bwMode="auto">
          <a:xfrm>
            <a:off x="5867400" y="2819400"/>
            <a:ext cx="647700" cy="169863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83" name="Line 87"/>
          <p:cNvSpPr>
            <a:spLocks noChangeShapeType="1"/>
          </p:cNvSpPr>
          <p:nvPr/>
        </p:nvSpPr>
        <p:spPr bwMode="auto">
          <a:xfrm>
            <a:off x="6172200" y="26717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384" name="Text Box 88"/>
          <p:cNvSpPr txBox="1">
            <a:spLocks noChangeArrowheads="1"/>
          </p:cNvSpPr>
          <p:nvPr/>
        </p:nvSpPr>
        <p:spPr bwMode="auto">
          <a:xfrm>
            <a:off x="5526088" y="3368675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mat(1,1)</a:t>
            </a:r>
          </a:p>
        </p:txBody>
      </p:sp>
      <p:sp>
        <p:nvSpPr>
          <p:cNvPr id="285785" name="Line 89"/>
          <p:cNvSpPr>
            <a:spLocks noChangeShapeType="1"/>
          </p:cNvSpPr>
          <p:nvPr/>
        </p:nvSpPr>
        <p:spPr bwMode="auto">
          <a:xfrm>
            <a:off x="5865813" y="32480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386" name="Text Box 90"/>
          <p:cNvSpPr txBox="1">
            <a:spLocks noChangeArrowheads="1"/>
          </p:cNvSpPr>
          <p:nvPr/>
        </p:nvSpPr>
        <p:spPr bwMode="auto">
          <a:xfrm>
            <a:off x="6200775" y="3368675"/>
            <a:ext cx="750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mat(1,1)</a:t>
            </a:r>
          </a:p>
        </p:txBody>
      </p:sp>
      <p:sp>
        <p:nvSpPr>
          <p:cNvPr id="285787" name="Line 91"/>
          <p:cNvSpPr>
            <a:spLocks noChangeShapeType="1"/>
          </p:cNvSpPr>
          <p:nvPr/>
        </p:nvSpPr>
        <p:spPr bwMode="auto">
          <a:xfrm>
            <a:off x="6527800" y="32480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388" name="Text Box 92"/>
          <p:cNvSpPr txBox="1">
            <a:spLocks noChangeArrowheads="1"/>
          </p:cNvSpPr>
          <p:nvPr/>
        </p:nvSpPr>
        <p:spPr bwMode="auto">
          <a:xfrm>
            <a:off x="7158038" y="2378075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mat(2,2)</a:t>
            </a:r>
          </a:p>
        </p:txBody>
      </p:sp>
      <p:sp>
        <p:nvSpPr>
          <p:cNvPr id="55389" name="Text Box 93"/>
          <p:cNvSpPr txBox="1">
            <a:spLocks noChangeArrowheads="1"/>
          </p:cNvSpPr>
          <p:nvPr/>
        </p:nvSpPr>
        <p:spPr bwMode="auto">
          <a:xfrm>
            <a:off x="6884988" y="2965450"/>
            <a:ext cx="750887" cy="2746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mat(2,1)</a:t>
            </a:r>
          </a:p>
        </p:txBody>
      </p:sp>
      <p:sp>
        <p:nvSpPr>
          <p:cNvPr id="55390" name="Text Box 94"/>
          <p:cNvSpPr txBox="1">
            <a:spLocks noChangeArrowheads="1"/>
          </p:cNvSpPr>
          <p:nvPr/>
        </p:nvSpPr>
        <p:spPr bwMode="auto">
          <a:xfrm>
            <a:off x="7550150" y="2963863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mat(1,2)</a:t>
            </a:r>
          </a:p>
        </p:txBody>
      </p:sp>
      <p:sp>
        <p:nvSpPr>
          <p:cNvPr id="285791" name="Freeform 95"/>
          <p:cNvSpPr>
            <a:spLocks/>
          </p:cNvSpPr>
          <p:nvPr/>
        </p:nvSpPr>
        <p:spPr bwMode="auto">
          <a:xfrm>
            <a:off x="7242175" y="2794000"/>
            <a:ext cx="647700" cy="157163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92" name="Line 96"/>
          <p:cNvSpPr>
            <a:spLocks noChangeShapeType="1"/>
          </p:cNvSpPr>
          <p:nvPr/>
        </p:nvSpPr>
        <p:spPr bwMode="auto">
          <a:xfrm>
            <a:off x="7546975" y="26463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393" name="Text Box 97"/>
          <p:cNvSpPr txBox="1">
            <a:spLocks noChangeArrowheads="1"/>
          </p:cNvSpPr>
          <p:nvPr/>
        </p:nvSpPr>
        <p:spPr bwMode="auto">
          <a:xfrm>
            <a:off x="6900863" y="3343275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mat(1,1)</a:t>
            </a:r>
          </a:p>
        </p:txBody>
      </p:sp>
      <p:sp>
        <p:nvSpPr>
          <p:cNvPr id="285794" name="Line 98"/>
          <p:cNvSpPr>
            <a:spLocks noChangeShapeType="1"/>
          </p:cNvSpPr>
          <p:nvPr/>
        </p:nvSpPr>
        <p:spPr bwMode="auto">
          <a:xfrm>
            <a:off x="7240588" y="32226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395" name="Text Box 99"/>
          <p:cNvSpPr txBox="1">
            <a:spLocks noChangeArrowheads="1"/>
          </p:cNvSpPr>
          <p:nvPr/>
        </p:nvSpPr>
        <p:spPr bwMode="auto">
          <a:xfrm>
            <a:off x="7575550" y="3343275"/>
            <a:ext cx="750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mat(1,1)</a:t>
            </a:r>
          </a:p>
        </p:txBody>
      </p:sp>
      <p:sp>
        <p:nvSpPr>
          <p:cNvPr id="285796" name="Line 100"/>
          <p:cNvSpPr>
            <a:spLocks noChangeShapeType="1"/>
          </p:cNvSpPr>
          <p:nvPr/>
        </p:nvSpPr>
        <p:spPr bwMode="auto">
          <a:xfrm>
            <a:off x="7902575" y="32226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397" name="Text Box 101"/>
          <p:cNvSpPr txBox="1">
            <a:spLocks noChangeArrowheads="1"/>
          </p:cNvSpPr>
          <p:nvPr/>
        </p:nvSpPr>
        <p:spPr bwMode="auto">
          <a:xfrm>
            <a:off x="5156200" y="4354513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mat(3,3)</a:t>
            </a:r>
          </a:p>
        </p:txBody>
      </p:sp>
      <p:sp>
        <p:nvSpPr>
          <p:cNvPr id="285798" name="Freeform 102"/>
          <p:cNvSpPr>
            <a:spLocks/>
          </p:cNvSpPr>
          <p:nvPr/>
        </p:nvSpPr>
        <p:spPr bwMode="auto">
          <a:xfrm>
            <a:off x="4683125" y="4824413"/>
            <a:ext cx="1835150" cy="171450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799" name="Line 103"/>
          <p:cNvSpPr>
            <a:spLocks noChangeShapeType="1"/>
          </p:cNvSpPr>
          <p:nvPr/>
        </p:nvSpPr>
        <p:spPr bwMode="auto">
          <a:xfrm>
            <a:off x="5481638" y="4614863"/>
            <a:ext cx="0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400" name="Text Box 104"/>
          <p:cNvSpPr txBox="1">
            <a:spLocks noChangeArrowheads="1"/>
          </p:cNvSpPr>
          <p:nvPr/>
        </p:nvSpPr>
        <p:spPr bwMode="auto">
          <a:xfrm>
            <a:off x="4376738" y="4954588"/>
            <a:ext cx="750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mat(2,3)</a:t>
            </a:r>
          </a:p>
        </p:txBody>
      </p:sp>
      <p:sp>
        <p:nvSpPr>
          <p:cNvPr id="55401" name="Text Box 105"/>
          <p:cNvSpPr txBox="1">
            <a:spLocks noChangeArrowheads="1"/>
          </p:cNvSpPr>
          <p:nvPr/>
        </p:nvSpPr>
        <p:spPr bwMode="auto">
          <a:xfrm>
            <a:off x="4873625" y="5868988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mat(1,2)</a:t>
            </a:r>
          </a:p>
        </p:txBody>
      </p:sp>
      <p:sp>
        <p:nvSpPr>
          <p:cNvPr id="285802" name="Freeform 106"/>
          <p:cNvSpPr>
            <a:spLocks/>
          </p:cNvSpPr>
          <p:nvPr/>
        </p:nvSpPr>
        <p:spPr bwMode="auto">
          <a:xfrm>
            <a:off x="4121150" y="5364163"/>
            <a:ext cx="1127125" cy="184150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803" name="Line 107"/>
          <p:cNvSpPr>
            <a:spLocks noChangeShapeType="1"/>
          </p:cNvSpPr>
          <p:nvPr/>
        </p:nvSpPr>
        <p:spPr bwMode="auto">
          <a:xfrm>
            <a:off x="4689475" y="52165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404" name="Text Box 108"/>
          <p:cNvSpPr txBox="1">
            <a:spLocks noChangeArrowheads="1"/>
          </p:cNvSpPr>
          <p:nvPr/>
        </p:nvSpPr>
        <p:spPr bwMode="auto">
          <a:xfrm>
            <a:off x="4884738" y="6223000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mat(1,1)</a:t>
            </a:r>
          </a:p>
        </p:txBody>
      </p:sp>
      <p:sp>
        <p:nvSpPr>
          <p:cNvPr id="285805" name="Line 109"/>
          <p:cNvSpPr>
            <a:spLocks noChangeShapeType="1"/>
          </p:cNvSpPr>
          <p:nvPr/>
        </p:nvSpPr>
        <p:spPr bwMode="auto">
          <a:xfrm>
            <a:off x="5249863" y="611505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406" name="Text Box 110"/>
          <p:cNvSpPr txBox="1">
            <a:spLocks noChangeArrowheads="1"/>
          </p:cNvSpPr>
          <p:nvPr/>
        </p:nvSpPr>
        <p:spPr bwMode="auto">
          <a:xfrm>
            <a:off x="4875213" y="5526088"/>
            <a:ext cx="750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mat(1,3)</a:t>
            </a:r>
          </a:p>
        </p:txBody>
      </p:sp>
      <p:sp>
        <p:nvSpPr>
          <p:cNvPr id="285807" name="Line 111"/>
          <p:cNvSpPr>
            <a:spLocks noChangeShapeType="1"/>
          </p:cNvSpPr>
          <p:nvPr/>
        </p:nvSpPr>
        <p:spPr bwMode="auto">
          <a:xfrm>
            <a:off x="5241925" y="57626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408" name="Text Box 112"/>
          <p:cNvSpPr txBox="1">
            <a:spLocks noChangeArrowheads="1"/>
          </p:cNvSpPr>
          <p:nvPr/>
        </p:nvSpPr>
        <p:spPr bwMode="auto">
          <a:xfrm>
            <a:off x="6207125" y="4968875"/>
            <a:ext cx="750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mat(3,2)</a:t>
            </a:r>
          </a:p>
        </p:txBody>
      </p:sp>
      <p:sp>
        <p:nvSpPr>
          <p:cNvPr id="55409" name="Text Box 113"/>
          <p:cNvSpPr txBox="1">
            <a:spLocks noChangeArrowheads="1"/>
          </p:cNvSpPr>
          <p:nvPr/>
        </p:nvSpPr>
        <p:spPr bwMode="auto">
          <a:xfrm>
            <a:off x="5629275" y="5503863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mat(3,1)</a:t>
            </a:r>
          </a:p>
        </p:txBody>
      </p:sp>
      <p:sp>
        <p:nvSpPr>
          <p:cNvPr id="55410" name="Text Box 114"/>
          <p:cNvSpPr txBox="1">
            <a:spLocks noChangeArrowheads="1"/>
          </p:cNvSpPr>
          <p:nvPr/>
        </p:nvSpPr>
        <p:spPr bwMode="auto">
          <a:xfrm>
            <a:off x="6729413" y="5502275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mat(2,2)</a:t>
            </a:r>
          </a:p>
        </p:txBody>
      </p:sp>
      <p:sp>
        <p:nvSpPr>
          <p:cNvPr id="285811" name="Freeform 115"/>
          <p:cNvSpPr>
            <a:spLocks/>
          </p:cNvSpPr>
          <p:nvPr/>
        </p:nvSpPr>
        <p:spPr bwMode="auto">
          <a:xfrm>
            <a:off x="5973763" y="5367338"/>
            <a:ext cx="1143000" cy="157162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812" name="Line 116"/>
          <p:cNvSpPr>
            <a:spLocks noChangeShapeType="1"/>
          </p:cNvSpPr>
          <p:nvPr/>
        </p:nvSpPr>
        <p:spPr bwMode="auto">
          <a:xfrm>
            <a:off x="6507163" y="52308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413" name="Text Box 117"/>
          <p:cNvSpPr txBox="1">
            <a:spLocks noChangeArrowheads="1"/>
          </p:cNvSpPr>
          <p:nvPr/>
        </p:nvSpPr>
        <p:spPr bwMode="auto">
          <a:xfrm>
            <a:off x="5646738" y="5899150"/>
            <a:ext cx="750887" cy="2746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mat(2,1)</a:t>
            </a:r>
          </a:p>
        </p:txBody>
      </p:sp>
      <p:sp>
        <p:nvSpPr>
          <p:cNvPr id="55414" name="Text Box 118"/>
          <p:cNvSpPr txBox="1">
            <a:spLocks noChangeArrowheads="1"/>
          </p:cNvSpPr>
          <p:nvPr/>
        </p:nvSpPr>
        <p:spPr bwMode="auto">
          <a:xfrm>
            <a:off x="5656263" y="6267450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mat(1,1)</a:t>
            </a:r>
          </a:p>
        </p:txBody>
      </p:sp>
      <p:sp>
        <p:nvSpPr>
          <p:cNvPr id="285815" name="Line 119"/>
          <p:cNvSpPr>
            <a:spLocks noChangeShapeType="1"/>
          </p:cNvSpPr>
          <p:nvPr/>
        </p:nvSpPr>
        <p:spPr bwMode="auto">
          <a:xfrm>
            <a:off x="5964238" y="57642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816" name="Line 120"/>
          <p:cNvSpPr>
            <a:spLocks noChangeShapeType="1"/>
          </p:cNvSpPr>
          <p:nvPr/>
        </p:nvSpPr>
        <p:spPr bwMode="auto">
          <a:xfrm>
            <a:off x="5970588" y="61468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417" name="Text Box 121"/>
          <p:cNvSpPr txBox="1">
            <a:spLocks noChangeArrowheads="1"/>
          </p:cNvSpPr>
          <p:nvPr/>
        </p:nvSpPr>
        <p:spPr bwMode="auto">
          <a:xfrm>
            <a:off x="6456363" y="6064250"/>
            <a:ext cx="750887" cy="2746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mat(2,1)</a:t>
            </a:r>
          </a:p>
        </p:txBody>
      </p:sp>
      <p:sp>
        <p:nvSpPr>
          <p:cNvPr id="55418" name="Text Box 122"/>
          <p:cNvSpPr txBox="1">
            <a:spLocks noChangeArrowheads="1"/>
          </p:cNvSpPr>
          <p:nvPr/>
        </p:nvSpPr>
        <p:spPr bwMode="auto">
          <a:xfrm>
            <a:off x="7121525" y="6049963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mat(1,2)</a:t>
            </a:r>
          </a:p>
        </p:txBody>
      </p:sp>
      <p:sp>
        <p:nvSpPr>
          <p:cNvPr id="285819" name="Freeform 123"/>
          <p:cNvSpPr>
            <a:spLocks/>
          </p:cNvSpPr>
          <p:nvPr/>
        </p:nvSpPr>
        <p:spPr bwMode="auto">
          <a:xfrm>
            <a:off x="6813550" y="5918200"/>
            <a:ext cx="647700" cy="169863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820" name="Line 124"/>
          <p:cNvSpPr>
            <a:spLocks noChangeShapeType="1"/>
          </p:cNvSpPr>
          <p:nvPr/>
        </p:nvSpPr>
        <p:spPr bwMode="auto">
          <a:xfrm>
            <a:off x="7118350" y="57705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421" name="Text Box 125"/>
          <p:cNvSpPr txBox="1">
            <a:spLocks noChangeArrowheads="1"/>
          </p:cNvSpPr>
          <p:nvPr/>
        </p:nvSpPr>
        <p:spPr bwMode="auto">
          <a:xfrm>
            <a:off x="6472238" y="6442075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mat(1,1)</a:t>
            </a:r>
          </a:p>
        </p:txBody>
      </p:sp>
      <p:sp>
        <p:nvSpPr>
          <p:cNvPr id="285822" name="Line 126"/>
          <p:cNvSpPr>
            <a:spLocks noChangeShapeType="1"/>
          </p:cNvSpPr>
          <p:nvPr/>
        </p:nvSpPr>
        <p:spPr bwMode="auto">
          <a:xfrm>
            <a:off x="6811963" y="63214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423" name="Text Box 127"/>
          <p:cNvSpPr txBox="1">
            <a:spLocks noChangeArrowheads="1"/>
          </p:cNvSpPr>
          <p:nvPr/>
        </p:nvSpPr>
        <p:spPr bwMode="auto">
          <a:xfrm>
            <a:off x="7146925" y="6429375"/>
            <a:ext cx="750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mat(1,1)</a:t>
            </a:r>
          </a:p>
        </p:txBody>
      </p:sp>
      <p:sp>
        <p:nvSpPr>
          <p:cNvPr id="285824" name="Line 128"/>
          <p:cNvSpPr>
            <a:spLocks noChangeShapeType="1"/>
          </p:cNvSpPr>
          <p:nvPr/>
        </p:nvSpPr>
        <p:spPr bwMode="auto">
          <a:xfrm>
            <a:off x="7473950" y="63087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425" name="Text Box 129"/>
          <p:cNvSpPr txBox="1">
            <a:spLocks noChangeArrowheads="1"/>
          </p:cNvSpPr>
          <p:nvPr/>
        </p:nvSpPr>
        <p:spPr bwMode="auto">
          <a:xfrm>
            <a:off x="3732213" y="5481638"/>
            <a:ext cx="750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mat(2,2)</a:t>
            </a:r>
          </a:p>
        </p:txBody>
      </p:sp>
      <p:sp>
        <p:nvSpPr>
          <p:cNvPr id="55426" name="Text Box 130"/>
          <p:cNvSpPr txBox="1">
            <a:spLocks noChangeArrowheads="1"/>
          </p:cNvSpPr>
          <p:nvPr/>
        </p:nvSpPr>
        <p:spPr bwMode="auto">
          <a:xfrm>
            <a:off x="3459163" y="6069013"/>
            <a:ext cx="750887" cy="2746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mat(2,1)</a:t>
            </a:r>
          </a:p>
        </p:txBody>
      </p:sp>
      <p:sp>
        <p:nvSpPr>
          <p:cNvPr id="55427" name="Text Box 131"/>
          <p:cNvSpPr txBox="1">
            <a:spLocks noChangeArrowheads="1"/>
          </p:cNvSpPr>
          <p:nvPr/>
        </p:nvSpPr>
        <p:spPr bwMode="auto">
          <a:xfrm>
            <a:off x="4124325" y="6067425"/>
            <a:ext cx="750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mat(1,2)</a:t>
            </a:r>
          </a:p>
        </p:txBody>
      </p:sp>
      <p:sp>
        <p:nvSpPr>
          <p:cNvPr id="285828" name="Freeform 132"/>
          <p:cNvSpPr>
            <a:spLocks/>
          </p:cNvSpPr>
          <p:nvPr/>
        </p:nvSpPr>
        <p:spPr bwMode="auto">
          <a:xfrm>
            <a:off x="3816350" y="5897563"/>
            <a:ext cx="647700" cy="157162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829" name="Line 133"/>
          <p:cNvSpPr>
            <a:spLocks noChangeShapeType="1"/>
          </p:cNvSpPr>
          <p:nvPr/>
        </p:nvSpPr>
        <p:spPr bwMode="auto">
          <a:xfrm>
            <a:off x="4121150" y="57499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430" name="Text Box 134"/>
          <p:cNvSpPr txBox="1">
            <a:spLocks noChangeArrowheads="1"/>
          </p:cNvSpPr>
          <p:nvPr/>
        </p:nvSpPr>
        <p:spPr bwMode="auto">
          <a:xfrm>
            <a:off x="3475038" y="6446838"/>
            <a:ext cx="750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mat(1,1)</a:t>
            </a:r>
          </a:p>
        </p:txBody>
      </p:sp>
      <p:sp>
        <p:nvSpPr>
          <p:cNvPr id="285831" name="Line 135"/>
          <p:cNvSpPr>
            <a:spLocks noChangeShapeType="1"/>
          </p:cNvSpPr>
          <p:nvPr/>
        </p:nvSpPr>
        <p:spPr bwMode="auto">
          <a:xfrm>
            <a:off x="3814763" y="632618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432" name="Text Box 136"/>
          <p:cNvSpPr txBox="1">
            <a:spLocks noChangeArrowheads="1"/>
          </p:cNvSpPr>
          <p:nvPr/>
        </p:nvSpPr>
        <p:spPr bwMode="auto">
          <a:xfrm>
            <a:off x="4149725" y="6446838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mat(1,1)</a:t>
            </a:r>
          </a:p>
        </p:txBody>
      </p:sp>
      <p:sp>
        <p:nvSpPr>
          <p:cNvPr id="285833" name="Line 137"/>
          <p:cNvSpPr>
            <a:spLocks noChangeShapeType="1"/>
          </p:cNvSpPr>
          <p:nvPr/>
        </p:nvSpPr>
        <p:spPr bwMode="auto">
          <a:xfrm>
            <a:off x="4476750" y="632618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5834" name="Freeform 138"/>
          <p:cNvSpPr>
            <a:spLocks/>
          </p:cNvSpPr>
          <p:nvPr/>
        </p:nvSpPr>
        <p:spPr bwMode="auto">
          <a:xfrm>
            <a:off x="1114425" y="530225"/>
            <a:ext cx="1735138" cy="3246438"/>
          </a:xfrm>
          <a:custGeom>
            <a:avLst/>
            <a:gdLst>
              <a:gd name="T0" fmla="*/ 1060 w 1060"/>
              <a:gd name="T1" fmla="*/ 0 h 2053"/>
              <a:gd name="T2" fmla="*/ 0 w 1060"/>
              <a:gd name="T3" fmla="*/ 0 h 2053"/>
              <a:gd name="T4" fmla="*/ 0 w 1060"/>
              <a:gd name="T5" fmla="*/ 2053 h 2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0" h="2053">
                <a:moveTo>
                  <a:pt x="1060" y="0"/>
                </a:moveTo>
                <a:lnTo>
                  <a:pt x="0" y="0"/>
                </a:lnTo>
                <a:lnTo>
                  <a:pt x="0" y="205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435" name="Rectangle 139"/>
          <p:cNvSpPr>
            <a:spLocks noChangeArrowheads="1"/>
          </p:cNvSpPr>
          <p:nvPr/>
        </p:nvSpPr>
        <p:spPr bwMode="auto">
          <a:xfrm>
            <a:off x="6477000" y="3924300"/>
            <a:ext cx="2667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/>
            <a:r>
              <a:rPr lang="en-US" altLang="ko-KR" sz="3200" b="1" i="0">
                <a:solidFill>
                  <a:srgbClr val="339933"/>
                </a:solidFill>
                <a:latin typeface="Times New Roman" pitchFamily="18" charset="0"/>
              </a:rPr>
              <a:t>Call Tree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DP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matrixPath(</a:t>
            </a:r>
            <a:r>
              <a:rPr lang="en-US" altLang="ko-KR" sz="1800" i="1" smtClean="0">
                <a:ea typeface="굴림" charset="-127"/>
              </a:rPr>
              <a:t>i</a:t>
            </a:r>
            <a:r>
              <a:rPr lang="en-US" altLang="ko-KR" sz="1800" smtClean="0">
                <a:ea typeface="굴림" charset="-127"/>
              </a:rPr>
              <a:t>, </a:t>
            </a:r>
            <a:r>
              <a:rPr lang="en-US" altLang="ko-KR" sz="1800" i="1" smtClean="0">
                <a:ea typeface="굴림" charset="-127"/>
              </a:rPr>
              <a:t>j</a:t>
            </a:r>
            <a:r>
              <a:rPr lang="en-US" altLang="ko-KR" sz="1800" smtClean="0">
                <a:ea typeface="굴림" charset="-127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smtClean="0">
                <a:ea typeface="굴림" charset="-127"/>
              </a:rPr>
              <a:t>▷</a:t>
            </a:r>
            <a:r>
              <a:rPr lang="en-US" altLang="ko-KR" sz="1800" smtClean="0">
                <a:ea typeface="굴림" charset="-127"/>
              </a:rPr>
              <a:t> (</a:t>
            </a:r>
            <a:r>
              <a:rPr lang="en-US" altLang="ko-KR" sz="1800" i="1" smtClean="0">
                <a:ea typeface="굴림" charset="-127"/>
              </a:rPr>
              <a:t>i</a:t>
            </a:r>
            <a:r>
              <a:rPr lang="en-US" altLang="ko-KR" sz="1800" smtClean="0">
                <a:ea typeface="굴림" charset="-127"/>
              </a:rPr>
              <a:t>, </a:t>
            </a:r>
            <a:r>
              <a:rPr lang="en-US" altLang="ko-KR" sz="1800" i="1" smtClean="0">
                <a:ea typeface="굴림" charset="-127"/>
              </a:rPr>
              <a:t>j</a:t>
            </a:r>
            <a:r>
              <a:rPr lang="en-US" altLang="ko-KR" sz="1800" smtClean="0">
                <a:ea typeface="굴림" charset="-127"/>
              </a:rPr>
              <a:t>)</a:t>
            </a:r>
            <a:r>
              <a:rPr lang="ko-KR" altLang="en-US" sz="1600" smtClean="0">
                <a:latin typeface="굴림" charset="-127"/>
                <a:ea typeface="굴림" charset="-127"/>
              </a:rPr>
              <a:t>에 이르는 최저점수</a:t>
            </a:r>
            <a:r>
              <a:rPr lang="ko-KR" altLang="en-US" sz="1800" smtClean="0">
                <a:ea typeface="굴림" charset="-127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        c[1,1] ← m</a:t>
            </a:r>
            <a:r>
              <a:rPr lang="en-US" altLang="ko-KR" sz="1800" baseline="-25000" smtClean="0">
                <a:ea typeface="굴림" charset="-127"/>
              </a:rPr>
              <a:t>11</a:t>
            </a:r>
            <a:r>
              <a:rPr lang="en-US" altLang="ko-KR" sz="1800" smtClean="0">
                <a:ea typeface="굴림" charset="-127"/>
              </a:rPr>
              <a:t> 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        </a:t>
            </a:r>
            <a:r>
              <a:rPr lang="en-US" altLang="ko-KR" sz="1800" b="1" smtClean="0">
                <a:solidFill>
                  <a:schemeClr val="accent2"/>
                </a:solidFill>
                <a:ea typeface="굴림" charset="-127"/>
              </a:rPr>
              <a:t>for</a:t>
            </a:r>
            <a:r>
              <a:rPr lang="en-US" altLang="ko-KR" sz="1800" smtClean="0">
                <a:ea typeface="굴림" charset="-127"/>
              </a:rPr>
              <a:t> </a:t>
            </a:r>
            <a:r>
              <a:rPr lang="en-US" altLang="ko-KR" sz="1800" i="1" smtClean="0">
                <a:ea typeface="굴림" charset="-127"/>
              </a:rPr>
              <a:t>i</a:t>
            </a:r>
            <a:r>
              <a:rPr lang="en-US" altLang="ko-KR" sz="1800" smtClean="0">
                <a:ea typeface="굴림" charset="-127"/>
              </a:rPr>
              <a:t> ← 2 </a:t>
            </a:r>
            <a:r>
              <a:rPr lang="en-US" altLang="ko-KR" sz="1800" b="1" smtClean="0">
                <a:solidFill>
                  <a:schemeClr val="accent2"/>
                </a:solidFill>
                <a:ea typeface="굴림" charset="-127"/>
              </a:rPr>
              <a:t>to</a:t>
            </a:r>
            <a:r>
              <a:rPr lang="en-US" altLang="ko-KR" sz="1800" smtClean="0">
                <a:ea typeface="굴림" charset="-127"/>
              </a:rPr>
              <a:t> </a:t>
            </a:r>
            <a:r>
              <a:rPr lang="en-US" altLang="ko-KR" sz="1800" i="1" smtClean="0">
                <a:ea typeface="굴림" charset="-127"/>
              </a:rPr>
              <a:t>n</a:t>
            </a:r>
            <a:r>
              <a:rPr lang="en-US" altLang="ko-KR" sz="1800" smtClean="0">
                <a:ea typeface="굴림" charset="-127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                c[</a:t>
            </a:r>
            <a:r>
              <a:rPr lang="en-US" altLang="ko-KR" sz="1800" i="1" smtClean="0">
                <a:ea typeface="굴림" charset="-127"/>
              </a:rPr>
              <a:t>i</a:t>
            </a:r>
            <a:r>
              <a:rPr lang="en-US" altLang="ko-KR" sz="1800" smtClean="0">
                <a:ea typeface="굴림" charset="-127"/>
              </a:rPr>
              <a:t>,1] ←  m</a:t>
            </a:r>
            <a:r>
              <a:rPr lang="en-US" altLang="ko-KR" sz="1800" i="1" baseline="-25000" smtClean="0">
                <a:ea typeface="굴림" charset="-127"/>
              </a:rPr>
              <a:t>i</a:t>
            </a:r>
            <a:r>
              <a:rPr lang="en-US" altLang="ko-KR" sz="1800" baseline="-25000" smtClean="0">
                <a:ea typeface="굴림" charset="-127"/>
              </a:rPr>
              <a:t>1</a:t>
            </a:r>
            <a:r>
              <a:rPr lang="en-US" altLang="ko-KR" sz="1800" smtClean="0">
                <a:ea typeface="굴림" charset="-127"/>
              </a:rPr>
              <a:t> + c[</a:t>
            </a:r>
            <a:r>
              <a:rPr lang="en-US" altLang="ko-KR" sz="1800" i="1" smtClean="0">
                <a:ea typeface="굴림" charset="-127"/>
              </a:rPr>
              <a:t>i</a:t>
            </a:r>
            <a:r>
              <a:rPr lang="en-US" altLang="ko-KR" sz="1800" smtClean="0">
                <a:ea typeface="굴림" charset="-127"/>
              </a:rPr>
              <a:t>-1,1];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        </a:t>
            </a:r>
            <a:r>
              <a:rPr lang="en-US" altLang="ko-KR" sz="1800" b="1" smtClean="0">
                <a:solidFill>
                  <a:schemeClr val="accent2"/>
                </a:solidFill>
                <a:ea typeface="굴림" charset="-127"/>
              </a:rPr>
              <a:t>for</a:t>
            </a:r>
            <a:r>
              <a:rPr lang="en-US" altLang="ko-KR" sz="1800" smtClean="0">
                <a:ea typeface="굴림" charset="-127"/>
              </a:rPr>
              <a:t> </a:t>
            </a:r>
            <a:r>
              <a:rPr lang="en-US" altLang="ko-KR" sz="1800" i="1" smtClean="0">
                <a:ea typeface="굴림" charset="-127"/>
              </a:rPr>
              <a:t>j </a:t>
            </a:r>
            <a:r>
              <a:rPr lang="en-US" altLang="ko-KR" sz="1800" smtClean="0">
                <a:ea typeface="굴림" charset="-127"/>
              </a:rPr>
              <a:t>← 2 </a:t>
            </a:r>
            <a:r>
              <a:rPr lang="en-US" altLang="ko-KR" sz="1800" b="1" smtClean="0">
                <a:solidFill>
                  <a:schemeClr val="accent2"/>
                </a:solidFill>
                <a:ea typeface="굴림" charset="-127"/>
              </a:rPr>
              <a:t>to</a:t>
            </a:r>
            <a:r>
              <a:rPr lang="en-US" altLang="ko-KR" sz="1800" smtClean="0">
                <a:ea typeface="굴림" charset="-127"/>
              </a:rPr>
              <a:t> </a:t>
            </a:r>
            <a:r>
              <a:rPr lang="en-US" altLang="ko-KR" sz="1800" i="1" smtClean="0">
                <a:ea typeface="굴림" charset="-127"/>
              </a:rPr>
              <a:t>n</a:t>
            </a:r>
            <a:r>
              <a:rPr lang="en-US" altLang="ko-KR" sz="1800" smtClean="0">
                <a:ea typeface="굴림" charset="-127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                 c[1, </a:t>
            </a:r>
            <a:r>
              <a:rPr lang="en-US" altLang="ko-KR" sz="1800" i="1" smtClean="0">
                <a:ea typeface="굴림" charset="-127"/>
              </a:rPr>
              <a:t>j</a:t>
            </a:r>
            <a:r>
              <a:rPr lang="en-US" altLang="ko-KR" sz="1800" smtClean="0">
                <a:ea typeface="굴림" charset="-127"/>
              </a:rPr>
              <a:t>] ← m</a:t>
            </a:r>
            <a:r>
              <a:rPr lang="en-US" altLang="ko-KR" sz="1800" baseline="-25000" smtClean="0">
                <a:ea typeface="굴림" charset="-127"/>
              </a:rPr>
              <a:t>1</a:t>
            </a:r>
            <a:r>
              <a:rPr lang="en-US" altLang="ko-KR" sz="1800" i="1" baseline="-25000" smtClean="0">
                <a:ea typeface="굴림" charset="-127"/>
              </a:rPr>
              <a:t>j</a:t>
            </a:r>
            <a:r>
              <a:rPr lang="en-US" altLang="ko-KR" sz="1800" smtClean="0">
                <a:ea typeface="굴림" charset="-127"/>
              </a:rPr>
              <a:t> + c[1, </a:t>
            </a:r>
            <a:r>
              <a:rPr lang="en-US" altLang="ko-KR" sz="1800" i="1" smtClean="0">
                <a:ea typeface="굴림" charset="-127"/>
              </a:rPr>
              <a:t>j</a:t>
            </a:r>
            <a:r>
              <a:rPr lang="en-US" altLang="ko-KR" sz="1800" smtClean="0">
                <a:ea typeface="굴림" charset="-127"/>
              </a:rPr>
              <a:t>-1];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smtClean="0">
                <a:ea typeface="굴림" charset="-127"/>
              </a:rPr>
              <a:t>       </a:t>
            </a:r>
            <a:r>
              <a:rPr lang="en-US" altLang="ko-KR" sz="1800" b="1" smtClean="0">
                <a:solidFill>
                  <a:schemeClr val="accent2"/>
                </a:solidFill>
                <a:ea typeface="굴림" charset="-127"/>
              </a:rPr>
              <a:t> for</a:t>
            </a:r>
            <a:r>
              <a:rPr lang="en-US" altLang="ko-KR" sz="1800" i="1" smtClean="0">
                <a:ea typeface="굴림" charset="-127"/>
              </a:rPr>
              <a:t> i</a:t>
            </a:r>
            <a:r>
              <a:rPr lang="en-US" altLang="ko-KR" sz="1800" smtClean="0">
                <a:ea typeface="굴림" charset="-127"/>
              </a:rPr>
              <a:t> ← 2 </a:t>
            </a:r>
            <a:r>
              <a:rPr lang="en-US" altLang="ko-KR" sz="1800" b="1" smtClean="0">
                <a:solidFill>
                  <a:schemeClr val="accent2"/>
                </a:solidFill>
                <a:ea typeface="굴림" charset="-127"/>
              </a:rPr>
              <a:t>to</a:t>
            </a:r>
            <a:r>
              <a:rPr lang="en-US" altLang="ko-KR" sz="1800" smtClean="0">
                <a:ea typeface="굴림" charset="-127"/>
              </a:rPr>
              <a:t> </a:t>
            </a:r>
            <a:r>
              <a:rPr lang="en-US" altLang="ko-KR" sz="1800" i="1" smtClean="0">
                <a:ea typeface="굴림" charset="-127"/>
              </a:rPr>
              <a:t>n</a:t>
            </a:r>
            <a:r>
              <a:rPr lang="en-US" altLang="ko-KR" sz="1800" smtClean="0">
                <a:ea typeface="굴림" charset="-127"/>
              </a:rPr>
              <a:t>                     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                </a:t>
            </a:r>
            <a:r>
              <a:rPr lang="en-US" altLang="ko-KR" sz="1800" b="1" smtClean="0">
                <a:solidFill>
                  <a:schemeClr val="accent2"/>
                </a:solidFill>
                <a:ea typeface="굴림" charset="-127"/>
              </a:rPr>
              <a:t>for</a:t>
            </a:r>
            <a:r>
              <a:rPr lang="en-US" altLang="ko-KR" sz="1800" smtClean="0">
                <a:ea typeface="굴림" charset="-127"/>
              </a:rPr>
              <a:t> </a:t>
            </a:r>
            <a:r>
              <a:rPr lang="en-US" altLang="ko-KR" sz="1800" i="1" smtClean="0">
                <a:ea typeface="굴림" charset="-127"/>
              </a:rPr>
              <a:t>j</a:t>
            </a:r>
            <a:r>
              <a:rPr lang="en-US" altLang="ko-KR" sz="1800" smtClean="0">
                <a:ea typeface="굴림" charset="-127"/>
              </a:rPr>
              <a:t> ← 2 </a:t>
            </a:r>
            <a:r>
              <a:rPr lang="en-US" altLang="ko-KR" sz="1800" b="1" smtClean="0">
                <a:solidFill>
                  <a:schemeClr val="accent2"/>
                </a:solidFill>
                <a:ea typeface="굴림" charset="-127"/>
              </a:rPr>
              <a:t>to</a:t>
            </a:r>
            <a:r>
              <a:rPr lang="en-US" altLang="ko-KR" sz="1800" smtClean="0">
                <a:ea typeface="굴림" charset="-127"/>
              </a:rPr>
              <a:t> </a:t>
            </a:r>
            <a:r>
              <a:rPr lang="en-US" altLang="ko-KR" sz="1800" i="1" smtClean="0">
                <a:ea typeface="굴림" charset="-127"/>
              </a:rPr>
              <a:t>n</a:t>
            </a:r>
            <a:r>
              <a:rPr lang="en-US" altLang="ko-KR" sz="1800" smtClean="0">
                <a:ea typeface="굴림" charset="-127"/>
              </a:rPr>
              <a:t>                                       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                        c[</a:t>
            </a:r>
            <a:r>
              <a:rPr lang="en-US" altLang="ko-KR" sz="1800" i="1" smtClean="0">
                <a:ea typeface="굴림" charset="-127"/>
              </a:rPr>
              <a:t>i</a:t>
            </a:r>
            <a:r>
              <a:rPr lang="en-US" altLang="ko-KR" sz="1800" smtClean="0">
                <a:ea typeface="굴림" charset="-127"/>
              </a:rPr>
              <a:t>, </a:t>
            </a:r>
            <a:r>
              <a:rPr lang="en-US" altLang="ko-KR" sz="1800" i="1" smtClean="0">
                <a:ea typeface="굴림" charset="-127"/>
              </a:rPr>
              <a:t>j</a:t>
            </a:r>
            <a:r>
              <a:rPr lang="en-US" altLang="ko-KR" sz="1800" smtClean="0">
                <a:ea typeface="굴림" charset="-127"/>
              </a:rPr>
              <a:t>] ← m</a:t>
            </a:r>
            <a:r>
              <a:rPr lang="en-US" altLang="ko-KR" sz="1800" i="1" baseline="-25000" smtClean="0">
                <a:ea typeface="굴림" charset="-127"/>
              </a:rPr>
              <a:t>ij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1800" smtClean="0">
                <a:ea typeface="굴림" charset="-127"/>
              </a:rPr>
              <a:t>+ min(c[</a:t>
            </a:r>
            <a:r>
              <a:rPr lang="en-US" altLang="ko-KR" sz="1800" i="1" smtClean="0">
                <a:ea typeface="굴림" charset="-127"/>
              </a:rPr>
              <a:t>i</a:t>
            </a:r>
            <a:r>
              <a:rPr lang="en-US" altLang="ko-KR" sz="1800" smtClean="0">
                <a:ea typeface="굴림" charset="-127"/>
              </a:rPr>
              <a:t>-1, </a:t>
            </a:r>
            <a:r>
              <a:rPr lang="en-US" altLang="ko-KR" sz="1800" i="1" smtClean="0">
                <a:ea typeface="굴림" charset="-127"/>
              </a:rPr>
              <a:t>j</a:t>
            </a:r>
            <a:r>
              <a:rPr lang="en-US" altLang="ko-KR" sz="1800" smtClean="0">
                <a:ea typeface="굴림" charset="-127"/>
              </a:rPr>
              <a:t>], c[</a:t>
            </a:r>
            <a:r>
              <a:rPr lang="en-US" altLang="ko-KR" sz="1800" i="1" smtClean="0">
                <a:ea typeface="굴림" charset="-127"/>
              </a:rPr>
              <a:t>i</a:t>
            </a:r>
            <a:r>
              <a:rPr lang="en-US" altLang="ko-KR" sz="1800" smtClean="0">
                <a:ea typeface="굴림" charset="-127"/>
              </a:rPr>
              <a:t>, </a:t>
            </a:r>
            <a:r>
              <a:rPr lang="en-US" altLang="ko-KR" sz="1800" i="1" smtClean="0">
                <a:ea typeface="굴림" charset="-127"/>
              </a:rPr>
              <a:t>j</a:t>
            </a:r>
            <a:r>
              <a:rPr lang="en-US" altLang="ko-KR" sz="1800" smtClean="0">
                <a:ea typeface="굴림" charset="-127"/>
              </a:rPr>
              <a:t>-1]);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        </a:t>
            </a:r>
            <a:r>
              <a:rPr lang="en-US" altLang="ko-KR" sz="1800" b="1" smtClean="0">
                <a:solidFill>
                  <a:schemeClr val="accent2"/>
                </a:solidFill>
                <a:ea typeface="굴림" charset="-127"/>
              </a:rPr>
              <a:t>return</a:t>
            </a:r>
            <a:r>
              <a:rPr lang="en-US" altLang="ko-KR" sz="1800" smtClean="0">
                <a:ea typeface="굴림" charset="-127"/>
              </a:rPr>
              <a:t> c[</a:t>
            </a:r>
            <a:r>
              <a:rPr lang="en-US" altLang="ko-KR" sz="1800" i="1" smtClean="0">
                <a:ea typeface="굴림" charset="-127"/>
              </a:rPr>
              <a:t>n</a:t>
            </a:r>
            <a:r>
              <a:rPr lang="en-US" altLang="ko-KR" sz="1800" smtClean="0">
                <a:ea typeface="굴림" charset="-127"/>
              </a:rPr>
              <a:t>, </a:t>
            </a:r>
            <a:r>
              <a:rPr lang="en-US" altLang="ko-KR" sz="1800" i="1" smtClean="0">
                <a:ea typeface="굴림" charset="-127"/>
              </a:rPr>
              <a:t>n</a:t>
            </a:r>
            <a:r>
              <a:rPr lang="en-US" altLang="ko-KR" sz="1800" smtClean="0">
                <a:ea typeface="굴림" charset="-127"/>
              </a:rPr>
              <a:t>];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} </a:t>
            </a:r>
            <a:endParaRPr lang="en-US" altLang="ko-KR" sz="1200" smtClean="0">
              <a:ea typeface="굴림" charset="-127"/>
            </a:endParaRPr>
          </a:p>
        </p:txBody>
      </p:sp>
      <p:sp>
        <p:nvSpPr>
          <p:cNvPr id="284679" name="Text Box 7"/>
          <p:cNvSpPr txBox="1">
            <a:spLocks noChangeArrowheads="1"/>
          </p:cNvSpPr>
          <p:nvPr/>
        </p:nvSpPr>
        <p:spPr bwMode="auto">
          <a:xfrm>
            <a:off x="4981575" y="5799138"/>
            <a:ext cx="2852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ko-KR" sz="2400" i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Complexity:</a:t>
            </a:r>
            <a:r>
              <a:rPr lang="en-US" altLang="ko-KR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  <a:ea typeface="굴림" panose="020B0600000101010101" pitchFamily="50" charset="-127"/>
              </a:rPr>
              <a:t>O</a:t>
            </a:r>
            <a:r>
              <a:rPr lang="en-US" altLang="ko-KR" sz="2400" i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  <a:ea typeface="굴림" panose="020B0600000101010101" pitchFamily="50" charset="-127"/>
              </a:rPr>
              <a:t>n</a:t>
            </a:r>
            <a:r>
              <a:rPr lang="en-US" altLang="ko-KR" sz="2400" i="0" baseline="30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  <a:ea typeface="굴림" panose="020B0600000101010101" pitchFamily="50" charset="-127"/>
              </a:rPr>
              <a:t>2</a:t>
            </a:r>
            <a:r>
              <a:rPr lang="en-US" altLang="ko-KR" sz="2400" i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  <a:ea typeface="굴림" panose="020B0600000101010101" pitchFamily="50" charset="-127"/>
              </a:rPr>
              <a:t>)</a:t>
            </a:r>
            <a:endParaRPr lang="ko-KR" altLang="en-US" sz="2400" i="0">
              <a:effectLst>
                <a:outerShdw blurRad="38100" dist="38100" dir="2700000" algn="tl">
                  <a:srgbClr val="C0C0C0"/>
                </a:outerShdw>
              </a:effectLst>
              <a:latin typeface="Times" pitchFamily="2" charset="0"/>
              <a:ea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57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</a:t>
            </a:r>
            <a:r>
              <a:rPr lang="ko-KR" altLang="en-US" dirty="0"/>
              <a:t> 예 </a:t>
            </a:r>
            <a:r>
              <a:rPr lang="en-US" altLang="ko-KR" dirty="0"/>
              <a:t>3: Matrix-Chain Multiplication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>
                <a:ea typeface="굴림" charset="-127"/>
              </a:rPr>
              <a:t>Matrices A, B, C</a:t>
            </a:r>
          </a:p>
          <a:p>
            <a:pPr lvl="1"/>
            <a:r>
              <a:rPr lang="en-US" altLang="ko-KR" sz="2400" smtClean="0">
                <a:ea typeface="굴림" charset="-127"/>
              </a:rPr>
              <a:t>(AB)C = A(BC)</a:t>
            </a:r>
          </a:p>
          <a:p>
            <a:r>
              <a:rPr lang="ko-KR" altLang="en-US" sz="2800" smtClean="0">
                <a:ea typeface="굴림" charset="-127"/>
              </a:rPr>
              <a:t>예</a:t>
            </a:r>
            <a:r>
              <a:rPr lang="en-US" altLang="ko-KR" sz="2800" smtClean="0">
                <a:ea typeface="굴림" charset="-127"/>
              </a:rPr>
              <a:t>: A:10</a:t>
            </a:r>
            <a:r>
              <a:rPr lang="en-US" altLang="ko-KR" sz="2800" smtClean="0">
                <a:latin typeface="Arial" charset="0"/>
                <a:ea typeface="굴림" charset="-127"/>
              </a:rPr>
              <a:t>ⅹ</a:t>
            </a:r>
            <a:r>
              <a:rPr lang="en-US" altLang="ko-KR" sz="2800" smtClean="0">
                <a:ea typeface="굴림" charset="-127"/>
              </a:rPr>
              <a:t>100, B:100</a:t>
            </a:r>
            <a:r>
              <a:rPr lang="en-US" altLang="ko-KR" sz="2800" smtClean="0">
                <a:latin typeface="Arial" charset="0"/>
                <a:ea typeface="굴림" charset="-127"/>
              </a:rPr>
              <a:t>ⅹ</a:t>
            </a:r>
            <a:r>
              <a:rPr lang="en-US" altLang="ko-KR" sz="2800" smtClean="0">
                <a:ea typeface="굴림" charset="-127"/>
              </a:rPr>
              <a:t>5, C:5</a:t>
            </a:r>
            <a:r>
              <a:rPr lang="en-US" altLang="ko-KR" sz="2800" smtClean="0">
                <a:latin typeface="Arial" charset="0"/>
                <a:ea typeface="굴림" charset="-127"/>
              </a:rPr>
              <a:t>ⅹ</a:t>
            </a:r>
            <a:r>
              <a:rPr lang="en-US" altLang="ko-KR" sz="2800" smtClean="0">
                <a:ea typeface="굴림" charset="-127"/>
              </a:rPr>
              <a:t>50</a:t>
            </a:r>
          </a:p>
          <a:p>
            <a:pPr lvl="1"/>
            <a:r>
              <a:rPr lang="en-US" altLang="ko-KR" sz="2400" smtClean="0">
                <a:ea typeface="굴림" charset="-127"/>
              </a:rPr>
              <a:t>(AB)C: 7500</a:t>
            </a:r>
            <a:r>
              <a:rPr lang="ko-KR" altLang="en-US" sz="2400" smtClean="0">
                <a:ea typeface="굴림" charset="-127"/>
              </a:rPr>
              <a:t>번의 곱셈 필요</a:t>
            </a:r>
          </a:p>
          <a:p>
            <a:pPr lvl="1"/>
            <a:r>
              <a:rPr lang="en-US" altLang="ko-KR" sz="2400" smtClean="0">
                <a:ea typeface="굴림" charset="-127"/>
              </a:rPr>
              <a:t>A(BC): 75000</a:t>
            </a:r>
            <a:r>
              <a:rPr lang="ko-KR" altLang="en-US" sz="2400" smtClean="0">
                <a:ea typeface="굴림" charset="-127"/>
              </a:rPr>
              <a:t>번의 곱셈 필요</a:t>
            </a:r>
          </a:p>
          <a:p>
            <a:r>
              <a:rPr lang="ko-KR" altLang="en-US" sz="2800" smtClean="0">
                <a:ea typeface="굴림" charset="-127"/>
              </a:rPr>
              <a:t> </a:t>
            </a:r>
            <a:r>
              <a:rPr lang="en-US" altLang="ko-KR" sz="2800" smtClean="0">
                <a:ea typeface="굴림" charset="-127"/>
              </a:rPr>
              <a:t>A</a:t>
            </a:r>
            <a:r>
              <a:rPr lang="en-US" altLang="ko-KR" sz="2800" baseline="-25000" smtClean="0">
                <a:ea typeface="굴림" charset="-127"/>
              </a:rPr>
              <a:t>1</a:t>
            </a:r>
            <a:r>
              <a:rPr lang="en-US" altLang="ko-KR" sz="2800" smtClean="0">
                <a:ea typeface="굴림" charset="-127"/>
              </a:rPr>
              <a:t>, A</a:t>
            </a:r>
            <a:r>
              <a:rPr lang="en-US" altLang="ko-KR" sz="2800" baseline="-25000" smtClean="0">
                <a:ea typeface="굴림" charset="-127"/>
              </a:rPr>
              <a:t>2</a:t>
            </a:r>
            <a:r>
              <a:rPr lang="en-US" altLang="ko-KR" sz="2800" smtClean="0">
                <a:ea typeface="굴림" charset="-127"/>
              </a:rPr>
              <a:t>, A</a:t>
            </a:r>
            <a:r>
              <a:rPr lang="en-US" altLang="ko-KR" sz="2800" baseline="-25000" smtClean="0">
                <a:ea typeface="굴림" charset="-127"/>
              </a:rPr>
              <a:t>3</a:t>
            </a:r>
            <a:r>
              <a:rPr lang="en-US" altLang="ko-KR" sz="2800" smtClean="0">
                <a:ea typeface="굴림" charset="-127"/>
              </a:rPr>
              <a:t>, …, A</a:t>
            </a:r>
            <a:r>
              <a:rPr lang="en-US" altLang="ko-KR" sz="2800" baseline="-25000" smtClean="0">
                <a:ea typeface="굴림" charset="-127"/>
              </a:rPr>
              <a:t>n</a:t>
            </a:r>
            <a:r>
              <a:rPr lang="ko-KR" altLang="en-US" sz="2800" smtClean="0">
                <a:ea typeface="굴림" charset="-127"/>
              </a:rPr>
              <a:t>을 곱하는 최적의 순서는</a:t>
            </a:r>
            <a:r>
              <a:rPr lang="en-US" altLang="ko-KR" sz="2800" smtClean="0">
                <a:ea typeface="굴림" charset="-127"/>
              </a:rPr>
              <a:t>?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59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charset="-127"/>
              </a:rPr>
              <a:t>Recursive Relation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>
                <a:ea typeface="굴림" charset="-127"/>
              </a:rPr>
              <a:t>마지막으로 </a:t>
            </a:r>
            <a:r>
              <a:rPr lang="en-US" altLang="ko-KR" sz="2800" smtClean="0">
                <a:ea typeface="굴림" charset="-127"/>
              </a:rPr>
              <a:t>matrix multiplication</a:t>
            </a:r>
            <a:r>
              <a:rPr lang="ko-KR" altLang="en-US" sz="2800" smtClean="0">
                <a:ea typeface="굴림" charset="-127"/>
              </a:rPr>
              <a:t>이 수행되는 상황 </a:t>
            </a:r>
          </a:p>
          <a:p>
            <a:pPr lvl="1"/>
            <a:r>
              <a:rPr lang="en-US" altLang="ko-KR" sz="2400" i="1" smtClean="0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2400" smtClean="0">
                <a:ea typeface="굴림" charset="-127"/>
              </a:rPr>
              <a:t>-1 </a:t>
            </a:r>
            <a:r>
              <a:rPr lang="ko-KR" altLang="en-US" sz="2400" smtClean="0">
                <a:ea typeface="굴림" charset="-127"/>
              </a:rPr>
              <a:t>가지 가능성</a:t>
            </a:r>
            <a:endParaRPr lang="en-US" altLang="ko-KR" sz="2400" smtClean="0">
              <a:ea typeface="굴림" charset="-127"/>
            </a:endParaRPr>
          </a:p>
          <a:p>
            <a:pPr lvl="2"/>
            <a:r>
              <a:rPr lang="en-US" altLang="ko-KR" sz="2000" smtClean="0">
                <a:ea typeface="굴림" charset="-127"/>
              </a:rPr>
              <a:t>(A</a:t>
            </a:r>
            <a:r>
              <a:rPr lang="en-US" altLang="ko-KR" sz="2000" baseline="-25000" smtClean="0">
                <a:ea typeface="굴림" charset="-127"/>
              </a:rPr>
              <a:t>1</a:t>
            </a:r>
            <a:r>
              <a:rPr lang="en-US" altLang="ko-KR" sz="2000" smtClean="0">
                <a:ea typeface="굴림" charset="-127"/>
              </a:rPr>
              <a:t> … A</a:t>
            </a:r>
            <a:r>
              <a:rPr lang="en-US" altLang="ko-KR" sz="2000" baseline="-25000" smtClean="0">
                <a:ea typeface="굴림" charset="-127"/>
              </a:rPr>
              <a:t>n-1</a:t>
            </a:r>
            <a:r>
              <a:rPr lang="en-US" altLang="ko-KR" sz="2000" smtClean="0">
                <a:ea typeface="굴림" charset="-127"/>
              </a:rPr>
              <a:t>)A</a:t>
            </a:r>
            <a:r>
              <a:rPr lang="en-US" altLang="ko-KR" sz="2000" baseline="-25000" smtClean="0">
                <a:ea typeface="굴림" charset="-127"/>
              </a:rPr>
              <a:t>n</a:t>
            </a:r>
          </a:p>
          <a:p>
            <a:pPr lvl="2"/>
            <a:r>
              <a:rPr lang="en-US" altLang="ko-KR" sz="2000" smtClean="0">
                <a:ea typeface="굴림" charset="-127"/>
              </a:rPr>
              <a:t>(A</a:t>
            </a:r>
            <a:r>
              <a:rPr lang="en-US" altLang="ko-KR" sz="2000" baseline="-25000" smtClean="0">
                <a:ea typeface="굴림" charset="-127"/>
              </a:rPr>
              <a:t>1</a:t>
            </a:r>
            <a:r>
              <a:rPr lang="en-US" altLang="ko-KR" sz="2000" smtClean="0">
                <a:ea typeface="굴림" charset="-127"/>
              </a:rPr>
              <a:t> … A</a:t>
            </a:r>
            <a:r>
              <a:rPr lang="en-US" altLang="ko-KR" sz="2000" baseline="-25000" smtClean="0">
                <a:ea typeface="굴림" charset="-127"/>
              </a:rPr>
              <a:t>n-2</a:t>
            </a:r>
            <a:r>
              <a:rPr lang="en-US" altLang="ko-KR" sz="2000" smtClean="0">
                <a:ea typeface="굴림" charset="-127"/>
              </a:rPr>
              <a:t>) (A</a:t>
            </a:r>
            <a:r>
              <a:rPr lang="en-US" altLang="ko-KR" sz="2000" baseline="-25000" smtClean="0">
                <a:ea typeface="굴림" charset="-127"/>
              </a:rPr>
              <a:t>n-1</a:t>
            </a:r>
            <a:r>
              <a:rPr lang="en-US" altLang="ko-KR" sz="2000" smtClean="0">
                <a:ea typeface="굴림" charset="-127"/>
              </a:rPr>
              <a:t>A</a:t>
            </a:r>
            <a:r>
              <a:rPr lang="en-US" altLang="ko-KR" sz="2000" baseline="-25000" smtClean="0">
                <a:ea typeface="굴림" charset="-127"/>
              </a:rPr>
              <a:t>n</a:t>
            </a:r>
            <a:r>
              <a:rPr lang="en-US" altLang="ko-KR" sz="2000" smtClean="0">
                <a:ea typeface="굴림" charset="-127"/>
              </a:rPr>
              <a:t>)</a:t>
            </a:r>
            <a:endParaRPr lang="en-US" altLang="ko-KR" sz="2000" baseline="-25000" smtClean="0">
              <a:ea typeface="굴림" charset="-127"/>
            </a:endParaRPr>
          </a:p>
          <a:p>
            <a:pPr lvl="2"/>
            <a:r>
              <a:rPr lang="en-US" altLang="ko-KR" sz="2000" baseline="-25000" smtClean="0">
                <a:ea typeface="굴림" charset="-127"/>
              </a:rPr>
              <a:t> </a:t>
            </a:r>
            <a:r>
              <a:rPr lang="en-US" altLang="ko-KR" sz="2000" baseline="-25000" smtClean="0">
                <a:latin typeface="굴림" charset="-127"/>
                <a:ea typeface="굴림" charset="-127"/>
              </a:rPr>
              <a:t>∙ ∙ ∙</a:t>
            </a:r>
          </a:p>
          <a:p>
            <a:pPr lvl="2"/>
            <a:r>
              <a:rPr lang="en-US" altLang="ko-KR" sz="2000" smtClean="0">
                <a:ea typeface="굴림" charset="-127"/>
              </a:rPr>
              <a:t>(A</a:t>
            </a:r>
            <a:r>
              <a:rPr lang="en-US" altLang="ko-KR" sz="2000" baseline="-25000" smtClean="0">
                <a:ea typeface="굴림" charset="-127"/>
              </a:rPr>
              <a:t>1</a:t>
            </a:r>
            <a:r>
              <a:rPr lang="en-US" altLang="ko-KR" sz="2000" smtClean="0">
                <a:ea typeface="굴림" charset="-127"/>
              </a:rPr>
              <a:t>A</a:t>
            </a:r>
            <a:r>
              <a:rPr lang="en-US" altLang="ko-KR" sz="2000" baseline="-25000" smtClean="0">
                <a:ea typeface="굴림" charset="-127"/>
              </a:rPr>
              <a:t>2</a:t>
            </a:r>
            <a:r>
              <a:rPr lang="en-US" altLang="ko-KR" sz="2000" smtClean="0">
                <a:ea typeface="굴림" charset="-127"/>
              </a:rPr>
              <a:t>)(A</a:t>
            </a:r>
            <a:r>
              <a:rPr lang="en-US" altLang="ko-KR" sz="2000" baseline="-25000" smtClean="0">
                <a:ea typeface="굴림" charset="-127"/>
              </a:rPr>
              <a:t>3</a:t>
            </a:r>
            <a:r>
              <a:rPr lang="en-US" altLang="ko-KR" sz="2000" smtClean="0">
                <a:ea typeface="굴림" charset="-127"/>
              </a:rPr>
              <a:t> … A</a:t>
            </a:r>
            <a:r>
              <a:rPr lang="en-US" altLang="ko-KR" sz="2000" baseline="-25000" smtClean="0">
                <a:ea typeface="굴림" charset="-127"/>
              </a:rPr>
              <a:t>n</a:t>
            </a:r>
            <a:r>
              <a:rPr lang="en-US" altLang="ko-KR" sz="2000" smtClean="0">
                <a:ea typeface="굴림" charset="-127"/>
              </a:rPr>
              <a:t>)</a:t>
            </a:r>
            <a:endParaRPr lang="en-US" altLang="ko-KR" sz="2000" baseline="-25000" smtClean="0">
              <a:ea typeface="굴림" charset="-127"/>
            </a:endParaRPr>
          </a:p>
          <a:p>
            <a:pPr lvl="2"/>
            <a:r>
              <a:rPr lang="en-US" altLang="ko-KR" sz="2000" smtClean="0">
                <a:ea typeface="굴림" charset="-127"/>
              </a:rPr>
              <a:t>A</a:t>
            </a:r>
            <a:r>
              <a:rPr lang="en-US" altLang="ko-KR" sz="2000" baseline="-25000" smtClean="0">
                <a:ea typeface="굴림" charset="-127"/>
              </a:rPr>
              <a:t>1</a:t>
            </a:r>
            <a:r>
              <a:rPr lang="en-US" altLang="ko-KR" sz="2000" smtClean="0">
                <a:ea typeface="굴림" charset="-127"/>
              </a:rPr>
              <a:t>(A</a:t>
            </a:r>
            <a:r>
              <a:rPr lang="en-US" altLang="ko-KR" sz="2000" baseline="-25000" smtClean="0">
                <a:ea typeface="굴림" charset="-127"/>
              </a:rPr>
              <a:t>2</a:t>
            </a:r>
            <a:r>
              <a:rPr lang="en-US" altLang="ko-KR" sz="2000" smtClean="0">
                <a:ea typeface="굴림" charset="-127"/>
              </a:rPr>
              <a:t> … A</a:t>
            </a:r>
            <a:r>
              <a:rPr lang="en-US" altLang="ko-KR" sz="2000" baseline="-25000" smtClean="0">
                <a:ea typeface="굴림" charset="-127"/>
              </a:rPr>
              <a:t>n </a:t>
            </a:r>
            <a:r>
              <a:rPr lang="en-US" altLang="ko-KR" sz="2000" smtClean="0">
                <a:ea typeface="굴림" charset="-127"/>
              </a:rPr>
              <a:t>)</a:t>
            </a:r>
            <a:endParaRPr lang="en-US" altLang="ko-KR" sz="2000" baseline="-25000" smtClean="0">
              <a:ea typeface="굴림" charset="-127"/>
            </a:endParaRPr>
          </a:p>
          <a:p>
            <a:pPr lvl="1"/>
            <a:r>
              <a:rPr lang="ko-KR" altLang="en-US" sz="2400" smtClean="0">
                <a:ea typeface="굴림" charset="-127"/>
              </a:rPr>
              <a:t>어느 경우가 가장 매력적인가</a:t>
            </a:r>
            <a:r>
              <a:rPr lang="en-US" altLang="ko-KR" sz="2400" smtClean="0">
                <a:ea typeface="굴림" charset="-127"/>
              </a:rPr>
              <a:t>?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2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mtClean="0">
                <a:ea typeface="굴림" charset="-127"/>
              </a:rPr>
              <a:t>재귀적 해법</a:t>
            </a:r>
          </a:p>
          <a:p>
            <a:pPr lvl="1">
              <a:lnSpc>
                <a:spcPct val="90000"/>
              </a:lnSpc>
            </a:pPr>
            <a:r>
              <a:rPr lang="ko-KR" altLang="en-US" smtClean="0">
                <a:ea typeface="굴림" charset="-127"/>
              </a:rPr>
              <a:t>큰 문제에 닮음꼴의 작은 문제가 깃든다</a:t>
            </a:r>
          </a:p>
          <a:p>
            <a:pPr lvl="1">
              <a:lnSpc>
                <a:spcPct val="90000"/>
              </a:lnSpc>
            </a:pPr>
            <a:r>
              <a:rPr lang="ko-KR" altLang="en-US" smtClean="0">
                <a:ea typeface="굴림" charset="-127"/>
              </a:rPr>
              <a:t>잘쓰면 보약</a:t>
            </a:r>
            <a:r>
              <a:rPr lang="en-US" altLang="ko-KR" smtClean="0">
                <a:ea typeface="굴림" charset="-127"/>
              </a:rPr>
              <a:t>, </a:t>
            </a:r>
            <a:r>
              <a:rPr lang="ko-KR" altLang="en-US" smtClean="0">
                <a:ea typeface="굴림" charset="-127"/>
              </a:rPr>
              <a:t>못쓰면 맹독</a:t>
            </a:r>
          </a:p>
          <a:p>
            <a:pPr lvl="2">
              <a:lnSpc>
                <a:spcPct val="90000"/>
              </a:lnSpc>
            </a:pPr>
            <a:r>
              <a:rPr lang="ko-KR" altLang="en-US" smtClean="0">
                <a:ea typeface="굴림" charset="-127"/>
              </a:rPr>
              <a:t>관계중심으로 파악함으로써 문제를 간명하게 볼 수 있다</a:t>
            </a:r>
          </a:p>
          <a:p>
            <a:pPr lvl="2">
              <a:lnSpc>
                <a:spcPct val="90000"/>
              </a:lnSpc>
            </a:pPr>
            <a:r>
              <a:rPr lang="ko-KR" altLang="en-US" smtClean="0">
                <a:ea typeface="굴림" charset="-127"/>
              </a:rPr>
              <a:t>재귀적 해법을 사용하면 심한 중복 호출이 일어나는 경우가 있다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84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ko-KR" sz="2000" smtClean="0">
                <a:latin typeface="Times New Roman" pitchFamily="18" charset="0"/>
                <a:ea typeface="굴림" charset="-127"/>
              </a:rPr>
              <a:t>m[</a:t>
            </a:r>
            <a:r>
              <a:rPr lang="en-US" altLang="ko-KR" sz="2000" i="1" smtClean="0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smtClean="0">
                <a:latin typeface="Times New Roman" pitchFamily="18" charset="0"/>
                <a:ea typeface="굴림" charset="-127"/>
              </a:rPr>
              <a:t>, </a:t>
            </a:r>
            <a:r>
              <a:rPr lang="en-US" altLang="ko-KR" sz="2000" i="1" smtClean="0">
                <a:latin typeface="Times New Roman" pitchFamily="18" charset="0"/>
                <a:ea typeface="굴림" charset="-127"/>
              </a:rPr>
              <a:t>j</a:t>
            </a:r>
            <a:r>
              <a:rPr lang="en-US" altLang="ko-KR" sz="2000" smtClean="0">
                <a:latin typeface="Times New Roman" pitchFamily="18" charset="0"/>
                <a:ea typeface="굴림" charset="-127"/>
              </a:rPr>
              <a:t>]:</a:t>
            </a:r>
            <a:r>
              <a:rPr lang="en-US" altLang="ko-KR" sz="2400" smtClean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smtClean="0">
                <a:latin typeface="Times New Roman" pitchFamily="18" charset="0"/>
                <a:ea typeface="굴림" charset="-127"/>
              </a:rPr>
              <a:t>A</a:t>
            </a:r>
            <a:r>
              <a:rPr lang="en-US" altLang="ko-KR" sz="2000" i="1" baseline="-25000" smtClean="0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smtClean="0">
                <a:latin typeface="Times New Roman" pitchFamily="18" charset="0"/>
                <a:ea typeface="굴림" charset="-127"/>
              </a:rPr>
              <a:t>, A</a:t>
            </a:r>
            <a:r>
              <a:rPr lang="en-US" altLang="ko-KR" sz="2000" i="1" baseline="-25000" smtClean="0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baseline="-25000" smtClean="0">
                <a:latin typeface="Times New Roman" pitchFamily="18" charset="0"/>
                <a:ea typeface="굴림" charset="-127"/>
              </a:rPr>
              <a:t>+1</a:t>
            </a:r>
            <a:r>
              <a:rPr lang="en-US" altLang="ko-KR" sz="2000" smtClean="0">
                <a:latin typeface="Times New Roman" pitchFamily="18" charset="0"/>
                <a:ea typeface="굴림" charset="-127"/>
              </a:rPr>
              <a:t>, …, A</a:t>
            </a:r>
            <a:r>
              <a:rPr lang="en-US" altLang="ko-KR" sz="2000" i="1" baseline="-25000" smtClean="0">
                <a:latin typeface="Times New Roman" pitchFamily="18" charset="0"/>
                <a:ea typeface="굴림" charset="-127"/>
              </a:rPr>
              <a:t>j</a:t>
            </a:r>
            <a:r>
              <a:rPr lang="ko-KR" altLang="en-US" sz="2000" smtClean="0">
                <a:ea typeface="굴림" charset="-127"/>
              </a:rPr>
              <a:t>를 곱하는 최소 비용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smtClean="0">
                <a:ea typeface="굴림" charset="-127"/>
              </a:rPr>
              <a:t>A</a:t>
            </a:r>
            <a:r>
              <a:rPr lang="en-US" altLang="ko-KR" sz="2000" i="1" baseline="-25000" smtClean="0">
                <a:ea typeface="굴림" charset="-127"/>
              </a:rPr>
              <a:t>k</a:t>
            </a:r>
            <a:r>
              <a:rPr lang="ko-KR" altLang="en-US" sz="2000" smtClean="0">
                <a:ea typeface="굴림" charset="-127"/>
              </a:rPr>
              <a:t>의 차원</a:t>
            </a:r>
            <a:r>
              <a:rPr lang="en-US" altLang="ko-KR" sz="2000" smtClean="0">
                <a:ea typeface="굴림" charset="-127"/>
              </a:rPr>
              <a:t>: </a:t>
            </a:r>
            <a:r>
              <a:rPr lang="en-US" altLang="ko-KR" sz="2400" i="1" smtClean="0">
                <a:ea typeface="굴림" charset="-127"/>
              </a:rPr>
              <a:t>p</a:t>
            </a:r>
            <a:r>
              <a:rPr lang="en-US" altLang="ko-KR" sz="2400" i="1" baseline="-25000" smtClean="0">
                <a:ea typeface="굴림" charset="-127"/>
              </a:rPr>
              <a:t>k-</a:t>
            </a:r>
            <a:r>
              <a:rPr lang="en-US" altLang="ko-KR" sz="2400" baseline="-25000" smtClean="0">
                <a:ea typeface="굴림" charset="-127"/>
              </a:rPr>
              <a:t>1</a:t>
            </a:r>
            <a:r>
              <a:rPr lang="en-US" altLang="ko-KR" sz="2400" i="1" smtClean="0">
                <a:ea typeface="굴림" charset="-127"/>
              </a:rPr>
              <a:t>p</a:t>
            </a:r>
            <a:r>
              <a:rPr lang="en-US" altLang="ko-KR" sz="2400" i="1" baseline="-25000" smtClean="0">
                <a:ea typeface="굴림" charset="-127"/>
              </a:rPr>
              <a:t>k</a:t>
            </a:r>
          </a:p>
          <a:p>
            <a:pPr>
              <a:buFontTx/>
              <a:buNone/>
            </a:pPr>
            <a:endParaRPr lang="ko-KR" altLang="en-US" sz="2800" smtClean="0">
              <a:latin typeface="굴림" charset="-127"/>
              <a:ea typeface="굴림" charset="-127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2286000" y="3967163"/>
            <a:ext cx="6556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sz="2400" i="0">
                <a:latin typeface="Times New Roman" pitchFamily="18" charset="0"/>
              </a:rPr>
              <a:t>0                                                         , </a:t>
            </a:r>
            <a:r>
              <a:rPr lang="en-US" altLang="ko-KR" sz="2400">
                <a:latin typeface="Times New Roman" pitchFamily="18" charset="0"/>
              </a:rPr>
              <a:t>i</a:t>
            </a:r>
            <a:r>
              <a:rPr lang="en-US" altLang="ko-KR" sz="2400" i="0">
                <a:latin typeface="Times New Roman" pitchFamily="18" charset="0"/>
              </a:rPr>
              <a:t>=</a:t>
            </a:r>
            <a:r>
              <a:rPr lang="en-US" altLang="ko-KR" sz="2400">
                <a:latin typeface="Times New Roman" pitchFamily="18" charset="0"/>
              </a:rPr>
              <a:t>j</a:t>
            </a:r>
            <a:endParaRPr lang="ko-KR" altLang="en-US" sz="2400">
              <a:latin typeface="Times New Roman" pitchFamily="18" charset="0"/>
            </a:endParaRPr>
          </a:p>
          <a:p>
            <a:r>
              <a:rPr lang="en-US" altLang="ko-KR" sz="2400" i="0">
                <a:latin typeface="Times New Roman" pitchFamily="18" charset="0"/>
              </a:rPr>
              <a:t>min {m[</a:t>
            </a:r>
            <a:r>
              <a:rPr lang="en-US" altLang="ko-KR" sz="2400">
                <a:latin typeface="Times New Roman" pitchFamily="18" charset="0"/>
              </a:rPr>
              <a:t>i</a:t>
            </a:r>
            <a:r>
              <a:rPr lang="en-US" altLang="ko-KR" sz="2400" i="0">
                <a:latin typeface="Times New Roman" pitchFamily="18" charset="0"/>
              </a:rPr>
              <a:t>, </a:t>
            </a:r>
            <a:r>
              <a:rPr lang="en-US" altLang="ko-KR" sz="2400">
                <a:latin typeface="Times New Roman" pitchFamily="18" charset="0"/>
              </a:rPr>
              <a:t>k</a:t>
            </a:r>
            <a:r>
              <a:rPr lang="en-US" altLang="ko-KR" sz="2400" i="0">
                <a:latin typeface="Times New Roman" pitchFamily="18" charset="0"/>
              </a:rPr>
              <a:t>] + m[</a:t>
            </a:r>
            <a:r>
              <a:rPr lang="en-US" altLang="ko-KR" sz="2400">
                <a:latin typeface="Times New Roman" pitchFamily="18" charset="0"/>
              </a:rPr>
              <a:t>k</a:t>
            </a:r>
            <a:r>
              <a:rPr lang="en-US" altLang="ko-KR" sz="2400" i="0">
                <a:latin typeface="Times New Roman" pitchFamily="18" charset="0"/>
              </a:rPr>
              <a:t>+1, </a:t>
            </a:r>
            <a:r>
              <a:rPr lang="en-US" altLang="ko-KR" sz="2400">
                <a:latin typeface="Times New Roman" pitchFamily="18" charset="0"/>
              </a:rPr>
              <a:t>j</a:t>
            </a:r>
            <a:r>
              <a:rPr lang="en-US" altLang="ko-KR" sz="2400" i="0">
                <a:latin typeface="Times New Roman" pitchFamily="18" charset="0"/>
              </a:rPr>
              <a:t>] + </a:t>
            </a:r>
            <a:r>
              <a:rPr lang="en-US" altLang="ko-KR" sz="2400">
                <a:latin typeface="Times New Roman" pitchFamily="18" charset="0"/>
              </a:rPr>
              <a:t>p</a:t>
            </a:r>
            <a:r>
              <a:rPr lang="en-US" altLang="ko-KR" sz="2400" baseline="-25000">
                <a:latin typeface="Times New Roman" pitchFamily="18" charset="0"/>
              </a:rPr>
              <a:t>i-</a:t>
            </a:r>
            <a:r>
              <a:rPr lang="en-US" altLang="ko-KR" sz="2400" i="0" baseline="-25000">
                <a:latin typeface="Times New Roman" pitchFamily="18" charset="0"/>
              </a:rPr>
              <a:t>1</a:t>
            </a:r>
            <a:r>
              <a:rPr lang="en-US" altLang="ko-KR" sz="2400">
                <a:latin typeface="Times New Roman" pitchFamily="18" charset="0"/>
              </a:rPr>
              <a:t>p</a:t>
            </a:r>
            <a:r>
              <a:rPr lang="en-US" altLang="ko-KR" sz="2400" baseline="-25000">
                <a:latin typeface="Times New Roman" pitchFamily="18" charset="0"/>
              </a:rPr>
              <a:t>k</a:t>
            </a:r>
            <a:r>
              <a:rPr lang="en-US" altLang="ko-KR" sz="2400">
                <a:latin typeface="Times New Roman" pitchFamily="18" charset="0"/>
              </a:rPr>
              <a:t>p</a:t>
            </a:r>
            <a:r>
              <a:rPr lang="en-US" altLang="ko-KR" sz="2400" baseline="-25000">
                <a:latin typeface="Times New Roman" pitchFamily="18" charset="0"/>
              </a:rPr>
              <a:t>j</a:t>
            </a:r>
            <a:r>
              <a:rPr lang="en-US" altLang="ko-KR" sz="2400" i="0">
                <a:latin typeface="Times New Roman" pitchFamily="18" charset="0"/>
              </a:rPr>
              <a:t>}   , </a:t>
            </a:r>
            <a:r>
              <a:rPr lang="en-US" altLang="ko-KR" sz="2400">
                <a:latin typeface="Times New Roman" pitchFamily="18" charset="0"/>
              </a:rPr>
              <a:t>i</a:t>
            </a:r>
            <a:r>
              <a:rPr lang="en-US" altLang="ko-KR" sz="2400" i="0">
                <a:latin typeface="Times New Roman" pitchFamily="18" charset="0"/>
              </a:rPr>
              <a:t>&lt;</a:t>
            </a:r>
            <a:r>
              <a:rPr lang="en-US" altLang="ko-KR" sz="2400">
                <a:latin typeface="Times New Roman" pitchFamily="18" charset="0"/>
              </a:rPr>
              <a:t>j</a:t>
            </a:r>
            <a:endParaRPr lang="ko-KR" altLang="en-US" sz="2400">
              <a:latin typeface="Times New Roman" pitchFamily="18" charset="0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2230438" y="4681538"/>
            <a:ext cx="8715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sz="1200">
                <a:latin typeface="Times New Roman" pitchFamily="18" charset="0"/>
              </a:rPr>
              <a:t>i </a:t>
            </a:r>
            <a:r>
              <a:rPr lang="en-US" altLang="ko-KR" sz="1200" i="0">
                <a:latin typeface="Times New Roman" pitchFamily="18" charset="0"/>
                <a:cs typeface="Arial" charset="0"/>
              </a:rPr>
              <a:t>≤ </a:t>
            </a:r>
            <a:r>
              <a:rPr lang="en-US" altLang="ko-KR" sz="1200">
                <a:latin typeface="Times New Roman" pitchFamily="18" charset="0"/>
                <a:cs typeface="Arial" charset="0"/>
              </a:rPr>
              <a:t>k </a:t>
            </a:r>
            <a:r>
              <a:rPr lang="en-US" altLang="ko-KR" sz="1200" i="0">
                <a:latin typeface="Times New Roman" pitchFamily="18" charset="0"/>
                <a:cs typeface="Arial" charset="0"/>
              </a:rPr>
              <a:t>≤ </a:t>
            </a:r>
            <a:r>
              <a:rPr lang="en-US" altLang="ko-KR" sz="1200">
                <a:latin typeface="Times New Roman" pitchFamily="18" charset="0"/>
                <a:cs typeface="Arial" charset="0"/>
              </a:rPr>
              <a:t>j</a:t>
            </a:r>
            <a:r>
              <a:rPr lang="en-US" altLang="ko-KR" sz="1200" i="0">
                <a:latin typeface="Times New Roman" pitchFamily="18" charset="0"/>
                <a:cs typeface="Arial" charset="0"/>
              </a:rPr>
              <a:t>-1</a:t>
            </a:r>
          </a:p>
        </p:txBody>
      </p:sp>
      <p:sp>
        <p:nvSpPr>
          <p:cNvPr id="260102" name="AutoShape 6"/>
          <p:cNvSpPr>
            <a:spLocks/>
          </p:cNvSpPr>
          <p:nvPr/>
        </p:nvSpPr>
        <p:spPr bwMode="auto">
          <a:xfrm>
            <a:off x="1974850" y="4156075"/>
            <a:ext cx="241300" cy="4826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711200" y="4167188"/>
            <a:ext cx="1192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sz="2400" i="0">
                <a:latin typeface="Times New Roman" pitchFamily="18" charset="0"/>
              </a:rPr>
              <a:t>m[</a:t>
            </a:r>
            <a:r>
              <a:rPr lang="en-US" altLang="ko-KR" sz="2400">
                <a:latin typeface="Times New Roman" pitchFamily="18" charset="0"/>
              </a:rPr>
              <a:t>i</a:t>
            </a:r>
            <a:r>
              <a:rPr lang="en-US" altLang="ko-KR" sz="2400" i="0">
                <a:latin typeface="Times New Roman" pitchFamily="18" charset="0"/>
              </a:rPr>
              <a:t>, </a:t>
            </a:r>
            <a:r>
              <a:rPr lang="en-US" altLang="ko-KR" sz="2400">
                <a:latin typeface="Times New Roman" pitchFamily="18" charset="0"/>
              </a:rPr>
              <a:t>j</a:t>
            </a:r>
            <a:r>
              <a:rPr lang="en-US" altLang="ko-KR" sz="2400" i="0">
                <a:latin typeface="Times New Roman" pitchFamily="18" charset="0"/>
              </a:rPr>
              <a:t>] =</a:t>
            </a:r>
            <a:endParaRPr lang="ko-KR" altLang="en-US" sz="2400" i="0">
              <a:latin typeface="Times New Roman" pitchFamily="18" charset="0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8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Recursive</a:t>
            </a:r>
            <a:r>
              <a:rPr lang="en-US" altLang="ko-KR" dirty="0"/>
              <a:t> Algorithm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rMatrixChain(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i="1" smtClean="0">
                <a:ea typeface="굴림" charset="-127"/>
              </a:rPr>
              <a:t>j</a:t>
            </a:r>
            <a:r>
              <a:rPr lang="en-US" altLang="ko-KR" sz="2000" smtClean="0">
                <a:ea typeface="굴림" charset="-127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▷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ko-KR" altLang="en-US" sz="1800" smtClean="0">
                <a:latin typeface="굴림" charset="-127"/>
                <a:ea typeface="굴림" charset="-127"/>
              </a:rPr>
              <a:t>행렬곱 을 구하는 최소 비용 구하기</a:t>
            </a:r>
            <a:r>
              <a:rPr lang="ko-KR" altLang="en-US" sz="2000" smtClean="0">
                <a:ea typeface="굴림" charset="-127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smtClean="0">
                <a:ea typeface="굴림" charset="-127"/>
              </a:rPr>
              <a:t>	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if</a:t>
            </a:r>
            <a:r>
              <a:rPr lang="en-US" altLang="ko-KR" sz="2000" smtClean="0">
                <a:ea typeface="굴림" charset="-127"/>
              </a:rPr>
              <a:t> (</a:t>
            </a:r>
            <a:r>
              <a:rPr lang="en-US" altLang="ko-KR" sz="2000" i="1" smtClean="0">
                <a:latin typeface="Times New Roman" pitchFamily="18" charset="0"/>
                <a:ea typeface="굴림" charset="-127"/>
              </a:rPr>
              <a:t>i </a:t>
            </a:r>
            <a:r>
              <a:rPr lang="en-US" altLang="ko-KR" sz="2000" smtClean="0">
                <a:ea typeface="굴림" charset="-127"/>
              </a:rPr>
              <a:t>= </a:t>
            </a:r>
            <a:r>
              <a:rPr lang="en-US" altLang="ko-KR" sz="2000" i="1" smtClean="0">
                <a:latin typeface="Times New Roman" pitchFamily="18" charset="0"/>
                <a:ea typeface="굴림" charset="-127"/>
              </a:rPr>
              <a:t>j</a:t>
            </a:r>
            <a:r>
              <a:rPr lang="en-US" altLang="ko-KR" sz="2000" smtClean="0">
                <a:ea typeface="굴림" charset="-127"/>
              </a:rPr>
              <a:t>) 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then return</a:t>
            </a:r>
            <a:r>
              <a:rPr lang="en-US" altLang="ko-KR" sz="2000" smtClean="0">
                <a:ea typeface="굴림" charset="-127"/>
              </a:rPr>
              <a:t> 0;    </a:t>
            </a:r>
            <a:r>
              <a:rPr lang="en-US" altLang="ko-KR" sz="1800" smtClean="0">
                <a:ea typeface="굴림" charset="-127"/>
              </a:rPr>
              <a:t>▷ </a:t>
            </a:r>
            <a:r>
              <a:rPr lang="ko-KR" altLang="en-US" sz="1800" smtClean="0">
                <a:ea typeface="굴림" charset="-127"/>
              </a:rPr>
              <a:t>행렬이 하나뿐인 경우의 비용은 </a:t>
            </a:r>
            <a:r>
              <a:rPr lang="en-US" altLang="ko-KR" sz="1800" smtClean="0">
                <a:ea typeface="굴림" charset="-127"/>
              </a:rPr>
              <a:t>0</a:t>
            </a:r>
            <a:r>
              <a:rPr lang="en-US" altLang="ko-KR" sz="2000" smtClean="0">
                <a:ea typeface="굴림" charset="-127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	min ← ∞;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smtClean="0">
                <a:ea typeface="굴림" charset="-127"/>
              </a:rPr>
              <a:t>	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for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i="1" smtClean="0">
                <a:latin typeface="Times New Roman" pitchFamily="18" charset="0"/>
                <a:ea typeface="굴림" charset="-127"/>
              </a:rPr>
              <a:t>k</a:t>
            </a:r>
            <a:r>
              <a:rPr lang="en-US" altLang="ko-KR" sz="2000" smtClean="0">
                <a:ea typeface="굴림" charset="-127"/>
              </a:rPr>
              <a:t> ← 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to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i="1" smtClean="0">
                <a:ea typeface="굴림" charset="-127"/>
              </a:rPr>
              <a:t>j</a:t>
            </a:r>
            <a:r>
              <a:rPr lang="en-US" altLang="ko-KR" sz="2000" smtClean="0">
                <a:ea typeface="굴림" charset="-127"/>
              </a:rPr>
              <a:t>-1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      	</a:t>
            </a:r>
            <a:r>
              <a:rPr lang="en-US" altLang="ko-KR" sz="2000" i="1" smtClean="0">
                <a:latin typeface="Times New Roman" pitchFamily="18" charset="0"/>
                <a:ea typeface="굴림" charset="-127"/>
              </a:rPr>
              <a:t>q</a:t>
            </a:r>
            <a:r>
              <a:rPr lang="en-US" altLang="ko-KR" sz="2000" smtClean="0">
                <a:ea typeface="굴림" charset="-127"/>
              </a:rPr>
              <a:t> ← rMatrixChain(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i="1" smtClean="0">
                <a:ea typeface="굴림" charset="-127"/>
              </a:rPr>
              <a:t>k</a:t>
            </a:r>
            <a:r>
              <a:rPr lang="en-US" altLang="ko-KR" sz="2000" smtClean="0">
                <a:ea typeface="굴림" charset="-127"/>
              </a:rPr>
              <a:t>) + rMatrixChain(</a:t>
            </a:r>
            <a:r>
              <a:rPr lang="en-US" altLang="ko-KR" sz="2000" i="1" smtClean="0">
                <a:ea typeface="굴림" charset="-127"/>
              </a:rPr>
              <a:t>k</a:t>
            </a:r>
            <a:r>
              <a:rPr lang="en-US" altLang="ko-KR" sz="2000" smtClean="0">
                <a:ea typeface="굴림" charset="-127"/>
              </a:rPr>
              <a:t>+1,</a:t>
            </a:r>
            <a:r>
              <a:rPr lang="en-US" altLang="ko-KR" sz="2000" i="1" smtClean="0">
                <a:ea typeface="굴림" charset="-127"/>
              </a:rPr>
              <a:t> j</a:t>
            </a:r>
            <a:r>
              <a:rPr lang="en-US" altLang="ko-KR" sz="2000" smtClean="0">
                <a:ea typeface="굴림" charset="-127"/>
              </a:rPr>
              <a:t>) + </a:t>
            </a:r>
            <a:r>
              <a:rPr lang="en-US" altLang="ko-KR" sz="2000" i="1" smtClean="0">
                <a:ea typeface="굴림" charset="-127"/>
              </a:rPr>
              <a:t>p</a:t>
            </a:r>
            <a:r>
              <a:rPr lang="en-US" altLang="ko-KR" sz="2000" i="1" baseline="-25000" smtClean="0">
                <a:ea typeface="굴림" charset="-127"/>
              </a:rPr>
              <a:t>i-</a:t>
            </a:r>
            <a:r>
              <a:rPr lang="en-US" altLang="ko-KR" sz="2000" baseline="-25000" smtClean="0">
                <a:ea typeface="굴림" charset="-127"/>
              </a:rPr>
              <a:t>1</a:t>
            </a:r>
            <a:r>
              <a:rPr lang="en-US" altLang="ko-KR" sz="2000" i="1" smtClean="0">
                <a:ea typeface="굴림" charset="-127"/>
              </a:rPr>
              <a:t>p</a:t>
            </a:r>
            <a:r>
              <a:rPr lang="en-US" altLang="ko-KR" sz="2000" i="1" baseline="-25000" smtClean="0">
                <a:ea typeface="굴림" charset="-127"/>
              </a:rPr>
              <a:t>k</a:t>
            </a:r>
            <a:r>
              <a:rPr lang="en-US" altLang="ko-KR" sz="2000" i="1" smtClean="0">
                <a:ea typeface="굴림" charset="-127"/>
              </a:rPr>
              <a:t>p</a:t>
            </a:r>
            <a:r>
              <a:rPr lang="en-US" altLang="ko-KR" sz="2000" i="1" baseline="-25000" smtClean="0">
                <a:ea typeface="굴림" charset="-127"/>
              </a:rPr>
              <a:t>j</a:t>
            </a:r>
            <a:r>
              <a:rPr lang="en-US" altLang="ko-KR" sz="2000" smtClean="0">
                <a:latin typeface="굴림" charset="-127"/>
                <a:ea typeface="굴림" charset="-127"/>
              </a:rPr>
              <a:t>;</a:t>
            </a:r>
            <a:r>
              <a:rPr lang="en-US" altLang="ko-KR" sz="2000" smtClean="0">
                <a:ea typeface="굴림" charset="-127"/>
              </a:rPr>
              <a:t> </a:t>
            </a:r>
            <a:endParaRPr lang="en-US" altLang="ko-KR" sz="2000" b="1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smtClean="0">
                <a:ea typeface="굴림" charset="-127"/>
              </a:rPr>
              <a:t>		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if</a:t>
            </a:r>
            <a:r>
              <a:rPr lang="en-US" altLang="ko-KR" sz="2000" smtClean="0">
                <a:ea typeface="굴림" charset="-127"/>
              </a:rPr>
              <a:t> (</a:t>
            </a:r>
            <a:r>
              <a:rPr lang="en-US" altLang="ko-KR" sz="2000" i="1" smtClean="0">
                <a:ea typeface="굴림" charset="-127"/>
              </a:rPr>
              <a:t>q </a:t>
            </a:r>
            <a:r>
              <a:rPr lang="en-US" altLang="ko-KR" sz="2000" smtClean="0">
                <a:ea typeface="굴림" charset="-127"/>
              </a:rPr>
              <a:t>&lt; min) 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then</a:t>
            </a:r>
            <a:r>
              <a:rPr lang="en-US" altLang="ko-KR" sz="2000" smtClean="0">
                <a:ea typeface="굴림" charset="-127"/>
              </a:rPr>
              <a:t> min ← </a:t>
            </a:r>
            <a:r>
              <a:rPr lang="en-US" altLang="ko-KR" sz="2000" i="1" smtClean="0">
                <a:ea typeface="굴림" charset="-127"/>
              </a:rPr>
              <a:t>q</a:t>
            </a:r>
            <a:r>
              <a:rPr lang="en-US" altLang="ko-KR" sz="2000" smtClean="0">
                <a:ea typeface="굴림" charset="-127"/>
              </a:rPr>
              <a:t>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	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smtClean="0">
                <a:ea typeface="굴림" charset="-127"/>
              </a:rPr>
              <a:t>	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return</a:t>
            </a:r>
            <a:r>
              <a:rPr lang="en-US" altLang="ko-KR" sz="2000" smtClean="0">
                <a:ea typeface="굴림" charset="-127"/>
              </a:rPr>
              <a:t> min;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ko-KR" altLang="en-US" sz="2000" smtClean="0">
              <a:ea typeface="굴림" charset="-127"/>
            </a:endParaRP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3641725" y="5789613"/>
            <a:ext cx="3781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엄청난 중복 호출이 발생한다</a:t>
            </a: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9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DP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matrixChain(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,  </a:t>
            </a:r>
            <a:r>
              <a:rPr lang="en-US" altLang="ko-KR" sz="2000" i="1" smtClean="0">
                <a:ea typeface="굴림" charset="-127"/>
              </a:rPr>
              <a:t>j</a:t>
            </a:r>
            <a:r>
              <a:rPr lang="en-US" altLang="ko-KR" sz="2000" smtClean="0">
                <a:ea typeface="굴림" charset="-127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smtClean="0">
                <a:ea typeface="굴림" charset="-127"/>
              </a:rPr>
              <a:t>		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for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 ← 1 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to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i="1" smtClean="0">
                <a:ea typeface="굴림" charset="-127"/>
              </a:rPr>
              <a:t>n</a:t>
            </a:r>
            <a:r>
              <a:rPr lang="en-US" altLang="ko-KR" sz="2000" smtClean="0">
                <a:ea typeface="굴림" charset="-127"/>
              </a:rPr>
              <a:t>  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			m[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] ← 0;	</a:t>
            </a:r>
            <a:r>
              <a:rPr lang="en-US" altLang="ko-KR" sz="1800" smtClean="0">
                <a:ea typeface="굴림" charset="-127"/>
              </a:rPr>
              <a:t>▷ </a:t>
            </a:r>
            <a:r>
              <a:rPr lang="ko-KR" altLang="en-US" sz="1800" smtClean="0">
                <a:ea typeface="굴림" charset="-127"/>
              </a:rPr>
              <a:t>행렬이 하나뿐인 경우의 비용은 </a:t>
            </a:r>
            <a:r>
              <a:rPr lang="en-US" altLang="ko-KR" sz="1800" smtClean="0">
                <a:ea typeface="굴림" charset="-127"/>
              </a:rPr>
              <a:t>0 </a:t>
            </a:r>
            <a:endParaRPr lang="en-US" altLang="ko-KR" sz="1800" b="1" smtClean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smtClean="0">
                <a:ea typeface="굴림" charset="-127"/>
              </a:rPr>
              <a:t>		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for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i="1" smtClean="0">
                <a:ea typeface="굴림" charset="-127"/>
              </a:rPr>
              <a:t>r</a:t>
            </a:r>
            <a:r>
              <a:rPr lang="en-US" altLang="ko-KR" sz="2000" smtClean="0">
                <a:ea typeface="굴림" charset="-127"/>
              </a:rPr>
              <a:t> ← 1 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to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i="1" smtClean="0">
                <a:ea typeface="굴림" charset="-127"/>
              </a:rPr>
              <a:t>n</a:t>
            </a:r>
            <a:r>
              <a:rPr lang="en-US" altLang="ko-KR" sz="2000" smtClean="0">
                <a:ea typeface="굴림" charset="-127"/>
              </a:rPr>
              <a:t>-1	</a:t>
            </a:r>
            <a:r>
              <a:rPr lang="en-US" altLang="ko-KR" sz="1800" smtClean="0">
                <a:ea typeface="굴림" charset="-127"/>
              </a:rPr>
              <a:t>▷ </a:t>
            </a:r>
            <a:r>
              <a:rPr lang="ko-KR" altLang="en-US" sz="1800" smtClean="0">
                <a:ea typeface="굴림" charset="-127"/>
              </a:rPr>
              <a:t>문제의 크기 </a:t>
            </a:r>
            <a:r>
              <a:rPr lang="en-US" altLang="ko-KR" sz="1800" smtClean="0">
                <a:ea typeface="굴림" charset="-127"/>
              </a:rPr>
              <a:t>= </a:t>
            </a:r>
            <a:r>
              <a:rPr lang="en-US" altLang="ko-KR" sz="1800" i="1" smtClean="0">
                <a:ea typeface="굴림" charset="-127"/>
              </a:rPr>
              <a:t>r</a:t>
            </a:r>
            <a:r>
              <a:rPr lang="en-US" altLang="ko-KR" sz="1800" smtClean="0">
                <a:ea typeface="굴림" charset="-127"/>
              </a:rPr>
              <a:t>+1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smtClean="0">
                <a:ea typeface="굴림" charset="-127"/>
              </a:rPr>
              <a:t>			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for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 ← 1 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to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i="1" smtClean="0">
                <a:ea typeface="굴림" charset="-127"/>
              </a:rPr>
              <a:t>n</a:t>
            </a:r>
            <a:r>
              <a:rPr lang="en-US" altLang="ko-KR" sz="2000" smtClean="0">
                <a:ea typeface="굴림" charset="-127"/>
              </a:rPr>
              <a:t>-</a:t>
            </a:r>
            <a:r>
              <a:rPr lang="en-US" altLang="ko-KR" sz="2000" i="1" smtClean="0">
                <a:ea typeface="굴림" charset="-127"/>
              </a:rPr>
              <a:t>r </a:t>
            </a:r>
            <a:r>
              <a:rPr lang="en-US" altLang="ko-KR" sz="2000" smtClean="0">
                <a:ea typeface="굴림" charset="-127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				</a:t>
            </a:r>
            <a:r>
              <a:rPr lang="en-US" altLang="ko-KR" sz="2000" i="1" smtClean="0">
                <a:ea typeface="굴림" charset="-127"/>
              </a:rPr>
              <a:t>j</a:t>
            </a:r>
            <a:r>
              <a:rPr lang="en-US" altLang="ko-KR" sz="2000" smtClean="0">
                <a:ea typeface="굴림" charset="-127"/>
              </a:rPr>
              <a:t> ← 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+</a:t>
            </a:r>
            <a:r>
              <a:rPr lang="en-US" altLang="ko-KR" sz="2000" i="1" smtClean="0">
                <a:ea typeface="굴림" charset="-127"/>
              </a:rPr>
              <a:t>r</a:t>
            </a:r>
            <a:r>
              <a:rPr lang="en-US" altLang="ko-KR" sz="2000" smtClean="0">
                <a:latin typeface="굴림" charset="-127"/>
                <a:ea typeface="굴림" charset="-127"/>
              </a:rPr>
              <a:t>;</a:t>
            </a:r>
            <a:r>
              <a:rPr lang="en-US" altLang="ko-KR" sz="2000" smtClean="0">
                <a:ea typeface="굴림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				m[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i="1" smtClean="0">
                <a:ea typeface="굴림" charset="-127"/>
              </a:rPr>
              <a:t>j</a:t>
            </a:r>
            <a:r>
              <a:rPr lang="en-US" altLang="ko-KR" sz="2000" smtClean="0">
                <a:ea typeface="굴림" charset="-127"/>
              </a:rPr>
              <a:t>] ← min {m[</a:t>
            </a:r>
            <a:r>
              <a:rPr lang="en-US" altLang="ko-KR" sz="2000" i="1" smtClean="0">
                <a:ea typeface="굴림" charset="-127"/>
              </a:rPr>
              <a:t>i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i="1" smtClean="0">
                <a:ea typeface="굴림" charset="-127"/>
              </a:rPr>
              <a:t>k</a:t>
            </a:r>
            <a:r>
              <a:rPr lang="en-US" altLang="ko-KR" sz="2000" smtClean="0">
                <a:ea typeface="굴림" charset="-127"/>
              </a:rPr>
              <a:t>] + m[</a:t>
            </a:r>
            <a:r>
              <a:rPr lang="en-US" altLang="ko-KR" sz="2000" i="1" smtClean="0">
                <a:ea typeface="굴림" charset="-127"/>
              </a:rPr>
              <a:t>k</a:t>
            </a:r>
            <a:r>
              <a:rPr lang="en-US" altLang="ko-KR" sz="2000" smtClean="0">
                <a:ea typeface="굴림" charset="-127"/>
              </a:rPr>
              <a:t>+1, </a:t>
            </a:r>
            <a:r>
              <a:rPr lang="en-US" altLang="ko-KR" sz="2000" i="1" smtClean="0">
                <a:ea typeface="굴림" charset="-127"/>
              </a:rPr>
              <a:t>j</a:t>
            </a:r>
            <a:r>
              <a:rPr lang="en-US" altLang="ko-KR" sz="2000" smtClean="0">
                <a:ea typeface="굴림" charset="-127"/>
              </a:rPr>
              <a:t>] + </a:t>
            </a:r>
            <a:r>
              <a:rPr lang="en-US" altLang="ko-KR" sz="2000" i="1" smtClean="0">
                <a:latin typeface="Times New Roman" pitchFamily="18" charset="0"/>
                <a:ea typeface="굴림" charset="-127"/>
              </a:rPr>
              <a:t>p</a:t>
            </a:r>
            <a:r>
              <a:rPr lang="en-US" altLang="ko-KR" sz="2000" i="1" baseline="-25000" smtClean="0">
                <a:latin typeface="Times New Roman" pitchFamily="18" charset="0"/>
                <a:ea typeface="굴림" charset="-127"/>
              </a:rPr>
              <a:t>i-</a:t>
            </a:r>
            <a:r>
              <a:rPr lang="en-US" altLang="ko-KR" sz="2000" baseline="-25000" smtClean="0">
                <a:latin typeface="Times New Roman" pitchFamily="18" charset="0"/>
                <a:ea typeface="굴림" charset="-127"/>
              </a:rPr>
              <a:t>1</a:t>
            </a:r>
            <a:r>
              <a:rPr lang="en-US" altLang="ko-KR" sz="2000" i="1" smtClean="0">
                <a:latin typeface="Times New Roman" pitchFamily="18" charset="0"/>
                <a:ea typeface="굴림" charset="-127"/>
              </a:rPr>
              <a:t>p</a:t>
            </a:r>
            <a:r>
              <a:rPr lang="en-US" altLang="ko-KR" sz="2000" i="1" baseline="-25000" smtClean="0">
                <a:latin typeface="Times New Roman" pitchFamily="18" charset="0"/>
                <a:ea typeface="굴림" charset="-127"/>
              </a:rPr>
              <a:t>k</a:t>
            </a:r>
            <a:r>
              <a:rPr lang="en-US" altLang="ko-KR" sz="2000" i="1" smtClean="0">
                <a:latin typeface="Times New Roman" pitchFamily="18" charset="0"/>
                <a:ea typeface="굴림" charset="-127"/>
              </a:rPr>
              <a:t>p</a:t>
            </a:r>
            <a:r>
              <a:rPr lang="en-US" altLang="ko-KR" sz="2000" i="1" baseline="-25000" smtClean="0">
                <a:latin typeface="Times New Roman" pitchFamily="18" charset="0"/>
                <a:ea typeface="굴림" charset="-127"/>
              </a:rPr>
              <a:t>j</a:t>
            </a:r>
            <a:r>
              <a:rPr lang="en-US" altLang="ko-KR" sz="2000" smtClean="0">
                <a:latin typeface="Times New Roman" pitchFamily="18" charset="0"/>
                <a:ea typeface="굴림" charset="-127"/>
              </a:rPr>
              <a:t>}</a:t>
            </a:r>
            <a:r>
              <a:rPr lang="en-US" altLang="ko-KR" sz="2000" smtClean="0">
                <a:latin typeface="굴림" charset="-127"/>
                <a:ea typeface="굴림" charset="-127"/>
              </a:rPr>
              <a:t>;</a:t>
            </a:r>
            <a:r>
              <a:rPr lang="en-US" altLang="ko-KR" sz="2000" smtClean="0">
                <a:ea typeface="굴림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			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smtClean="0">
                <a:ea typeface="굴림" charset="-127"/>
              </a:rPr>
              <a:t>		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return</a:t>
            </a:r>
            <a:r>
              <a:rPr lang="en-US" altLang="ko-KR" sz="2000" smtClean="0">
                <a:ea typeface="굴림" charset="-127"/>
              </a:rPr>
              <a:t> m[1, </a:t>
            </a:r>
            <a:r>
              <a:rPr lang="en-US" altLang="ko-KR" sz="2000" i="1" smtClean="0">
                <a:ea typeface="굴림" charset="-127"/>
              </a:rPr>
              <a:t>n</a:t>
            </a:r>
            <a:r>
              <a:rPr lang="en-US" altLang="ko-KR" sz="2000" smtClean="0">
                <a:ea typeface="굴림" charset="-127"/>
              </a:rPr>
              <a:t>]</a:t>
            </a:r>
            <a:r>
              <a:rPr lang="en-US" altLang="ko-KR" sz="2000" smtClean="0">
                <a:latin typeface="굴림" charset="-127"/>
                <a:ea typeface="굴림" charset="-127"/>
              </a:rPr>
              <a:t>;</a:t>
            </a:r>
            <a:r>
              <a:rPr lang="en-US" altLang="ko-KR" sz="2000" smtClean="0">
                <a:ea typeface="굴림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}</a:t>
            </a:r>
            <a:endParaRPr lang="ko-KR" altLang="en-US" sz="2000" smtClean="0">
              <a:ea typeface="굴림" charset="-127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3957638" y="4322763"/>
            <a:ext cx="982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sz="1400">
                <a:latin typeface="Times New Roman" pitchFamily="18" charset="0"/>
              </a:rPr>
              <a:t>i </a:t>
            </a:r>
            <a:r>
              <a:rPr lang="en-US" altLang="ko-KR" sz="1400" i="0">
                <a:latin typeface="Times New Roman" pitchFamily="18" charset="0"/>
                <a:cs typeface="Arial" charset="0"/>
              </a:rPr>
              <a:t>≤ </a:t>
            </a:r>
            <a:r>
              <a:rPr lang="en-US" altLang="ko-KR" sz="1400">
                <a:latin typeface="Times New Roman" pitchFamily="18" charset="0"/>
                <a:cs typeface="Arial" charset="0"/>
              </a:rPr>
              <a:t>k </a:t>
            </a:r>
            <a:r>
              <a:rPr lang="en-US" altLang="ko-KR" sz="1400" i="0">
                <a:latin typeface="Times New Roman" pitchFamily="18" charset="0"/>
                <a:cs typeface="Arial" charset="0"/>
              </a:rPr>
              <a:t>≤ </a:t>
            </a:r>
            <a:r>
              <a:rPr lang="en-US" altLang="ko-KR" sz="1400">
                <a:latin typeface="Times New Roman" pitchFamily="18" charset="0"/>
                <a:cs typeface="Arial" charset="0"/>
              </a:rPr>
              <a:t>j</a:t>
            </a:r>
            <a:r>
              <a:rPr lang="en-US" altLang="ko-KR" sz="1400" i="0">
                <a:latin typeface="Times New Roman" pitchFamily="18" charset="0"/>
                <a:cs typeface="Arial" charset="0"/>
              </a:rPr>
              <a:t>-1</a:t>
            </a:r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5267325" y="5756275"/>
            <a:ext cx="2803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400" i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Complexity:</a:t>
            </a: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l-GR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Θ</a:t>
            </a: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endParaRPr lang="ko-KR" altLang="el-GR" sz="2400" i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29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문제</a:t>
            </a:r>
            <a:r>
              <a:rPr lang="ko-KR" altLang="en-US" dirty="0"/>
              <a:t> 예 </a:t>
            </a:r>
            <a:r>
              <a:rPr lang="en-US" altLang="ko-KR" dirty="0"/>
              <a:t>4: Longest Common Subsequence(LCS)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400" smtClean="0">
                <a:ea typeface="굴림" charset="-127"/>
              </a:rPr>
              <a:t>두 </a:t>
            </a:r>
            <a:r>
              <a:rPr lang="en-US" altLang="ko-KR" sz="2400" smtClean="0">
                <a:ea typeface="굴림" charset="-127"/>
              </a:rPr>
              <a:t>string</a:t>
            </a:r>
            <a:r>
              <a:rPr lang="ko-KR" altLang="en-US" sz="2400" smtClean="0">
                <a:ea typeface="굴림" charset="-127"/>
              </a:rPr>
              <a:t>에 공통적으로 들어있는 </a:t>
            </a:r>
            <a:r>
              <a:rPr lang="en-US" altLang="ko-KR" sz="2400" smtClean="0">
                <a:ea typeface="굴림" charset="-127"/>
              </a:rPr>
              <a:t>common subsequence</a:t>
            </a:r>
            <a:r>
              <a:rPr lang="ko-KR" altLang="en-US" sz="2400" smtClean="0">
                <a:ea typeface="굴림" charset="-127"/>
              </a:rPr>
              <a:t>들 중 가장 긴 것을 찾는다</a:t>
            </a:r>
          </a:p>
          <a:p>
            <a:pPr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Subsequence</a:t>
            </a:r>
            <a:r>
              <a:rPr lang="ko-KR" altLang="en-US" sz="2400" smtClean="0">
                <a:ea typeface="굴림" charset="-127"/>
              </a:rPr>
              <a:t>의 예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&lt;bcdb&gt;</a:t>
            </a:r>
            <a:r>
              <a:rPr lang="ko-KR" altLang="en-US" sz="2000" smtClean="0">
                <a:ea typeface="굴림" charset="-127"/>
              </a:rPr>
              <a:t>는 문자열 </a:t>
            </a:r>
            <a:r>
              <a:rPr lang="en-US" altLang="ko-KR" sz="2000" smtClean="0">
                <a:ea typeface="굴림" charset="-127"/>
              </a:rPr>
              <a:t>&lt;a</a:t>
            </a:r>
            <a:r>
              <a:rPr lang="en-US" altLang="ko-KR" sz="2000" smtClean="0">
                <a:solidFill>
                  <a:srgbClr val="FF0000"/>
                </a:solidFill>
                <a:ea typeface="굴림" charset="-127"/>
              </a:rPr>
              <a:t>bc</a:t>
            </a:r>
            <a:r>
              <a:rPr lang="en-US" altLang="ko-KR" sz="2000" smtClean="0">
                <a:ea typeface="굴림" charset="-127"/>
              </a:rPr>
              <a:t>b</a:t>
            </a:r>
            <a:r>
              <a:rPr lang="en-US" altLang="ko-KR" sz="2000" smtClean="0">
                <a:solidFill>
                  <a:srgbClr val="FF0000"/>
                </a:solidFill>
                <a:ea typeface="굴림" charset="-127"/>
              </a:rPr>
              <a:t>d</a:t>
            </a:r>
            <a:r>
              <a:rPr lang="en-US" altLang="ko-KR" sz="2000" smtClean="0">
                <a:ea typeface="굴림" charset="-127"/>
              </a:rPr>
              <a:t>a</a:t>
            </a:r>
            <a:r>
              <a:rPr lang="en-US" altLang="ko-KR" sz="2000" smtClean="0">
                <a:solidFill>
                  <a:srgbClr val="FF0000"/>
                </a:solidFill>
                <a:ea typeface="굴림" charset="-127"/>
              </a:rPr>
              <a:t>b</a:t>
            </a:r>
            <a:r>
              <a:rPr lang="en-US" altLang="ko-KR" sz="2000" smtClean="0">
                <a:ea typeface="굴림" charset="-127"/>
              </a:rPr>
              <a:t>&gt;</a:t>
            </a:r>
            <a:r>
              <a:rPr lang="ko-KR" altLang="en-US" sz="2000" smtClean="0">
                <a:ea typeface="굴림" charset="-127"/>
              </a:rPr>
              <a:t>의 </a:t>
            </a:r>
            <a:r>
              <a:rPr lang="en-US" altLang="ko-KR" sz="2000" smtClean="0">
                <a:ea typeface="굴림" charset="-127"/>
              </a:rPr>
              <a:t>subsequence</a:t>
            </a:r>
            <a:r>
              <a:rPr lang="ko-KR" altLang="en-US" sz="2000" smtClean="0">
                <a:ea typeface="굴림" charset="-127"/>
              </a:rPr>
              <a:t>이다</a:t>
            </a:r>
          </a:p>
          <a:p>
            <a:pPr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Common subsequence</a:t>
            </a:r>
            <a:r>
              <a:rPr lang="ko-KR" altLang="en-US" sz="2400" smtClean="0">
                <a:ea typeface="굴림" charset="-127"/>
              </a:rPr>
              <a:t>의 예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&lt;bca&gt;</a:t>
            </a:r>
            <a:r>
              <a:rPr lang="ko-KR" altLang="en-US" sz="2000" smtClean="0">
                <a:ea typeface="굴림" charset="-127"/>
              </a:rPr>
              <a:t>는 문자열 </a:t>
            </a:r>
            <a:r>
              <a:rPr lang="en-US" altLang="ko-KR" sz="2000" smtClean="0">
                <a:ea typeface="굴림" charset="-127"/>
              </a:rPr>
              <a:t>&lt;a</a:t>
            </a:r>
            <a:r>
              <a:rPr lang="en-US" altLang="ko-KR" sz="2000" smtClean="0">
                <a:solidFill>
                  <a:srgbClr val="FF0000"/>
                </a:solidFill>
                <a:ea typeface="굴림" charset="-127"/>
              </a:rPr>
              <a:t>bc</a:t>
            </a:r>
            <a:r>
              <a:rPr lang="en-US" altLang="ko-KR" sz="2000" smtClean="0">
                <a:ea typeface="굴림" charset="-127"/>
              </a:rPr>
              <a:t>bd</a:t>
            </a:r>
            <a:r>
              <a:rPr lang="en-US" altLang="ko-KR" sz="2000" smtClean="0">
                <a:solidFill>
                  <a:srgbClr val="FF0000"/>
                </a:solidFill>
                <a:ea typeface="굴림" charset="-127"/>
              </a:rPr>
              <a:t>a</a:t>
            </a:r>
            <a:r>
              <a:rPr lang="en-US" altLang="ko-KR" sz="2000" smtClean="0">
                <a:ea typeface="굴림" charset="-127"/>
              </a:rPr>
              <a:t>b&gt;</a:t>
            </a:r>
            <a:r>
              <a:rPr lang="ko-KR" altLang="en-US" sz="2000" smtClean="0">
                <a:ea typeface="굴림" charset="-127"/>
              </a:rPr>
              <a:t>와 </a:t>
            </a:r>
            <a:r>
              <a:rPr lang="en-US" altLang="ko-KR" sz="2000" smtClean="0">
                <a:ea typeface="굴림" charset="-127"/>
              </a:rPr>
              <a:t>&lt;</a:t>
            </a:r>
            <a:r>
              <a:rPr lang="en-US" altLang="ko-KR" sz="2000" smtClean="0">
                <a:solidFill>
                  <a:srgbClr val="FF0000"/>
                </a:solidFill>
                <a:ea typeface="굴림" charset="-127"/>
              </a:rPr>
              <a:t>b</a:t>
            </a:r>
            <a:r>
              <a:rPr lang="en-US" altLang="ko-KR" sz="2000" smtClean="0">
                <a:ea typeface="굴림" charset="-127"/>
              </a:rPr>
              <a:t>d</a:t>
            </a:r>
            <a:r>
              <a:rPr lang="en-US" altLang="ko-KR" sz="2000" smtClean="0">
                <a:solidFill>
                  <a:srgbClr val="FF0000"/>
                </a:solidFill>
                <a:ea typeface="굴림" charset="-127"/>
              </a:rPr>
              <a:t>ca</a:t>
            </a:r>
            <a:r>
              <a:rPr lang="en-US" altLang="ko-KR" sz="2000" smtClean="0">
                <a:ea typeface="굴림" charset="-127"/>
              </a:rPr>
              <a:t>ba&gt;</a:t>
            </a:r>
            <a:r>
              <a:rPr lang="ko-KR" altLang="en-US" sz="2000" smtClean="0">
                <a:ea typeface="굴림" charset="-127"/>
              </a:rPr>
              <a:t>의 </a:t>
            </a:r>
            <a:r>
              <a:rPr lang="en-US" altLang="ko-KR" sz="2000" smtClean="0">
                <a:ea typeface="굴림" charset="-127"/>
              </a:rPr>
              <a:t>common subsequence</a:t>
            </a:r>
            <a:r>
              <a:rPr lang="ko-KR" altLang="en-US" sz="2000" smtClean="0">
                <a:ea typeface="굴림" charset="-127"/>
              </a:rPr>
              <a:t>이다</a:t>
            </a:r>
          </a:p>
          <a:p>
            <a:pPr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Longest common subsequence(LCS)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Common subsequence</a:t>
            </a:r>
            <a:r>
              <a:rPr lang="ko-KR" altLang="en-US" sz="2000" smtClean="0">
                <a:ea typeface="굴림" charset="-127"/>
              </a:rPr>
              <a:t>들 중 가장 긴 것</a:t>
            </a:r>
          </a:p>
          <a:p>
            <a:pPr lvl="1">
              <a:lnSpc>
                <a:spcPct val="80000"/>
              </a:lnSpc>
            </a:pPr>
            <a:r>
              <a:rPr lang="ko-KR" altLang="en-US" sz="2000" smtClean="0">
                <a:ea typeface="굴림" charset="-127"/>
              </a:rPr>
              <a:t>예</a:t>
            </a:r>
            <a:r>
              <a:rPr lang="en-US" altLang="ko-KR" sz="2000" smtClean="0">
                <a:ea typeface="굴림" charset="-127"/>
              </a:rPr>
              <a:t>: &lt;bcba&gt;</a:t>
            </a:r>
            <a:r>
              <a:rPr lang="ko-KR" altLang="en-US" sz="2000" smtClean="0">
                <a:ea typeface="굴림" charset="-127"/>
              </a:rPr>
              <a:t>는 </a:t>
            </a:r>
            <a:r>
              <a:rPr lang="en-US" altLang="ko-KR" sz="2000" smtClean="0">
                <a:ea typeface="굴림" charset="-127"/>
              </a:rPr>
              <a:t>string </a:t>
            </a:r>
            <a:r>
              <a:rPr lang="ko-KR" altLang="en-US" sz="2000" smtClean="0">
                <a:ea typeface="굴림" charset="-127"/>
              </a:rPr>
              <a:t> </a:t>
            </a:r>
            <a:r>
              <a:rPr lang="en-US" altLang="ko-KR" sz="2000" smtClean="0">
                <a:ea typeface="굴림" charset="-127"/>
              </a:rPr>
              <a:t>&lt;a</a:t>
            </a:r>
            <a:r>
              <a:rPr lang="en-US" altLang="ko-KR" sz="2000" smtClean="0">
                <a:solidFill>
                  <a:srgbClr val="FF0000"/>
                </a:solidFill>
                <a:ea typeface="굴림" charset="-127"/>
              </a:rPr>
              <a:t>bcb</a:t>
            </a:r>
            <a:r>
              <a:rPr lang="en-US" altLang="ko-KR" sz="2000" smtClean="0">
                <a:ea typeface="굴림" charset="-127"/>
              </a:rPr>
              <a:t>d</a:t>
            </a:r>
            <a:r>
              <a:rPr lang="en-US" altLang="ko-KR" sz="2000" smtClean="0">
                <a:solidFill>
                  <a:srgbClr val="FF0000"/>
                </a:solidFill>
                <a:ea typeface="굴림" charset="-127"/>
              </a:rPr>
              <a:t>a</a:t>
            </a:r>
            <a:r>
              <a:rPr lang="en-US" altLang="ko-KR" sz="2000" smtClean="0">
                <a:ea typeface="굴림" charset="-127"/>
              </a:rPr>
              <a:t>b&gt;</a:t>
            </a:r>
            <a:r>
              <a:rPr lang="ko-KR" altLang="en-US" sz="2000" smtClean="0">
                <a:ea typeface="굴림" charset="-127"/>
              </a:rPr>
              <a:t>와 </a:t>
            </a:r>
            <a:r>
              <a:rPr lang="en-US" altLang="ko-KR" sz="2000" smtClean="0">
                <a:ea typeface="굴림" charset="-127"/>
              </a:rPr>
              <a:t>&lt;</a:t>
            </a:r>
            <a:r>
              <a:rPr lang="en-US" altLang="ko-KR" sz="2000" smtClean="0">
                <a:solidFill>
                  <a:srgbClr val="FF0000"/>
                </a:solidFill>
                <a:ea typeface="굴림" charset="-127"/>
              </a:rPr>
              <a:t>b</a:t>
            </a:r>
            <a:r>
              <a:rPr lang="en-US" altLang="ko-KR" sz="2000" smtClean="0">
                <a:ea typeface="굴림" charset="-127"/>
              </a:rPr>
              <a:t>d</a:t>
            </a:r>
            <a:r>
              <a:rPr lang="en-US" altLang="ko-KR" sz="2000" smtClean="0">
                <a:solidFill>
                  <a:srgbClr val="FF0000"/>
                </a:solidFill>
                <a:ea typeface="굴림" charset="-127"/>
              </a:rPr>
              <a:t>c</a:t>
            </a:r>
            <a:r>
              <a:rPr lang="en-US" altLang="ko-KR" sz="2000" smtClean="0">
                <a:ea typeface="굴림" charset="-127"/>
              </a:rPr>
              <a:t>a</a:t>
            </a:r>
            <a:r>
              <a:rPr lang="en-US" altLang="ko-KR" sz="2000" smtClean="0">
                <a:solidFill>
                  <a:srgbClr val="FF0000"/>
                </a:solidFill>
                <a:ea typeface="굴림" charset="-127"/>
              </a:rPr>
              <a:t>ba</a:t>
            </a:r>
            <a:r>
              <a:rPr lang="en-US" altLang="ko-KR" sz="2000" smtClean="0">
                <a:ea typeface="굴림" charset="-127"/>
              </a:rPr>
              <a:t>&gt;</a:t>
            </a:r>
            <a:r>
              <a:rPr lang="ko-KR" altLang="en-US" sz="2000" smtClean="0">
                <a:ea typeface="굴림" charset="-127"/>
              </a:rPr>
              <a:t>의 </a:t>
            </a:r>
            <a:r>
              <a:rPr lang="en-US" altLang="ko-KR" sz="2000" smtClean="0">
                <a:ea typeface="굴림" charset="-127"/>
              </a:rPr>
              <a:t>LCS</a:t>
            </a:r>
            <a:r>
              <a:rPr lang="ko-KR" altLang="en-US" sz="2000" smtClean="0">
                <a:ea typeface="굴림" charset="-127"/>
              </a:rPr>
              <a:t>이다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86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Optimal</a:t>
            </a:r>
            <a:r>
              <a:rPr lang="en-US" altLang="ko-KR" dirty="0"/>
              <a:t> Substructure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smtClean="0">
                <a:ea typeface="굴림" charset="-127"/>
              </a:rPr>
              <a:t>두 </a:t>
            </a:r>
            <a:r>
              <a:rPr lang="en-US" altLang="ko-KR" sz="2400" smtClean="0">
                <a:ea typeface="굴림" charset="-127"/>
              </a:rPr>
              <a:t>string  </a:t>
            </a:r>
            <a:r>
              <a:rPr lang="en-US" altLang="ko-KR" sz="2400" i="1" smtClean="0">
                <a:ea typeface="굴림" charset="-127"/>
              </a:rPr>
              <a:t>X</a:t>
            </a:r>
            <a:r>
              <a:rPr lang="en-US" altLang="ko-KR" sz="2400" i="1" baseline="-25000" smtClean="0">
                <a:ea typeface="굴림" charset="-127"/>
              </a:rPr>
              <a:t>m</a:t>
            </a:r>
            <a:r>
              <a:rPr lang="en-US" altLang="ko-KR" sz="2400" smtClean="0">
                <a:ea typeface="굴림" charset="-127"/>
              </a:rPr>
              <a:t> = &lt;</a:t>
            </a:r>
            <a:r>
              <a:rPr lang="en-US" altLang="ko-KR" sz="2400" i="1" smtClean="0">
                <a:ea typeface="굴림" charset="-127"/>
              </a:rPr>
              <a:t>x</a:t>
            </a:r>
            <a:r>
              <a:rPr lang="en-US" altLang="ko-KR" sz="2400" baseline="-25000" smtClean="0">
                <a:ea typeface="굴림" charset="-127"/>
              </a:rPr>
              <a:t>1</a:t>
            </a:r>
            <a:r>
              <a:rPr lang="en-US" altLang="ko-KR" sz="2400" i="1" smtClean="0">
                <a:ea typeface="굴림" charset="-127"/>
              </a:rPr>
              <a:t>x</a:t>
            </a:r>
            <a:r>
              <a:rPr lang="en-US" altLang="ko-KR" sz="2400" baseline="-25000" smtClean="0">
                <a:ea typeface="굴림" charset="-127"/>
              </a:rPr>
              <a:t>2</a:t>
            </a:r>
            <a:r>
              <a:rPr lang="en-US" altLang="ko-KR" sz="2400" smtClean="0">
                <a:ea typeface="굴림" charset="-127"/>
              </a:rPr>
              <a:t> … </a:t>
            </a:r>
            <a:r>
              <a:rPr lang="en-US" altLang="ko-KR" sz="2400" i="1" smtClean="0">
                <a:ea typeface="굴림" charset="-127"/>
              </a:rPr>
              <a:t>x</a:t>
            </a:r>
            <a:r>
              <a:rPr lang="en-US" altLang="ko-KR" sz="2400" i="1" baseline="-25000" smtClean="0">
                <a:ea typeface="굴림" charset="-127"/>
              </a:rPr>
              <a:t>m</a:t>
            </a:r>
            <a:r>
              <a:rPr lang="en-US" altLang="ko-KR" sz="2400" smtClean="0">
                <a:ea typeface="굴림" charset="-127"/>
              </a:rPr>
              <a:t>&gt;</a:t>
            </a:r>
            <a:r>
              <a:rPr lang="ko-KR" altLang="en-US" sz="2400" smtClean="0">
                <a:ea typeface="굴림" charset="-127"/>
              </a:rPr>
              <a:t>과 </a:t>
            </a:r>
            <a:r>
              <a:rPr lang="en-US" altLang="ko-KR" sz="2400" i="1" smtClean="0">
                <a:ea typeface="굴림" charset="-127"/>
              </a:rPr>
              <a:t>Y</a:t>
            </a:r>
            <a:r>
              <a:rPr lang="en-US" altLang="ko-KR" sz="2400" i="1" baseline="-25000" smtClean="0">
                <a:ea typeface="굴림" charset="-127"/>
              </a:rPr>
              <a:t>n</a:t>
            </a:r>
            <a:r>
              <a:rPr lang="en-US" altLang="ko-KR" sz="2400" smtClean="0">
                <a:ea typeface="굴림" charset="-127"/>
              </a:rPr>
              <a:t> = &lt;</a:t>
            </a:r>
            <a:r>
              <a:rPr lang="en-US" altLang="ko-KR" sz="2400" i="1" smtClean="0">
                <a:ea typeface="굴림" charset="-127"/>
              </a:rPr>
              <a:t>y</a:t>
            </a:r>
            <a:r>
              <a:rPr lang="en-US" altLang="ko-KR" sz="2400" baseline="-25000" smtClean="0">
                <a:ea typeface="굴림" charset="-127"/>
              </a:rPr>
              <a:t>1</a:t>
            </a:r>
            <a:r>
              <a:rPr lang="en-US" altLang="ko-KR" sz="2400" i="1" smtClean="0">
                <a:ea typeface="굴림" charset="-127"/>
              </a:rPr>
              <a:t>y</a:t>
            </a:r>
            <a:r>
              <a:rPr lang="en-US" altLang="ko-KR" sz="2400" baseline="-25000" smtClean="0">
                <a:ea typeface="굴림" charset="-127"/>
              </a:rPr>
              <a:t>2</a:t>
            </a:r>
            <a:r>
              <a:rPr lang="en-US" altLang="ko-KR" sz="2400" smtClean="0">
                <a:ea typeface="굴림" charset="-127"/>
              </a:rPr>
              <a:t> … </a:t>
            </a:r>
            <a:r>
              <a:rPr lang="en-US" altLang="ko-KR" sz="2400" i="1" smtClean="0">
                <a:ea typeface="굴림" charset="-127"/>
              </a:rPr>
              <a:t>y</a:t>
            </a:r>
            <a:r>
              <a:rPr lang="en-US" altLang="ko-KR" sz="2400" i="1" baseline="-25000" smtClean="0">
                <a:ea typeface="굴림" charset="-127"/>
              </a:rPr>
              <a:t>n</a:t>
            </a:r>
            <a:r>
              <a:rPr lang="en-US" altLang="ko-KR" sz="2400" smtClean="0">
                <a:ea typeface="굴림" charset="-127"/>
              </a:rPr>
              <a:t>&gt;</a:t>
            </a:r>
            <a:r>
              <a:rPr lang="ko-KR" altLang="en-US" sz="2400" smtClean="0">
                <a:ea typeface="굴림" charset="-127"/>
              </a:rPr>
              <a:t>에 대해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 smtClean="0">
                <a:ea typeface="굴림" charset="-127"/>
              </a:rPr>
              <a:t>x</a:t>
            </a:r>
            <a:r>
              <a:rPr lang="en-US" altLang="ko-KR" sz="2000" i="1" baseline="-25000" smtClean="0">
                <a:ea typeface="굴림" charset="-127"/>
              </a:rPr>
              <a:t>m</a:t>
            </a:r>
            <a:r>
              <a:rPr lang="en-US" altLang="ko-KR" sz="2000" i="1" smtClean="0">
                <a:ea typeface="굴림" charset="-127"/>
              </a:rPr>
              <a:t>= y</a:t>
            </a:r>
            <a:r>
              <a:rPr lang="en-US" altLang="ko-KR" sz="2000" i="1" baseline="-25000" smtClean="0">
                <a:ea typeface="굴림" charset="-127"/>
              </a:rPr>
              <a:t>n</a:t>
            </a:r>
            <a:r>
              <a:rPr lang="ko-KR" altLang="en-US" sz="2000" smtClean="0">
                <a:ea typeface="굴림" charset="-127"/>
              </a:rPr>
              <a:t>이면</a:t>
            </a:r>
            <a:r>
              <a:rPr lang="ko-KR" altLang="en-US" sz="2000" i="1" smtClean="0">
                <a:ea typeface="굴림" charset="-127"/>
              </a:rPr>
              <a:t> </a:t>
            </a:r>
            <a:r>
              <a:rPr lang="en-US" altLang="ko-KR" sz="2000" i="1" smtClean="0">
                <a:ea typeface="굴림" charset="-127"/>
              </a:rPr>
              <a:t>X</a:t>
            </a:r>
            <a:r>
              <a:rPr lang="en-US" altLang="ko-KR" sz="2000" i="1" baseline="-25000" smtClean="0">
                <a:ea typeface="굴림" charset="-127"/>
              </a:rPr>
              <a:t>m</a:t>
            </a:r>
            <a:r>
              <a:rPr lang="ko-KR" altLang="en-US" sz="2000" smtClean="0">
                <a:ea typeface="굴림" charset="-127"/>
              </a:rPr>
              <a:t>과 </a:t>
            </a:r>
            <a:r>
              <a:rPr lang="en-US" altLang="ko-KR" sz="2000" i="1" smtClean="0">
                <a:ea typeface="굴림" charset="-127"/>
              </a:rPr>
              <a:t>Y</a:t>
            </a:r>
            <a:r>
              <a:rPr lang="en-US" altLang="ko-KR" sz="2000" i="1" baseline="-25000" smtClean="0">
                <a:ea typeface="굴림" charset="-127"/>
              </a:rPr>
              <a:t>n</a:t>
            </a:r>
            <a:r>
              <a:rPr lang="ko-KR" altLang="en-US" sz="2000" smtClean="0">
                <a:ea typeface="굴림" charset="-127"/>
              </a:rPr>
              <a:t>의</a:t>
            </a:r>
            <a:r>
              <a:rPr lang="ko-KR" altLang="en-US" sz="2000" i="1" smtClean="0">
                <a:ea typeface="굴림" charset="-127"/>
              </a:rPr>
              <a:t> </a:t>
            </a:r>
            <a:r>
              <a:rPr lang="en-US" altLang="ko-KR" sz="2000" smtClean="0">
                <a:ea typeface="굴림" charset="-127"/>
              </a:rPr>
              <a:t>LCS</a:t>
            </a:r>
            <a:r>
              <a:rPr lang="ko-KR" altLang="en-US" sz="2000" smtClean="0">
                <a:ea typeface="굴림" charset="-127"/>
              </a:rPr>
              <a:t>의 길이는 </a:t>
            </a:r>
            <a:r>
              <a:rPr lang="en-US" altLang="ko-KR" sz="2000" i="1" smtClean="0">
                <a:ea typeface="굴림" charset="-127"/>
              </a:rPr>
              <a:t>X</a:t>
            </a:r>
            <a:r>
              <a:rPr lang="en-US" altLang="ko-KR" sz="2000" i="1" baseline="-25000" smtClean="0">
                <a:ea typeface="굴림" charset="-127"/>
              </a:rPr>
              <a:t>m-</a:t>
            </a:r>
            <a:r>
              <a:rPr lang="en-US" altLang="ko-KR" sz="2000" baseline="-25000" smtClean="0">
                <a:ea typeface="굴림" charset="-127"/>
              </a:rPr>
              <a:t>1</a:t>
            </a:r>
            <a:r>
              <a:rPr lang="ko-KR" altLang="en-US" sz="2000" smtClean="0">
                <a:ea typeface="굴림" charset="-127"/>
              </a:rPr>
              <a:t>과 </a:t>
            </a:r>
            <a:r>
              <a:rPr lang="en-US" altLang="ko-KR" sz="2000" i="1" smtClean="0">
                <a:ea typeface="굴림" charset="-127"/>
              </a:rPr>
              <a:t>Y</a:t>
            </a:r>
            <a:r>
              <a:rPr lang="en-US" altLang="ko-KR" sz="2000" i="1" baseline="-25000" smtClean="0">
                <a:ea typeface="굴림" charset="-127"/>
              </a:rPr>
              <a:t>n-</a:t>
            </a:r>
            <a:r>
              <a:rPr lang="en-US" altLang="ko-KR" sz="2000" baseline="-25000" smtClean="0">
                <a:ea typeface="굴림" charset="-127"/>
              </a:rPr>
              <a:t>1</a:t>
            </a:r>
            <a:r>
              <a:rPr lang="ko-KR" altLang="en-US" sz="2000" smtClean="0">
                <a:ea typeface="굴림" charset="-127"/>
              </a:rPr>
              <a:t>의 </a:t>
            </a:r>
            <a:r>
              <a:rPr lang="en-US" altLang="ko-KR" sz="2000" smtClean="0">
                <a:ea typeface="굴림" charset="-127"/>
              </a:rPr>
              <a:t>LCS</a:t>
            </a:r>
            <a:r>
              <a:rPr lang="ko-KR" altLang="en-US" sz="2000" smtClean="0">
                <a:ea typeface="굴림" charset="-127"/>
              </a:rPr>
              <a:t>의 길이보다 </a:t>
            </a:r>
            <a:r>
              <a:rPr lang="en-US" altLang="ko-KR" sz="2000" smtClean="0">
                <a:ea typeface="굴림" charset="-127"/>
              </a:rPr>
              <a:t>1</a:t>
            </a:r>
            <a:r>
              <a:rPr lang="ko-KR" altLang="en-US" sz="2000" smtClean="0">
                <a:ea typeface="굴림" charset="-127"/>
              </a:rPr>
              <a:t>이 크다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 smtClean="0">
                <a:ea typeface="굴림" charset="-127"/>
              </a:rPr>
              <a:t>x</a:t>
            </a:r>
            <a:r>
              <a:rPr lang="en-US" altLang="ko-KR" sz="2000" i="1" baseline="-25000" smtClean="0">
                <a:ea typeface="굴림" charset="-127"/>
              </a:rPr>
              <a:t>m</a:t>
            </a:r>
            <a:r>
              <a:rPr lang="en-US" altLang="ko-KR" sz="2000" smtClean="0">
                <a:ea typeface="굴림" charset="-127"/>
              </a:rPr>
              <a:t>≠</a:t>
            </a:r>
            <a:r>
              <a:rPr lang="en-US" altLang="ko-KR" sz="2000" i="1" smtClean="0">
                <a:ea typeface="굴림" charset="-127"/>
              </a:rPr>
              <a:t> y</a:t>
            </a:r>
            <a:r>
              <a:rPr lang="en-US" altLang="ko-KR" sz="2000" i="1" baseline="-25000" smtClean="0">
                <a:ea typeface="굴림" charset="-127"/>
              </a:rPr>
              <a:t>n</a:t>
            </a:r>
            <a:r>
              <a:rPr lang="ko-KR" altLang="en-US" sz="2000" smtClean="0">
                <a:ea typeface="굴림" charset="-127"/>
              </a:rPr>
              <a:t>이면</a:t>
            </a:r>
            <a:r>
              <a:rPr lang="ko-KR" altLang="en-US" sz="2000" i="1" smtClean="0">
                <a:ea typeface="굴림" charset="-127"/>
              </a:rPr>
              <a:t> </a:t>
            </a:r>
            <a:r>
              <a:rPr lang="en-US" altLang="ko-KR" sz="2000" i="1" smtClean="0">
                <a:ea typeface="굴림" charset="-127"/>
              </a:rPr>
              <a:t>X</a:t>
            </a:r>
            <a:r>
              <a:rPr lang="en-US" altLang="ko-KR" sz="2000" i="1" baseline="-25000" smtClean="0">
                <a:ea typeface="굴림" charset="-127"/>
              </a:rPr>
              <a:t>m</a:t>
            </a:r>
            <a:r>
              <a:rPr lang="ko-KR" altLang="en-US" sz="2000" smtClean="0">
                <a:ea typeface="굴림" charset="-127"/>
              </a:rPr>
              <a:t>과 </a:t>
            </a:r>
            <a:r>
              <a:rPr lang="en-US" altLang="ko-KR" sz="2000" i="1" smtClean="0">
                <a:ea typeface="굴림" charset="-127"/>
              </a:rPr>
              <a:t>Y</a:t>
            </a:r>
            <a:r>
              <a:rPr lang="en-US" altLang="ko-KR" sz="2000" i="1" baseline="-25000" smtClean="0">
                <a:ea typeface="굴림" charset="-127"/>
              </a:rPr>
              <a:t>n</a:t>
            </a:r>
            <a:r>
              <a:rPr lang="ko-KR" altLang="en-US" sz="2000" smtClean="0">
                <a:ea typeface="굴림" charset="-127"/>
              </a:rPr>
              <a:t>의</a:t>
            </a:r>
            <a:r>
              <a:rPr lang="ko-KR" altLang="en-US" sz="2000" i="1" smtClean="0">
                <a:ea typeface="굴림" charset="-127"/>
              </a:rPr>
              <a:t> </a:t>
            </a:r>
            <a:r>
              <a:rPr lang="en-US" altLang="ko-KR" sz="2000" smtClean="0">
                <a:ea typeface="굴림" charset="-127"/>
              </a:rPr>
              <a:t>LCS</a:t>
            </a:r>
            <a:r>
              <a:rPr lang="ko-KR" altLang="en-US" sz="2000" smtClean="0">
                <a:ea typeface="굴림" charset="-127"/>
              </a:rPr>
              <a:t>의 길이는 </a:t>
            </a:r>
            <a:r>
              <a:rPr lang="en-US" altLang="ko-KR" sz="2000" i="1" smtClean="0">
                <a:ea typeface="굴림" charset="-127"/>
              </a:rPr>
              <a:t>X</a:t>
            </a:r>
            <a:r>
              <a:rPr lang="en-US" altLang="ko-KR" sz="2000" i="1" baseline="-25000" smtClean="0">
                <a:ea typeface="굴림" charset="-127"/>
              </a:rPr>
              <a:t>m</a:t>
            </a:r>
            <a:r>
              <a:rPr lang="ko-KR" altLang="en-US" sz="2000" smtClean="0">
                <a:ea typeface="굴림" charset="-127"/>
              </a:rPr>
              <a:t>과 </a:t>
            </a:r>
            <a:r>
              <a:rPr lang="en-US" altLang="ko-KR" sz="2000" i="1" smtClean="0">
                <a:ea typeface="굴림" charset="-127"/>
              </a:rPr>
              <a:t>Y</a:t>
            </a:r>
            <a:r>
              <a:rPr lang="en-US" altLang="ko-KR" sz="2000" i="1" baseline="-25000" smtClean="0">
                <a:ea typeface="굴림" charset="-127"/>
              </a:rPr>
              <a:t>n-</a:t>
            </a:r>
            <a:r>
              <a:rPr lang="en-US" altLang="ko-KR" sz="2000" baseline="-25000" smtClean="0">
                <a:ea typeface="굴림" charset="-127"/>
              </a:rPr>
              <a:t>1</a:t>
            </a:r>
            <a:r>
              <a:rPr lang="ko-KR" altLang="en-US" sz="2000" smtClean="0">
                <a:ea typeface="굴림" charset="-127"/>
              </a:rPr>
              <a:t>의 </a:t>
            </a:r>
            <a:r>
              <a:rPr lang="en-US" altLang="ko-KR" sz="2000" smtClean="0">
                <a:ea typeface="굴림" charset="-127"/>
              </a:rPr>
              <a:t>LCS</a:t>
            </a:r>
            <a:r>
              <a:rPr lang="ko-KR" altLang="en-US" sz="2000" smtClean="0">
                <a:ea typeface="굴림" charset="-127"/>
              </a:rPr>
              <a:t>의 길이와 </a:t>
            </a:r>
            <a:r>
              <a:rPr lang="en-US" altLang="ko-KR" sz="2000" i="1" smtClean="0">
                <a:ea typeface="굴림" charset="-127"/>
              </a:rPr>
              <a:t>X</a:t>
            </a:r>
            <a:r>
              <a:rPr lang="en-US" altLang="ko-KR" sz="2000" i="1" baseline="-25000" smtClean="0">
                <a:ea typeface="굴림" charset="-127"/>
              </a:rPr>
              <a:t>m-</a:t>
            </a:r>
            <a:r>
              <a:rPr lang="en-US" altLang="ko-KR" sz="2000" baseline="-25000" smtClean="0">
                <a:ea typeface="굴림" charset="-127"/>
              </a:rPr>
              <a:t>1</a:t>
            </a:r>
            <a:r>
              <a:rPr lang="ko-KR" altLang="en-US" sz="2000" smtClean="0">
                <a:ea typeface="굴림" charset="-127"/>
              </a:rPr>
              <a:t>과 </a:t>
            </a:r>
            <a:r>
              <a:rPr lang="en-US" altLang="ko-KR" sz="2000" i="1" smtClean="0">
                <a:ea typeface="굴림" charset="-127"/>
              </a:rPr>
              <a:t>Y</a:t>
            </a:r>
            <a:r>
              <a:rPr lang="en-US" altLang="ko-KR" sz="2000" i="1" baseline="-25000" smtClean="0">
                <a:ea typeface="굴림" charset="-127"/>
              </a:rPr>
              <a:t>n</a:t>
            </a:r>
            <a:r>
              <a:rPr lang="ko-KR" altLang="en-US" sz="2000" smtClean="0">
                <a:ea typeface="굴림" charset="-127"/>
              </a:rPr>
              <a:t>의 </a:t>
            </a:r>
            <a:r>
              <a:rPr lang="en-US" altLang="ko-KR" sz="2000" smtClean="0">
                <a:ea typeface="굴림" charset="-127"/>
              </a:rPr>
              <a:t>LCS</a:t>
            </a:r>
            <a:r>
              <a:rPr lang="ko-KR" altLang="en-US" sz="2000" smtClean="0">
                <a:ea typeface="굴림" charset="-127"/>
              </a:rPr>
              <a:t>의 길이 중 큰 것과 같다 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533400" y="4518025"/>
            <a:ext cx="24257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ko-KR" sz="2400"/>
              <a:t>c</a:t>
            </a:r>
            <a:r>
              <a:rPr lang="en-US" altLang="ko-KR" sz="2400" baseline="-25000"/>
              <a:t>ij</a:t>
            </a:r>
            <a:r>
              <a:rPr lang="en-US" altLang="ko-KR" sz="2400" i="0"/>
              <a:t> = 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825625" y="4105275"/>
            <a:ext cx="53213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 sz="2000" i="0"/>
              <a:t>0				if  </a:t>
            </a:r>
            <a:r>
              <a:rPr lang="en-US" altLang="ko-KR" sz="2000"/>
              <a:t>i</a:t>
            </a:r>
            <a:r>
              <a:rPr lang="en-US" altLang="ko-KR" sz="2000" i="0"/>
              <a:t> = 0 or </a:t>
            </a:r>
            <a:r>
              <a:rPr lang="en-US" altLang="ko-KR" sz="2000"/>
              <a:t>j</a:t>
            </a:r>
            <a:r>
              <a:rPr lang="en-US" altLang="ko-KR" sz="2000" i="0"/>
              <a:t> = 0 </a:t>
            </a:r>
          </a:p>
          <a:p>
            <a:pPr>
              <a:buFontTx/>
              <a:buNone/>
            </a:pPr>
            <a:r>
              <a:rPr lang="en-US" altLang="ko-KR" sz="2000"/>
              <a:t>c</a:t>
            </a:r>
            <a:r>
              <a:rPr lang="en-US" altLang="ko-KR" sz="2000" baseline="-25000"/>
              <a:t>i</a:t>
            </a:r>
            <a:r>
              <a:rPr lang="en-US" altLang="ko-KR" sz="2000" i="0" baseline="-25000"/>
              <a:t>-1, </a:t>
            </a:r>
            <a:r>
              <a:rPr lang="en-US" altLang="ko-KR" sz="2000" baseline="-25000"/>
              <a:t>j</a:t>
            </a:r>
            <a:r>
              <a:rPr lang="en-US" altLang="ko-KR" sz="2000" i="0" baseline="-25000"/>
              <a:t>-1 </a:t>
            </a:r>
            <a:r>
              <a:rPr lang="en-US" altLang="ko-KR" sz="2000" i="0"/>
              <a:t>+ 1		if  </a:t>
            </a:r>
            <a:r>
              <a:rPr lang="en-US" altLang="ko-KR" sz="2000"/>
              <a:t>i</a:t>
            </a:r>
            <a:r>
              <a:rPr lang="en-US" altLang="ko-KR" sz="2000" i="0"/>
              <a:t>, </a:t>
            </a:r>
            <a:r>
              <a:rPr lang="en-US" altLang="ko-KR" sz="2000"/>
              <a:t>j</a:t>
            </a:r>
            <a:r>
              <a:rPr lang="en-US" altLang="ko-KR" sz="2000" i="0"/>
              <a:t> &gt; 0 and </a:t>
            </a:r>
            <a:r>
              <a:rPr lang="en-US" altLang="ko-KR" sz="2400"/>
              <a:t>x</a:t>
            </a:r>
            <a:r>
              <a:rPr lang="en-US" altLang="ko-KR" sz="2400" baseline="-25000"/>
              <a:t>i</a:t>
            </a:r>
            <a:r>
              <a:rPr lang="en-US" altLang="ko-KR" sz="2400"/>
              <a:t>= y</a:t>
            </a:r>
            <a:r>
              <a:rPr lang="en-US" altLang="ko-KR" sz="2400" baseline="-25000"/>
              <a:t>j</a:t>
            </a:r>
          </a:p>
          <a:p>
            <a:pPr>
              <a:buFontTx/>
              <a:buNone/>
            </a:pPr>
            <a:r>
              <a:rPr lang="en-US" altLang="ko-KR" sz="2400" i="0"/>
              <a:t>max{</a:t>
            </a:r>
            <a:r>
              <a:rPr lang="en-US" altLang="ko-KR" sz="2000"/>
              <a:t>c</a:t>
            </a:r>
            <a:r>
              <a:rPr lang="en-US" altLang="ko-KR" sz="2000" baseline="-25000"/>
              <a:t>i</a:t>
            </a:r>
            <a:r>
              <a:rPr lang="en-US" altLang="ko-KR" sz="2000" i="0" baseline="-25000"/>
              <a:t>-1, </a:t>
            </a:r>
            <a:r>
              <a:rPr lang="en-US" altLang="ko-KR" sz="2000" baseline="-25000"/>
              <a:t>j</a:t>
            </a:r>
            <a:r>
              <a:rPr lang="en-US" altLang="ko-KR" sz="2000" i="0"/>
              <a:t>,</a:t>
            </a:r>
            <a:r>
              <a:rPr lang="en-US" altLang="ko-KR" sz="2000" i="0" baseline="-25000"/>
              <a:t> </a:t>
            </a:r>
            <a:r>
              <a:rPr lang="en-US" altLang="ko-KR" sz="2000" baseline="-25000"/>
              <a:t> </a:t>
            </a:r>
            <a:r>
              <a:rPr lang="en-US" altLang="ko-KR" sz="2000"/>
              <a:t>c</a:t>
            </a:r>
            <a:r>
              <a:rPr lang="en-US" altLang="ko-KR" sz="2000" baseline="-25000"/>
              <a:t>i</a:t>
            </a:r>
            <a:r>
              <a:rPr lang="en-US" altLang="ko-KR" sz="2000" i="0" baseline="-25000"/>
              <a:t>, </a:t>
            </a:r>
            <a:r>
              <a:rPr lang="en-US" altLang="ko-KR" sz="2000" baseline="-25000"/>
              <a:t>j</a:t>
            </a:r>
            <a:r>
              <a:rPr lang="en-US" altLang="ko-KR" sz="2000" i="0" baseline="-25000"/>
              <a:t>-1</a:t>
            </a:r>
            <a:r>
              <a:rPr lang="en-US" altLang="ko-KR" sz="2000" i="0"/>
              <a:t>}		if  </a:t>
            </a:r>
            <a:r>
              <a:rPr lang="en-US" altLang="ko-KR" sz="2000"/>
              <a:t>i</a:t>
            </a:r>
            <a:r>
              <a:rPr lang="en-US" altLang="ko-KR" sz="2000" i="0"/>
              <a:t>, </a:t>
            </a:r>
            <a:r>
              <a:rPr lang="en-US" altLang="ko-KR" sz="2000"/>
              <a:t>j</a:t>
            </a:r>
            <a:r>
              <a:rPr lang="en-US" altLang="ko-KR" sz="2000" i="0"/>
              <a:t> &gt; 0 and </a:t>
            </a:r>
            <a:r>
              <a:rPr lang="en-US" altLang="ko-KR" sz="2400"/>
              <a:t>x</a:t>
            </a:r>
            <a:r>
              <a:rPr lang="en-US" altLang="ko-KR" sz="2400" baseline="-25000"/>
              <a:t>i </a:t>
            </a:r>
            <a:r>
              <a:rPr lang="en-US" altLang="ko-KR" sz="2000" i="0">
                <a:latin typeface="Times New Roman" pitchFamily="18" charset="0"/>
              </a:rPr>
              <a:t>≠</a:t>
            </a:r>
            <a:r>
              <a:rPr lang="en-US" altLang="ko-KR" sz="2400" baseline="-25000"/>
              <a:t> </a:t>
            </a:r>
            <a:r>
              <a:rPr lang="en-US" altLang="ko-KR" sz="2400"/>
              <a:t>y</a:t>
            </a:r>
            <a:r>
              <a:rPr lang="en-US" altLang="ko-KR" sz="2400" baseline="-25000"/>
              <a:t>j</a:t>
            </a:r>
          </a:p>
          <a:p>
            <a:pPr>
              <a:buFontTx/>
              <a:buNone/>
            </a:pPr>
            <a:endParaRPr lang="en-US" altLang="ko-KR" sz="2000" i="0"/>
          </a:p>
        </p:txBody>
      </p:sp>
      <p:sp>
        <p:nvSpPr>
          <p:cNvPr id="293894" name="AutoShape 6"/>
          <p:cNvSpPr>
            <a:spLocks/>
          </p:cNvSpPr>
          <p:nvPr/>
        </p:nvSpPr>
        <p:spPr bwMode="auto">
          <a:xfrm>
            <a:off x="1565275" y="4327525"/>
            <a:ext cx="241300" cy="84455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58800" y="5772150"/>
            <a:ext cx="76073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z="2400"/>
              <a:t>c</a:t>
            </a:r>
            <a:r>
              <a:rPr lang="en-US" altLang="ko-KR" sz="2400" baseline="-25000"/>
              <a:t>ij</a:t>
            </a:r>
            <a:r>
              <a:rPr lang="en-US" altLang="ko-KR" sz="2400" i="0"/>
              <a:t> </a:t>
            </a:r>
            <a:r>
              <a:rPr lang="en-US" altLang="ko-KR" sz="2000" i="0"/>
              <a:t>: </a:t>
            </a:r>
            <a:r>
              <a:rPr lang="ko-KR" altLang="en-US" sz="2000" i="0"/>
              <a:t>두 문자열  </a:t>
            </a:r>
            <a:r>
              <a:rPr lang="en-US" altLang="ko-KR" sz="2000"/>
              <a:t>X</a:t>
            </a:r>
            <a:r>
              <a:rPr lang="en-US" altLang="ko-KR" sz="2000" baseline="-25000"/>
              <a:t>i</a:t>
            </a:r>
            <a:r>
              <a:rPr lang="en-US" altLang="ko-KR" sz="2000" i="0"/>
              <a:t> = &lt;</a:t>
            </a:r>
            <a:r>
              <a:rPr lang="en-US" altLang="ko-KR" sz="2000"/>
              <a:t>x</a:t>
            </a:r>
            <a:r>
              <a:rPr lang="en-US" altLang="ko-KR" sz="2000" i="0" baseline="-25000"/>
              <a:t>1</a:t>
            </a:r>
            <a:r>
              <a:rPr lang="en-US" altLang="ko-KR" sz="2000"/>
              <a:t>x</a:t>
            </a:r>
            <a:r>
              <a:rPr lang="en-US" altLang="ko-KR" sz="2000" i="0" baseline="-25000"/>
              <a:t>2</a:t>
            </a:r>
            <a:r>
              <a:rPr lang="en-US" altLang="ko-KR" sz="2000" i="0"/>
              <a:t> … </a:t>
            </a:r>
            <a:r>
              <a:rPr lang="en-US" altLang="ko-KR" sz="2000"/>
              <a:t>x</a:t>
            </a:r>
            <a:r>
              <a:rPr lang="en-US" altLang="ko-KR" sz="2000" baseline="-25000"/>
              <a:t>i</a:t>
            </a:r>
            <a:r>
              <a:rPr lang="en-US" altLang="ko-KR" sz="2000" i="0"/>
              <a:t>&gt;</a:t>
            </a:r>
            <a:r>
              <a:rPr lang="ko-KR" altLang="en-US" sz="2000" i="0"/>
              <a:t>과 </a:t>
            </a:r>
            <a:r>
              <a:rPr lang="en-US" altLang="ko-KR" sz="2000"/>
              <a:t>Y</a:t>
            </a:r>
            <a:r>
              <a:rPr lang="en-US" altLang="ko-KR" sz="2000" baseline="-25000"/>
              <a:t>j</a:t>
            </a:r>
            <a:r>
              <a:rPr lang="en-US" altLang="ko-KR" sz="2000" i="0"/>
              <a:t> = &lt;</a:t>
            </a:r>
            <a:r>
              <a:rPr lang="en-US" altLang="ko-KR" sz="2000"/>
              <a:t>y</a:t>
            </a:r>
            <a:r>
              <a:rPr lang="en-US" altLang="ko-KR" sz="2000" i="0" baseline="-25000"/>
              <a:t>1</a:t>
            </a:r>
            <a:r>
              <a:rPr lang="en-US" altLang="ko-KR" sz="2000"/>
              <a:t>y</a:t>
            </a:r>
            <a:r>
              <a:rPr lang="en-US" altLang="ko-KR" sz="2000" i="0" baseline="-25000"/>
              <a:t>2</a:t>
            </a:r>
            <a:r>
              <a:rPr lang="en-US" altLang="ko-KR" sz="2000" i="0"/>
              <a:t> … </a:t>
            </a:r>
            <a:r>
              <a:rPr lang="en-US" altLang="ko-KR" sz="2000"/>
              <a:t>y</a:t>
            </a:r>
            <a:r>
              <a:rPr lang="en-US" altLang="ko-KR" sz="2000" baseline="-25000"/>
              <a:t>j</a:t>
            </a:r>
            <a:r>
              <a:rPr lang="en-US" altLang="ko-KR" sz="2000" i="0"/>
              <a:t>&gt;</a:t>
            </a:r>
            <a:r>
              <a:rPr lang="ko-KR" altLang="en-US" sz="2000" i="0"/>
              <a:t>의 </a:t>
            </a:r>
            <a:r>
              <a:rPr lang="en-US" altLang="ko-KR" sz="2000" i="0"/>
              <a:t>LCS </a:t>
            </a:r>
            <a:r>
              <a:rPr lang="ko-KR" altLang="en-US" sz="2000" i="0"/>
              <a:t>길이 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03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Recursive</a:t>
            </a:r>
            <a:r>
              <a:rPr lang="en-US" altLang="ko-KR" dirty="0"/>
              <a:t> Algorithm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LCS(</a:t>
            </a:r>
            <a:r>
              <a:rPr lang="en-US" altLang="ko-KR" sz="2000" i="1" smtClean="0">
                <a:ea typeface="굴림" charset="-127"/>
              </a:rPr>
              <a:t>m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i="1" smtClean="0">
                <a:ea typeface="굴림" charset="-127"/>
              </a:rPr>
              <a:t>n</a:t>
            </a:r>
            <a:r>
              <a:rPr lang="en-US" altLang="ko-KR" sz="2000" smtClean="0">
                <a:ea typeface="굴림" charset="-127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굴림" charset="-127"/>
                <a:ea typeface="굴림" charset="-127"/>
              </a:rPr>
              <a:t>▷ </a:t>
            </a:r>
            <a:r>
              <a:rPr lang="ko-KR" altLang="en-US" sz="2000" smtClean="0">
                <a:latin typeface="굴림" charset="-127"/>
                <a:ea typeface="굴림" charset="-127"/>
              </a:rPr>
              <a:t>두 문자열</a:t>
            </a:r>
            <a:r>
              <a:rPr lang="ko-KR" altLang="en-US" sz="2000" smtClean="0">
                <a:ea typeface="굴림" charset="-127"/>
              </a:rPr>
              <a:t> </a:t>
            </a:r>
            <a:r>
              <a:rPr lang="en-US" altLang="ko-KR" sz="2000" i="1" smtClean="0">
                <a:ea typeface="굴림" charset="-127"/>
              </a:rPr>
              <a:t>X</a:t>
            </a:r>
            <a:r>
              <a:rPr lang="en-US" altLang="ko-KR" sz="2000" i="1" baseline="-25000" smtClean="0">
                <a:ea typeface="굴림" charset="-127"/>
              </a:rPr>
              <a:t>m</a:t>
            </a:r>
            <a:r>
              <a:rPr lang="ko-KR" altLang="en-US" sz="2000" smtClean="0">
                <a:ea typeface="굴림" charset="-127"/>
              </a:rPr>
              <a:t>과 </a:t>
            </a:r>
            <a:r>
              <a:rPr lang="en-US" altLang="ko-KR" sz="2000" i="1" smtClean="0">
                <a:ea typeface="굴림" charset="-127"/>
              </a:rPr>
              <a:t>Y</a:t>
            </a:r>
            <a:r>
              <a:rPr lang="en-US" altLang="ko-KR" sz="2000" i="1" baseline="-25000" smtClean="0">
                <a:ea typeface="굴림" charset="-127"/>
              </a:rPr>
              <a:t>n</a:t>
            </a:r>
            <a:r>
              <a:rPr lang="ko-KR" altLang="en-US" sz="2000" smtClean="0">
                <a:ea typeface="굴림" charset="-127"/>
              </a:rPr>
              <a:t>의</a:t>
            </a:r>
            <a:r>
              <a:rPr lang="ko-KR" altLang="en-US" sz="1600" i="1" smtClean="0">
                <a:ea typeface="굴림" charset="-127"/>
              </a:rPr>
              <a:t> </a:t>
            </a:r>
            <a:r>
              <a:rPr lang="en-US" altLang="ko-KR" sz="2000" smtClean="0">
                <a:ea typeface="굴림" charset="-127"/>
              </a:rPr>
              <a:t>LCS</a:t>
            </a:r>
            <a:r>
              <a:rPr lang="ko-KR" altLang="en-US" sz="2000" smtClean="0">
                <a:ea typeface="굴림" charset="-127"/>
              </a:rPr>
              <a:t> </a:t>
            </a:r>
            <a:r>
              <a:rPr lang="ko-KR" altLang="en-US" sz="2000" smtClean="0">
                <a:latin typeface="굴림" charset="-127"/>
                <a:ea typeface="굴림" charset="-127"/>
              </a:rPr>
              <a:t>길이 구하기</a:t>
            </a:r>
            <a:r>
              <a:rPr lang="ko-KR" altLang="en-US" sz="2000" smtClean="0">
                <a:ea typeface="굴림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        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if</a:t>
            </a:r>
            <a:r>
              <a:rPr lang="en-US" altLang="ko-KR" sz="2000" smtClean="0">
                <a:ea typeface="굴림" charset="-127"/>
              </a:rPr>
              <a:t> (</a:t>
            </a:r>
            <a:r>
              <a:rPr lang="en-US" altLang="ko-KR" sz="2000" i="1" smtClean="0">
                <a:ea typeface="굴림" charset="-127"/>
              </a:rPr>
              <a:t>m</a:t>
            </a:r>
            <a:r>
              <a:rPr lang="en-US" altLang="ko-KR" sz="2000" smtClean="0">
                <a:ea typeface="굴림" charset="-127"/>
              </a:rPr>
              <a:t> = 0 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or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i="1" smtClean="0">
                <a:ea typeface="굴림" charset="-127"/>
              </a:rPr>
              <a:t>n</a:t>
            </a:r>
            <a:r>
              <a:rPr lang="en-US" altLang="ko-KR" sz="2000" smtClean="0">
                <a:ea typeface="굴림" charset="-127"/>
              </a:rPr>
              <a:t> = 0) 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then</a:t>
            </a:r>
            <a:r>
              <a:rPr lang="en-US" altLang="ko-KR" sz="2000" smtClean="0">
                <a:solidFill>
                  <a:schemeClr val="accent2"/>
                </a:solidFill>
                <a:ea typeface="굴림" charset="-127"/>
              </a:rPr>
              <a:t> 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return</a:t>
            </a:r>
            <a:r>
              <a:rPr lang="en-US" altLang="ko-KR" sz="2000" smtClean="0">
                <a:ea typeface="굴림" charset="-127"/>
              </a:rPr>
              <a:t> 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        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else if</a:t>
            </a:r>
            <a:r>
              <a:rPr lang="en-US" altLang="ko-KR" sz="2000" smtClean="0">
                <a:ea typeface="굴림" charset="-127"/>
              </a:rPr>
              <a:t> (</a:t>
            </a:r>
            <a:r>
              <a:rPr lang="en-US" altLang="ko-KR" sz="2000" i="1" smtClean="0">
                <a:ea typeface="굴림" charset="-127"/>
              </a:rPr>
              <a:t>x</a:t>
            </a:r>
            <a:r>
              <a:rPr lang="en-US" altLang="ko-KR" sz="2000" i="1" baseline="-25000" smtClean="0">
                <a:ea typeface="굴림" charset="-127"/>
              </a:rPr>
              <a:t>m</a:t>
            </a:r>
            <a:r>
              <a:rPr lang="en-US" altLang="ko-KR" sz="2000" i="1" smtClean="0">
                <a:ea typeface="굴림" charset="-127"/>
              </a:rPr>
              <a:t>= y</a:t>
            </a:r>
            <a:r>
              <a:rPr lang="en-US" altLang="ko-KR" sz="2000" i="1" baseline="-25000" smtClean="0">
                <a:ea typeface="굴림" charset="-127"/>
              </a:rPr>
              <a:t>n</a:t>
            </a:r>
            <a:r>
              <a:rPr lang="en-US" altLang="ko-KR" sz="2000" smtClean="0">
                <a:ea typeface="굴림" charset="-127"/>
              </a:rPr>
              <a:t>) 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then return</a:t>
            </a:r>
            <a:r>
              <a:rPr lang="en-US" altLang="ko-KR" sz="2000" smtClean="0">
                <a:ea typeface="굴림" charset="-127"/>
              </a:rPr>
              <a:t> LCS(</a:t>
            </a:r>
            <a:r>
              <a:rPr lang="en-US" altLang="ko-KR" sz="2000" i="1" smtClean="0">
                <a:ea typeface="굴림" charset="-127"/>
              </a:rPr>
              <a:t>m</a:t>
            </a:r>
            <a:r>
              <a:rPr lang="en-US" altLang="ko-KR" sz="2000" smtClean="0">
                <a:ea typeface="굴림" charset="-127"/>
              </a:rPr>
              <a:t>-1, </a:t>
            </a:r>
            <a:r>
              <a:rPr lang="en-US" altLang="ko-KR" sz="2000" i="1" smtClean="0">
                <a:ea typeface="굴림" charset="-127"/>
              </a:rPr>
              <a:t>n</a:t>
            </a:r>
            <a:r>
              <a:rPr lang="en-US" altLang="ko-KR" sz="2000" smtClean="0">
                <a:ea typeface="굴림" charset="-127"/>
              </a:rPr>
              <a:t>-1) + 1;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        </a:t>
            </a:r>
            <a:r>
              <a:rPr lang="en-US" altLang="ko-KR" sz="2000" b="1" smtClean="0">
                <a:solidFill>
                  <a:schemeClr val="accent2"/>
                </a:solidFill>
                <a:ea typeface="굴림" charset="-127"/>
              </a:rPr>
              <a:t>else return</a:t>
            </a:r>
            <a:r>
              <a:rPr lang="en-US" altLang="ko-KR" sz="2000" smtClean="0">
                <a:ea typeface="굴림" charset="-127"/>
              </a:rPr>
              <a:t> max(LCS(</a:t>
            </a:r>
            <a:r>
              <a:rPr lang="en-US" altLang="ko-KR" sz="2000" i="1" smtClean="0">
                <a:ea typeface="굴림" charset="-127"/>
              </a:rPr>
              <a:t>m</a:t>
            </a:r>
            <a:r>
              <a:rPr lang="en-US" altLang="ko-KR" sz="2000" smtClean="0">
                <a:ea typeface="굴림" charset="-127"/>
              </a:rPr>
              <a:t>-1, </a:t>
            </a:r>
            <a:r>
              <a:rPr lang="en-US" altLang="ko-KR" sz="2000" i="1" smtClean="0">
                <a:ea typeface="굴림" charset="-127"/>
              </a:rPr>
              <a:t>n</a:t>
            </a:r>
            <a:r>
              <a:rPr lang="en-US" altLang="ko-KR" sz="2000" smtClean="0">
                <a:ea typeface="굴림" charset="-127"/>
              </a:rPr>
              <a:t>), LCS(</a:t>
            </a:r>
            <a:r>
              <a:rPr lang="en-US" altLang="ko-KR" sz="2000" i="1" smtClean="0">
                <a:ea typeface="굴림" charset="-127"/>
              </a:rPr>
              <a:t>m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i="1" smtClean="0">
                <a:ea typeface="굴림" charset="-127"/>
              </a:rPr>
              <a:t>n</a:t>
            </a:r>
            <a:r>
              <a:rPr lang="en-US" altLang="ko-KR" sz="2000" smtClean="0">
                <a:ea typeface="굴림" charset="-127"/>
              </a:rPr>
              <a:t>-1));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endParaRPr lang="ko-KR" altLang="en-US" sz="1400" smtClean="0">
              <a:ea typeface="굴림" charset="-127"/>
            </a:endParaRP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3336925" y="5627688"/>
            <a:ext cx="3781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엄청난 중복 호출이 발생한다</a:t>
            </a: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2357438" y="330200"/>
            <a:ext cx="792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LCS(3,4)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805363" y="908050"/>
            <a:ext cx="792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LCS(3,3)</a:t>
            </a:r>
          </a:p>
        </p:txBody>
      </p:sp>
      <p:sp>
        <p:nvSpPr>
          <p:cNvPr id="297988" name="Freeform 4"/>
          <p:cNvSpPr>
            <a:spLocks/>
          </p:cNvSpPr>
          <p:nvPr/>
        </p:nvSpPr>
        <p:spPr bwMode="auto">
          <a:xfrm>
            <a:off x="3048000" y="1338263"/>
            <a:ext cx="4314825" cy="185737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97989" name="Line 5"/>
          <p:cNvSpPr>
            <a:spLocks noChangeShapeType="1"/>
          </p:cNvSpPr>
          <p:nvPr/>
        </p:nvSpPr>
        <p:spPr bwMode="auto">
          <a:xfrm>
            <a:off x="5130800" y="1155700"/>
            <a:ext cx="0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97990" name="Line 6"/>
          <p:cNvSpPr>
            <a:spLocks noChangeShapeType="1"/>
          </p:cNvSpPr>
          <p:nvPr/>
        </p:nvSpPr>
        <p:spPr bwMode="auto">
          <a:xfrm>
            <a:off x="2719388" y="566738"/>
            <a:ext cx="0" cy="204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2044700" y="4079875"/>
            <a:ext cx="7921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LCS(2,4)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1117600" y="4610100"/>
            <a:ext cx="7921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LCS(1,4)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1230313" y="5118100"/>
            <a:ext cx="792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LCS(1,3)</a:t>
            </a:r>
          </a:p>
        </p:txBody>
      </p:sp>
      <p:sp>
        <p:nvSpPr>
          <p:cNvPr id="297994" name="Freeform 10"/>
          <p:cNvSpPr>
            <a:spLocks/>
          </p:cNvSpPr>
          <p:nvPr/>
        </p:nvSpPr>
        <p:spPr bwMode="auto">
          <a:xfrm>
            <a:off x="1450975" y="4468813"/>
            <a:ext cx="3006725" cy="176212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97995" name="Line 11"/>
          <p:cNvSpPr>
            <a:spLocks noChangeShapeType="1"/>
          </p:cNvSpPr>
          <p:nvPr/>
        </p:nvSpPr>
        <p:spPr bwMode="auto">
          <a:xfrm flipH="1">
            <a:off x="2374900" y="4311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539750" y="5124450"/>
            <a:ext cx="7921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LCS(0,4)</a:t>
            </a:r>
          </a:p>
        </p:txBody>
      </p:sp>
      <p:grpSp>
        <p:nvGrpSpPr>
          <p:cNvPr id="75789" name="Group 13"/>
          <p:cNvGrpSpPr>
            <a:grpSpLocks/>
          </p:cNvGrpSpPr>
          <p:nvPr/>
        </p:nvGrpSpPr>
        <p:grpSpPr bwMode="auto">
          <a:xfrm>
            <a:off x="969963" y="4854575"/>
            <a:ext cx="692150" cy="277813"/>
            <a:chOff x="411" y="3294"/>
            <a:chExt cx="436" cy="175"/>
          </a:xfrm>
        </p:grpSpPr>
        <p:sp>
          <p:nvSpPr>
            <p:cNvPr id="297998" name="Line 14"/>
            <p:cNvSpPr>
              <a:spLocks noChangeShapeType="1"/>
            </p:cNvSpPr>
            <p:nvPr/>
          </p:nvSpPr>
          <p:spPr bwMode="auto">
            <a:xfrm>
              <a:off x="708" y="3294"/>
              <a:ext cx="2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7999" name="Freeform 15"/>
            <p:cNvSpPr>
              <a:spLocks/>
            </p:cNvSpPr>
            <p:nvPr/>
          </p:nvSpPr>
          <p:spPr bwMode="auto">
            <a:xfrm>
              <a:off x="411" y="3378"/>
              <a:ext cx="436" cy="91"/>
            </a:xfrm>
            <a:custGeom>
              <a:avLst/>
              <a:gdLst>
                <a:gd name="T0" fmla="*/ 0 w 3780"/>
                <a:gd name="T1" fmla="*/ 91 h 97"/>
                <a:gd name="T2" fmla="*/ 0 w 3780"/>
                <a:gd name="T3" fmla="*/ 0 h 97"/>
                <a:gd name="T4" fmla="*/ 3780 w 3780"/>
                <a:gd name="T5" fmla="*/ 0 h 97"/>
                <a:gd name="T6" fmla="*/ 3780 w 3780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0" h="97">
                  <a:moveTo>
                    <a:pt x="0" y="91"/>
                  </a:moveTo>
                  <a:lnTo>
                    <a:pt x="0" y="0"/>
                  </a:lnTo>
                  <a:lnTo>
                    <a:pt x="3780" y="0"/>
                  </a:lnTo>
                  <a:lnTo>
                    <a:pt x="3780" y="9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75790" name="Text Box 16"/>
          <p:cNvSpPr txBox="1">
            <a:spLocks noChangeArrowheads="1"/>
          </p:cNvSpPr>
          <p:nvPr/>
        </p:nvSpPr>
        <p:spPr bwMode="auto">
          <a:xfrm>
            <a:off x="1243013" y="5575300"/>
            <a:ext cx="792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LCS(1,2)</a:t>
            </a:r>
          </a:p>
        </p:txBody>
      </p:sp>
      <p:sp>
        <p:nvSpPr>
          <p:cNvPr id="75791" name="Text Box 17"/>
          <p:cNvSpPr txBox="1">
            <a:spLocks noChangeArrowheads="1"/>
          </p:cNvSpPr>
          <p:nvPr/>
        </p:nvSpPr>
        <p:spPr bwMode="auto">
          <a:xfrm>
            <a:off x="552450" y="5581650"/>
            <a:ext cx="7921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LCS(0,3)</a:t>
            </a:r>
          </a:p>
        </p:txBody>
      </p:sp>
      <p:sp>
        <p:nvSpPr>
          <p:cNvPr id="75792" name="Text Box 18"/>
          <p:cNvSpPr txBox="1">
            <a:spLocks noChangeArrowheads="1"/>
          </p:cNvSpPr>
          <p:nvPr/>
        </p:nvSpPr>
        <p:spPr bwMode="auto">
          <a:xfrm>
            <a:off x="1255713" y="6032500"/>
            <a:ext cx="792162" cy="2746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LCS(1,1)</a:t>
            </a:r>
          </a:p>
        </p:txBody>
      </p:sp>
      <p:sp>
        <p:nvSpPr>
          <p:cNvPr id="75793" name="Text Box 19"/>
          <p:cNvSpPr txBox="1">
            <a:spLocks noChangeArrowheads="1"/>
          </p:cNvSpPr>
          <p:nvPr/>
        </p:nvSpPr>
        <p:spPr bwMode="auto">
          <a:xfrm>
            <a:off x="565150" y="6038850"/>
            <a:ext cx="7921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LCS(0,2)</a:t>
            </a:r>
          </a:p>
        </p:txBody>
      </p:sp>
      <p:grpSp>
        <p:nvGrpSpPr>
          <p:cNvPr id="75794" name="Group 20"/>
          <p:cNvGrpSpPr>
            <a:grpSpLocks/>
          </p:cNvGrpSpPr>
          <p:nvPr/>
        </p:nvGrpSpPr>
        <p:grpSpPr bwMode="auto">
          <a:xfrm>
            <a:off x="969963" y="5349875"/>
            <a:ext cx="692150" cy="277813"/>
            <a:chOff x="411" y="3294"/>
            <a:chExt cx="436" cy="175"/>
          </a:xfrm>
        </p:grpSpPr>
        <p:sp>
          <p:nvSpPr>
            <p:cNvPr id="298005" name="Line 21"/>
            <p:cNvSpPr>
              <a:spLocks noChangeShapeType="1"/>
            </p:cNvSpPr>
            <p:nvPr/>
          </p:nvSpPr>
          <p:spPr bwMode="auto">
            <a:xfrm>
              <a:off x="708" y="3294"/>
              <a:ext cx="2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8006" name="Freeform 22"/>
            <p:cNvSpPr>
              <a:spLocks/>
            </p:cNvSpPr>
            <p:nvPr/>
          </p:nvSpPr>
          <p:spPr bwMode="auto">
            <a:xfrm>
              <a:off x="411" y="3378"/>
              <a:ext cx="436" cy="91"/>
            </a:xfrm>
            <a:custGeom>
              <a:avLst/>
              <a:gdLst>
                <a:gd name="T0" fmla="*/ 0 w 3780"/>
                <a:gd name="T1" fmla="*/ 91 h 97"/>
                <a:gd name="T2" fmla="*/ 0 w 3780"/>
                <a:gd name="T3" fmla="*/ 0 h 97"/>
                <a:gd name="T4" fmla="*/ 3780 w 3780"/>
                <a:gd name="T5" fmla="*/ 0 h 97"/>
                <a:gd name="T6" fmla="*/ 3780 w 3780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0" h="97">
                  <a:moveTo>
                    <a:pt x="0" y="91"/>
                  </a:moveTo>
                  <a:lnTo>
                    <a:pt x="0" y="0"/>
                  </a:lnTo>
                  <a:lnTo>
                    <a:pt x="3780" y="0"/>
                  </a:lnTo>
                  <a:lnTo>
                    <a:pt x="3780" y="9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75795" name="Group 23"/>
          <p:cNvGrpSpPr>
            <a:grpSpLocks/>
          </p:cNvGrpSpPr>
          <p:nvPr/>
        </p:nvGrpSpPr>
        <p:grpSpPr bwMode="auto">
          <a:xfrm>
            <a:off x="969963" y="5794375"/>
            <a:ext cx="692150" cy="277813"/>
            <a:chOff x="411" y="3294"/>
            <a:chExt cx="436" cy="175"/>
          </a:xfrm>
        </p:grpSpPr>
        <p:sp>
          <p:nvSpPr>
            <p:cNvPr id="298008" name="Line 24"/>
            <p:cNvSpPr>
              <a:spLocks noChangeShapeType="1"/>
            </p:cNvSpPr>
            <p:nvPr/>
          </p:nvSpPr>
          <p:spPr bwMode="auto">
            <a:xfrm>
              <a:off x="708" y="3294"/>
              <a:ext cx="2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8009" name="Freeform 25"/>
            <p:cNvSpPr>
              <a:spLocks/>
            </p:cNvSpPr>
            <p:nvPr/>
          </p:nvSpPr>
          <p:spPr bwMode="auto">
            <a:xfrm>
              <a:off x="411" y="3378"/>
              <a:ext cx="436" cy="91"/>
            </a:xfrm>
            <a:custGeom>
              <a:avLst/>
              <a:gdLst>
                <a:gd name="T0" fmla="*/ 0 w 3780"/>
                <a:gd name="T1" fmla="*/ 91 h 97"/>
                <a:gd name="T2" fmla="*/ 0 w 3780"/>
                <a:gd name="T3" fmla="*/ 0 h 97"/>
                <a:gd name="T4" fmla="*/ 3780 w 3780"/>
                <a:gd name="T5" fmla="*/ 0 h 97"/>
                <a:gd name="T6" fmla="*/ 3780 w 3780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0" h="97">
                  <a:moveTo>
                    <a:pt x="0" y="91"/>
                  </a:moveTo>
                  <a:lnTo>
                    <a:pt x="0" y="0"/>
                  </a:lnTo>
                  <a:lnTo>
                    <a:pt x="3780" y="0"/>
                  </a:lnTo>
                  <a:lnTo>
                    <a:pt x="3780" y="9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75796" name="Text Box 26"/>
          <p:cNvSpPr txBox="1">
            <a:spLocks noChangeArrowheads="1"/>
          </p:cNvSpPr>
          <p:nvPr/>
        </p:nvSpPr>
        <p:spPr bwMode="auto">
          <a:xfrm>
            <a:off x="585788" y="6500813"/>
            <a:ext cx="792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LCS(0,1)</a:t>
            </a:r>
          </a:p>
        </p:txBody>
      </p:sp>
      <p:sp>
        <p:nvSpPr>
          <p:cNvPr id="75797" name="Text Box 27"/>
          <p:cNvSpPr txBox="1">
            <a:spLocks noChangeArrowheads="1"/>
          </p:cNvSpPr>
          <p:nvPr/>
        </p:nvSpPr>
        <p:spPr bwMode="auto">
          <a:xfrm>
            <a:off x="1289050" y="6500813"/>
            <a:ext cx="792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0"/>
              <a:t>LCS(1,0)</a:t>
            </a:r>
          </a:p>
        </p:txBody>
      </p:sp>
      <p:grpSp>
        <p:nvGrpSpPr>
          <p:cNvPr id="75798" name="Group 28"/>
          <p:cNvGrpSpPr>
            <a:grpSpLocks/>
          </p:cNvGrpSpPr>
          <p:nvPr/>
        </p:nvGrpSpPr>
        <p:grpSpPr bwMode="auto">
          <a:xfrm>
            <a:off x="982663" y="6264275"/>
            <a:ext cx="692150" cy="277813"/>
            <a:chOff x="411" y="3294"/>
            <a:chExt cx="436" cy="175"/>
          </a:xfrm>
        </p:grpSpPr>
        <p:sp>
          <p:nvSpPr>
            <p:cNvPr id="298013" name="Line 29"/>
            <p:cNvSpPr>
              <a:spLocks noChangeShapeType="1"/>
            </p:cNvSpPr>
            <p:nvPr/>
          </p:nvSpPr>
          <p:spPr bwMode="auto">
            <a:xfrm>
              <a:off x="708" y="3294"/>
              <a:ext cx="2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8014" name="Freeform 30"/>
            <p:cNvSpPr>
              <a:spLocks/>
            </p:cNvSpPr>
            <p:nvPr/>
          </p:nvSpPr>
          <p:spPr bwMode="auto">
            <a:xfrm>
              <a:off x="411" y="3378"/>
              <a:ext cx="436" cy="91"/>
            </a:xfrm>
            <a:custGeom>
              <a:avLst/>
              <a:gdLst>
                <a:gd name="T0" fmla="*/ 0 w 3780"/>
                <a:gd name="T1" fmla="*/ 91 h 97"/>
                <a:gd name="T2" fmla="*/ 0 w 3780"/>
                <a:gd name="T3" fmla="*/ 0 h 97"/>
                <a:gd name="T4" fmla="*/ 3780 w 3780"/>
                <a:gd name="T5" fmla="*/ 0 h 97"/>
                <a:gd name="T6" fmla="*/ 3780 w 3780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0" h="97">
                  <a:moveTo>
                    <a:pt x="0" y="91"/>
                  </a:moveTo>
                  <a:lnTo>
                    <a:pt x="0" y="0"/>
                  </a:lnTo>
                  <a:lnTo>
                    <a:pt x="3780" y="0"/>
                  </a:lnTo>
                  <a:lnTo>
                    <a:pt x="3780" y="9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75799" name="Group 31"/>
          <p:cNvGrpSpPr>
            <a:grpSpLocks/>
          </p:cNvGrpSpPr>
          <p:nvPr/>
        </p:nvGrpSpPr>
        <p:grpSpPr bwMode="auto">
          <a:xfrm>
            <a:off x="1960563" y="4608513"/>
            <a:ext cx="4294187" cy="2162175"/>
            <a:chOff x="987" y="2819"/>
            <a:chExt cx="2705" cy="1362"/>
          </a:xfrm>
        </p:grpSpPr>
        <p:sp>
          <p:nvSpPr>
            <p:cNvPr id="75898" name="Text Box 32"/>
            <p:cNvSpPr txBox="1">
              <a:spLocks noChangeArrowheads="1"/>
            </p:cNvSpPr>
            <p:nvPr/>
          </p:nvSpPr>
          <p:spPr bwMode="auto">
            <a:xfrm>
              <a:off x="2313" y="2819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LCS(2,3)</a:t>
              </a:r>
            </a:p>
          </p:txBody>
        </p:sp>
        <p:sp>
          <p:nvSpPr>
            <p:cNvPr id="75899" name="Text Box 33"/>
            <p:cNvSpPr txBox="1">
              <a:spLocks noChangeArrowheads="1"/>
            </p:cNvSpPr>
            <p:nvPr/>
          </p:nvSpPr>
          <p:spPr bwMode="auto">
            <a:xfrm>
              <a:off x="2762" y="31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LCS(2,2)</a:t>
              </a:r>
            </a:p>
          </p:txBody>
        </p:sp>
        <p:sp>
          <p:nvSpPr>
            <p:cNvPr id="75900" name="Text Box 34"/>
            <p:cNvSpPr txBox="1">
              <a:spLocks noChangeArrowheads="1"/>
            </p:cNvSpPr>
            <p:nvPr/>
          </p:nvSpPr>
          <p:spPr bwMode="auto">
            <a:xfrm>
              <a:off x="3033" y="3428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LCS(2,1)</a:t>
              </a:r>
            </a:p>
          </p:txBody>
        </p:sp>
        <p:grpSp>
          <p:nvGrpSpPr>
            <p:cNvPr id="75901" name="Group 35"/>
            <p:cNvGrpSpPr>
              <a:grpSpLocks/>
            </p:cNvGrpSpPr>
            <p:nvPr/>
          </p:nvGrpSpPr>
          <p:grpSpPr bwMode="auto">
            <a:xfrm>
              <a:off x="1644" y="2970"/>
              <a:ext cx="1355" cy="166"/>
              <a:chOff x="411" y="3294"/>
              <a:chExt cx="436" cy="175"/>
            </a:xfrm>
          </p:grpSpPr>
          <p:sp>
            <p:nvSpPr>
              <p:cNvPr id="298020" name="Line 36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8021" name="Freeform 37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75902" name="Text Box 38"/>
            <p:cNvSpPr txBox="1">
              <a:spLocks noChangeArrowheads="1"/>
            </p:cNvSpPr>
            <p:nvPr/>
          </p:nvSpPr>
          <p:spPr bwMode="auto">
            <a:xfrm>
              <a:off x="1414" y="3137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LCS(1,3)</a:t>
              </a:r>
            </a:p>
          </p:txBody>
        </p:sp>
        <p:grpSp>
          <p:nvGrpSpPr>
            <p:cNvPr id="75903" name="Group 39"/>
            <p:cNvGrpSpPr>
              <a:grpSpLocks/>
            </p:cNvGrpSpPr>
            <p:nvPr/>
          </p:nvGrpSpPr>
          <p:grpSpPr bwMode="auto">
            <a:xfrm>
              <a:off x="1250" y="3283"/>
              <a:ext cx="436" cy="175"/>
              <a:chOff x="411" y="3294"/>
              <a:chExt cx="436" cy="175"/>
            </a:xfrm>
          </p:grpSpPr>
          <p:sp>
            <p:nvSpPr>
              <p:cNvPr id="298024" name="Line 40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8025" name="Freeform 41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75904" name="Group 42"/>
            <p:cNvGrpSpPr>
              <a:grpSpLocks/>
            </p:cNvGrpSpPr>
            <p:nvPr/>
          </p:nvGrpSpPr>
          <p:grpSpPr bwMode="auto">
            <a:xfrm>
              <a:off x="987" y="3425"/>
              <a:ext cx="963" cy="756"/>
              <a:chOff x="987" y="3425"/>
              <a:chExt cx="963" cy="756"/>
            </a:xfrm>
          </p:grpSpPr>
          <p:sp>
            <p:nvSpPr>
              <p:cNvPr id="75929" name="Text Box 43"/>
              <p:cNvSpPr txBox="1">
                <a:spLocks noChangeArrowheads="1"/>
              </p:cNvSpPr>
              <p:nvPr/>
            </p:nvSpPr>
            <p:spPr bwMode="auto">
              <a:xfrm>
                <a:off x="1422" y="3425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200" i="0"/>
                  <a:t>LCS(1,2)</a:t>
                </a:r>
              </a:p>
            </p:txBody>
          </p:sp>
          <p:sp>
            <p:nvSpPr>
              <p:cNvPr id="75930" name="Text Box 44"/>
              <p:cNvSpPr txBox="1">
                <a:spLocks noChangeArrowheads="1"/>
              </p:cNvSpPr>
              <p:nvPr/>
            </p:nvSpPr>
            <p:spPr bwMode="auto">
              <a:xfrm>
                <a:off x="987" y="3429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200" i="0"/>
                  <a:t>LCS(0,3)</a:t>
                </a:r>
              </a:p>
            </p:txBody>
          </p:sp>
          <p:sp>
            <p:nvSpPr>
              <p:cNvPr id="75931" name="Text Box 45"/>
              <p:cNvSpPr txBox="1">
                <a:spLocks noChangeArrowheads="1"/>
              </p:cNvSpPr>
              <p:nvPr/>
            </p:nvSpPr>
            <p:spPr bwMode="auto">
              <a:xfrm>
                <a:off x="1430" y="3713"/>
                <a:ext cx="499" cy="17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200" i="0"/>
                  <a:t>LCS(1,1)</a:t>
                </a:r>
              </a:p>
            </p:txBody>
          </p:sp>
          <p:sp>
            <p:nvSpPr>
              <p:cNvPr id="75932" name="Text Box 46"/>
              <p:cNvSpPr txBox="1">
                <a:spLocks noChangeArrowheads="1"/>
              </p:cNvSpPr>
              <p:nvPr/>
            </p:nvSpPr>
            <p:spPr bwMode="auto">
              <a:xfrm>
                <a:off x="995" y="3717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200" i="0"/>
                  <a:t>LCS(0,2)</a:t>
                </a:r>
              </a:p>
            </p:txBody>
          </p:sp>
          <p:grpSp>
            <p:nvGrpSpPr>
              <p:cNvPr id="75933" name="Group 47"/>
              <p:cNvGrpSpPr>
                <a:grpSpLocks/>
              </p:cNvGrpSpPr>
              <p:nvPr/>
            </p:nvGrpSpPr>
            <p:grpSpPr bwMode="auto">
              <a:xfrm>
                <a:off x="1250" y="3563"/>
                <a:ext cx="436" cy="175"/>
                <a:chOff x="411" y="3294"/>
                <a:chExt cx="436" cy="175"/>
              </a:xfrm>
            </p:grpSpPr>
            <p:sp>
              <p:nvSpPr>
                <p:cNvPr id="298032" name="Line 48"/>
                <p:cNvSpPr>
                  <a:spLocks noChangeShapeType="1"/>
                </p:cNvSpPr>
                <p:nvPr/>
              </p:nvSpPr>
              <p:spPr bwMode="auto">
                <a:xfrm>
                  <a:off x="708" y="3294"/>
                  <a:ext cx="2" cy="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298033" name="Freeform 49"/>
                <p:cNvSpPr>
                  <a:spLocks/>
                </p:cNvSpPr>
                <p:nvPr/>
              </p:nvSpPr>
              <p:spPr bwMode="auto">
                <a:xfrm>
                  <a:off x="411" y="3378"/>
                  <a:ext cx="436" cy="91"/>
                </a:xfrm>
                <a:custGeom>
                  <a:avLst/>
                  <a:gdLst>
                    <a:gd name="T0" fmla="*/ 0 w 3780"/>
                    <a:gd name="T1" fmla="*/ 91 h 97"/>
                    <a:gd name="T2" fmla="*/ 0 w 3780"/>
                    <a:gd name="T3" fmla="*/ 0 h 97"/>
                    <a:gd name="T4" fmla="*/ 3780 w 3780"/>
                    <a:gd name="T5" fmla="*/ 0 h 97"/>
                    <a:gd name="T6" fmla="*/ 3780 w 3780"/>
                    <a:gd name="T7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80" h="97">
                      <a:moveTo>
                        <a:pt x="0" y="91"/>
                      </a:moveTo>
                      <a:lnTo>
                        <a:pt x="0" y="0"/>
                      </a:lnTo>
                      <a:lnTo>
                        <a:pt x="3780" y="0"/>
                      </a:lnTo>
                      <a:lnTo>
                        <a:pt x="3780" y="97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</p:grpSp>
          <p:sp>
            <p:nvSpPr>
              <p:cNvPr id="75934" name="Text Box 50"/>
              <p:cNvSpPr txBox="1">
                <a:spLocks noChangeArrowheads="1"/>
              </p:cNvSpPr>
              <p:nvPr/>
            </p:nvSpPr>
            <p:spPr bwMode="auto">
              <a:xfrm>
                <a:off x="1008" y="4008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200" i="0"/>
                  <a:t>LCS(0,1)</a:t>
                </a:r>
              </a:p>
            </p:txBody>
          </p:sp>
          <p:sp>
            <p:nvSpPr>
              <p:cNvPr id="75935" name="Text Box 51"/>
              <p:cNvSpPr txBox="1">
                <a:spLocks noChangeArrowheads="1"/>
              </p:cNvSpPr>
              <p:nvPr/>
            </p:nvSpPr>
            <p:spPr bwMode="auto">
              <a:xfrm>
                <a:off x="1451" y="4008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200" i="0"/>
                  <a:t>LCS(1,0)</a:t>
                </a:r>
              </a:p>
            </p:txBody>
          </p:sp>
          <p:grpSp>
            <p:nvGrpSpPr>
              <p:cNvPr id="75936" name="Group 52"/>
              <p:cNvGrpSpPr>
                <a:grpSpLocks/>
              </p:cNvGrpSpPr>
              <p:nvPr/>
            </p:nvGrpSpPr>
            <p:grpSpPr bwMode="auto">
              <a:xfrm>
                <a:off x="1258" y="3859"/>
                <a:ext cx="436" cy="175"/>
                <a:chOff x="411" y="3294"/>
                <a:chExt cx="436" cy="175"/>
              </a:xfrm>
            </p:grpSpPr>
            <p:sp>
              <p:nvSpPr>
                <p:cNvPr id="298037" name="Line 53"/>
                <p:cNvSpPr>
                  <a:spLocks noChangeShapeType="1"/>
                </p:cNvSpPr>
                <p:nvPr/>
              </p:nvSpPr>
              <p:spPr bwMode="auto">
                <a:xfrm>
                  <a:off x="708" y="3294"/>
                  <a:ext cx="2" cy="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298038" name="Freeform 54"/>
                <p:cNvSpPr>
                  <a:spLocks/>
                </p:cNvSpPr>
                <p:nvPr/>
              </p:nvSpPr>
              <p:spPr bwMode="auto">
                <a:xfrm>
                  <a:off x="411" y="3378"/>
                  <a:ext cx="436" cy="91"/>
                </a:xfrm>
                <a:custGeom>
                  <a:avLst/>
                  <a:gdLst>
                    <a:gd name="T0" fmla="*/ 0 w 3780"/>
                    <a:gd name="T1" fmla="*/ 91 h 97"/>
                    <a:gd name="T2" fmla="*/ 0 w 3780"/>
                    <a:gd name="T3" fmla="*/ 0 h 97"/>
                    <a:gd name="T4" fmla="*/ 3780 w 3780"/>
                    <a:gd name="T5" fmla="*/ 0 h 97"/>
                    <a:gd name="T6" fmla="*/ 3780 w 3780"/>
                    <a:gd name="T7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80" h="97">
                      <a:moveTo>
                        <a:pt x="0" y="91"/>
                      </a:moveTo>
                      <a:lnTo>
                        <a:pt x="0" y="0"/>
                      </a:lnTo>
                      <a:lnTo>
                        <a:pt x="3780" y="0"/>
                      </a:lnTo>
                      <a:lnTo>
                        <a:pt x="3780" y="97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</p:grpSp>
        </p:grpSp>
        <p:sp>
          <p:nvSpPr>
            <p:cNvPr id="75905" name="Text Box 55"/>
            <p:cNvSpPr txBox="1">
              <a:spLocks noChangeArrowheads="1"/>
            </p:cNvSpPr>
            <p:nvPr/>
          </p:nvSpPr>
          <p:spPr bwMode="auto">
            <a:xfrm>
              <a:off x="2198" y="3425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LCS(1,2)</a:t>
              </a:r>
            </a:p>
          </p:txBody>
        </p:sp>
        <p:sp>
          <p:nvSpPr>
            <p:cNvPr id="75906" name="Text Box 56"/>
            <p:cNvSpPr txBox="1">
              <a:spLocks noChangeArrowheads="1"/>
            </p:cNvSpPr>
            <p:nvPr/>
          </p:nvSpPr>
          <p:spPr bwMode="auto">
            <a:xfrm>
              <a:off x="2302" y="3713"/>
              <a:ext cx="499" cy="17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LCS(1,1)</a:t>
              </a:r>
            </a:p>
          </p:txBody>
        </p:sp>
        <p:sp>
          <p:nvSpPr>
            <p:cNvPr id="75907" name="Text Box 57"/>
            <p:cNvSpPr txBox="1">
              <a:spLocks noChangeArrowheads="1"/>
            </p:cNvSpPr>
            <p:nvPr/>
          </p:nvSpPr>
          <p:spPr bwMode="auto">
            <a:xfrm>
              <a:off x="1867" y="3717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LCS(0,2)</a:t>
              </a:r>
            </a:p>
          </p:txBody>
        </p:sp>
        <p:grpSp>
          <p:nvGrpSpPr>
            <p:cNvPr id="75908" name="Group 58"/>
            <p:cNvGrpSpPr>
              <a:grpSpLocks/>
            </p:cNvGrpSpPr>
            <p:nvPr/>
          </p:nvGrpSpPr>
          <p:grpSpPr bwMode="auto">
            <a:xfrm>
              <a:off x="2122" y="3563"/>
              <a:ext cx="436" cy="175"/>
              <a:chOff x="411" y="3294"/>
              <a:chExt cx="436" cy="175"/>
            </a:xfrm>
          </p:grpSpPr>
          <p:sp>
            <p:nvSpPr>
              <p:cNvPr id="298043" name="Line 59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8044" name="Freeform 60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75909" name="Text Box 61"/>
            <p:cNvSpPr txBox="1">
              <a:spLocks noChangeArrowheads="1"/>
            </p:cNvSpPr>
            <p:nvPr/>
          </p:nvSpPr>
          <p:spPr bwMode="auto">
            <a:xfrm>
              <a:off x="1880" y="4008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LCS(0,1)</a:t>
              </a:r>
            </a:p>
          </p:txBody>
        </p:sp>
        <p:sp>
          <p:nvSpPr>
            <p:cNvPr id="75910" name="Text Box 62"/>
            <p:cNvSpPr txBox="1">
              <a:spLocks noChangeArrowheads="1"/>
            </p:cNvSpPr>
            <p:nvPr/>
          </p:nvSpPr>
          <p:spPr bwMode="auto">
            <a:xfrm>
              <a:off x="2323" y="4008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LCS(1,0)</a:t>
              </a:r>
            </a:p>
          </p:txBody>
        </p:sp>
        <p:grpSp>
          <p:nvGrpSpPr>
            <p:cNvPr id="75911" name="Group 63"/>
            <p:cNvGrpSpPr>
              <a:grpSpLocks/>
            </p:cNvGrpSpPr>
            <p:nvPr/>
          </p:nvGrpSpPr>
          <p:grpSpPr bwMode="auto">
            <a:xfrm>
              <a:off x="2130" y="3859"/>
              <a:ext cx="436" cy="175"/>
              <a:chOff x="411" y="3294"/>
              <a:chExt cx="436" cy="175"/>
            </a:xfrm>
          </p:grpSpPr>
          <p:sp>
            <p:nvSpPr>
              <p:cNvPr id="298048" name="Line 64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8049" name="Freeform 65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75912" name="Group 66"/>
            <p:cNvGrpSpPr>
              <a:grpSpLocks/>
            </p:cNvGrpSpPr>
            <p:nvPr/>
          </p:nvGrpSpPr>
          <p:grpSpPr bwMode="auto">
            <a:xfrm>
              <a:off x="2413" y="3283"/>
              <a:ext cx="879" cy="183"/>
              <a:chOff x="411" y="3294"/>
              <a:chExt cx="436" cy="175"/>
            </a:xfrm>
          </p:grpSpPr>
          <p:sp>
            <p:nvSpPr>
              <p:cNvPr id="298051" name="Line 67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8052" name="Freeform 68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75913" name="Text Box 69"/>
            <p:cNvSpPr txBox="1">
              <a:spLocks noChangeArrowheads="1"/>
            </p:cNvSpPr>
            <p:nvPr/>
          </p:nvSpPr>
          <p:spPr bwMode="auto">
            <a:xfrm>
              <a:off x="3172" y="3710"/>
              <a:ext cx="499" cy="17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LCS(1,1)</a:t>
              </a:r>
            </a:p>
          </p:txBody>
        </p:sp>
        <p:sp>
          <p:nvSpPr>
            <p:cNvPr id="75914" name="Text Box 70"/>
            <p:cNvSpPr txBox="1">
              <a:spLocks noChangeArrowheads="1"/>
            </p:cNvSpPr>
            <p:nvPr/>
          </p:nvSpPr>
          <p:spPr bwMode="auto">
            <a:xfrm>
              <a:off x="2737" y="3714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LCS(2,0)</a:t>
              </a:r>
            </a:p>
          </p:txBody>
        </p:sp>
        <p:sp>
          <p:nvSpPr>
            <p:cNvPr id="75915" name="Text Box 71"/>
            <p:cNvSpPr txBox="1">
              <a:spLocks noChangeArrowheads="1"/>
            </p:cNvSpPr>
            <p:nvPr/>
          </p:nvSpPr>
          <p:spPr bwMode="auto">
            <a:xfrm>
              <a:off x="2750" y="4005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LCS(0,1)</a:t>
              </a:r>
            </a:p>
          </p:txBody>
        </p:sp>
        <p:sp>
          <p:nvSpPr>
            <p:cNvPr id="75916" name="Text Box 72"/>
            <p:cNvSpPr txBox="1">
              <a:spLocks noChangeArrowheads="1"/>
            </p:cNvSpPr>
            <p:nvPr/>
          </p:nvSpPr>
          <p:spPr bwMode="auto">
            <a:xfrm>
              <a:off x="3193" y="4005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LCS(1,0)</a:t>
              </a:r>
            </a:p>
          </p:txBody>
        </p:sp>
        <p:grpSp>
          <p:nvGrpSpPr>
            <p:cNvPr id="75917" name="Group 73"/>
            <p:cNvGrpSpPr>
              <a:grpSpLocks/>
            </p:cNvGrpSpPr>
            <p:nvPr/>
          </p:nvGrpSpPr>
          <p:grpSpPr bwMode="auto">
            <a:xfrm>
              <a:off x="3000" y="3856"/>
              <a:ext cx="436" cy="175"/>
              <a:chOff x="411" y="3294"/>
              <a:chExt cx="436" cy="175"/>
            </a:xfrm>
          </p:grpSpPr>
          <p:sp>
            <p:nvSpPr>
              <p:cNvPr id="298058" name="Line 74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8059" name="Freeform 75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75918" name="Group 76"/>
            <p:cNvGrpSpPr>
              <a:grpSpLocks/>
            </p:cNvGrpSpPr>
            <p:nvPr/>
          </p:nvGrpSpPr>
          <p:grpSpPr bwMode="auto">
            <a:xfrm>
              <a:off x="2994" y="3563"/>
              <a:ext cx="436" cy="175"/>
              <a:chOff x="411" y="3294"/>
              <a:chExt cx="436" cy="175"/>
            </a:xfrm>
          </p:grpSpPr>
          <p:sp>
            <p:nvSpPr>
              <p:cNvPr id="298061" name="Line 77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8062" name="Freeform 78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</p:grpSp>
      <p:grpSp>
        <p:nvGrpSpPr>
          <p:cNvPr id="75800" name="Group 79"/>
          <p:cNvGrpSpPr>
            <a:grpSpLocks/>
          </p:cNvGrpSpPr>
          <p:nvPr/>
        </p:nvGrpSpPr>
        <p:grpSpPr bwMode="auto">
          <a:xfrm>
            <a:off x="4849813" y="1482725"/>
            <a:ext cx="4294187" cy="2162175"/>
            <a:chOff x="987" y="2819"/>
            <a:chExt cx="2705" cy="1362"/>
          </a:xfrm>
        </p:grpSpPr>
        <p:sp>
          <p:nvSpPr>
            <p:cNvPr id="75851" name="Text Box 80"/>
            <p:cNvSpPr txBox="1">
              <a:spLocks noChangeArrowheads="1"/>
            </p:cNvSpPr>
            <p:nvPr/>
          </p:nvSpPr>
          <p:spPr bwMode="auto">
            <a:xfrm>
              <a:off x="2313" y="2819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LCS(3,2)</a:t>
              </a:r>
            </a:p>
          </p:txBody>
        </p:sp>
        <p:sp>
          <p:nvSpPr>
            <p:cNvPr id="75852" name="Text Box 81"/>
            <p:cNvSpPr txBox="1">
              <a:spLocks noChangeArrowheads="1"/>
            </p:cNvSpPr>
            <p:nvPr/>
          </p:nvSpPr>
          <p:spPr bwMode="auto">
            <a:xfrm>
              <a:off x="2762" y="31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LCS(2,2)</a:t>
              </a:r>
            </a:p>
          </p:txBody>
        </p:sp>
        <p:sp>
          <p:nvSpPr>
            <p:cNvPr id="75853" name="Text Box 82"/>
            <p:cNvSpPr txBox="1">
              <a:spLocks noChangeArrowheads="1"/>
            </p:cNvSpPr>
            <p:nvPr/>
          </p:nvSpPr>
          <p:spPr bwMode="auto">
            <a:xfrm>
              <a:off x="3033" y="3428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LCS(2,1)</a:t>
              </a:r>
            </a:p>
          </p:txBody>
        </p:sp>
        <p:grpSp>
          <p:nvGrpSpPr>
            <p:cNvPr id="75854" name="Group 83"/>
            <p:cNvGrpSpPr>
              <a:grpSpLocks/>
            </p:cNvGrpSpPr>
            <p:nvPr/>
          </p:nvGrpSpPr>
          <p:grpSpPr bwMode="auto">
            <a:xfrm>
              <a:off x="1644" y="2970"/>
              <a:ext cx="1355" cy="166"/>
              <a:chOff x="411" y="3294"/>
              <a:chExt cx="436" cy="175"/>
            </a:xfrm>
          </p:grpSpPr>
          <p:sp>
            <p:nvSpPr>
              <p:cNvPr id="298068" name="Line 84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8069" name="Freeform 85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75855" name="Text Box 86"/>
            <p:cNvSpPr txBox="1">
              <a:spLocks noChangeArrowheads="1"/>
            </p:cNvSpPr>
            <p:nvPr/>
          </p:nvSpPr>
          <p:spPr bwMode="auto">
            <a:xfrm>
              <a:off x="1414" y="3137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LCS(3,1)</a:t>
              </a:r>
            </a:p>
          </p:txBody>
        </p:sp>
        <p:grpSp>
          <p:nvGrpSpPr>
            <p:cNvPr id="75856" name="Group 87"/>
            <p:cNvGrpSpPr>
              <a:grpSpLocks/>
            </p:cNvGrpSpPr>
            <p:nvPr/>
          </p:nvGrpSpPr>
          <p:grpSpPr bwMode="auto">
            <a:xfrm>
              <a:off x="1250" y="3283"/>
              <a:ext cx="436" cy="175"/>
              <a:chOff x="411" y="3294"/>
              <a:chExt cx="436" cy="175"/>
            </a:xfrm>
          </p:grpSpPr>
          <p:sp>
            <p:nvSpPr>
              <p:cNvPr id="298072" name="Line 88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8073" name="Freeform 89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75857" name="Group 90"/>
            <p:cNvGrpSpPr>
              <a:grpSpLocks/>
            </p:cNvGrpSpPr>
            <p:nvPr/>
          </p:nvGrpSpPr>
          <p:grpSpPr bwMode="auto">
            <a:xfrm>
              <a:off x="987" y="3425"/>
              <a:ext cx="963" cy="756"/>
              <a:chOff x="987" y="3425"/>
              <a:chExt cx="963" cy="756"/>
            </a:xfrm>
          </p:grpSpPr>
          <p:sp>
            <p:nvSpPr>
              <p:cNvPr id="75882" name="Text Box 91"/>
              <p:cNvSpPr txBox="1">
                <a:spLocks noChangeArrowheads="1"/>
              </p:cNvSpPr>
              <p:nvPr/>
            </p:nvSpPr>
            <p:spPr bwMode="auto">
              <a:xfrm>
                <a:off x="1422" y="3425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200" i="0"/>
                  <a:t>LCS(2,1)</a:t>
                </a:r>
              </a:p>
            </p:txBody>
          </p:sp>
          <p:sp>
            <p:nvSpPr>
              <p:cNvPr id="75883" name="Text Box 92"/>
              <p:cNvSpPr txBox="1">
                <a:spLocks noChangeArrowheads="1"/>
              </p:cNvSpPr>
              <p:nvPr/>
            </p:nvSpPr>
            <p:spPr bwMode="auto">
              <a:xfrm>
                <a:off x="987" y="3429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200" i="0"/>
                  <a:t>LCS(3,0)</a:t>
                </a:r>
              </a:p>
            </p:txBody>
          </p:sp>
          <p:sp>
            <p:nvSpPr>
              <p:cNvPr id="75884" name="Text Box 93"/>
              <p:cNvSpPr txBox="1">
                <a:spLocks noChangeArrowheads="1"/>
              </p:cNvSpPr>
              <p:nvPr/>
            </p:nvSpPr>
            <p:spPr bwMode="auto">
              <a:xfrm>
                <a:off x="1430" y="3713"/>
                <a:ext cx="499" cy="17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200" i="0"/>
                  <a:t>LCS(1,1)</a:t>
                </a:r>
              </a:p>
            </p:txBody>
          </p:sp>
          <p:sp>
            <p:nvSpPr>
              <p:cNvPr id="75885" name="Text Box 94"/>
              <p:cNvSpPr txBox="1">
                <a:spLocks noChangeArrowheads="1"/>
              </p:cNvSpPr>
              <p:nvPr/>
            </p:nvSpPr>
            <p:spPr bwMode="auto">
              <a:xfrm>
                <a:off x="995" y="3717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200" i="0"/>
                  <a:t>LCS(2,0)</a:t>
                </a:r>
              </a:p>
            </p:txBody>
          </p:sp>
          <p:grpSp>
            <p:nvGrpSpPr>
              <p:cNvPr id="75886" name="Group 95"/>
              <p:cNvGrpSpPr>
                <a:grpSpLocks/>
              </p:cNvGrpSpPr>
              <p:nvPr/>
            </p:nvGrpSpPr>
            <p:grpSpPr bwMode="auto">
              <a:xfrm>
                <a:off x="1250" y="3563"/>
                <a:ext cx="436" cy="175"/>
                <a:chOff x="411" y="3294"/>
                <a:chExt cx="436" cy="175"/>
              </a:xfrm>
            </p:grpSpPr>
            <p:sp>
              <p:nvSpPr>
                <p:cNvPr id="298080" name="Line 96"/>
                <p:cNvSpPr>
                  <a:spLocks noChangeShapeType="1"/>
                </p:cNvSpPr>
                <p:nvPr/>
              </p:nvSpPr>
              <p:spPr bwMode="auto">
                <a:xfrm>
                  <a:off x="708" y="3294"/>
                  <a:ext cx="2" cy="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298081" name="Freeform 97"/>
                <p:cNvSpPr>
                  <a:spLocks/>
                </p:cNvSpPr>
                <p:nvPr/>
              </p:nvSpPr>
              <p:spPr bwMode="auto">
                <a:xfrm>
                  <a:off x="411" y="3378"/>
                  <a:ext cx="436" cy="91"/>
                </a:xfrm>
                <a:custGeom>
                  <a:avLst/>
                  <a:gdLst>
                    <a:gd name="T0" fmla="*/ 0 w 3780"/>
                    <a:gd name="T1" fmla="*/ 91 h 97"/>
                    <a:gd name="T2" fmla="*/ 0 w 3780"/>
                    <a:gd name="T3" fmla="*/ 0 h 97"/>
                    <a:gd name="T4" fmla="*/ 3780 w 3780"/>
                    <a:gd name="T5" fmla="*/ 0 h 97"/>
                    <a:gd name="T6" fmla="*/ 3780 w 3780"/>
                    <a:gd name="T7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80" h="97">
                      <a:moveTo>
                        <a:pt x="0" y="91"/>
                      </a:moveTo>
                      <a:lnTo>
                        <a:pt x="0" y="0"/>
                      </a:lnTo>
                      <a:lnTo>
                        <a:pt x="3780" y="0"/>
                      </a:lnTo>
                      <a:lnTo>
                        <a:pt x="3780" y="97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</p:grpSp>
          <p:sp>
            <p:nvSpPr>
              <p:cNvPr id="75887" name="Text Box 98"/>
              <p:cNvSpPr txBox="1">
                <a:spLocks noChangeArrowheads="1"/>
              </p:cNvSpPr>
              <p:nvPr/>
            </p:nvSpPr>
            <p:spPr bwMode="auto">
              <a:xfrm>
                <a:off x="1008" y="4008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200" i="0"/>
                  <a:t>LCS(1,0)</a:t>
                </a:r>
              </a:p>
            </p:txBody>
          </p:sp>
          <p:sp>
            <p:nvSpPr>
              <p:cNvPr id="75888" name="Text Box 99"/>
              <p:cNvSpPr txBox="1">
                <a:spLocks noChangeArrowheads="1"/>
              </p:cNvSpPr>
              <p:nvPr/>
            </p:nvSpPr>
            <p:spPr bwMode="auto">
              <a:xfrm>
                <a:off x="1451" y="4008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200" i="0"/>
                  <a:t>LCS(0,1)</a:t>
                </a:r>
              </a:p>
            </p:txBody>
          </p:sp>
          <p:grpSp>
            <p:nvGrpSpPr>
              <p:cNvPr id="75889" name="Group 100"/>
              <p:cNvGrpSpPr>
                <a:grpSpLocks/>
              </p:cNvGrpSpPr>
              <p:nvPr/>
            </p:nvGrpSpPr>
            <p:grpSpPr bwMode="auto">
              <a:xfrm>
                <a:off x="1258" y="3859"/>
                <a:ext cx="436" cy="175"/>
                <a:chOff x="411" y="3294"/>
                <a:chExt cx="436" cy="175"/>
              </a:xfrm>
            </p:grpSpPr>
            <p:sp>
              <p:nvSpPr>
                <p:cNvPr id="298085" name="Line 101"/>
                <p:cNvSpPr>
                  <a:spLocks noChangeShapeType="1"/>
                </p:cNvSpPr>
                <p:nvPr/>
              </p:nvSpPr>
              <p:spPr bwMode="auto">
                <a:xfrm>
                  <a:off x="708" y="3294"/>
                  <a:ext cx="2" cy="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298086" name="Freeform 102"/>
                <p:cNvSpPr>
                  <a:spLocks/>
                </p:cNvSpPr>
                <p:nvPr/>
              </p:nvSpPr>
              <p:spPr bwMode="auto">
                <a:xfrm>
                  <a:off x="411" y="3378"/>
                  <a:ext cx="436" cy="91"/>
                </a:xfrm>
                <a:custGeom>
                  <a:avLst/>
                  <a:gdLst>
                    <a:gd name="T0" fmla="*/ 0 w 3780"/>
                    <a:gd name="T1" fmla="*/ 91 h 97"/>
                    <a:gd name="T2" fmla="*/ 0 w 3780"/>
                    <a:gd name="T3" fmla="*/ 0 h 97"/>
                    <a:gd name="T4" fmla="*/ 3780 w 3780"/>
                    <a:gd name="T5" fmla="*/ 0 h 97"/>
                    <a:gd name="T6" fmla="*/ 3780 w 3780"/>
                    <a:gd name="T7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80" h="97">
                      <a:moveTo>
                        <a:pt x="0" y="91"/>
                      </a:moveTo>
                      <a:lnTo>
                        <a:pt x="0" y="0"/>
                      </a:lnTo>
                      <a:lnTo>
                        <a:pt x="3780" y="0"/>
                      </a:lnTo>
                      <a:lnTo>
                        <a:pt x="3780" y="97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</p:grpSp>
        </p:grpSp>
        <p:sp>
          <p:nvSpPr>
            <p:cNvPr id="75858" name="Text Box 103"/>
            <p:cNvSpPr txBox="1">
              <a:spLocks noChangeArrowheads="1"/>
            </p:cNvSpPr>
            <p:nvPr/>
          </p:nvSpPr>
          <p:spPr bwMode="auto">
            <a:xfrm>
              <a:off x="2198" y="3425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LCS(1,2)</a:t>
              </a:r>
            </a:p>
          </p:txBody>
        </p:sp>
        <p:sp>
          <p:nvSpPr>
            <p:cNvPr id="75859" name="Text Box 104"/>
            <p:cNvSpPr txBox="1">
              <a:spLocks noChangeArrowheads="1"/>
            </p:cNvSpPr>
            <p:nvPr/>
          </p:nvSpPr>
          <p:spPr bwMode="auto">
            <a:xfrm>
              <a:off x="2302" y="3713"/>
              <a:ext cx="499" cy="17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LCS(1,1)</a:t>
              </a:r>
            </a:p>
          </p:txBody>
        </p:sp>
        <p:sp>
          <p:nvSpPr>
            <p:cNvPr id="75860" name="Text Box 105"/>
            <p:cNvSpPr txBox="1">
              <a:spLocks noChangeArrowheads="1"/>
            </p:cNvSpPr>
            <p:nvPr/>
          </p:nvSpPr>
          <p:spPr bwMode="auto">
            <a:xfrm>
              <a:off x="1867" y="3717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LCS(0,2)</a:t>
              </a:r>
            </a:p>
          </p:txBody>
        </p:sp>
        <p:grpSp>
          <p:nvGrpSpPr>
            <p:cNvPr id="75861" name="Group 106"/>
            <p:cNvGrpSpPr>
              <a:grpSpLocks/>
            </p:cNvGrpSpPr>
            <p:nvPr/>
          </p:nvGrpSpPr>
          <p:grpSpPr bwMode="auto">
            <a:xfrm>
              <a:off x="2122" y="3563"/>
              <a:ext cx="436" cy="175"/>
              <a:chOff x="411" y="3294"/>
              <a:chExt cx="436" cy="175"/>
            </a:xfrm>
          </p:grpSpPr>
          <p:sp>
            <p:nvSpPr>
              <p:cNvPr id="298091" name="Line 107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8092" name="Freeform 108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75862" name="Text Box 109"/>
            <p:cNvSpPr txBox="1">
              <a:spLocks noChangeArrowheads="1"/>
            </p:cNvSpPr>
            <p:nvPr/>
          </p:nvSpPr>
          <p:spPr bwMode="auto">
            <a:xfrm>
              <a:off x="1880" y="4008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LCS(0,1)</a:t>
              </a:r>
            </a:p>
          </p:txBody>
        </p:sp>
        <p:sp>
          <p:nvSpPr>
            <p:cNvPr id="75863" name="Text Box 110"/>
            <p:cNvSpPr txBox="1">
              <a:spLocks noChangeArrowheads="1"/>
            </p:cNvSpPr>
            <p:nvPr/>
          </p:nvSpPr>
          <p:spPr bwMode="auto">
            <a:xfrm>
              <a:off x="2323" y="4008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LCS(1,0)</a:t>
              </a:r>
            </a:p>
          </p:txBody>
        </p:sp>
        <p:grpSp>
          <p:nvGrpSpPr>
            <p:cNvPr id="75864" name="Group 111"/>
            <p:cNvGrpSpPr>
              <a:grpSpLocks/>
            </p:cNvGrpSpPr>
            <p:nvPr/>
          </p:nvGrpSpPr>
          <p:grpSpPr bwMode="auto">
            <a:xfrm>
              <a:off x="2130" y="3859"/>
              <a:ext cx="436" cy="175"/>
              <a:chOff x="411" y="3294"/>
              <a:chExt cx="436" cy="175"/>
            </a:xfrm>
          </p:grpSpPr>
          <p:sp>
            <p:nvSpPr>
              <p:cNvPr id="298096" name="Line 112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8097" name="Freeform 113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75865" name="Group 114"/>
            <p:cNvGrpSpPr>
              <a:grpSpLocks/>
            </p:cNvGrpSpPr>
            <p:nvPr/>
          </p:nvGrpSpPr>
          <p:grpSpPr bwMode="auto">
            <a:xfrm>
              <a:off x="2413" y="3283"/>
              <a:ext cx="879" cy="183"/>
              <a:chOff x="411" y="3294"/>
              <a:chExt cx="436" cy="175"/>
            </a:xfrm>
          </p:grpSpPr>
          <p:sp>
            <p:nvSpPr>
              <p:cNvPr id="298099" name="Line 115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8100" name="Freeform 116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75866" name="Text Box 117"/>
            <p:cNvSpPr txBox="1">
              <a:spLocks noChangeArrowheads="1"/>
            </p:cNvSpPr>
            <p:nvPr/>
          </p:nvSpPr>
          <p:spPr bwMode="auto">
            <a:xfrm>
              <a:off x="3172" y="3710"/>
              <a:ext cx="499" cy="17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LCS(1,1)</a:t>
              </a:r>
            </a:p>
          </p:txBody>
        </p:sp>
        <p:sp>
          <p:nvSpPr>
            <p:cNvPr id="75867" name="Text Box 118"/>
            <p:cNvSpPr txBox="1">
              <a:spLocks noChangeArrowheads="1"/>
            </p:cNvSpPr>
            <p:nvPr/>
          </p:nvSpPr>
          <p:spPr bwMode="auto">
            <a:xfrm>
              <a:off x="2737" y="3714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LCS(2,0)</a:t>
              </a:r>
            </a:p>
          </p:txBody>
        </p:sp>
        <p:sp>
          <p:nvSpPr>
            <p:cNvPr id="75868" name="Text Box 119"/>
            <p:cNvSpPr txBox="1">
              <a:spLocks noChangeArrowheads="1"/>
            </p:cNvSpPr>
            <p:nvPr/>
          </p:nvSpPr>
          <p:spPr bwMode="auto">
            <a:xfrm>
              <a:off x="2750" y="4005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LCS(0,1)</a:t>
              </a:r>
            </a:p>
          </p:txBody>
        </p:sp>
        <p:sp>
          <p:nvSpPr>
            <p:cNvPr id="75869" name="Text Box 120"/>
            <p:cNvSpPr txBox="1">
              <a:spLocks noChangeArrowheads="1"/>
            </p:cNvSpPr>
            <p:nvPr/>
          </p:nvSpPr>
          <p:spPr bwMode="auto">
            <a:xfrm>
              <a:off x="3193" y="4005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LCS(1,0)</a:t>
              </a:r>
            </a:p>
          </p:txBody>
        </p:sp>
        <p:grpSp>
          <p:nvGrpSpPr>
            <p:cNvPr id="75870" name="Group 121"/>
            <p:cNvGrpSpPr>
              <a:grpSpLocks/>
            </p:cNvGrpSpPr>
            <p:nvPr/>
          </p:nvGrpSpPr>
          <p:grpSpPr bwMode="auto">
            <a:xfrm>
              <a:off x="3000" y="3856"/>
              <a:ext cx="436" cy="175"/>
              <a:chOff x="411" y="3294"/>
              <a:chExt cx="436" cy="175"/>
            </a:xfrm>
          </p:grpSpPr>
          <p:sp>
            <p:nvSpPr>
              <p:cNvPr id="298106" name="Line 122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8107" name="Freeform 123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75871" name="Group 124"/>
            <p:cNvGrpSpPr>
              <a:grpSpLocks/>
            </p:cNvGrpSpPr>
            <p:nvPr/>
          </p:nvGrpSpPr>
          <p:grpSpPr bwMode="auto">
            <a:xfrm>
              <a:off x="2994" y="3563"/>
              <a:ext cx="436" cy="175"/>
              <a:chOff x="411" y="3294"/>
              <a:chExt cx="436" cy="175"/>
            </a:xfrm>
          </p:grpSpPr>
          <p:sp>
            <p:nvSpPr>
              <p:cNvPr id="298109" name="Line 125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8110" name="Freeform 126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</p:grpSp>
      <p:grpSp>
        <p:nvGrpSpPr>
          <p:cNvPr id="75801" name="Group 127"/>
          <p:cNvGrpSpPr>
            <a:grpSpLocks/>
          </p:cNvGrpSpPr>
          <p:nvPr/>
        </p:nvGrpSpPr>
        <p:grpSpPr bwMode="auto">
          <a:xfrm>
            <a:off x="549275" y="1492250"/>
            <a:ext cx="4294188" cy="2162175"/>
            <a:chOff x="987" y="2819"/>
            <a:chExt cx="2705" cy="1362"/>
          </a:xfrm>
        </p:grpSpPr>
        <p:sp>
          <p:nvSpPr>
            <p:cNvPr id="75804" name="Text Box 128"/>
            <p:cNvSpPr txBox="1">
              <a:spLocks noChangeArrowheads="1"/>
            </p:cNvSpPr>
            <p:nvPr/>
          </p:nvSpPr>
          <p:spPr bwMode="auto">
            <a:xfrm>
              <a:off x="2313" y="2819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LCS(2,3)</a:t>
              </a:r>
            </a:p>
          </p:txBody>
        </p:sp>
        <p:sp>
          <p:nvSpPr>
            <p:cNvPr id="75805" name="Text Box 129"/>
            <p:cNvSpPr txBox="1">
              <a:spLocks noChangeArrowheads="1"/>
            </p:cNvSpPr>
            <p:nvPr/>
          </p:nvSpPr>
          <p:spPr bwMode="auto">
            <a:xfrm>
              <a:off x="2762" y="31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LCS(2,2)</a:t>
              </a:r>
            </a:p>
          </p:txBody>
        </p:sp>
        <p:sp>
          <p:nvSpPr>
            <p:cNvPr id="75806" name="Text Box 130"/>
            <p:cNvSpPr txBox="1">
              <a:spLocks noChangeArrowheads="1"/>
            </p:cNvSpPr>
            <p:nvPr/>
          </p:nvSpPr>
          <p:spPr bwMode="auto">
            <a:xfrm>
              <a:off x="3033" y="3428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LCS(2,1)</a:t>
              </a:r>
            </a:p>
          </p:txBody>
        </p:sp>
        <p:grpSp>
          <p:nvGrpSpPr>
            <p:cNvPr id="75807" name="Group 131"/>
            <p:cNvGrpSpPr>
              <a:grpSpLocks/>
            </p:cNvGrpSpPr>
            <p:nvPr/>
          </p:nvGrpSpPr>
          <p:grpSpPr bwMode="auto">
            <a:xfrm>
              <a:off x="1644" y="2970"/>
              <a:ext cx="1355" cy="166"/>
              <a:chOff x="411" y="3294"/>
              <a:chExt cx="436" cy="175"/>
            </a:xfrm>
          </p:grpSpPr>
          <p:sp>
            <p:nvSpPr>
              <p:cNvPr id="298116" name="Line 132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8117" name="Freeform 133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75808" name="Text Box 134"/>
            <p:cNvSpPr txBox="1">
              <a:spLocks noChangeArrowheads="1"/>
            </p:cNvSpPr>
            <p:nvPr/>
          </p:nvSpPr>
          <p:spPr bwMode="auto">
            <a:xfrm>
              <a:off x="1414" y="3137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LCS(1,3)</a:t>
              </a:r>
            </a:p>
          </p:txBody>
        </p:sp>
        <p:grpSp>
          <p:nvGrpSpPr>
            <p:cNvPr id="75809" name="Group 135"/>
            <p:cNvGrpSpPr>
              <a:grpSpLocks/>
            </p:cNvGrpSpPr>
            <p:nvPr/>
          </p:nvGrpSpPr>
          <p:grpSpPr bwMode="auto">
            <a:xfrm>
              <a:off x="1250" y="3283"/>
              <a:ext cx="436" cy="175"/>
              <a:chOff x="411" y="3294"/>
              <a:chExt cx="436" cy="175"/>
            </a:xfrm>
          </p:grpSpPr>
          <p:sp>
            <p:nvSpPr>
              <p:cNvPr id="298120" name="Line 136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8121" name="Freeform 137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75810" name="Group 138"/>
            <p:cNvGrpSpPr>
              <a:grpSpLocks/>
            </p:cNvGrpSpPr>
            <p:nvPr/>
          </p:nvGrpSpPr>
          <p:grpSpPr bwMode="auto">
            <a:xfrm>
              <a:off x="987" y="3425"/>
              <a:ext cx="963" cy="756"/>
              <a:chOff x="987" y="3425"/>
              <a:chExt cx="963" cy="756"/>
            </a:xfrm>
          </p:grpSpPr>
          <p:sp>
            <p:nvSpPr>
              <p:cNvPr id="75835" name="Text Box 139"/>
              <p:cNvSpPr txBox="1">
                <a:spLocks noChangeArrowheads="1"/>
              </p:cNvSpPr>
              <p:nvPr/>
            </p:nvSpPr>
            <p:spPr bwMode="auto">
              <a:xfrm>
                <a:off x="1422" y="3425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200" i="0"/>
                  <a:t>LCS(1,2)</a:t>
                </a:r>
              </a:p>
            </p:txBody>
          </p:sp>
          <p:sp>
            <p:nvSpPr>
              <p:cNvPr id="75836" name="Text Box 140"/>
              <p:cNvSpPr txBox="1">
                <a:spLocks noChangeArrowheads="1"/>
              </p:cNvSpPr>
              <p:nvPr/>
            </p:nvSpPr>
            <p:spPr bwMode="auto">
              <a:xfrm>
                <a:off x="987" y="3429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200" i="0"/>
                  <a:t>LCS(0,3)</a:t>
                </a:r>
              </a:p>
            </p:txBody>
          </p:sp>
          <p:sp>
            <p:nvSpPr>
              <p:cNvPr id="75837" name="Text Box 141"/>
              <p:cNvSpPr txBox="1">
                <a:spLocks noChangeArrowheads="1"/>
              </p:cNvSpPr>
              <p:nvPr/>
            </p:nvSpPr>
            <p:spPr bwMode="auto">
              <a:xfrm>
                <a:off x="1430" y="3713"/>
                <a:ext cx="499" cy="17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200" i="0"/>
                  <a:t>LCS(1,1)</a:t>
                </a:r>
              </a:p>
            </p:txBody>
          </p:sp>
          <p:sp>
            <p:nvSpPr>
              <p:cNvPr id="75838" name="Text Box 142"/>
              <p:cNvSpPr txBox="1">
                <a:spLocks noChangeArrowheads="1"/>
              </p:cNvSpPr>
              <p:nvPr/>
            </p:nvSpPr>
            <p:spPr bwMode="auto">
              <a:xfrm>
                <a:off x="995" y="3717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200" i="0"/>
                  <a:t>LCS(0,2)</a:t>
                </a:r>
              </a:p>
            </p:txBody>
          </p:sp>
          <p:grpSp>
            <p:nvGrpSpPr>
              <p:cNvPr id="75839" name="Group 143"/>
              <p:cNvGrpSpPr>
                <a:grpSpLocks/>
              </p:cNvGrpSpPr>
              <p:nvPr/>
            </p:nvGrpSpPr>
            <p:grpSpPr bwMode="auto">
              <a:xfrm>
                <a:off x="1250" y="3563"/>
                <a:ext cx="436" cy="175"/>
                <a:chOff x="411" y="3294"/>
                <a:chExt cx="436" cy="175"/>
              </a:xfrm>
            </p:grpSpPr>
            <p:sp>
              <p:nvSpPr>
                <p:cNvPr id="298128" name="Line 144"/>
                <p:cNvSpPr>
                  <a:spLocks noChangeShapeType="1"/>
                </p:cNvSpPr>
                <p:nvPr/>
              </p:nvSpPr>
              <p:spPr bwMode="auto">
                <a:xfrm>
                  <a:off x="708" y="3294"/>
                  <a:ext cx="2" cy="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298129" name="Freeform 145"/>
                <p:cNvSpPr>
                  <a:spLocks/>
                </p:cNvSpPr>
                <p:nvPr/>
              </p:nvSpPr>
              <p:spPr bwMode="auto">
                <a:xfrm>
                  <a:off x="411" y="3378"/>
                  <a:ext cx="436" cy="91"/>
                </a:xfrm>
                <a:custGeom>
                  <a:avLst/>
                  <a:gdLst>
                    <a:gd name="T0" fmla="*/ 0 w 3780"/>
                    <a:gd name="T1" fmla="*/ 91 h 97"/>
                    <a:gd name="T2" fmla="*/ 0 w 3780"/>
                    <a:gd name="T3" fmla="*/ 0 h 97"/>
                    <a:gd name="T4" fmla="*/ 3780 w 3780"/>
                    <a:gd name="T5" fmla="*/ 0 h 97"/>
                    <a:gd name="T6" fmla="*/ 3780 w 3780"/>
                    <a:gd name="T7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80" h="97">
                      <a:moveTo>
                        <a:pt x="0" y="91"/>
                      </a:moveTo>
                      <a:lnTo>
                        <a:pt x="0" y="0"/>
                      </a:lnTo>
                      <a:lnTo>
                        <a:pt x="3780" y="0"/>
                      </a:lnTo>
                      <a:lnTo>
                        <a:pt x="3780" y="97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</p:grpSp>
          <p:sp>
            <p:nvSpPr>
              <p:cNvPr id="75840" name="Text Box 146"/>
              <p:cNvSpPr txBox="1">
                <a:spLocks noChangeArrowheads="1"/>
              </p:cNvSpPr>
              <p:nvPr/>
            </p:nvSpPr>
            <p:spPr bwMode="auto">
              <a:xfrm>
                <a:off x="1008" y="4008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200" i="0"/>
                  <a:t>LCS(0,1)</a:t>
                </a:r>
              </a:p>
            </p:txBody>
          </p:sp>
          <p:sp>
            <p:nvSpPr>
              <p:cNvPr id="75841" name="Text Box 147"/>
              <p:cNvSpPr txBox="1">
                <a:spLocks noChangeArrowheads="1"/>
              </p:cNvSpPr>
              <p:nvPr/>
            </p:nvSpPr>
            <p:spPr bwMode="auto">
              <a:xfrm>
                <a:off x="1451" y="4008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200" i="0"/>
                  <a:t>LCS(1,0)</a:t>
                </a:r>
              </a:p>
            </p:txBody>
          </p:sp>
          <p:grpSp>
            <p:nvGrpSpPr>
              <p:cNvPr id="75842" name="Group 148"/>
              <p:cNvGrpSpPr>
                <a:grpSpLocks/>
              </p:cNvGrpSpPr>
              <p:nvPr/>
            </p:nvGrpSpPr>
            <p:grpSpPr bwMode="auto">
              <a:xfrm>
                <a:off x="1258" y="3859"/>
                <a:ext cx="436" cy="175"/>
                <a:chOff x="411" y="3294"/>
                <a:chExt cx="436" cy="175"/>
              </a:xfrm>
            </p:grpSpPr>
            <p:sp>
              <p:nvSpPr>
                <p:cNvPr id="298133" name="Line 149"/>
                <p:cNvSpPr>
                  <a:spLocks noChangeShapeType="1"/>
                </p:cNvSpPr>
                <p:nvPr/>
              </p:nvSpPr>
              <p:spPr bwMode="auto">
                <a:xfrm>
                  <a:off x="708" y="3294"/>
                  <a:ext cx="2" cy="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298134" name="Freeform 150"/>
                <p:cNvSpPr>
                  <a:spLocks/>
                </p:cNvSpPr>
                <p:nvPr/>
              </p:nvSpPr>
              <p:spPr bwMode="auto">
                <a:xfrm>
                  <a:off x="411" y="3378"/>
                  <a:ext cx="436" cy="91"/>
                </a:xfrm>
                <a:custGeom>
                  <a:avLst/>
                  <a:gdLst>
                    <a:gd name="T0" fmla="*/ 0 w 3780"/>
                    <a:gd name="T1" fmla="*/ 91 h 97"/>
                    <a:gd name="T2" fmla="*/ 0 w 3780"/>
                    <a:gd name="T3" fmla="*/ 0 h 97"/>
                    <a:gd name="T4" fmla="*/ 3780 w 3780"/>
                    <a:gd name="T5" fmla="*/ 0 h 97"/>
                    <a:gd name="T6" fmla="*/ 3780 w 3780"/>
                    <a:gd name="T7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80" h="97">
                      <a:moveTo>
                        <a:pt x="0" y="91"/>
                      </a:moveTo>
                      <a:lnTo>
                        <a:pt x="0" y="0"/>
                      </a:lnTo>
                      <a:lnTo>
                        <a:pt x="3780" y="0"/>
                      </a:lnTo>
                      <a:lnTo>
                        <a:pt x="3780" y="97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</p:grpSp>
        </p:grpSp>
        <p:sp>
          <p:nvSpPr>
            <p:cNvPr id="75811" name="Text Box 151"/>
            <p:cNvSpPr txBox="1">
              <a:spLocks noChangeArrowheads="1"/>
            </p:cNvSpPr>
            <p:nvPr/>
          </p:nvSpPr>
          <p:spPr bwMode="auto">
            <a:xfrm>
              <a:off x="2198" y="3425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LCS(1,2)</a:t>
              </a:r>
            </a:p>
          </p:txBody>
        </p:sp>
        <p:sp>
          <p:nvSpPr>
            <p:cNvPr id="75812" name="Text Box 152"/>
            <p:cNvSpPr txBox="1">
              <a:spLocks noChangeArrowheads="1"/>
            </p:cNvSpPr>
            <p:nvPr/>
          </p:nvSpPr>
          <p:spPr bwMode="auto">
            <a:xfrm>
              <a:off x="2302" y="3713"/>
              <a:ext cx="499" cy="17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LCS(1,1)</a:t>
              </a:r>
            </a:p>
          </p:txBody>
        </p:sp>
        <p:sp>
          <p:nvSpPr>
            <p:cNvPr id="75813" name="Text Box 153"/>
            <p:cNvSpPr txBox="1">
              <a:spLocks noChangeArrowheads="1"/>
            </p:cNvSpPr>
            <p:nvPr/>
          </p:nvSpPr>
          <p:spPr bwMode="auto">
            <a:xfrm>
              <a:off x="1867" y="3717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LCS(0,2)</a:t>
              </a:r>
            </a:p>
          </p:txBody>
        </p:sp>
        <p:grpSp>
          <p:nvGrpSpPr>
            <p:cNvPr id="75814" name="Group 154"/>
            <p:cNvGrpSpPr>
              <a:grpSpLocks/>
            </p:cNvGrpSpPr>
            <p:nvPr/>
          </p:nvGrpSpPr>
          <p:grpSpPr bwMode="auto">
            <a:xfrm>
              <a:off x="2122" y="3563"/>
              <a:ext cx="436" cy="175"/>
              <a:chOff x="411" y="3294"/>
              <a:chExt cx="436" cy="175"/>
            </a:xfrm>
          </p:grpSpPr>
          <p:sp>
            <p:nvSpPr>
              <p:cNvPr id="298139" name="Line 155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8140" name="Freeform 156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75815" name="Text Box 157"/>
            <p:cNvSpPr txBox="1">
              <a:spLocks noChangeArrowheads="1"/>
            </p:cNvSpPr>
            <p:nvPr/>
          </p:nvSpPr>
          <p:spPr bwMode="auto">
            <a:xfrm>
              <a:off x="1880" y="4008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LCS(0,1)</a:t>
              </a:r>
            </a:p>
          </p:txBody>
        </p:sp>
        <p:sp>
          <p:nvSpPr>
            <p:cNvPr id="75816" name="Text Box 158"/>
            <p:cNvSpPr txBox="1">
              <a:spLocks noChangeArrowheads="1"/>
            </p:cNvSpPr>
            <p:nvPr/>
          </p:nvSpPr>
          <p:spPr bwMode="auto">
            <a:xfrm>
              <a:off x="2323" y="4008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LCS(1,0)</a:t>
              </a:r>
            </a:p>
          </p:txBody>
        </p:sp>
        <p:grpSp>
          <p:nvGrpSpPr>
            <p:cNvPr id="75817" name="Group 159"/>
            <p:cNvGrpSpPr>
              <a:grpSpLocks/>
            </p:cNvGrpSpPr>
            <p:nvPr/>
          </p:nvGrpSpPr>
          <p:grpSpPr bwMode="auto">
            <a:xfrm>
              <a:off x="2130" y="3859"/>
              <a:ext cx="436" cy="175"/>
              <a:chOff x="411" y="3294"/>
              <a:chExt cx="436" cy="175"/>
            </a:xfrm>
          </p:grpSpPr>
          <p:sp>
            <p:nvSpPr>
              <p:cNvPr id="298144" name="Line 160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8145" name="Freeform 161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75818" name="Group 162"/>
            <p:cNvGrpSpPr>
              <a:grpSpLocks/>
            </p:cNvGrpSpPr>
            <p:nvPr/>
          </p:nvGrpSpPr>
          <p:grpSpPr bwMode="auto">
            <a:xfrm>
              <a:off x="2413" y="3283"/>
              <a:ext cx="879" cy="183"/>
              <a:chOff x="411" y="3294"/>
              <a:chExt cx="436" cy="175"/>
            </a:xfrm>
          </p:grpSpPr>
          <p:sp>
            <p:nvSpPr>
              <p:cNvPr id="298147" name="Line 163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8148" name="Freeform 164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75819" name="Text Box 165"/>
            <p:cNvSpPr txBox="1">
              <a:spLocks noChangeArrowheads="1"/>
            </p:cNvSpPr>
            <p:nvPr/>
          </p:nvSpPr>
          <p:spPr bwMode="auto">
            <a:xfrm>
              <a:off x="3172" y="3710"/>
              <a:ext cx="499" cy="17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LCS(1,1)</a:t>
              </a:r>
            </a:p>
          </p:txBody>
        </p:sp>
        <p:sp>
          <p:nvSpPr>
            <p:cNvPr id="75820" name="Text Box 166"/>
            <p:cNvSpPr txBox="1">
              <a:spLocks noChangeArrowheads="1"/>
            </p:cNvSpPr>
            <p:nvPr/>
          </p:nvSpPr>
          <p:spPr bwMode="auto">
            <a:xfrm>
              <a:off x="2737" y="3714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LCS(2,0)</a:t>
              </a:r>
            </a:p>
          </p:txBody>
        </p:sp>
        <p:sp>
          <p:nvSpPr>
            <p:cNvPr id="75821" name="Text Box 167"/>
            <p:cNvSpPr txBox="1">
              <a:spLocks noChangeArrowheads="1"/>
            </p:cNvSpPr>
            <p:nvPr/>
          </p:nvSpPr>
          <p:spPr bwMode="auto">
            <a:xfrm>
              <a:off x="2750" y="4005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LCS(0,1)</a:t>
              </a:r>
            </a:p>
          </p:txBody>
        </p:sp>
        <p:sp>
          <p:nvSpPr>
            <p:cNvPr id="75822" name="Text Box 168"/>
            <p:cNvSpPr txBox="1">
              <a:spLocks noChangeArrowheads="1"/>
            </p:cNvSpPr>
            <p:nvPr/>
          </p:nvSpPr>
          <p:spPr bwMode="auto">
            <a:xfrm>
              <a:off x="3193" y="4005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0"/>
                <a:t>LCS(1,0)</a:t>
              </a:r>
            </a:p>
          </p:txBody>
        </p:sp>
        <p:grpSp>
          <p:nvGrpSpPr>
            <p:cNvPr id="75823" name="Group 169"/>
            <p:cNvGrpSpPr>
              <a:grpSpLocks/>
            </p:cNvGrpSpPr>
            <p:nvPr/>
          </p:nvGrpSpPr>
          <p:grpSpPr bwMode="auto">
            <a:xfrm>
              <a:off x="3000" y="3856"/>
              <a:ext cx="436" cy="175"/>
              <a:chOff x="411" y="3294"/>
              <a:chExt cx="436" cy="175"/>
            </a:xfrm>
          </p:grpSpPr>
          <p:sp>
            <p:nvSpPr>
              <p:cNvPr id="298154" name="Line 170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8155" name="Freeform 171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75824" name="Group 172"/>
            <p:cNvGrpSpPr>
              <a:grpSpLocks/>
            </p:cNvGrpSpPr>
            <p:nvPr/>
          </p:nvGrpSpPr>
          <p:grpSpPr bwMode="auto">
            <a:xfrm>
              <a:off x="2994" y="3563"/>
              <a:ext cx="436" cy="175"/>
              <a:chOff x="411" y="3294"/>
              <a:chExt cx="436" cy="175"/>
            </a:xfrm>
          </p:grpSpPr>
          <p:sp>
            <p:nvSpPr>
              <p:cNvPr id="298157" name="Line 173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8158" name="Freeform 174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</p:grpSp>
      <p:sp>
        <p:nvSpPr>
          <p:cNvPr id="298159" name="Freeform 175"/>
          <p:cNvSpPr>
            <a:spLocks/>
          </p:cNvSpPr>
          <p:nvPr/>
        </p:nvSpPr>
        <p:spPr bwMode="auto">
          <a:xfrm>
            <a:off x="317500" y="784225"/>
            <a:ext cx="4811713" cy="3260725"/>
          </a:xfrm>
          <a:custGeom>
            <a:avLst/>
            <a:gdLst>
              <a:gd name="T0" fmla="*/ 3031 w 3031"/>
              <a:gd name="T1" fmla="*/ 92 h 2054"/>
              <a:gd name="T2" fmla="*/ 3031 w 3031"/>
              <a:gd name="T3" fmla="*/ 0 h 2054"/>
              <a:gd name="T4" fmla="*/ 0 w 3031"/>
              <a:gd name="T5" fmla="*/ 0 h 2054"/>
              <a:gd name="T6" fmla="*/ 9 w 3031"/>
              <a:gd name="T7" fmla="*/ 1945 h 2054"/>
              <a:gd name="T8" fmla="*/ 1186 w 3031"/>
              <a:gd name="T9" fmla="*/ 1953 h 2054"/>
              <a:gd name="T10" fmla="*/ 1294 w 3031"/>
              <a:gd name="T11" fmla="*/ 1945 h 2054"/>
              <a:gd name="T12" fmla="*/ 1294 w 3031"/>
              <a:gd name="T13" fmla="*/ 2054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1" h="2054">
                <a:moveTo>
                  <a:pt x="3031" y="92"/>
                </a:moveTo>
                <a:lnTo>
                  <a:pt x="3031" y="0"/>
                </a:lnTo>
                <a:lnTo>
                  <a:pt x="0" y="0"/>
                </a:lnTo>
                <a:lnTo>
                  <a:pt x="9" y="1945"/>
                </a:lnTo>
                <a:lnTo>
                  <a:pt x="1186" y="1953"/>
                </a:lnTo>
                <a:lnTo>
                  <a:pt x="1294" y="1945"/>
                </a:lnTo>
                <a:lnTo>
                  <a:pt x="1294" y="205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5803" name="Rectangle 176"/>
          <p:cNvSpPr>
            <a:spLocks noChangeArrowheads="1"/>
          </p:cNvSpPr>
          <p:nvPr/>
        </p:nvSpPr>
        <p:spPr bwMode="auto">
          <a:xfrm>
            <a:off x="6353175" y="4029075"/>
            <a:ext cx="2667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/>
            <a:r>
              <a:rPr lang="en-US" altLang="ko-KR" sz="3200" b="1" i="0">
                <a:solidFill>
                  <a:srgbClr val="339933"/>
                </a:solidFill>
                <a:latin typeface="Times New Roman" pitchFamily="18" charset="0"/>
              </a:rPr>
              <a:t>Call Tree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12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DP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LCS(</a:t>
            </a:r>
            <a:r>
              <a:rPr lang="en-US" altLang="ko-KR" sz="1800" i="1" smtClean="0">
                <a:ea typeface="굴림" charset="-127"/>
              </a:rPr>
              <a:t>m</a:t>
            </a:r>
            <a:r>
              <a:rPr lang="en-US" altLang="ko-KR" sz="1800" smtClean="0">
                <a:ea typeface="굴림" charset="-127"/>
              </a:rPr>
              <a:t>, </a:t>
            </a:r>
            <a:r>
              <a:rPr lang="en-US" altLang="ko-KR" sz="1800" i="1" smtClean="0">
                <a:ea typeface="굴림" charset="-127"/>
              </a:rPr>
              <a:t>n</a:t>
            </a:r>
            <a:r>
              <a:rPr lang="en-US" altLang="ko-KR" sz="1800" smtClean="0">
                <a:ea typeface="굴림" charset="-127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굴림" charset="-127"/>
                <a:ea typeface="굴림" charset="-127"/>
              </a:rPr>
              <a:t>▷ </a:t>
            </a:r>
            <a:r>
              <a:rPr lang="ko-KR" altLang="en-US" sz="1800" smtClean="0">
                <a:latin typeface="굴림" charset="-127"/>
                <a:ea typeface="굴림" charset="-127"/>
              </a:rPr>
              <a:t>두 문자열 </a:t>
            </a:r>
            <a:r>
              <a:rPr lang="en-US" altLang="ko-KR" sz="2000" i="1" smtClean="0">
                <a:ea typeface="굴림" charset="-127"/>
              </a:rPr>
              <a:t>X</a:t>
            </a:r>
            <a:r>
              <a:rPr lang="en-US" altLang="ko-KR" sz="2000" i="1" baseline="-25000" smtClean="0">
                <a:ea typeface="굴림" charset="-127"/>
              </a:rPr>
              <a:t>m</a:t>
            </a:r>
            <a:r>
              <a:rPr lang="ko-KR" altLang="en-US" sz="2000" smtClean="0">
                <a:ea typeface="굴림" charset="-127"/>
              </a:rPr>
              <a:t>과 </a:t>
            </a:r>
            <a:r>
              <a:rPr lang="en-US" altLang="ko-KR" sz="2000" i="1" smtClean="0">
                <a:ea typeface="굴림" charset="-127"/>
              </a:rPr>
              <a:t>Y</a:t>
            </a:r>
            <a:r>
              <a:rPr lang="en-US" altLang="ko-KR" sz="2000" i="1" baseline="-25000" smtClean="0">
                <a:ea typeface="굴림" charset="-127"/>
              </a:rPr>
              <a:t>n</a:t>
            </a:r>
            <a:r>
              <a:rPr lang="ko-KR" altLang="en-US" sz="1800" smtClean="0">
                <a:latin typeface="굴림" charset="-127"/>
                <a:ea typeface="굴림" charset="-127"/>
              </a:rPr>
              <a:t>의 </a:t>
            </a:r>
            <a:r>
              <a:rPr lang="en-US" altLang="ko-KR" sz="1800" smtClean="0">
                <a:latin typeface="Times New Roman" pitchFamily="18" charset="0"/>
                <a:ea typeface="굴림" charset="-127"/>
              </a:rPr>
              <a:t>LCS </a:t>
            </a:r>
            <a:r>
              <a:rPr lang="ko-KR" altLang="en-US" sz="1800" smtClean="0">
                <a:latin typeface="굴림" charset="-127"/>
                <a:ea typeface="굴림" charset="-127"/>
              </a:rPr>
              <a:t>길이 구하기</a:t>
            </a:r>
            <a:r>
              <a:rPr lang="ko-KR" altLang="en-US" sz="1800" smtClean="0">
                <a:ea typeface="굴림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        </a:t>
            </a:r>
            <a:r>
              <a:rPr lang="en-US" altLang="ko-KR" sz="1800" b="1" smtClean="0">
                <a:solidFill>
                  <a:schemeClr val="accent2"/>
                </a:solidFill>
                <a:ea typeface="굴림" charset="-127"/>
              </a:rPr>
              <a:t>for</a:t>
            </a:r>
            <a:r>
              <a:rPr lang="en-US" altLang="ko-KR" sz="1800" smtClean="0">
                <a:ea typeface="굴림" charset="-127"/>
              </a:rPr>
              <a:t> </a:t>
            </a:r>
            <a:r>
              <a:rPr lang="en-US" altLang="ko-KR" sz="1800" i="1" smtClean="0">
                <a:ea typeface="굴림" charset="-127"/>
              </a:rPr>
              <a:t>i</a:t>
            </a:r>
            <a:r>
              <a:rPr lang="en-US" altLang="ko-KR" sz="1800" smtClean="0">
                <a:ea typeface="굴림" charset="-127"/>
              </a:rPr>
              <a:t> ← 0 </a:t>
            </a:r>
            <a:r>
              <a:rPr lang="en-US" altLang="ko-KR" sz="1800" b="1" smtClean="0">
                <a:solidFill>
                  <a:schemeClr val="accent2"/>
                </a:solidFill>
                <a:ea typeface="굴림" charset="-127"/>
              </a:rPr>
              <a:t>to</a:t>
            </a:r>
            <a:r>
              <a:rPr lang="en-US" altLang="ko-KR" sz="1800" smtClean="0">
                <a:ea typeface="굴림" charset="-127"/>
              </a:rPr>
              <a:t> </a:t>
            </a:r>
            <a:r>
              <a:rPr lang="en-US" altLang="ko-KR" sz="1800" i="1" smtClean="0">
                <a:ea typeface="굴림" charset="-127"/>
              </a:rPr>
              <a:t>m</a:t>
            </a:r>
            <a:r>
              <a:rPr lang="en-US" altLang="ko-KR" sz="1800" smtClean="0">
                <a:ea typeface="굴림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                C[</a:t>
            </a:r>
            <a:r>
              <a:rPr lang="en-US" altLang="ko-KR" sz="1800" i="1" smtClean="0">
                <a:ea typeface="굴림" charset="-127"/>
              </a:rPr>
              <a:t>i</a:t>
            </a:r>
            <a:r>
              <a:rPr lang="en-US" altLang="ko-KR" sz="1800" smtClean="0">
                <a:ea typeface="굴림" charset="-127"/>
              </a:rPr>
              <a:t>, 0] ← 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smtClean="0">
                <a:ea typeface="굴림" charset="-127"/>
              </a:rPr>
              <a:t>        </a:t>
            </a:r>
            <a:r>
              <a:rPr lang="en-US" altLang="ko-KR" sz="1800" b="1" smtClean="0">
                <a:solidFill>
                  <a:schemeClr val="accent2"/>
                </a:solidFill>
                <a:ea typeface="굴림" charset="-127"/>
              </a:rPr>
              <a:t>for</a:t>
            </a:r>
            <a:r>
              <a:rPr lang="en-US" altLang="ko-KR" sz="1800" smtClean="0">
                <a:ea typeface="굴림" charset="-127"/>
              </a:rPr>
              <a:t> </a:t>
            </a:r>
            <a:r>
              <a:rPr lang="en-US" altLang="ko-KR" sz="1800" i="1" smtClean="0">
                <a:ea typeface="굴림" charset="-127"/>
              </a:rPr>
              <a:t>j</a:t>
            </a:r>
            <a:r>
              <a:rPr lang="en-US" altLang="ko-KR" sz="1800" smtClean="0">
                <a:ea typeface="굴림" charset="-127"/>
              </a:rPr>
              <a:t> ← 0 </a:t>
            </a:r>
            <a:r>
              <a:rPr lang="en-US" altLang="ko-KR" sz="1800" b="1" smtClean="0">
                <a:solidFill>
                  <a:schemeClr val="accent2"/>
                </a:solidFill>
                <a:ea typeface="굴림" charset="-127"/>
              </a:rPr>
              <a:t>to</a:t>
            </a:r>
            <a:r>
              <a:rPr lang="en-US" altLang="ko-KR" sz="1800" smtClean="0">
                <a:ea typeface="굴림" charset="-127"/>
              </a:rPr>
              <a:t> </a:t>
            </a:r>
            <a:r>
              <a:rPr lang="en-US" altLang="ko-KR" sz="1800" i="1" smtClean="0">
                <a:ea typeface="굴림" charset="-127"/>
              </a:rPr>
              <a:t>n</a:t>
            </a:r>
            <a:r>
              <a:rPr lang="en-US" altLang="ko-KR" sz="1800" smtClean="0">
                <a:ea typeface="굴림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                 C[0, </a:t>
            </a:r>
            <a:r>
              <a:rPr lang="en-US" altLang="ko-KR" sz="1800" i="1" smtClean="0">
                <a:ea typeface="굴림" charset="-127"/>
              </a:rPr>
              <a:t>j</a:t>
            </a:r>
            <a:r>
              <a:rPr lang="en-US" altLang="ko-KR" sz="1800" smtClean="0">
                <a:ea typeface="굴림" charset="-127"/>
              </a:rPr>
              <a:t>] ← 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smtClean="0">
                <a:ea typeface="굴림" charset="-127"/>
              </a:rPr>
              <a:t>        </a:t>
            </a:r>
            <a:r>
              <a:rPr lang="en-US" altLang="ko-KR" sz="1800" b="1" smtClean="0">
                <a:solidFill>
                  <a:schemeClr val="accent2"/>
                </a:solidFill>
                <a:ea typeface="굴림" charset="-127"/>
              </a:rPr>
              <a:t>for</a:t>
            </a:r>
            <a:r>
              <a:rPr lang="en-US" altLang="ko-KR" sz="1800" smtClean="0">
                <a:ea typeface="굴림" charset="-127"/>
              </a:rPr>
              <a:t> </a:t>
            </a:r>
            <a:r>
              <a:rPr lang="en-US" altLang="ko-KR" sz="1800" i="1" smtClean="0">
                <a:ea typeface="굴림" charset="-127"/>
              </a:rPr>
              <a:t>i</a:t>
            </a:r>
            <a:r>
              <a:rPr lang="en-US" altLang="ko-KR" sz="1800" smtClean="0">
                <a:ea typeface="굴림" charset="-127"/>
              </a:rPr>
              <a:t> ← 1 </a:t>
            </a:r>
            <a:r>
              <a:rPr lang="en-US" altLang="ko-KR" sz="1800" b="1" smtClean="0">
                <a:solidFill>
                  <a:schemeClr val="accent2"/>
                </a:solidFill>
                <a:ea typeface="굴림" charset="-127"/>
              </a:rPr>
              <a:t>to</a:t>
            </a:r>
            <a:r>
              <a:rPr lang="en-US" altLang="ko-KR" sz="1800" smtClean="0">
                <a:ea typeface="굴림" charset="-127"/>
              </a:rPr>
              <a:t> </a:t>
            </a:r>
            <a:r>
              <a:rPr lang="en-US" altLang="ko-KR" sz="1800" i="1" smtClean="0">
                <a:ea typeface="굴림" charset="-127"/>
              </a:rPr>
              <a:t>m</a:t>
            </a:r>
            <a:r>
              <a:rPr lang="en-US" altLang="ko-KR" sz="1800" smtClean="0">
                <a:ea typeface="굴림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smtClean="0">
                <a:ea typeface="굴림" charset="-127"/>
              </a:rPr>
              <a:t>                </a:t>
            </a:r>
            <a:r>
              <a:rPr lang="en-US" altLang="ko-KR" sz="1800" b="1" smtClean="0">
                <a:solidFill>
                  <a:schemeClr val="accent2"/>
                </a:solidFill>
                <a:ea typeface="굴림" charset="-127"/>
              </a:rPr>
              <a:t>for</a:t>
            </a:r>
            <a:r>
              <a:rPr lang="en-US" altLang="ko-KR" sz="1800" smtClean="0">
                <a:ea typeface="굴림" charset="-127"/>
              </a:rPr>
              <a:t> </a:t>
            </a:r>
            <a:r>
              <a:rPr lang="en-US" altLang="ko-KR" sz="1800" i="1" smtClean="0">
                <a:ea typeface="굴림" charset="-127"/>
              </a:rPr>
              <a:t>j </a:t>
            </a:r>
            <a:r>
              <a:rPr lang="en-US" altLang="ko-KR" sz="1800" smtClean="0">
                <a:ea typeface="굴림" charset="-127"/>
              </a:rPr>
              <a:t>← 1 </a:t>
            </a:r>
            <a:r>
              <a:rPr lang="en-US" altLang="ko-KR" sz="1800" b="1" smtClean="0">
                <a:solidFill>
                  <a:schemeClr val="accent2"/>
                </a:solidFill>
                <a:ea typeface="굴림" charset="-127"/>
              </a:rPr>
              <a:t>to</a:t>
            </a:r>
            <a:r>
              <a:rPr lang="en-US" altLang="ko-KR" sz="1800" smtClean="0">
                <a:ea typeface="굴림" charset="-127"/>
              </a:rPr>
              <a:t> </a:t>
            </a:r>
            <a:r>
              <a:rPr lang="en-US" altLang="ko-KR" sz="1800" i="1" smtClean="0">
                <a:ea typeface="굴림" charset="-127"/>
              </a:rPr>
              <a:t>n</a:t>
            </a:r>
            <a:r>
              <a:rPr lang="en-US" altLang="ko-KR" sz="1800" smtClean="0">
                <a:ea typeface="굴림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                        </a:t>
            </a:r>
            <a:r>
              <a:rPr lang="en-US" altLang="ko-KR" sz="1800" b="1" smtClean="0">
                <a:solidFill>
                  <a:schemeClr val="accent2"/>
                </a:solidFill>
                <a:ea typeface="굴림" charset="-127"/>
              </a:rPr>
              <a:t>if</a:t>
            </a:r>
            <a:r>
              <a:rPr lang="en-US" altLang="ko-KR" sz="1800" smtClean="0">
                <a:ea typeface="굴림" charset="-127"/>
              </a:rPr>
              <a:t> (</a:t>
            </a:r>
            <a:r>
              <a:rPr lang="en-US" altLang="ko-KR" sz="2000" i="1" smtClean="0">
                <a:ea typeface="굴림" charset="-127"/>
              </a:rPr>
              <a:t>x</a:t>
            </a:r>
            <a:r>
              <a:rPr lang="en-US" altLang="ko-KR" sz="2000" i="1" baseline="-25000" smtClean="0">
                <a:ea typeface="굴림" charset="-127"/>
              </a:rPr>
              <a:t>m</a:t>
            </a:r>
            <a:r>
              <a:rPr lang="en-US" altLang="ko-KR" sz="2000" i="1" smtClean="0">
                <a:ea typeface="굴림" charset="-127"/>
              </a:rPr>
              <a:t>= y</a:t>
            </a:r>
            <a:r>
              <a:rPr lang="en-US" altLang="ko-KR" sz="2000" i="1" baseline="-25000" smtClean="0">
                <a:ea typeface="굴림" charset="-127"/>
              </a:rPr>
              <a:t>n</a:t>
            </a:r>
            <a:r>
              <a:rPr lang="en-US" altLang="ko-KR" sz="1800" smtClean="0">
                <a:ea typeface="굴림" charset="-127"/>
              </a:rPr>
              <a:t>) </a:t>
            </a:r>
            <a:r>
              <a:rPr lang="en-US" altLang="ko-KR" sz="1800" b="1" smtClean="0">
                <a:solidFill>
                  <a:schemeClr val="accent2"/>
                </a:solidFill>
                <a:ea typeface="굴림" charset="-127"/>
              </a:rPr>
              <a:t>then</a:t>
            </a:r>
            <a:r>
              <a:rPr lang="en-US" altLang="ko-KR" sz="1800" smtClean="0">
                <a:ea typeface="굴림" charset="-127"/>
              </a:rPr>
              <a:t> C[</a:t>
            </a:r>
            <a:r>
              <a:rPr lang="en-US" altLang="ko-KR" sz="1800" i="1" smtClean="0">
                <a:ea typeface="굴림" charset="-127"/>
              </a:rPr>
              <a:t>i</a:t>
            </a:r>
            <a:r>
              <a:rPr lang="en-US" altLang="ko-KR" sz="1800" smtClean="0">
                <a:ea typeface="굴림" charset="-127"/>
              </a:rPr>
              <a:t>, </a:t>
            </a:r>
            <a:r>
              <a:rPr lang="en-US" altLang="ko-KR" sz="1800" i="1" smtClean="0">
                <a:ea typeface="굴림" charset="-127"/>
              </a:rPr>
              <a:t>j</a:t>
            </a:r>
            <a:r>
              <a:rPr lang="en-US" altLang="ko-KR" sz="1800" smtClean="0">
                <a:ea typeface="굴림" charset="-127"/>
              </a:rPr>
              <a:t>] ← C[</a:t>
            </a:r>
            <a:r>
              <a:rPr lang="en-US" altLang="ko-KR" sz="1800" i="1" smtClean="0">
                <a:ea typeface="굴림" charset="-127"/>
              </a:rPr>
              <a:t>i</a:t>
            </a:r>
            <a:r>
              <a:rPr lang="en-US" altLang="ko-KR" sz="1800" smtClean="0">
                <a:ea typeface="굴림" charset="-127"/>
              </a:rPr>
              <a:t>-1, </a:t>
            </a:r>
            <a:r>
              <a:rPr lang="en-US" altLang="ko-KR" sz="1800" i="1" smtClean="0">
                <a:ea typeface="굴림" charset="-127"/>
              </a:rPr>
              <a:t>j</a:t>
            </a:r>
            <a:r>
              <a:rPr lang="en-US" altLang="ko-KR" sz="1800" smtClean="0">
                <a:ea typeface="굴림" charset="-127"/>
              </a:rPr>
              <a:t>-1] + 1; 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                        </a:t>
            </a:r>
            <a:r>
              <a:rPr lang="en-US" altLang="ko-KR" sz="1800" b="1" smtClean="0">
                <a:solidFill>
                  <a:schemeClr val="accent2"/>
                </a:solidFill>
                <a:ea typeface="굴림" charset="-127"/>
              </a:rPr>
              <a:t>else</a:t>
            </a:r>
            <a:r>
              <a:rPr lang="en-US" altLang="ko-KR" sz="1800" smtClean="0">
                <a:ea typeface="굴림" charset="-127"/>
              </a:rPr>
              <a:t> C[</a:t>
            </a:r>
            <a:r>
              <a:rPr lang="en-US" altLang="ko-KR" sz="1800" i="1" smtClean="0">
                <a:ea typeface="굴림" charset="-127"/>
              </a:rPr>
              <a:t>i</a:t>
            </a:r>
            <a:r>
              <a:rPr lang="en-US" altLang="ko-KR" sz="1800" smtClean="0">
                <a:ea typeface="굴림" charset="-127"/>
              </a:rPr>
              <a:t>,</a:t>
            </a:r>
            <a:r>
              <a:rPr lang="en-US" altLang="ko-KR" sz="1800" i="1" smtClean="0">
                <a:ea typeface="굴림" charset="-127"/>
              </a:rPr>
              <a:t> j</a:t>
            </a:r>
            <a:r>
              <a:rPr lang="en-US" altLang="ko-KR" sz="1800" smtClean="0">
                <a:ea typeface="굴림" charset="-127"/>
              </a:rPr>
              <a:t>] ← max(C[</a:t>
            </a:r>
            <a:r>
              <a:rPr lang="en-US" altLang="ko-KR" sz="1800" i="1" smtClean="0">
                <a:ea typeface="굴림" charset="-127"/>
              </a:rPr>
              <a:t>i</a:t>
            </a:r>
            <a:r>
              <a:rPr lang="en-US" altLang="ko-KR" sz="1800" smtClean="0">
                <a:ea typeface="굴림" charset="-127"/>
              </a:rPr>
              <a:t>-1, </a:t>
            </a:r>
            <a:r>
              <a:rPr lang="en-US" altLang="ko-KR" sz="1800" i="1" smtClean="0">
                <a:ea typeface="굴림" charset="-127"/>
              </a:rPr>
              <a:t>j</a:t>
            </a:r>
            <a:r>
              <a:rPr lang="en-US" altLang="ko-KR" sz="1800" smtClean="0">
                <a:ea typeface="굴림" charset="-127"/>
              </a:rPr>
              <a:t>], C[</a:t>
            </a:r>
            <a:r>
              <a:rPr lang="en-US" altLang="ko-KR" sz="1800" i="1" smtClean="0">
                <a:ea typeface="굴림" charset="-127"/>
              </a:rPr>
              <a:t>i</a:t>
            </a:r>
            <a:r>
              <a:rPr lang="en-US" altLang="ko-KR" sz="1800" smtClean="0">
                <a:ea typeface="굴림" charset="-127"/>
              </a:rPr>
              <a:t>, </a:t>
            </a:r>
            <a:r>
              <a:rPr lang="en-US" altLang="ko-KR" sz="1800" i="1" smtClean="0">
                <a:ea typeface="굴림" charset="-127"/>
              </a:rPr>
              <a:t>j</a:t>
            </a:r>
            <a:r>
              <a:rPr lang="en-US" altLang="ko-KR" sz="1800" smtClean="0">
                <a:ea typeface="굴림" charset="-127"/>
              </a:rPr>
              <a:t>-1]);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        </a:t>
            </a:r>
            <a:r>
              <a:rPr lang="en-US" altLang="ko-KR" sz="1800" b="1" smtClean="0">
                <a:solidFill>
                  <a:schemeClr val="accent2"/>
                </a:solidFill>
                <a:ea typeface="굴림" charset="-127"/>
              </a:rPr>
              <a:t>return</a:t>
            </a:r>
            <a:r>
              <a:rPr lang="en-US" altLang="ko-KR" sz="1800" smtClean="0">
                <a:ea typeface="굴림" charset="-127"/>
              </a:rPr>
              <a:t> C[</a:t>
            </a:r>
            <a:r>
              <a:rPr lang="en-US" altLang="ko-KR" sz="1800" i="1" smtClean="0">
                <a:ea typeface="굴림" charset="-127"/>
              </a:rPr>
              <a:t>m</a:t>
            </a:r>
            <a:r>
              <a:rPr lang="en-US" altLang="ko-KR" sz="1800" smtClean="0">
                <a:ea typeface="굴림" charset="-127"/>
              </a:rPr>
              <a:t>, </a:t>
            </a:r>
            <a:r>
              <a:rPr lang="en-US" altLang="ko-KR" sz="1800" i="1" smtClean="0">
                <a:ea typeface="굴림" charset="-127"/>
              </a:rPr>
              <a:t>n</a:t>
            </a:r>
            <a:r>
              <a:rPr lang="en-US" altLang="ko-KR" sz="1800" smtClean="0">
                <a:ea typeface="굴림" charset="-127"/>
              </a:rPr>
              <a:t>];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charset="-127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endParaRPr lang="ko-KR" altLang="en-US" sz="1200" smtClean="0">
              <a:ea typeface="굴림" charset="-127"/>
            </a:endParaRPr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5267325" y="5756275"/>
            <a:ext cx="2922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400" i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Complexity:</a:t>
            </a: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l-GR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Θ</a:t>
            </a: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mn</a:t>
            </a: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endParaRPr lang="ko-KR" altLang="el-GR" sz="2400" i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5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</a:t>
            </a:r>
            <a:r>
              <a:rPr lang="ko-KR" altLang="en-US" dirty="0"/>
              <a:t> 예 </a:t>
            </a:r>
            <a:r>
              <a:rPr lang="en-US" altLang="ko-KR" dirty="0"/>
              <a:t>5: Shortest Path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>
                <a:ea typeface="굴림" charset="-127"/>
              </a:rPr>
              <a:t>Weighted digraph </a:t>
            </a:r>
            <a:r>
              <a:rPr lang="en-US" altLang="ko-KR" sz="2800" i="1" smtClean="0">
                <a:ea typeface="굴림" charset="-127"/>
              </a:rPr>
              <a:t>G</a:t>
            </a:r>
            <a:r>
              <a:rPr lang="en-US" altLang="ko-KR" sz="2800" smtClean="0">
                <a:ea typeface="굴림" charset="-127"/>
              </a:rPr>
              <a:t>=(</a:t>
            </a:r>
            <a:r>
              <a:rPr lang="en-US" altLang="ko-KR" sz="2800" i="1" smtClean="0">
                <a:ea typeface="굴림" charset="-127"/>
              </a:rPr>
              <a:t>V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en-US" altLang="ko-KR" sz="2800" i="1" smtClean="0">
                <a:ea typeface="굴림" charset="-127"/>
              </a:rPr>
              <a:t>E</a:t>
            </a:r>
            <a:r>
              <a:rPr lang="en-US" altLang="ko-KR" sz="2800" smtClean="0">
                <a:ea typeface="굴림" charset="-127"/>
              </a:rPr>
              <a:t>)</a:t>
            </a:r>
          </a:p>
          <a:p>
            <a:pPr lvl="1"/>
            <a:r>
              <a:rPr lang="en-US" altLang="ko-KR" sz="2400" smtClean="0">
                <a:ea typeface="굴림" charset="-127"/>
              </a:rPr>
              <a:t>w</a:t>
            </a:r>
            <a:r>
              <a:rPr lang="en-US" altLang="ko-KR" sz="2400" baseline="-25000" smtClean="0">
                <a:ea typeface="굴림" charset="-127"/>
              </a:rPr>
              <a:t>i,j </a:t>
            </a:r>
            <a:r>
              <a:rPr lang="en-US" altLang="ko-KR" sz="2400" smtClean="0">
                <a:ea typeface="굴림" charset="-127"/>
              </a:rPr>
              <a:t>: vertex i</a:t>
            </a:r>
            <a:r>
              <a:rPr lang="ko-KR" altLang="en-US" sz="2400" smtClean="0">
                <a:ea typeface="굴림" charset="-127"/>
              </a:rPr>
              <a:t>에서 </a:t>
            </a:r>
            <a:r>
              <a:rPr lang="en-US" altLang="ko-KR" sz="2400" smtClean="0">
                <a:ea typeface="굴림" charset="-127"/>
              </a:rPr>
              <a:t>vertex j</a:t>
            </a:r>
            <a:r>
              <a:rPr lang="ko-KR" altLang="en-US" sz="2400" smtClean="0">
                <a:ea typeface="굴림" charset="-127"/>
              </a:rPr>
              <a:t>에 이르는 </a:t>
            </a:r>
            <a:r>
              <a:rPr lang="en-US" altLang="ko-KR" sz="2400" smtClean="0">
                <a:ea typeface="굴림" charset="-127"/>
              </a:rPr>
              <a:t>edge</a:t>
            </a:r>
            <a:r>
              <a:rPr lang="ko-KR" altLang="en-US" sz="2400" smtClean="0">
                <a:ea typeface="굴림" charset="-127"/>
              </a:rPr>
              <a:t>의 길이</a:t>
            </a:r>
          </a:p>
          <a:p>
            <a:pPr lvl="2"/>
            <a:r>
              <a:rPr lang="ko-KR" altLang="en-US" sz="2000" smtClean="0">
                <a:ea typeface="굴림" charset="-127"/>
              </a:rPr>
              <a:t> </a:t>
            </a:r>
            <a:r>
              <a:rPr lang="en-US" altLang="ko-KR" sz="2000" smtClean="0">
                <a:ea typeface="굴림" charset="-127"/>
              </a:rPr>
              <a:t>Edge</a:t>
            </a:r>
            <a:r>
              <a:rPr lang="ko-KR" altLang="en-US" sz="2000" smtClean="0">
                <a:ea typeface="굴림" charset="-127"/>
              </a:rPr>
              <a:t>가 없으면 ∞</a:t>
            </a:r>
          </a:p>
          <a:p>
            <a:r>
              <a:rPr lang="ko-KR" altLang="en-US" sz="2800" smtClean="0">
                <a:ea typeface="굴림" charset="-127"/>
              </a:rPr>
              <a:t>목표</a:t>
            </a:r>
          </a:p>
          <a:p>
            <a:pPr lvl="1"/>
            <a:r>
              <a:rPr lang="ko-KR" altLang="en-US" sz="2400" smtClean="0">
                <a:ea typeface="굴림" charset="-127"/>
              </a:rPr>
              <a:t>시작점 </a:t>
            </a:r>
            <a:r>
              <a:rPr lang="en-US" altLang="ko-KR" sz="2400" i="1" smtClean="0">
                <a:ea typeface="굴림" charset="-127"/>
              </a:rPr>
              <a:t>s</a:t>
            </a:r>
            <a:r>
              <a:rPr lang="ko-KR" altLang="en-US" sz="2400" smtClean="0">
                <a:ea typeface="굴림" charset="-127"/>
              </a:rPr>
              <a:t>에서 다른 각 </a:t>
            </a:r>
            <a:r>
              <a:rPr lang="en-US" altLang="ko-KR" sz="2400" smtClean="0">
                <a:ea typeface="굴림" charset="-127"/>
              </a:rPr>
              <a:t>vertex</a:t>
            </a:r>
            <a:r>
              <a:rPr lang="ko-KR" altLang="en-US" sz="2400" smtClean="0">
                <a:ea typeface="굴림" charset="-127"/>
              </a:rPr>
              <a:t>에 이르는 최단거리를 모두 구한다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18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>
                <a:ea typeface="굴림" charset="-127"/>
              </a:rPr>
              <a:t>d</a:t>
            </a:r>
            <a:r>
              <a:rPr lang="en-US" altLang="ko-KR" sz="2800" baseline="-25000" smtClean="0">
                <a:ea typeface="굴림" charset="-127"/>
              </a:rPr>
              <a:t>t</a:t>
            </a:r>
            <a:r>
              <a:rPr lang="en-US" altLang="ko-KR" sz="2800" baseline="30000" smtClean="0">
                <a:ea typeface="굴림" charset="-127"/>
              </a:rPr>
              <a:t>k </a:t>
            </a:r>
            <a:r>
              <a:rPr lang="en-US" altLang="ko-KR" sz="2800" smtClean="0">
                <a:ea typeface="굴림" charset="-127"/>
              </a:rPr>
              <a:t>:</a:t>
            </a:r>
            <a:r>
              <a:rPr lang="en-US" altLang="ko-KR" sz="2800" baseline="30000" smtClean="0">
                <a:ea typeface="굴림" charset="-127"/>
              </a:rPr>
              <a:t> </a:t>
            </a:r>
            <a:r>
              <a:rPr lang="ko-KR" altLang="en-US" sz="2800" smtClean="0">
                <a:ea typeface="굴림" charset="-127"/>
              </a:rPr>
              <a:t>중간에 최대 </a:t>
            </a:r>
            <a:r>
              <a:rPr lang="en-US" altLang="ko-KR" sz="2800" i="1" smtClean="0">
                <a:ea typeface="굴림" charset="-127"/>
              </a:rPr>
              <a:t>k</a:t>
            </a:r>
            <a:r>
              <a:rPr lang="en-US" altLang="ko-KR" sz="2800" smtClean="0">
                <a:ea typeface="굴림" charset="-127"/>
              </a:rPr>
              <a:t> </a:t>
            </a:r>
            <a:r>
              <a:rPr lang="ko-KR" altLang="en-US" sz="2800" smtClean="0">
                <a:ea typeface="굴림" charset="-127"/>
              </a:rPr>
              <a:t>개의 </a:t>
            </a:r>
            <a:r>
              <a:rPr lang="en-US" altLang="ko-KR" sz="2800" smtClean="0">
                <a:ea typeface="굴림" charset="-127"/>
              </a:rPr>
              <a:t>edge</a:t>
            </a:r>
            <a:r>
              <a:rPr lang="ko-KR" altLang="en-US" sz="2800" smtClean="0">
                <a:ea typeface="굴림" charset="-127"/>
              </a:rPr>
              <a:t>를 거쳐 </a:t>
            </a:r>
          </a:p>
          <a:p>
            <a:pPr>
              <a:buFontTx/>
              <a:buNone/>
            </a:pPr>
            <a:r>
              <a:rPr lang="en-US" altLang="ko-KR" sz="2800" i="1" smtClean="0">
                <a:ea typeface="굴림" charset="-127"/>
              </a:rPr>
              <a:t>          s</a:t>
            </a:r>
            <a:r>
              <a:rPr lang="ko-KR" altLang="en-US" sz="2800" smtClean="0">
                <a:ea typeface="굴림" charset="-127"/>
              </a:rPr>
              <a:t>로부터 </a:t>
            </a:r>
            <a:r>
              <a:rPr lang="en-US" altLang="ko-KR" sz="2800" smtClean="0">
                <a:ea typeface="굴림" charset="-127"/>
              </a:rPr>
              <a:t>vertex </a:t>
            </a:r>
            <a:r>
              <a:rPr lang="en-US" altLang="ko-KR" sz="2800" i="1" smtClean="0">
                <a:ea typeface="굴림" charset="-127"/>
              </a:rPr>
              <a:t>t</a:t>
            </a:r>
            <a:r>
              <a:rPr lang="ko-KR" altLang="en-US" sz="2800" smtClean="0">
                <a:ea typeface="굴림" charset="-127"/>
              </a:rPr>
              <a:t>에 이르는 최단거리</a:t>
            </a:r>
          </a:p>
          <a:p>
            <a:r>
              <a:rPr lang="ko-KR" altLang="en-US" sz="2800" smtClean="0">
                <a:ea typeface="굴림" charset="-127"/>
              </a:rPr>
              <a:t>목표</a:t>
            </a:r>
            <a:r>
              <a:rPr lang="en-US" altLang="ko-KR" sz="2800" smtClean="0">
                <a:ea typeface="굴림" charset="-127"/>
              </a:rPr>
              <a:t>: d</a:t>
            </a:r>
            <a:r>
              <a:rPr lang="en-US" altLang="ko-KR" sz="2800" baseline="-25000" smtClean="0">
                <a:ea typeface="굴림" charset="-127"/>
              </a:rPr>
              <a:t>t</a:t>
            </a:r>
            <a:r>
              <a:rPr lang="en-US" altLang="ko-KR" sz="2800" baseline="30000" smtClean="0">
                <a:ea typeface="굴림" charset="-127"/>
              </a:rPr>
              <a:t>n-1</a:t>
            </a:r>
          </a:p>
          <a:p>
            <a:r>
              <a:rPr lang="en-US" altLang="ko-KR" sz="2800" smtClean="0">
                <a:ea typeface="굴림" charset="-127"/>
              </a:rPr>
              <a:t>Note! For </a:t>
            </a:r>
            <a:r>
              <a:rPr lang="en-US" altLang="ko-KR" sz="2800" i="1" smtClean="0">
                <a:ea typeface="굴림" charset="-127"/>
              </a:rPr>
              <a:t>i</a:t>
            </a:r>
            <a:r>
              <a:rPr lang="en-US" altLang="ko-KR" sz="2800" smtClean="0">
                <a:ea typeface="굴림" charset="-127"/>
              </a:rPr>
              <a:t>≠</a:t>
            </a:r>
            <a:r>
              <a:rPr lang="en-US" altLang="ko-KR" sz="2800" i="1" smtClean="0">
                <a:ea typeface="굴림" charset="-127"/>
              </a:rPr>
              <a:t>s</a:t>
            </a:r>
            <a:r>
              <a:rPr lang="en-US" altLang="ko-KR" sz="2800" smtClean="0">
                <a:ea typeface="굴림" charset="-127"/>
              </a:rPr>
              <a:t>,</a:t>
            </a:r>
          </a:p>
          <a:p>
            <a:pPr lvl="1"/>
            <a:r>
              <a:rPr lang="en-US" altLang="ko-KR" sz="2400" smtClean="0">
                <a:ea typeface="굴림" charset="-127"/>
              </a:rPr>
              <a:t>d</a:t>
            </a:r>
            <a:r>
              <a:rPr lang="en-US" altLang="ko-KR" sz="2400" baseline="-25000" smtClean="0">
                <a:ea typeface="굴림" charset="-127"/>
              </a:rPr>
              <a:t>t</a:t>
            </a:r>
            <a:r>
              <a:rPr lang="en-US" altLang="ko-KR" sz="2400" baseline="30000" smtClean="0">
                <a:ea typeface="굴림" charset="-127"/>
              </a:rPr>
              <a:t>0 </a:t>
            </a:r>
            <a:r>
              <a:rPr lang="en-US" altLang="ko-KR" sz="2400" smtClean="0">
                <a:ea typeface="굴림" charset="-127"/>
              </a:rPr>
              <a:t>= ∞</a:t>
            </a:r>
          </a:p>
          <a:p>
            <a:pPr lvl="1"/>
            <a:r>
              <a:rPr lang="en-US" altLang="ko-KR" sz="2400" smtClean="0">
                <a:ea typeface="굴림" charset="-127"/>
              </a:rPr>
              <a:t>d</a:t>
            </a:r>
            <a:r>
              <a:rPr lang="en-US" altLang="ko-KR" sz="2400" baseline="-25000" smtClean="0">
                <a:ea typeface="굴림" charset="-127"/>
              </a:rPr>
              <a:t>t</a:t>
            </a:r>
            <a:r>
              <a:rPr lang="en-US" altLang="ko-KR" sz="2400" baseline="30000" smtClean="0">
                <a:ea typeface="굴림" charset="-127"/>
              </a:rPr>
              <a:t>1 </a:t>
            </a:r>
            <a:r>
              <a:rPr lang="en-US" altLang="ko-KR" sz="2400" smtClean="0">
                <a:ea typeface="굴림" charset="-127"/>
              </a:rPr>
              <a:t>= w</a:t>
            </a:r>
            <a:r>
              <a:rPr lang="en-US" altLang="ko-KR" sz="2400" baseline="-25000" smtClean="0">
                <a:ea typeface="굴림" charset="-127"/>
              </a:rPr>
              <a:t>s,t</a:t>
            </a:r>
          </a:p>
        </p:txBody>
      </p:sp>
      <p:sp>
        <p:nvSpPr>
          <p:cNvPr id="287747" name="Text Box 3"/>
          <p:cNvSpPr txBox="1">
            <a:spLocks noChangeArrowheads="1"/>
          </p:cNvSpPr>
          <p:nvPr/>
        </p:nvSpPr>
        <p:spPr bwMode="auto">
          <a:xfrm>
            <a:off x="6372225" y="5989638"/>
            <a:ext cx="253206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다음 페이지로 넘어가기 전에 </a:t>
            </a:r>
          </a:p>
          <a:p>
            <a:pPr>
              <a:defRPr/>
            </a:pP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무엇을 중심으로 관계를 파악할 지 </a:t>
            </a:r>
          </a:p>
          <a:p>
            <a:pPr>
              <a:defRPr/>
            </a:pP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스스로 생각해보자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6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재귀적</a:t>
            </a:r>
            <a:r>
              <a:rPr lang="ko-KR" altLang="en-US" dirty="0"/>
              <a:t> 해법의 빛과 그림자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>
                <a:ea typeface="굴림" charset="-127"/>
              </a:rPr>
              <a:t>재귀적 해법이 바람직한 예</a:t>
            </a:r>
          </a:p>
          <a:p>
            <a:pPr lvl="1"/>
            <a:r>
              <a:rPr lang="ko-KR" altLang="en-US" sz="2400" smtClean="0">
                <a:ea typeface="굴림" charset="-127"/>
              </a:rPr>
              <a:t>퀵정렬</a:t>
            </a:r>
            <a:r>
              <a:rPr lang="en-US" altLang="ko-KR" sz="2400" smtClean="0">
                <a:ea typeface="굴림" charset="-127"/>
              </a:rPr>
              <a:t>, </a:t>
            </a:r>
            <a:r>
              <a:rPr lang="ko-KR" altLang="en-US" sz="2400" smtClean="0">
                <a:ea typeface="굴림" charset="-127"/>
              </a:rPr>
              <a:t>병합정렬 등의 정렬 알고리즘</a:t>
            </a:r>
          </a:p>
          <a:p>
            <a:pPr lvl="1"/>
            <a:r>
              <a:rPr lang="ko-KR" altLang="en-US" sz="2400" smtClean="0">
                <a:ea typeface="굴림" charset="-127"/>
              </a:rPr>
              <a:t>계승</a:t>
            </a:r>
            <a:r>
              <a:rPr lang="en-US" altLang="ko-KR" sz="2400" smtClean="0">
                <a:ea typeface="굴림" charset="-127"/>
              </a:rPr>
              <a:t>(factorial) </a:t>
            </a:r>
            <a:r>
              <a:rPr lang="ko-KR" altLang="en-US" sz="2400" smtClean="0">
                <a:ea typeface="굴림" charset="-127"/>
              </a:rPr>
              <a:t>구하기</a:t>
            </a:r>
          </a:p>
          <a:p>
            <a:pPr lvl="1"/>
            <a:r>
              <a:rPr lang="ko-KR" altLang="en-US" sz="2400" smtClean="0">
                <a:ea typeface="굴림" charset="-127"/>
              </a:rPr>
              <a:t>그래프의 </a:t>
            </a:r>
            <a:r>
              <a:rPr lang="en-US" altLang="ko-KR" sz="2400" smtClean="0">
                <a:ea typeface="굴림" charset="-127"/>
              </a:rPr>
              <a:t>DFS</a:t>
            </a:r>
          </a:p>
          <a:p>
            <a:pPr lvl="1"/>
            <a:r>
              <a:rPr lang="en-US" altLang="ko-KR" sz="2400" smtClean="0">
                <a:ea typeface="굴림" charset="-127"/>
              </a:rPr>
              <a:t>…</a:t>
            </a:r>
          </a:p>
          <a:p>
            <a:r>
              <a:rPr lang="ko-KR" altLang="en-US" sz="2800" smtClean="0">
                <a:ea typeface="굴림" charset="-127"/>
              </a:rPr>
              <a:t>재귀적 해법이 치명적인 예</a:t>
            </a:r>
          </a:p>
          <a:p>
            <a:pPr lvl="1"/>
            <a:r>
              <a:rPr lang="ko-KR" altLang="en-US" sz="2400" smtClean="0">
                <a:ea typeface="굴림" charset="-127"/>
              </a:rPr>
              <a:t>피보나치수 구하기</a:t>
            </a:r>
          </a:p>
          <a:p>
            <a:pPr lvl="1"/>
            <a:r>
              <a:rPr lang="ko-KR" altLang="en-US" sz="2400" smtClean="0">
                <a:ea typeface="굴림" charset="-127"/>
              </a:rPr>
              <a:t>행렬곱셈 최적순서 구하기</a:t>
            </a:r>
          </a:p>
          <a:p>
            <a:pPr lvl="1"/>
            <a:r>
              <a:rPr lang="en-US" altLang="ko-KR" sz="2400" smtClean="0">
                <a:ea typeface="굴림" charset="-127"/>
              </a:rPr>
              <a:t>…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27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Recursive</a:t>
            </a:r>
            <a:r>
              <a:rPr lang="en-US" altLang="ko-KR" dirty="0"/>
              <a:t> Relation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3600" smtClean="0">
                <a:solidFill>
                  <a:srgbClr val="FF0000"/>
                </a:solidFill>
                <a:ea typeface="굴림" charset="-127"/>
              </a:rPr>
              <a:t>d</a:t>
            </a:r>
            <a:r>
              <a:rPr lang="en-US" altLang="ko-KR" sz="3600" baseline="-25000" smtClean="0">
                <a:ea typeface="굴림" charset="-127"/>
              </a:rPr>
              <a:t>t</a:t>
            </a:r>
            <a:r>
              <a:rPr lang="en-US" altLang="ko-KR" sz="3600" baseline="30000" smtClean="0">
                <a:solidFill>
                  <a:srgbClr val="FF0000"/>
                </a:solidFill>
                <a:ea typeface="굴림" charset="-127"/>
              </a:rPr>
              <a:t>k</a:t>
            </a:r>
            <a:r>
              <a:rPr lang="en-US" altLang="ko-KR" sz="3600" baseline="30000" smtClean="0">
                <a:ea typeface="굴림" charset="-127"/>
              </a:rPr>
              <a:t> </a:t>
            </a:r>
            <a:r>
              <a:rPr lang="en-US" altLang="ko-KR" sz="3600" smtClean="0">
                <a:ea typeface="굴림" charset="-127"/>
              </a:rPr>
              <a:t>= min     {</a:t>
            </a:r>
            <a:r>
              <a:rPr lang="en-US" altLang="ko-KR" sz="3600" smtClean="0">
                <a:solidFill>
                  <a:srgbClr val="FF0000"/>
                </a:solidFill>
                <a:ea typeface="굴림" charset="-127"/>
              </a:rPr>
              <a:t>d</a:t>
            </a:r>
            <a:r>
              <a:rPr lang="en-US" altLang="ko-KR" sz="3600" baseline="-25000" smtClean="0">
                <a:ea typeface="굴림" charset="-127"/>
              </a:rPr>
              <a:t>r</a:t>
            </a:r>
            <a:r>
              <a:rPr lang="en-US" altLang="ko-KR" sz="3600" baseline="30000" smtClean="0">
                <a:solidFill>
                  <a:srgbClr val="FF0000"/>
                </a:solidFill>
                <a:ea typeface="굴림" charset="-127"/>
              </a:rPr>
              <a:t>k-1</a:t>
            </a:r>
            <a:r>
              <a:rPr lang="en-US" altLang="ko-KR" sz="3600" smtClean="0">
                <a:ea typeface="굴림" charset="-127"/>
              </a:rPr>
              <a:t>+</a:t>
            </a:r>
            <a:r>
              <a:rPr lang="en-US" altLang="ko-KR" sz="3600" baseline="30000" smtClean="0">
                <a:ea typeface="굴림" charset="-127"/>
              </a:rPr>
              <a:t> </a:t>
            </a:r>
            <a:r>
              <a:rPr lang="en-US" altLang="ko-KR" sz="3600" smtClean="0">
                <a:ea typeface="굴림" charset="-127"/>
              </a:rPr>
              <a:t>w</a:t>
            </a:r>
            <a:r>
              <a:rPr lang="en-US" altLang="ko-KR" sz="3600" baseline="-25000" smtClean="0">
                <a:ea typeface="굴림" charset="-127"/>
              </a:rPr>
              <a:t>r, t</a:t>
            </a:r>
            <a:r>
              <a:rPr lang="en-US" altLang="ko-KR" sz="3600" smtClean="0">
                <a:ea typeface="굴림" charset="-127"/>
              </a:rPr>
              <a:t>}</a:t>
            </a:r>
          </a:p>
          <a:p>
            <a:pPr>
              <a:buFontTx/>
              <a:buNone/>
            </a:pPr>
            <a:endParaRPr lang="ko-KR" altLang="en-US" sz="360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mtClean="0">
                <a:ea typeface="굴림" charset="-127"/>
              </a:rPr>
              <a:t>d</a:t>
            </a:r>
            <a:r>
              <a:rPr lang="en-US" altLang="ko-KR" baseline="-25000" smtClean="0">
                <a:ea typeface="굴림" charset="-127"/>
              </a:rPr>
              <a:t>s</a:t>
            </a:r>
            <a:r>
              <a:rPr lang="en-US" altLang="ko-KR" baseline="30000" smtClean="0">
                <a:ea typeface="굴림" charset="-127"/>
              </a:rPr>
              <a:t>0 </a:t>
            </a:r>
            <a:r>
              <a:rPr lang="en-US" altLang="ko-KR" smtClean="0">
                <a:ea typeface="굴림" charset="-127"/>
              </a:rPr>
              <a:t>= 0;</a:t>
            </a:r>
            <a:endParaRPr lang="en-US" altLang="ko-KR" sz="3600" baseline="3000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mtClean="0">
                <a:ea typeface="굴림" charset="-127"/>
              </a:rPr>
              <a:t>d</a:t>
            </a:r>
            <a:r>
              <a:rPr lang="en-US" altLang="ko-KR" baseline="-25000" smtClean="0">
                <a:ea typeface="굴림" charset="-127"/>
              </a:rPr>
              <a:t>t</a:t>
            </a:r>
            <a:r>
              <a:rPr lang="en-US" altLang="ko-KR" baseline="30000" smtClean="0">
                <a:ea typeface="굴림" charset="-127"/>
              </a:rPr>
              <a:t>0 </a:t>
            </a:r>
            <a:r>
              <a:rPr lang="en-US" altLang="ko-KR" smtClean="0">
                <a:ea typeface="굴림" charset="-127"/>
              </a:rPr>
              <a:t>= ∞;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2917825" y="2513013"/>
            <a:ext cx="191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for all edges (r, t)</a:t>
            </a:r>
          </a:p>
        </p:txBody>
      </p:sp>
      <p:sp>
        <p:nvSpPr>
          <p:cNvPr id="288773" name="AutoShape 5"/>
          <p:cNvSpPr>
            <a:spLocks/>
          </p:cNvSpPr>
          <p:nvPr/>
        </p:nvSpPr>
        <p:spPr bwMode="auto">
          <a:xfrm>
            <a:off x="1866900" y="23622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9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DP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Arial" charset="0"/>
                <a:ea typeface="굴림" charset="-127"/>
              </a:rPr>
              <a:t>Ballman-Ford(</a:t>
            </a:r>
            <a:r>
              <a:rPr lang="en-US" altLang="ko-KR" sz="1800" i="1" smtClean="0">
                <a:latin typeface="Arial" charset="0"/>
                <a:ea typeface="굴림" charset="-127"/>
              </a:rPr>
              <a:t>G, s</a:t>
            </a:r>
            <a:r>
              <a:rPr lang="en-US" altLang="ko-KR" sz="1800" smtClean="0">
                <a:latin typeface="Arial" charset="0"/>
                <a:ea typeface="굴림" charset="-127"/>
              </a:rPr>
              <a:t>)</a:t>
            </a:r>
            <a:endParaRPr lang="ko-KR" altLang="en-US" sz="1800" smtClean="0">
              <a:latin typeface="Arial" charset="0"/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Arial" charset="0"/>
                <a:ea typeface="굴림" charset="-127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Arial" charset="0"/>
                <a:ea typeface="굴림" charset="-127"/>
              </a:rPr>
              <a:t>		d</a:t>
            </a:r>
            <a:r>
              <a:rPr lang="en-US" altLang="ko-KR" sz="1800" baseline="-25000" smtClean="0">
                <a:latin typeface="Arial" charset="0"/>
                <a:ea typeface="굴림" charset="-127"/>
              </a:rPr>
              <a:t>s</a:t>
            </a:r>
            <a:r>
              <a:rPr lang="en-US" altLang="ko-KR" sz="1800" smtClean="0">
                <a:latin typeface="Arial" charset="0"/>
                <a:ea typeface="굴림" charset="-127"/>
              </a:rPr>
              <a:t> </a:t>
            </a:r>
            <a:r>
              <a:rPr lang="en-US" altLang="ko-KR" sz="1800" smtClean="0">
                <a:latin typeface="Arial" charset="0"/>
                <a:ea typeface="굴림" charset="-127"/>
                <a:cs typeface="Arial" charset="0"/>
              </a:rPr>
              <a:t>←</a:t>
            </a:r>
            <a:r>
              <a:rPr lang="en-US" altLang="ko-KR" sz="1800" smtClean="0">
                <a:latin typeface="Arial" charset="0"/>
                <a:ea typeface="굴림" charset="-127"/>
              </a:rPr>
              <a:t>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Arial" charset="0"/>
                <a:ea typeface="굴림" charset="-127"/>
              </a:rPr>
              <a:t>		</a:t>
            </a:r>
            <a:r>
              <a:rPr lang="en-US" altLang="ko-KR" sz="1800" b="1" smtClean="0">
                <a:solidFill>
                  <a:srgbClr val="0066FF"/>
                </a:solidFill>
                <a:latin typeface="Arial" charset="0"/>
                <a:ea typeface="굴림" charset="-127"/>
              </a:rPr>
              <a:t>for</a:t>
            </a:r>
            <a:r>
              <a:rPr lang="en-US" altLang="ko-KR" sz="1800" smtClean="0">
                <a:latin typeface="Arial" charset="0"/>
                <a:ea typeface="굴림" charset="-127"/>
              </a:rPr>
              <a:t> all vertices </a:t>
            </a:r>
            <a:r>
              <a:rPr lang="en-US" altLang="ko-KR" sz="1800" i="1" smtClean="0">
                <a:latin typeface="Arial" charset="0"/>
                <a:ea typeface="굴림" charset="-127"/>
              </a:rPr>
              <a:t>i </a:t>
            </a:r>
            <a:r>
              <a:rPr lang="ko-KR" altLang="en-US" sz="1800" smtClean="0">
                <a:latin typeface="Arial" charset="0"/>
                <a:ea typeface="굴림" charset="-127"/>
              </a:rPr>
              <a:t>≠ </a:t>
            </a:r>
            <a:r>
              <a:rPr lang="en-US" altLang="ko-KR" sz="1800" i="1" smtClean="0">
                <a:latin typeface="Arial" charset="0"/>
                <a:ea typeface="굴림" charset="-127"/>
              </a:rPr>
              <a:t>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Arial" charset="0"/>
                <a:ea typeface="굴림" charset="-127"/>
              </a:rPr>
              <a:t>			 d</a:t>
            </a:r>
            <a:r>
              <a:rPr lang="en-US" altLang="ko-KR" sz="1800" i="1" baseline="-25000" smtClean="0">
                <a:latin typeface="Arial" charset="0"/>
                <a:ea typeface="굴림" charset="-127"/>
              </a:rPr>
              <a:t>i</a:t>
            </a:r>
            <a:r>
              <a:rPr lang="en-US" altLang="ko-KR" sz="1800" baseline="30000" smtClean="0">
                <a:latin typeface="Arial" charset="0"/>
                <a:ea typeface="굴림" charset="-127"/>
              </a:rPr>
              <a:t> </a:t>
            </a:r>
            <a:r>
              <a:rPr lang="en-US" altLang="ko-KR" sz="1800" smtClean="0">
                <a:latin typeface="Arial" charset="0"/>
                <a:ea typeface="굴림" charset="-127"/>
              </a:rPr>
              <a:t>← ∞;</a:t>
            </a:r>
            <a:endParaRPr lang="en-US" altLang="ko-KR" sz="1400" smtClean="0">
              <a:latin typeface="Arial" charset="0"/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Arial" charset="0"/>
                <a:ea typeface="굴림" charset="-127"/>
              </a:rPr>
              <a:t>		</a:t>
            </a:r>
            <a:r>
              <a:rPr lang="en-US" altLang="ko-KR" sz="1800" b="1" smtClean="0">
                <a:solidFill>
                  <a:srgbClr val="0066CC"/>
                </a:solidFill>
                <a:latin typeface="Arial" charset="0"/>
                <a:ea typeface="굴림" charset="-127"/>
              </a:rPr>
              <a:t>for</a:t>
            </a:r>
            <a:r>
              <a:rPr lang="en-US" altLang="ko-KR" sz="1800" smtClean="0">
                <a:latin typeface="Arial" charset="0"/>
                <a:ea typeface="굴림" charset="-127"/>
              </a:rPr>
              <a:t> </a:t>
            </a:r>
            <a:r>
              <a:rPr lang="en-US" altLang="ko-KR" sz="1800" i="1" smtClean="0">
                <a:latin typeface="Arial" charset="0"/>
                <a:ea typeface="굴림" charset="-127"/>
              </a:rPr>
              <a:t>k</a:t>
            </a:r>
            <a:r>
              <a:rPr lang="en-US" altLang="ko-KR" sz="1800" smtClean="0">
                <a:latin typeface="Arial" charset="0"/>
                <a:ea typeface="굴림" charset="-127"/>
              </a:rPr>
              <a:t> ← 1 </a:t>
            </a:r>
            <a:r>
              <a:rPr lang="en-US" altLang="ko-KR" sz="1800" b="1" smtClean="0">
                <a:solidFill>
                  <a:srgbClr val="0066CC"/>
                </a:solidFill>
                <a:latin typeface="Arial" charset="0"/>
                <a:ea typeface="굴림" charset="-127"/>
              </a:rPr>
              <a:t>to</a:t>
            </a:r>
            <a:r>
              <a:rPr lang="en-US" altLang="ko-KR" sz="1800" smtClean="0">
                <a:latin typeface="Arial" charset="0"/>
                <a:ea typeface="굴림" charset="-127"/>
              </a:rPr>
              <a:t> </a:t>
            </a:r>
            <a:r>
              <a:rPr lang="en-US" altLang="ko-KR" sz="1800" i="1" smtClean="0">
                <a:latin typeface="Arial" charset="0"/>
                <a:ea typeface="굴림" charset="-127"/>
              </a:rPr>
              <a:t>n</a:t>
            </a:r>
            <a:r>
              <a:rPr lang="en-US" altLang="ko-KR" sz="1800" smtClean="0">
                <a:latin typeface="Arial" charset="0"/>
                <a:ea typeface="굴림" charset="-127"/>
              </a:rPr>
              <a:t>-1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Arial" charset="0"/>
                <a:ea typeface="굴림" charset="-127"/>
              </a:rPr>
              <a:t>			 </a:t>
            </a:r>
            <a:r>
              <a:rPr lang="en-US" altLang="ko-KR" sz="1800" b="1" smtClean="0">
                <a:solidFill>
                  <a:srgbClr val="0066FF"/>
                </a:solidFill>
                <a:latin typeface="Arial" charset="0"/>
                <a:ea typeface="굴림" charset="-127"/>
              </a:rPr>
              <a:t>for</a:t>
            </a:r>
            <a:r>
              <a:rPr lang="en-US" altLang="ko-KR" sz="1800" smtClean="0">
                <a:latin typeface="Arial" charset="0"/>
                <a:ea typeface="굴림" charset="-127"/>
              </a:rPr>
              <a:t> all edges (</a:t>
            </a:r>
            <a:r>
              <a:rPr lang="en-US" altLang="ko-KR" sz="1800" i="1" smtClean="0">
                <a:latin typeface="Arial" charset="0"/>
                <a:ea typeface="굴림" charset="-127"/>
              </a:rPr>
              <a:t>a</a:t>
            </a:r>
            <a:r>
              <a:rPr lang="en-US" altLang="ko-KR" sz="1800" smtClean="0">
                <a:latin typeface="Arial" charset="0"/>
                <a:ea typeface="굴림" charset="-127"/>
              </a:rPr>
              <a:t>, </a:t>
            </a:r>
            <a:r>
              <a:rPr lang="en-US" altLang="ko-KR" sz="1800" i="1" smtClean="0">
                <a:latin typeface="Arial" charset="0"/>
                <a:ea typeface="굴림" charset="-127"/>
              </a:rPr>
              <a:t>b</a:t>
            </a:r>
            <a:r>
              <a:rPr lang="en-US" altLang="ko-KR" sz="1800" smtClean="0">
                <a:latin typeface="Arial" charset="0"/>
                <a:ea typeface="굴림" charset="-127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Arial" charset="0"/>
                <a:ea typeface="굴림" charset="-127"/>
              </a:rPr>
              <a:t>				</a:t>
            </a:r>
            <a:r>
              <a:rPr lang="en-US" altLang="ko-KR" sz="1800" b="1" smtClean="0">
                <a:solidFill>
                  <a:srgbClr val="0066FF"/>
                </a:solidFill>
                <a:latin typeface="Arial" charset="0"/>
                <a:ea typeface="굴림" charset="-127"/>
              </a:rPr>
              <a:t>if</a:t>
            </a:r>
            <a:r>
              <a:rPr lang="en-US" altLang="ko-KR" sz="1800" smtClean="0">
                <a:latin typeface="Arial" charset="0"/>
                <a:ea typeface="굴림" charset="-127"/>
              </a:rPr>
              <a:t> (d</a:t>
            </a:r>
            <a:r>
              <a:rPr lang="en-US" altLang="ko-KR" sz="1800" i="1" baseline="-25000" smtClean="0">
                <a:latin typeface="Arial" charset="0"/>
                <a:ea typeface="굴림" charset="-127"/>
              </a:rPr>
              <a:t>a</a:t>
            </a:r>
            <a:r>
              <a:rPr lang="ko-KR" altLang="en-US" sz="1800" smtClean="0">
                <a:latin typeface="Arial" charset="0"/>
                <a:ea typeface="굴림" charset="-127"/>
              </a:rPr>
              <a:t> </a:t>
            </a:r>
            <a:r>
              <a:rPr lang="en-US" altLang="ko-KR" sz="1800" smtClean="0">
                <a:latin typeface="Arial" charset="0"/>
                <a:ea typeface="굴림" charset="-127"/>
              </a:rPr>
              <a:t>+ </a:t>
            </a:r>
            <a:r>
              <a:rPr lang="en-US" altLang="ko-KR" sz="1800" smtClean="0">
                <a:ea typeface="굴림" charset="-127"/>
              </a:rPr>
              <a:t>w</a:t>
            </a:r>
            <a:r>
              <a:rPr lang="en-US" altLang="ko-KR" sz="1800" i="1" baseline="-25000" smtClean="0">
                <a:ea typeface="굴림" charset="-127"/>
              </a:rPr>
              <a:t>a</a:t>
            </a:r>
            <a:r>
              <a:rPr lang="en-US" altLang="ko-KR" sz="1800" baseline="-25000" smtClean="0">
                <a:ea typeface="굴림" charset="-127"/>
              </a:rPr>
              <a:t>,</a:t>
            </a:r>
            <a:r>
              <a:rPr lang="en-US" altLang="ko-KR" sz="1800" i="1" baseline="-25000" smtClean="0">
                <a:ea typeface="굴림" charset="-127"/>
              </a:rPr>
              <a:t>b</a:t>
            </a:r>
            <a:r>
              <a:rPr lang="en-US" altLang="ko-KR" sz="1800" baseline="-25000" smtClean="0">
                <a:ea typeface="굴림" charset="-127"/>
              </a:rPr>
              <a:t> </a:t>
            </a:r>
            <a:r>
              <a:rPr lang="en-US" altLang="ko-KR" sz="1800" smtClean="0">
                <a:ea typeface="굴림" charset="-127"/>
              </a:rPr>
              <a:t>&lt;</a:t>
            </a:r>
            <a:r>
              <a:rPr lang="en-US" altLang="ko-KR" sz="2400" baseline="-25000" smtClean="0">
                <a:ea typeface="굴림" charset="-127"/>
              </a:rPr>
              <a:t> </a:t>
            </a:r>
            <a:r>
              <a:rPr lang="en-US" altLang="ko-KR" sz="1800" smtClean="0">
                <a:latin typeface="Arial" charset="0"/>
                <a:ea typeface="굴림" charset="-127"/>
              </a:rPr>
              <a:t>d</a:t>
            </a:r>
            <a:r>
              <a:rPr lang="en-US" altLang="ko-KR" sz="1800" i="1" baseline="-25000" smtClean="0">
                <a:latin typeface="Arial" charset="0"/>
                <a:ea typeface="굴림" charset="-127"/>
              </a:rPr>
              <a:t>b </a:t>
            </a:r>
            <a:r>
              <a:rPr lang="en-US" altLang="ko-KR" sz="1800" smtClean="0">
                <a:latin typeface="Arial" charset="0"/>
                <a:ea typeface="굴림" charset="-127"/>
              </a:rPr>
              <a:t>)</a:t>
            </a:r>
            <a:r>
              <a:rPr lang="ko-KR" altLang="en-US" sz="1800" smtClean="0">
                <a:latin typeface="Arial" charset="0"/>
                <a:ea typeface="굴림" charset="-127"/>
              </a:rPr>
              <a:t> </a:t>
            </a:r>
            <a:r>
              <a:rPr lang="en-US" altLang="ko-KR" sz="1800" smtClean="0">
                <a:latin typeface="Arial" charset="0"/>
                <a:ea typeface="굴림" charset="-127"/>
              </a:rPr>
              <a:t> </a:t>
            </a:r>
            <a:r>
              <a:rPr lang="en-US" altLang="ko-KR" sz="1800" b="1" smtClean="0">
                <a:solidFill>
                  <a:srgbClr val="0066FF"/>
                </a:solidFill>
                <a:latin typeface="Arial" charset="0"/>
                <a:ea typeface="굴림" charset="-127"/>
              </a:rPr>
              <a:t>then</a:t>
            </a:r>
            <a:r>
              <a:rPr lang="en-US" altLang="ko-KR" sz="1800" smtClean="0">
                <a:latin typeface="Arial" charset="0"/>
                <a:ea typeface="굴림" charset="-127"/>
              </a:rPr>
              <a:t> d</a:t>
            </a:r>
            <a:r>
              <a:rPr lang="en-US" altLang="ko-KR" sz="1800" i="1" baseline="-25000" smtClean="0">
                <a:latin typeface="Arial" charset="0"/>
                <a:ea typeface="굴림" charset="-127"/>
              </a:rPr>
              <a:t>b </a:t>
            </a:r>
            <a:r>
              <a:rPr lang="en-US" altLang="ko-KR" sz="1800" i="1" smtClean="0">
                <a:latin typeface="Arial" charset="0"/>
                <a:ea typeface="굴림" charset="-127"/>
              </a:rPr>
              <a:t>← </a:t>
            </a:r>
            <a:r>
              <a:rPr lang="en-US" altLang="ko-KR" sz="1800" smtClean="0">
                <a:latin typeface="Arial" charset="0"/>
                <a:ea typeface="굴림" charset="-127"/>
              </a:rPr>
              <a:t>d</a:t>
            </a:r>
            <a:r>
              <a:rPr lang="en-US" altLang="ko-KR" sz="1800" i="1" baseline="-25000" smtClean="0">
                <a:latin typeface="Arial" charset="0"/>
                <a:ea typeface="굴림" charset="-127"/>
              </a:rPr>
              <a:t>a</a:t>
            </a:r>
            <a:r>
              <a:rPr lang="ko-KR" altLang="en-US" sz="1800" smtClean="0">
                <a:latin typeface="Arial" charset="0"/>
                <a:ea typeface="굴림" charset="-127"/>
              </a:rPr>
              <a:t> </a:t>
            </a:r>
            <a:r>
              <a:rPr lang="en-US" altLang="ko-KR" sz="1800" smtClean="0">
                <a:latin typeface="Arial" charset="0"/>
                <a:ea typeface="굴림" charset="-127"/>
              </a:rPr>
              <a:t>+ </a:t>
            </a:r>
            <a:r>
              <a:rPr lang="en-US" altLang="ko-KR" sz="1800" smtClean="0">
                <a:ea typeface="굴림" charset="-127"/>
              </a:rPr>
              <a:t>w</a:t>
            </a:r>
            <a:r>
              <a:rPr lang="en-US" altLang="ko-KR" sz="1800" i="1" baseline="-25000" smtClean="0">
                <a:ea typeface="굴림" charset="-127"/>
              </a:rPr>
              <a:t>a</a:t>
            </a:r>
            <a:r>
              <a:rPr lang="en-US" altLang="ko-KR" sz="1800" baseline="-25000" smtClean="0">
                <a:ea typeface="굴림" charset="-127"/>
              </a:rPr>
              <a:t>,</a:t>
            </a:r>
            <a:r>
              <a:rPr lang="en-US" altLang="ko-KR" sz="1800" i="1" baseline="-25000" smtClean="0">
                <a:ea typeface="굴림" charset="-127"/>
              </a:rPr>
              <a:t>b</a:t>
            </a:r>
            <a:r>
              <a:rPr lang="en-US" altLang="ko-KR" sz="1800" smtClean="0">
                <a:ea typeface="굴림" charset="-127"/>
              </a:rPr>
              <a:t> ;</a:t>
            </a:r>
            <a:endParaRPr lang="ko-KR" altLang="en-US" sz="1800" smtClean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Arial" charset="0"/>
                <a:ea typeface="굴림" charset="-127"/>
              </a:rPr>
              <a:t>	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Arial" charset="0"/>
                <a:ea typeface="굴림" charset="-127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Arial" charset="0"/>
                <a:ea typeface="굴림" charset="-127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ko-KR" sz="1800" smtClean="0">
              <a:latin typeface="Arial" charset="0"/>
              <a:ea typeface="굴림" charset="-127"/>
            </a:endParaRPr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1146175" y="5764213"/>
            <a:ext cx="586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Propagation </a:t>
            </a: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되는 모습이 떠오르면 잘 이해한 것</a:t>
            </a: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!</a:t>
            </a:r>
          </a:p>
        </p:txBody>
      </p:sp>
      <p:grpSp>
        <p:nvGrpSpPr>
          <p:cNvPr id="86021" name="Group 5"/>
          <p:cNvGrpSpPr>
            <a:grpSpLocks/>
          </p:cNvGrpSpPr>
          <p:nvPr/>
        </p:nvGrpSpPr>
        <p:grpSpPr bwMode="auto">
          <a:xfrm>
            <a:off x="6565900" y="4252913"/>
            <a:ext cx="2138363" cy="1081087"/>
            <a:chOff x="4304" y="2943"/>
            <a:chExt cx="1347" cy="681"/>
          </a:xfrm>
        </p:grpSpPr>
        <p:sp>
          <p:nvSpPr>
            <p:cNvPr id="289798" name="Oval 6"/>
            <p:cNvSpPr>
              <a:spLocks noChangeArrowheads="1"/>
            </p:cNvSpPr>
            <p:nvPr/>
          </p:nvSpPr>
          <p:spPr bwMode="auto">
            <a:xfrm>
              <a:off x="5336" y="3128"/>
              <a:ext cx="200" cy="20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89799" name="Oval 7"/>
            <p:cNvSpPr>
              <a:spLocks noChangeArrowheads="1"/>
            </p:cNvSpPr>
            <p:nvPr/>
          </p:nvSpPr>
          <p:spPr bwMode="auto">
            <a:xfrm>
              <a:off x="4776" y="3128"/>
              <a:ext cx="200" cy="20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89800" name="Line 8"/>
            <p:cNvSpPr>
              <a:spLocks noChangeShapeType="1"/>
            </p:cNvSpPr>
            <p:nvPr/>
          </p:nvSpPr>
          <p:spPr bwMode="auto">
            <a:xfrm>
              <a:off x="4992" y="3232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89801" name="Freeform 9"/>
            <p:cNvSpPr>
              <a:spLocks/>
            </p:cNvSpPr>
            <p:nvPr/>
          </p:nvSpPr>
          <p:spPr bwMode="auto">
            <a:xfrm>
              <a:off x="4304" y="3184"/>
              <a:ext cx="464" cy="96"/>
            </a:xfrm>
            <a:custGeom>
              <a:avLst/>
              <a:gdLst>
                <a:gd name="T0" fmla="*/ 0 w 464"/>
                <a:gd name="T1" fmla="*/ 56 h 96"/>
                <a:gd name="T2" fmla="*/ 48 w 464"/>
                <a:gd name="T3" fmla="*/ 72 h 96"/>
                <a:gd name="T4" fmla="*/ 72 w 464"/>
                <a:gd name="T5" fmla="*/ 80 h 96"/>
                <a:gd name="T6" fmla="*/ 184 w 464"/>
                <a:gd name="T7" fmla="*/ 64 h 96"/>
                <a:gd name="T8" fmla="*/ 224 w 464"/>
                <a:gd name="T9" fmla="*/ 24 h 96"/>
                <a:gd name="T10" fmla="*/ 272 w 464"/>
                <a:gd name="T11" fmla="*/ 0 h 96"/>
                <a:gd name="T12" fmla="*/ 368 w 464"/>
                <a:gd name="T13" fmla="*/ 96 h 96"/>
                <a:gd name="T14" fmla="*/ 408 w 464"/>
                <a:gd name="T15" fmla="*/ 80 h 96"/>
                <a:gd name="T16" fmla="*/ 464 w 464"/>
                <a:gd name="T17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4" h="96">
                  <a:moveTo>
                    <a:pt x="0" y="56"/>
                  </a:moveTo>
                  <a:cubicBezTo>
                    <a:pt x="16" y="61"/>
                    <a:pt x="32" y="67"/>
                    <a:pt x="48" y="72"/>
                  </a:cubicBezTo>
                  <a:cubicBezTo>
                    <a:pt x="56" y="75"/>
                    <a:pt x="72" y="80"/>
                    <a:pt x="72" y="80"/>
                  </a:cubicBezTo>
                  <a:cubicBezTo>
                    <a:pt x="109" y="75"/>
                    <a:pt x="147" y="73"/>
                    <a:pt x="184" y="64"/>
                  </a:cubicBezTo>
                  <a:cubicBezTo>
                    <a:pt x="212" y="57"/>
                    <a:pt x="207" y="41"/>
                    <a:pt x="224" y="24"/>
                  </a:cubicBezTo>
                  <a:cubicBezTo>
                    <a:pt x="240" y="8"/>
                    <a:pt x="252" y="7"/>
                    <a:pt x="272" y="0"/>
                  </a:cubicBezTo>
                  <a:cubicBezTo>
                    <a:pt x="304" y="48"/>
                    <a:pt x="314" y="78"/>
                    <a:pt x="368" y="96"/>
                  </a:cubicBezTo>
                  <a:cubicBezTo>
                    <a:pt x="381" y="91"/>
                    <a:pt x="396" y="88"/>
                    <a:pt x="408" y="80"/>
                  </a:cubicBezTo>
                  <a:cubicBezTo>
                    <a:pt x="457" y="45"/>
                    <a:pt x="379" y="56"/>
                    <a:pt x="464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89802" name="Text Box 10"/>
            <p:cNvSpPr txBox="1">
              <a:spLocks noChangeArrowheads="1"/>
            </p:cNvSpPr>
            <p:nvPr/>
          </p:nvSpPr>
          <p:spPr bwMode="auto">
            <a:xfrm>
              <a:off x="5446" y="2959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289803" name="Text Box 11"/>
            <p:cNvSpPr txBox="1">
              <a:spLocks noChangeArrowheads="1"/>
            </p:cNvSpPr>
            <p:nvPr/>
          </p:nvSpPr>
          <p:spPr bwMode="auto">
            <a:xfrm>
              <a:off x="4862" y="2943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289804" name="Freeform 12"/>
            <p:cNvSpPr>
              <a:spLocks/>
            </p:cNvSpPr>
            <p:nvPr/>
          </p:nvSpPr>
          <p:spPr bwMode="auto">
            <a:xfrm>
              <a:off x="4744" y="3304"/>
              <a:ext cx="592" cy="320"/>
            </a:xfrm>
            <a:custGeom>
              <a:avLst/>
              <a:gdLst>
                <a:gd name="T0" fmla="*/ 0 w 592"/>
                <a:gd name="T1" fmla="*/ 320 h 320"/>
                <a:gd name="T2" fmla="*/ 32 w 592"/>
                <a:gd name="T3" fmla="*/ 216 h 320"/>
                <a:gd name="T4" fmla="*/ 80 w 592"/>
                <a:gd name="T5" fmla="*/ 192 h 320"/>
                <a:gd name="T6" fmla="*/ 296 w 592"/>
                <a:gd name="T7" fmla="*/ 168 h 320"/>
                <a:gd name="T8" fmla="*/ 376 w 592"/>
                <a:gd name="T9" fmla="*/ 96 h 320"/>
                <a:gd name="T10" fmla="*/ 480 w 592"/>
                <a:gd name="T11" fmla="*/ 88 h 320"/>
                <a:gd name="T12" fmla="*/ 528 w 592"/>
                <a:gd name="T13" fmla="*/ 16 h 320"/>
                <a:gd name="T14" fmla="*/ 592 w 592"/>
                <a:gd name="T1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2" h="320">
                  <a:moveTo>
                    <a:pt x="0" y="320"/>
                  </a:moveTo>
                  <a:cubicBezTo>
                    <a:pt x="23" y="285"/>
                    <a:pt x="11" y="242"/>
                    <a:pt x="32" y="216"/>
                  </a:cubicBezTo>
                  <a:cubicBezTo>
                    <a:pt x="43" y="202"/>
                    <a:pt x="64" y="197"/>
                    <a:pt x="80" y="192"/>
                  </a:cubicBezTo>
                  <a:cubicBezTo>
                    <a:pt x="153" y="207"/>
                    <a:pt x="232" y="210"/>
                    <a:pt x="296" y="168"/>
                  </a:cubicBezTo>
                  <a:cubicBezTo>
                    <a:pt x="313" y="142"/>
                    <a:pt x="347" y="106"/>
                    <a:pt x="376" y="96"/>
                  </a:cubicBezTo>
                  <a:cubicBezTo>
                    <a:pt x="415" y="109"/>
                    <a:pt x="428" y="118"/>
                    <a:pt x="480" y="88"/>
                  </a:cubicBezTo>
                  <a:cubicBezTo>
                    <a:pt x="505" y="74"/>
                    <a:pt x="501" y="25"/>
                    <a:pt x="528" y="16"/>
                  </a:cubicBezTo>
                  <a:cubicBezTo>
                    <a:pt x="549" y="9"/>
                    <a:pt x="592" y="0"/>
                    <a:pt x="59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1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6" name="Group 2"/>
          <p:cNvGrpSpPr>
            <a:grpSpLocks/>
          </p:cNvGrpSpPr>
          <p:nvPr/>
        </p:nvGrpSpPr>
        <p:grpSpPr bwMode="auto">
          <a:xfrm>
            <a:off x="146050" y="1096963"/>
            <a:ext cx="2747963" cy="1887537"/>
            <a:chOff x="92" y="147"/>
            <a:chExt cx="1731" cy="1189"/>
          </a:xfrm>
        </p:grpSpPr>
        <p:sp>
          <p:nvSpPr>
            <p:cNvPr id="88268" name="Text Box 3"/>
            <p:cNvSpPr txBox="1">
              <a:spLocks noChangeArrowheads="1"/>
            </p:cNvSpPr>
            <p:nvPr/>
          </p:nvSpPr>
          <p:spPr bwMode="auto">
            <a:xfrm>
              <a:off x="390" y="166"/>
              <a:ext cx="1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8</a:t>
              </a:r>
            </a:p>
          </p:txBody>
        </p:sp>
        <p:sp>
          <p:nvSpPr>
            <p:cNvPr id="88269" name="Text Box 4"/>
            <p:cNvSpPr txBox="1">
              <a:spLocks noChangeArrowheads="1"/>
            </p:cNvSpPr>
            <p:nvPr/>
          </p:nvSpPr>
          <p:spPr bwMode="auto">
            <a:xfrm>
              <a:off x="393" y="552"/>
              <a:ext cx="1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9</a:t>
              </a:r>
            </a:p>
          </p:txBody>
        </p:sp>
        <p:sp>
          <p:nvSpPr>
            <p:cNvPr id="88270" name="Text Box 5"/>
            <p:cNvSpPr txBox="1">
              <a:spLocks noChangeArrowheads="1"/>
            </p:cNvSpPr>
            <p:nvPr/>
          </p:nvSpPr>
          <p:spPr bwMode="auto">
            <a:xfrm>
              <a:off x="408" y="1064"/>
              <a:ext cx="1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8</a:t>
              </a:r>
            </a:p>
          </p:txBody>
        </p:sp>
        <p:sp>
          <p:nvSpPr>
            <p:cNvPr id="88271" name="Text Box 6"/>
            <p:cNvSpPr txBox="1">
              <a:spLocks noChangeArrowheads="1"/>
            </p:cNvSpPr>
            <p:nvPr/>
          </p:nvSpPr>
          <p:spPr bwMode="auto">
            <a:xfrm>
              <a:off x="956" y="160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10</a:t>
              </a:r>
            </a:p>
          </p:txBody>
        </p:sp>
        <p:sp>
          <p:nvSpPr>
            <p:cNvPr id="88272" name="Text Box 7"/>
            <p:cNvSpPr txBox="1">
              <a:spLocks noChangeArrowheads="1"/>
            </p:cNvSpPr>
            <p:nvPr/>
          </p:nvSpPr>
          <p:spPr bwMode="auto">
            <a:xfrm>
              <a:off x="974" y="548"/>
              <a:ext cx="1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1</a:t>
              </a:r>
            </a:p>
          </p:txBody>
        </p:sp>
        <p:sp>
          <p:nvSpPr>
            <p:cNvPr id="88273" name="Text Box 8"/>
            <p:cNvSpPr txBox="1">
              <a:spLocks noChangeArrowheads="1"/>
            </p:cNvSpPr>
            <p:nvPr/>
          </p:nvSpPr>
          <p:spPr bwMode="auto">
            <a:xfrm>
              <a:off x="394" y="727"/>
              <a:ext cx="1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3</a:t>
              </a:r>
            </a:p>
          </p:txBody>
        </p:sp>
        <p:sp>
          <p:nvSpPr>
            <p:cNvPr id="88274" name="Text Box 9"/>
            <p:cNvSpPr txBox="1">
              <a:spLocks noChangeArrowheads="1"/>
            </p:cNvSpPr>
            <p:nvPr/>
          </p:nvSpPr>
          <p:spPr bwMode="auto">
            <a:xfrm>
              <a:off x="953" y="714"/>
              <a:ext cx="3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-12</a:t>
              </a:r>
            </a:p>
          </p:txBody>
        </p:sp>
        <p:sp>
          <p:nvSpPr>
            <p:cNvPr id="88275" name="Text Box 10"/>
            <p:cNvSpPr txBox="1">
              <a:spLocks noChangeArrowheads="1"/>
            </p:cNvSpPr>
            <p:nvPr/>
          </p:nvSpPr>
          <p:spPr bwMode="auto">
            <a:xfrm>
              <a:off x="964" y="1055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-7</a:t>
              </a:r>
            </a:p>
          </p:txBody>
        </p:sp>
        <p:sp>
          <p:nvSpPr>
            <p:cNvPr id="88276" name="Text Box 11"/>
            <p:cNvSpPr txBox="1">
              <a:spLocks noChangeArrowheads="1"/>
            </p:cNvSpPr>
            <p:nvPr/>
          </p:nvSpPr>
          <p:spPr bwMode="auto">
            <a:xfrm>
              <a:off x="92" y="627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11</a:t>
              </a:r>
            </a:p>
          </p:txBody>
        </p:sp>
        <p:sp>
          <p:nvSpPr>
            <p:cNvPr id="88277" name="Text Box 12"/>
            <p:cNvSpPr txBox="1">
              <a:spLocks noChangeArrowheads="1"/>
            </p:cNvSpPr>
            <p:nvPr/>
          </p:nvSpPr>
          <p:spPr bwMode="auto">
            <a:xfrm>
              <a:off x="760" y="933"/>
              <a:ext cx="1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8</a:t>
              </a:r>
            </a:p>
          </p:txBody>
        </p:sp>
        <p:sp>
          <p:nvSpPr>
            <p:cNvPr id="88278" name="Text Box 13"/>
            <p:cNvSpPr txBox="1">
              <a:spLocks noChangeArrowheads="1"/>
            </p:cNvSpPr>
            <p:nvPr/>
          </p:nvSpPr>
          <p:spPr bwMode="auto">
            <a:xfrm>
              <a:off x="1416" y="431"/>
              <a:ext cx="1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2</a:t>
              </a:r>
            </a:p>
          </p:txBody>
        </p:sp>
        <p:sp>
          <p:nvSpPr>
            <p:cNvPr id="88279" name="Text Box 14"/>
            <p:cNvSpPr txBox="1">
              <a:spLocks noChangeArrowheads="1"/>
            </p:cNvSpPr>
            <p:nvPr/>
          </p:nvSpPr>
          <p:spPr bwMode="auto">
            <a:xfrm>
              <a:off x="1305" y="1079"/>
              <a:ext cx="1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4</a:t>
              </a:r>
            </a:p>
          </p:txBody>
        </p:sp>
        <p:sp>
          <p:nvSpPr>
            <p:cNvPr id="88280" name="Text Box 15"/>
            <p:cNvSpPr txBox="1">
              <a:spLocks noChangeArrowheads="1"/>
            </p:cNvSpPr>
            <p:nvPr/>
          </p:nvSpPr>
          <p:spPr bwMode="auto">
            <a:xfrm>
              <a:off x="1352" y="697"/>
              <a:ext cx="1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5</a:t>
              </a:r>
            </a:p>
          </p:txBody>
        </p:sp>
        <p:sp>
          <p:nvSpPr>
            <p:cNvPr id="88281" name="Text Box 16"/>
            <p:cNvSpPr txBox="1">
              <a:spLocks noChangeArrowheads="1"/>
            </p:cNvSpPr>
            <p:nvPr/>
          </p:nvSpPr>
          <p:spPr bwMode="auto">
            <a:xfrm>
              <a:off x="728" y="382"/>
              <a:ext cx="3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-15</a:t>
              </a:r>
            </a:p>
          </p:txBody>
        </p:sp>
        <p:sp>
          <p:nvSpPr>
            <p:cNvPr id="88282" name="Oval 17"/>
            <p:cNvSpPr>
              <a:spLocks noChangeArrowheads="1"/>
            </p:cNvSpPr>
            <p:nvPr/>
          </p:nvSpPr>
          <p:spPr bwMode="auto">
            <a:xfrm>
              <a:off x="199" y="402"/>
              <a:ext cx="176" cy="16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 i="0">
                  <a:latin typeface="굴림" charset="-127"/>
                </a:rPr>
                <a:t>0</a:t>
              </a:r>
            </a:p>
          </p:txBody>
        </p:sp>
        <p:sp>
          <p:nvSpPr>
            <p:cNvPr id="88283" name="Oval 18"/>
            <p:cNvSpPr>
              <a:spLocks noChangeArrowheads="1"/>
            </p:cNvSpPr>
            <p:nvPr/>
          </p:nvSpPr>
          <p:spPr bwMode="auto">
            <a:xfrm>
              <a:off x="684" y="1166"/>
              <a:ext cx="177" cy="17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ko-KR" altLang="en-US" sz="1400" i="0">
                  <a:latin typeface="굴림" charset="-127"/>
                </a:rPr>
                <a:t>∞</a:t>
              </a:r>
            </a:p>
          </p:txBody>
        </p:sp>
        <p:sp>
          <p:nvSpPr>
            <p:cNvPr id="88284" name="Oval 19"/>
            <p:cNvSpPr>
              <a:spLocks noChangeArrowheads="1"/>
            </p:cNvSpPr>
            <p:nvPr/>
          </p:nvSpPr>
          <p:spPr bwMode="auto">
            <a:xfrm>
              <a:off x="199" y="911"/>
              <a:ext cx="176" cy="17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DBB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ko-KR" altLang="en-US" sz="1400" i="0">
                  <a:latin typeface="굴림" charset="-127"/>
                </a:rPr>
                <a:t>∞</a:t>
              </a:r>
            </a:p>
          </p:txBody>
        </p:sp>
        <p:sp>
          <p:nvSpPr>
            <p:cNvPr id="88285" name="Oval 20"/>
            <p:cNvSpPr>
              <a:spLocks noChangeArrowheads="1"/>
            </p:cNvSpPr>
            <p:nvPr/>
          </p:nvSpPr>
          <p:spPr bwMode="auto">
            <a:xfrm>
              <a:off x="684" y="656"/>
              <a:ext cx="177" cy="17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DBB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ko-KR" altLang="en-US" sz="1400" i="0">
                  <a:latin typeface="굴림" charset="-127"/>
                </a:rPr>
                <a:t>∞</a:t>
              </a:r>
            </a:p>
          </p:txBody>
        </p:sp>
        <p:sp>
          <p:nvSpPr>
            <p:cNvPr id="88286" name="Oval 21"/>
            <p:cNvSpPr>
              <a:spLocks noChangeArrowheads="1"/>
            </p:cNvSpPr>
            <p:nvPr/>
          </p:nvSpPr>
          <p:spPr bwMode="auto">
            <a:xfrm>
              <a:off x="1170" y="869"/>
              <a:ext cx="177" cy="16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DBB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ko-KR" altLang="en-US" sz="1400" i="0">
                  <a:latin typeface="굴림" charset="-127"/>
                </a:rPr>
                <a:t>∞</a:t>
              </a:r>
            </a:p>
          </p:txBody>
        </p:sp>
        <p:sp>
          <p:nvSpPr>
            <p:cNvPr id="88287" name="Oval 22"/>
            <p:cNvSpPr>
              <a:spLocks noChangeArrowheads="1"/>
            </p:cNvSpPr>
            <p:nvPr/>
          </p:nvSpPr>
          <p:spPr bwMode="auto">
            <a:xfrm>
              <a:off x="1170" y="380"/>
              <a:ext cx="177" cy="17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DBB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ko-KR" altLang="en-US" sz="1400" i="0">
                  <a:latin typeface="굴림" charset="-127"/>
                </a:rPr>
                <a:t>∞</a:t>
              </a:r>
            </a:p>
          </p:txBody>
        </p:sp>
        <p:sp>
          <p:nvSpPr>
            <p:cNvPr id="88288" name="Oval 23"/>
            <p:cNvSpPr>
              <a:spLocks noChangeArrowheads="1"/>
            </p:cNvSpPr>
            <p:nvPr/>
          </p:nvSpPr>
          <p:spPr bwMode="auto">
            <a:xfrm>
              <a:off x="684" y="147"/>
              <a:ext cx="177" cy="17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DBB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ko-KR" altLang="en-US" sz="1400" i="0">
                  <a:latin typeface="굴림" charset="-127"/>
                </a:rPr>
                <a:t>∞</a:t>
              </a:r>
            </a:p>
          </p:txBody>
        </p:sp>
        <p:sp>
          <p:nvSpPr>
            <p:cNvPr id="290840" name="Line 24"/>
            <p:cNvSpPr>
              <a:spLocks noChangeShapeType="1"/>
            </p:cNvSpPr>
            <p:nvPr/>
          </p:nvSpPr>
          <p:spPr bwMode="auto">
            <a:xfrm>
              <a:off x="364" y="529"/>
              <a:ext cx="335" cy="1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0841" name="Line 25"/>
            <p:cNvSpPr>
              <a:spLocks noChangeShapeType="1"/>
            </p:cNvSpPr>
            <p:nvPr/>
          </p:nvSpPr>
          <p:spPr bwMode="auto">
            <a:xfrm flipV="1">
              <a:off x="375" y="778"/>
              <a:ext cx="319" cy="17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0842" name="Line 26"/>
            <p:cNvSpPr>
              <a:spLocks noChangeShapeType="1"/>
            </p:cNvSpPr>
            <p:nvPr/>
          </p:nvSpPr>
          <p:spPr bwMode="auto">
            <a:xfrm flipV="1">
              <a:off x="331" y="232"/>
              <a:ext cx="353" cy="1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0843" name="Line 27"/>
            <p:cNvSpPr>
              <a:spLocks noChangeShapeType="1"/>
            </p:cNvSpPr>
            <p:nvPr/>
          </p:nvSpPr>
          <p:spPr bwMode="auto">
            <a:xfrm>
              <a:off x="862" y="228"/>
              <a:ext cx="336" cy="1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0844" name="Line 28"/>
            <p:cNvSpPr>
              <a:spLocks noChangeShapeType="1"/>
            </p:cNvSpPr>
            <p:nvPr/>
          </p:nvSpPr>
          <p:spPr bwMode="auto">
            <a:xfrm flipV="1">
              <a:off x="851" y="514"/>
              <a:ext cx="336" cy="18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0845" name="Line 29"/>
            <p:cNvSpPr>
              <a:spLocks noChangeShapeType="1"/>
            </p:cNvSpPr>
            <p:nvPr/>
          </p:nvSpPr>
          <p:spPr bwMode="auto">
            <a:xfrm>
              <a:off x="855" y="778"/>
              <a:ext cx="325" cy="1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0846" name="Line 30"/>
            <p:cNvSpPr>
              <a:spLocks noChangeShapeType="1"/>
            </p:cNvSpPr>
            <p:nvPr/>
          </p:nvSpPr>
          <p:spPr bwMode="auto">
            <a:xfrm>
              <a:off x="371" y="1034"/>
              <a:ext cx="318" cy="18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0847" name="Line 31"/>
            <p:cNvSpPr>
              <a:spLocks noChangeShapeType="1"/>
            </p:cNvSpPr>
            <p:nvPr/>
          </p:nvSpPr>
          <p:spPr bwMode="auto">
            <a:xfrm flipV="1">
              <a:off x="855" y="1013"/>
              <a:ext cx="332" cy="2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0848" name="Line 32"/>
            <p:cNvSpPr>
              <a:spLocks noChangeShapeType="1"/>
            </p:cNvSpPr>
            <p:nvPr/>
          </p:nvSpPr>
          <p:spPr bwMode="auto">
            <a:xfrm>
              <a:off x="276" y="566"/>
              <a:ext cx="5" cy="34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0849" name="Line 33"/>
            <p:cNvSpPr>
              <a:spLocks noChangeShapeType="1"/>
            </p:cNvSpPr>
            <p:nvPr/>
          </p:nvSpPr>
          <p:spPr bwMode="auto">
            <a:xfrm flipV="1">
              <a:off x="373" y="973"/>
              <a:ext cx="798" cy="1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88299" name="Oval 34"/>
            <p:cNvSpPr>
              <a:spLocks noChangeArrowheads="1"/>
            </p:cNvSpPr>
            <p:nvPr/>
          </p:nvSpPr>
          <p:spPr bwMode="auto">
            <a:xfrm>
              <a:off x="1646" y="654"/>
              <a:ext cx="177" cy="16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DBB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ko-KR" altLang="en-US" sz="1400" i="0">
                  <a:latin typeface="굴림" charset="-127"/>
                </a:rPr>
                <a:t>∞</a:t>
              </a:r>
            </a:p>
          </p:txBody>
        </p:sp>
        <p:sp>
          <p:nvSpPr>
            <p:cNvPr id="290851" name="Line 35"/>
            <p:cNvSpPr>
              <a:spLocks noChangeShapeType="1"/>
            </p:cNvSpPr>
            <p:nvPr/>
          </p:nvSpPr>
          <p:spPr bwMode="auto">
            <a:xfrm>
              <a:off x="1344" y="503"/>
              <a:ext cx="319" cy="18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0852" name="Line 36"/>
            <p:cNvSpPr>
              <a:spLocks noChangeShapeType="1"/>
            </p:cNvSpPr>
            <p:nvPr/>
          </p:nvSpPr>
          <p:spPr bwMode="auto">
            <a:xfrm flipV="1">
              <a:off x="1343" y="764"/>
              <a:ext cx="308" cy="1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0853" name="Freeform 37"/>
            <p:cNvSpPr>
              <a:spLocks/>
            </p:cNvSpPr>
            <p:nvPr/>
          </p:nvSpPr>
          <p:spPr bwMode="auto">
            <a:xfrm>
              <a:off x="862" y="815"/>
              <a:ext cx="841" cy="472"/>
            </a:xfrm>
            <a:custGeom>
              <a:avLst/>
              <a:gdLst>
                <a:gd name="T0" fmla="*/ 841 w 841"/>
                <a:gd name="T1" fmla="*/ 0 h 472"/>
                <a:gd name="T2" fmla="*/ 628 w 841"/>
                <a:gd name="T3" fmla="*/ 242 h 472"/>
                <a:gd name="T4" fmla="*/ 248 w 841"/>
                <a:gd name="T5" fmla="*/ 466 h 472"/>
                <a:gd name="T6" fmla="*/ 0 w 84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31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0854" name="Line 38"/>
            <p:cNvSpPr>
              <a:spLocks noChangeShapeType="1"/>
            </p:cNvSpPr>
            <p:nvPr/>
          </p:nvSpPr>
          <p:spPr bwMode="auto">
            <a:xfrm flipV="1">
              <a:off x="766" y="322"/>
              <a:ext cx="0" cy="32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88067" name="Text Box 39"/>
          <p:cNvSpPr txBox="1">
            <a:spLocks noChangeArrowheads="1"/>
          </p:cNvSpPr>
          <p:nvPr/>
        </p:nvSpPr>
        <p:spPr bwMode="auto">
          <a:xfrm>
            <a:off x="212725" y="1033463"/>
            <a:ext cx="450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굴림" charset="-127"/>
              </a:rPr>
              <a:t>(a)</a:t>
            </a:r>
          </a:p>
        </p:txBody>
      </p:sp>
      <p:grpSp>
        <p:nvGrpSpPr>
          <p:cNvPr id="290856" name="Group 40"/>
          <p:cNvGrpSpPr>
            <a:grpSpLocks/>
          </p:cNvGrpSpPr>
          <p:nvPr/>
        </p:nvGrpSpPr>
        <p:grpSpPr bwMode="auto">
          <a:xfrm>
            <a:off x="2786063" y="1027113"/>
            <a:ext cx="3103562" cy="1887537"/>
            <a:chOff x="1755" y="647"/>
            <a:chExt cx="1955" cy="1189"/>
          </a:xfrm>
        </p:grpSpPr>
        <p:sp>
          <p:nvSpPr>
            <p:cNvPr id="290857" name="AutoShape 41"/>
            <p:cNvSpPr>
              <a:spLocks noChangeArrowheads="1"/>
            </p:cNvSpPr>
            <p:nvPr/>
          </p:nvSpPr>
          <p:spPr bwMode="auto">
            <a:xfrm>
              <a:off x="1826" y="1577"/>
              <a:ext cx="213" cy="161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grpSp>
          <p:nvGrpSpPr>
            <p:cNvPr id="88230" name="Group 42"/>
            <p:cNvGrpSpPr>
              <a:grpSpLocks/>
            </p:cNvGrpSpPr>
            <p:nvPr/>
          </p:nvGrpSpPr>
          <p:grpSpPr bwMode="auto">
            <a:xfrm>
              <a:off x="1979" y="647"/>
              <a:ext cx="1731" cy="1189"/>
              <a:chOff x="92" y="147"/>
              <a:chExt cx="1731" cy="1189"/>
            </a:xfrm>
          </p:grpSpPr>
          <p:sp>
            <p:nvSpPr>
              <p:cNvPr id="88232" name="Text Box 43"/>
              <p:cNvSpPr txBox="1">
                <a:spLocks noChangeArrowheads="1"/>
              </p:cNvSpPr>
              <p:nvPr/>
            </p:nvSpPr>
            <p:spPr bwMode="auto">
              <a:xfrm>
                <a:off x="390" y="166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8</a:t>
                </a:r>
              </a:p>
            </p:txBody>
          </p:sp>
          <p:sp>
            <p:nvSpPr>
              <p:cNvPr id="88233" name="Text Box 44"/>
              <p:cNvSpPr txBox="1">
                <a:spLocks noChangeArrowheads="1"/>
              </p:cNvSpPr>
              <p:nvPr/>
            </p:nvSpPr>
            <p:spPr bwMode="auto">
              <a:xfrm>
                <a:off x="393" y="552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9</a:t>
                </a:r>
              </a:p>
            </p:txBody>
          </p:sp>
          <p:sp>
            <p:nvSpPr>
              <p:cNvPr id="88234" name="Text Box 45"/>
              <p:cNvSpPr txBox="1">
                <a:spLocks noChangeArrowheads="1"/>
              </p:cNvSpPr>
              <p:nvPr/>
            </p:nvSpPr>
            <p:spPr bwMode="auto">
              <a:xfrm>
                <a:off x="408" y="1064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8</a:t>
                </a:r>
              </a:p>
            </p:txBody>
          </p:sp>
          <p:sp>
            <p:nvSpPr>
              <p:cNvPr id="88235" name="Text Box 46"/>
              <p:cNvSpPr txBox="1">
                <a:spLocks noChangeArrowheads="1"/>
              </p:cNvSpPr>
              <p:nvPr/>
            </p:nvSpPr>
            <p:spPr bwMode="auto">
              <a:xfrm>
                <a:off x="956" y="160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10</a:t>
                </a:r>
              </a:p>
            </p:txBody>
          </p:sp>
          <p:sp>
            <p:nvSpPr>
              <p:cNvPr id="88236" name="Text Box 47"/>
              <p:cNvSpPr txBox="1">
                <a:spLocks noChangeArrowheads="1"/>
              </p:cNvSpPr>
              <p:nvPr/>
            </p:nvSpPr>
            <p:spPr bwMode="auto">
              <a:xfrm>
                <a:off x="974" y="548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1</a:t>
                </a:r>
              </a:p>
            </p:txBody>
          </p:sp>
          <p:sp>
            <p:nvSpPr>
              <p:cNvPr id="88237" name="Text Box 48"/>
              <p:cNvSpPr txBox="1">
                <a:spLocks noChangeArrowheads="1"/>
              </p:cNvSpPr>
              <p:nvPr/>
            </p:nvSpPr>
            <p:spPr bwMode="auto">
              <a:xfrm>
                <a:off x="394" y="727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3</a:t>
                </a:r>
              </a:p>
            </p:txBody>
          </p:sp>
          <p:sp>
            <p:nvSpPr>
              <p:cNvPr id="88238" name="Text Box 49"/>
              <p:cNvSpPr txBox="1">
                <a:spLocks noChangeArrowheads="1"/>
              </p:cNvSpPr>
              <p:nvPr/>
            </p:nvSpPr>
            <p:spPr bwMode="auto">
              <a:xfrm>
                <a:off x="953" y="714"/>
                <a:ext cx="3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-12</a:t>
                </a:r>
              </a:p>
            </p:txBody>
          </p:sp>
          <p:sp>
            <p:nvSpPr>
              <p:cNvPr id="88239" name="Text Box 50"/>
              <p:cNvSpPr txBox="1">
                <a:spLocks noChangeArrowheads="1"/>
              </p:cNvSpPr>
              <p:nvPr/>
            </p:nvSpPr>
            <p:spPr bwMode="auto">
              <a:xfrm>
                <a:off x="964" y="1055"/>
                <a:ext cx="25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-7</a:t>
                </a:r>
              </a:p>
            </p:txBody>
          </p:sp>
          <p:sp>
            <p:nvSpPr>
              <p:cNvPr id="88240" name="Text Box 51"/>
              <p:cNvSpPr txBox="1">
                <a:spLocks noChangeArrowheads="1"/>
              </p:cNvSpPr>
              <p:nvPr/>
            </p:nvSpPr>
            <p:spPr bwMode="auto">
              <a:xfrm>
                <a:off x="92" y="627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11</a:t>
                </a:r>
              </a:p>
            </p:txBody>
          </p:sp>
          <p:sp>
            <p:nvSpPr>
              <p:cNvPr id="88241" name="Text Box 52"/>
              <p:cNvSpPr txBox="1">
                <a:spLocks noChangeArrowheads="1"/>
              </p:cNvSpPr>
              <p:nvPr/>
            </p:nvSpPr>
            <p:spPr bwMode="auto">
              <a:xfrm>
                <a:off x="760" y="933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8</a:t>
                </a:r>
              </a:p>
            </p:txBody>
          </p:sp>
          <p:sp>
            <p:nvSpPr>
              <p:cNvPr id="88242" name="Text Box 53"/>
              <p:cNvSpPr txBox="1">
                <a:spLocks noChangeArrowheads="1"/>
              </p:cNvSpPr>
              <p:nvPr/>
            </p:nvSpPr>
            <p:spPr bwMode="auto">
              <a:xfrm>
                <a:off x="1416" y="431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2</a:t>
                </a:r>
              </a:p>
            </p:txBody>
          </p:sp>
          <p:sp>
            <p:nvSpPr>
              <p:cNvPr id="88243" name="Text Box 54"/>
              <p:cNvSpPr txBox="1">
                <a:spLocks noChangeArrowheads="1"/>
              </p:cNvSpPr>
              <p:nvPr/>
            </p:nvSpPr>
            <p:spPr bwMode="auto">
              <a:xfrm>
                <a:off x="1305" y="1079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4</a:t>
                </a:r>
              </a:p>
            </p:txBody>
          </p:sp>
          <p:sp>
            <p:nvSpPr>
              <p:cNvPr id="88244" name="Text Box 55"/>
              <p:cNvSpPr txBox="1">
                <a:spLocks noChangeArrowheads="1"/>
              </p:cNvSpPr>
              <p:nvPr/>
            </p:nvSpPr>
            <p:spPr bwMode="auto">
              <a:xfrm>
                <a:off x="1352" y="697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5</a:t>
                </a:r>
              </a:p>
            </p:txBody>
          </p:sp>
          <p:sp>
            <p:nvSpPr>
              <p:cNvPr id="88245" name="Text Box 56"/>
              <p:cNvSpPr txBox="1">
                <a:spLocks noChangeArrowheads="1"/>
              </p:cNvSpPr>
              <p:nvPr/>
            </p:nvSpPr>
            <p:spPr bwMode="auto">
              <a:xfrm>
                <a:off x="728" y="382"/>
                <a:ext cx="3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-15</a:t>
                </a:r>
              </a:p>
            </p:txBody>
          </p:sp>
          <p:sp>
            <p:nvSpPr>
              <p:cNvPr id="88246" name="Oval 57"/>
              <p:cNvSpPr>
                <a:spLocks noChangeArrowheads="1"/>
              </p:cNvSpPr>
              <p:nvPr/>
            </p:nvSpPr>
            <p:spPr bwMode="auto">
              <a:xfrm>
                <a:off x="199" y="402"/>
                <a:ext cx="176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0</a:t>
                </a:r>
              </a:p>
            </p:txBody>
          </p:sp>
          <p:sp>
            <p:nvSpPr>
              <p:cNvPr id="88247" name="Oval 58"/>
              <p:cNvSpPr>
                <a:spLocks noChangeArrowheads="1"/>
              </p:cNvSpPr>
              <p:nvPr/>
            </p:nvSpPr>
            <p:spPr bwMode="auto">
              <a:xfrm>
                <a:off x="684" y="1166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ko-KR" altLang="en-US" sz="1400" i="0">
                    <a:latin typeface="굴림" charset="-127"/>
                  </a:rPr>
                  <a:t>∞</a:t>
                </a:r>
              </a:p>
            </p:txBody>
          </p:sp>
          <p:sp>
            <p:nvSpPr>
              <p:cNvPr id="88248" name="Oval 59"/>
              <p:cNvSpPr>
                <a:spLocks noChangeArrowheads="1"/>
              </p:cNvSpPr>
              <p:nvPr/>
            </p:nvSpPr>
            <p:spPr bwMode="auto">
              <a:xfrm>
                <a:off x="199" y="911"/>
                <a:ext cx="176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11</a:t>
                </a:r>
              </a:p>
            </p:txBody>
          </p:sp>
          <p:sp>
            <p:nvSpPr>
              <p:cNvPr id="88249" name="Oval 60"/>
              <p:cNvSpPr>
                <a:spLocks noChangeArrowheads="1"/>
              </p:cNvSpPr>
              <p:nvPr/>
            </p:nvSpPr>
            <p:spPr bwMode="auto">
              <a:xfrm>
                <a:off x="684" y="656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9</a:t>
                </a:r>
              </a:p>
            </p:txBody>
          </p:sp>
          <p:sp>
            <p:nvSpPr>
              <p:cNvPr id="88250" name="Oval 61"/>
              <p:cNvSpPr>
                <a:spLocks noChangeArrowheads="1"/>
              </p:cNvSpPr>
              <p:nvPr/>
            </p:nvSpPr>
            <p:spPr bwMode="auto">
              <a:xfrm>
                <a:off x="1170" y="869"/>
                <a:ext cx="177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BB5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ko-KR" altLang="en-US" sz="1400" i="0">
                    <a:latin typeface="굴림" charset="-127"/>
                  </a:rPr>
                  <a:t>∞</a:t>
                </a:r>
              </a:p>
            </p:txBody>
          </p:sp>
          <p:sp>
            <p:nvSpPr>
              <p:cNvPr id="88251" name="Oval 62"/>
              <p:cNvSpPr>
                <a:spLocks noChangeArrowheads="1"/>
              </p:cNvSpPr>
              <p:nvPr/>
            </p:nvSpPr>
            <p:spPr bwMode="auto">
              <a:xfrm>
                <a:off x="1170" y="380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BB5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ko-KR" altLang="en-US" sz="1400" i="0">
                    <a:latin typeface="굴림" charset="-127"/>
                  </a:rPr>
                  <a:t>∞</a:t>
                </a:r>
              </a:p>
            </p:txBody>
          </p:sp>
          <p:sp>
            <p:nvSpPr>
              <p:cNvPr id="88252" name="Oval 63"/>
              <p:cNvSpPr>
                <a:spLocks noChangeArrowheads="1"/>
              </p:cNvSpPr>
              <p:nvPr/>
            </p:nvSpPr>
            <p:spPr bwMode="auto">
              <a:xfrm>
                <a:off x="684" y="147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8</a:t>
                </a:r>
              </a:p>
            </p:txBody>
          </p:sp>
          <p:sp>
            <p:nvSpPr>
              <p:cNvPr id="290880" name="Line 64"/>
              <p:cNvSpPr>
                <a:spLocks noChangeShapeType="1"/>
              </p:cNvSpPr>
              <p:nvPr/>
            </p:nvSpPr>
            <p:spPr bwMode="auto">
              <a:xfrm>
                <a:off x="364" y="529"/>
                <a:ext cx="335" cy="1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881" name="Line 65"/>
              <p:cNvSpPr>
                <a:spLocks noChangeShapeType="1"/>
              </p:cNvSpPr>
              <p:nvPr/>
            </p:nvSpPr>
            <p:spPr bwMode="auto">
              <a:xfrm flipV="1">
                <a:off x="375" y="778"/>
                <a:ext cx="319" cy="1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882" name="Line 66"/>
              <p:cNvSpPr>
                <a:spLocks noChangeShapeType="1"/>
              </p:cNvSpPr>
              <p:nvPr/>
            </p:nvSpPr>
            <p:spPr bwMode="auto">
              <a:xfrm flipV="1">
                <a:off x="331" y="232"/>
                <a:ext cx="353" cy="17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883" name="Line 67"/>
              <p:cNvSpPr>
                <a:spLocks noChangeShapeType="1"/>
              </p:cNvSpPr>
              <p:nvPr/>
            </p:nvSpPr>
            <p:spPr bwMode="auto">
              <a:xfrm>
                <a:off x="862" y="228"/>
                <a:ext cx="336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884" name="Line 68"/>
              <p:cNvSpPr>
                <a:spLocks noChangeShapeType="1"/>
              </p:cNvSpPr>
              <p:nvPr/>
            </p:nvSpPr>
            <p:spPr bwMode="auto">
              <a:xfrm flipV="1">
                <a:off x="851" y="514"/>
                <a:ext cx="336" cy="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885" name="Line 69"/>
              <p:cNvSpPr>
                <a:spLocks noChangeShapeType="1"/>
              </p:cNvSpPr>
              <p:nvPr/>
            </p:nvSpPr>
            <p:spPr bwMode="auto">
              <a:xfrm>
                <a:off x="855" y="778"/>
                <a:ext cx="325" cy="133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886" name="Line 70"/>
              <p:cNvSpPr>
                <a:spLocks noChangeShapeType="1"/>
              </p:cNvSpPr>
              <p:nvPr/>
            </p:nvSpPr>
            <p:spPr bwMode="auto">
              <a:xfrm>
                <a:off x="371" y="1034"/>
                <a:ext cx="318" cy="1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887" name="Line 71"/>
              <p:cNvSpPr>
                <a:spLocks noChangeShapeType="1"/>
              </p:cNvSpPr>
              <p:nvPr/>
            </p:nvSpPr>
            <p:spPr bwMode="auto">
              <a:xfrm flipV="1">
                <a:off x="855" y="1013"/>
                <a:ext cx="332" cy="20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888" name="Line 72"/>
              <p:cNvSpPr>
                <a:spLocks noChangeShapeType="1"/>
              </p:cNvSpPr>
              <p:nvPr/>
            </p:nvSpPr>
            <p:spPr bwMode="auto">
              <a:xfrm>
                <a:off x="276" y="566"/>
                <a:ext cx="5" cy="34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889" name="Line 73"/>
              <p:cNvSpPr>
                <a:spLocks noChangeShapeType="1"/>
              </p:cNvSpPr>
              <p:nvPr/>
            </p:nvSpPr>
            <p:spPr bwMode="auto">
              <a:xfrm flipV="1">
                <a:off x="373" y="973"/>
                <a:ext cx="798" cy="1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88263" name="Oval 74"/>
              <p:cNvSpPr>
                <a:spLocks noChangeArrowheads="1"/>
              </p:cNvSpPr>
              <p:nvPr/>
            </p:nvSpPr>
            <p:spPr bwMode="auto">
              <a:xfrm>
                <a:off x="1646" y="654"/>
                <a:ext cx="177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BB5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ko-KR" altLang="en-US" sz="1400" i="0">
                    <a:latin typeface="굴림" charset="-127"/>
                  </a:rPr>
                  <a:t>∞</a:t>
                </a:r>
              </a:p>
            </p:txBody>
          </p:sp>
          <p:sp>
            <p:nvSpPr>
              <p:cNvPr id="290891" name="Line 75"/>
              <p:cNvSpPr>
                <a:spLocks noChangeShapeType="1"/>
              </p:cNvSpPr>
              <p:nvPr/>
            </p:nvSpPr>
            <p:spPr bwMode="auto">
              <a:xfrm>
                <a:off x="1344" y="503"/>
                <a:ext cx="319" cy="187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892" name="Line 76"/>
              <p:cNvSpPr>
                <a:spLocks noChangeShapeType="1"/>
              </p:cNvSpPr>
              <p:nvPr/>
            </p:nvSpPr>
            <p:spPr bwMode="auto">
              <a:xfrm flipV="1">
                <a:off x="1343" y="764"/>
                <a:ext cx="308" cy="14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893" name="Freeform 77"/>
              <p:cNvSpPr>
                <a:spLocks/>
              </p:cNvSpPr>
              <p:nvPr/>
            </p:nvSpPr>
            <p:spPr bwMode="auto">
              <a:xfrm>
                <a:off x="862" y="815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894" name="Line 78"/>
              <p:cNvSpPr>
                <a:spLocks noChangeShapeType="1"/>
              </p:cNvSpPr>
              <p:nvPr/>
            </p:nvSpPr>
            <p:spPr bwMode="auto">
              <a:xfrm flipV="1">
                <a:off x="766" y="322"/>
                <a:ext cx="0" cy="32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88231" name="Text Box 79"/>
            <p:cNvSpPr txBox="1">
              <a:spLocks noChangeArrowheads="1"/>
            </p:cNvSpPr>
            <p:nvPr/>
          </p:nvSpPr>
          <p:spPr bwMode="auto">
            <a:xfrm>
              <a:off x="1755" y="654"/>
              <a:ext cx="5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i="0">
                  <a:latin typeface="굴림" charset="-127"/>
                </a:rPr>
                <a:t>(b) </a:t>
              </a:r>
              <a:r>
                <a:rPr kumimoji="1" lang="en-US" altLang="ko-KR" sz="1600">
                  <a:latin typeface="굴림" charset="-127"/>
                </a:rPr>
                <a:t>i </a:t>
              </a:r>
              <a:r>
                <a:rPr kumimoji="1" lang="en-US" altLang="ko-KR" sz="1600" i="0">
                  <a:latin typeface="굴림" charset="-127"/>
                </a:rPr>
                <a:t>=1</a:t>
              </a:r>
            </a:p>
          </p:txBody>
        </p:sp>
      </p:grpSp>
      <p:grpSp>
        <p:nvGrpSpPr>
          <p:cNvPr id="290896" name="Group 80"/>
          <p:cNvGrpSpPr>
            <a:grpSpLocks/>
          </p:cNvGrpSpPr>
          <p:nvPr/>
        </p:nvGrpSpPr>
        <p:grpSpPr bwMode="auto">
          <a:xfrm>
            <a:off x="5856288" y="1044575"/>
            <a:ext cx="3121025" cy="1895475"/>
            <a:chOff x="3689" y="658"/>
            <a:chExt cx="1966" cy="1194"/>
          </a:xfrm>
        </p:grpSpPr>
        <p:sp>
          <p:nvSpPr>
            <p:cNvPr id="290897" name="AutoShape 81"/>
            <p:cNvSpPr>
              <a:spLocks noChangeArrowheads="1"/>
            </p:cNvSpPr>
            <p:nvPr/>
          </p:nvSpPr>
          <p:spPr bwMode="auto">
            <a:xfrm>
              <a:off x="3792" y="1608"/>
              <a:ext cx="213" cy="161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grpSp>
          <p:nvGrpSpPr>
            <p:cNvPr id="88191" name="Group 82"/>
            <p:cNvGrpSpPr>
              <a:grpSpLocks/>
            </p:cNvGrpSpPr>
            <p:nvPr/>
          </p:nvGrpSpPr>
          <p:grpSpPr bwMode="auto">
            <a:xfrm>
              <a:off x="3924" y="663"/>
              <a:ext cx="1731" cy="1189"/>
              <a:chOff x="92" y="147"/>
              <a:chExt cx="1731" cy="1189"/>
            </a:xfrm>
          </p:grpSpPr>
          <p:sp>
            <p:nvSpPr>
              <p:cNvPr id="88193" name="Text Box 83"/>
              <p:cNvSpPr txBox="1">
                <a:spLocks noChangeArrowheads="1"/>
              </p:cNvSpPr>
              <p:nvPr/>
            </p:nvSpPr>
            <p:spPr bwMode="auto">
              <a:xfrm>
                <a:off x="390" y="166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8</a:t>
                </a:r>
              </a:p>
            </p:txBody>
          </p:sp>
          <p:sp>
            <p:nvSpPr>
              <p:cNvPr id="88194" name="Text Box 84"/>
              <p:cNvSpPr txBox="1">
                <a:spLocks noChangeArrowheads="1"/>
              </p:cNvSpPr>
              <p:nvPr/>
            </p:nvSpPr>
            <p:spPr bwMode="auto">
              <a:xfrm>
                <a:off x="393" y="552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9</a:t>
                </a:r>
              </a:p>
            </p:txBody>
          </p:sp>
          <p:sp>
            <p:nvSpPr>
              <p:cNvPr id="88195" name="Text Box 85"/>
              <p:cNvSpPr txBox="1">
                <a:spLocks noChangeArrowheads="1"/>
              </p:cNvSpPr>
              <p:nvPr/>
            </p:nvSpPr>
            <p:spPr bwMode="auto">
              <a:xfrm>
                <a:off x="408" y="1064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8</a:t>
                </a:r>
              </a:p>
            </p:txBody>
          </p:sp>
          <p:sp>
            <p:nvSpPr>
              <p:cNvPr id="88196" name="Text Box 86"/>
              <p:cNvSpPr txBox="1">
                <a:spLocks noChangeArrowheads="1"/>
              </p:cNvSpPr>
              <p:nvPr/>
            </p:nvSpPr>
            <p:spPr bwMode="auto">
              <a:xfrm>
                <a:off x="956" y="160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10</a:t>
                </a:r>
              </a:p>
            </p:txBody>
          </p:sp>
          <p:sp>
            <p:nvSpPr>
              <p:cNvPr id="88197" name="Text Box 87"/>
              <p:cNvSpPr txBox="1">
                <a:spLocks noChangeArrowheads="1"/>
              </p:cNvSpPr>
              <p:nvPr/>
            </p:nvSpPr>
            <p:spPr bwMode="auto">
              <a:xfrm>
                <a:off x="974" y="548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1</a:t>
                </a:r>
              </a:p>
            </p:txBody>
          </p:sp>
          <p:sp>
            <p:nvSpPr>
              <p:cNvPr id="88198" name="Text Box 88"/>
              <p:cNvSpPr txBox="1">
                <a:spLocks noChangeArrowheads="1"/>
              </p:cNvSpPr>
              <p:nvPr/>
            </p:nvSpPr>
            <p:spPr bwMode="auto">
              <a:xfrm>
                <a:off x="394" y="727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3</a:t>
                </a:r>
              </a:p>
            </p:txBody>
          </p:sp>
          <p:sp>
            <p:nvSpPr>
              <p:cNvPr id="88199" name="Text Box 89"/>
              <p:cNvSpPr txBox="1">
                <a:spLocks noChangeArrowheads="1"/>
              </p:cNvSpPr>
              <p:nvPr/>
            </p:nvSpPr>
            <p:spPr bwMode="auto">
              <a:xfrm>
                <a:off x="953" y="714"/>
                <a:ext cx="3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-12</a:t>
                </a:r>
              </a:p>
            </p:txBody>
          </p:sp>
          <p:sp>
            <p:nvSpPr>
              <p:cNvPr id="88200" name="Text Box 90"/>
              <p:cNvSpPr txBox="1">
                <a:spLocks noChangeArrowheads="1"/>
              </p:cNvSpPr>
              <p:nvPr/>
            </p:nvSpPr>
            <p:spPr bwMode="auto">
              <a:xfrm>
                <a:off x="964" y="1055"/>
                <a:ext cx="25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-7</a:t>
                </a:r>
              </a:p>
            </p:txBody>
          </p:sp>
          <p:sp>
            <p:nvSpPr>
              <p:cNvPr id="88201" name="Text Box 91"/>
              <p:cNvSpPr txBox="1">
                <a:spLocks noChangeArrowheads="1"/>
              </p:cNvSpPr>
              <p:nvPr/>
            </p:nvSpPr>
            <p:spPr bwMode="auto">
              <a:xfrm>
                <a:off x="92" y="627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11</a:t>
                </a:r>
              </a:p>
            </p:txBody>
          </p:sp>
          <p:sp>
            <p:nvSpPr>
              <p:cNvPr id="88202" name="Text Box 92"/>
              <p:cNvSpPr txBox="1">
                <a:spLocks noChangeArrowheads="1"/>
              </p:cNvSpPr>
              <p:nvPr/>
            </p:nvSpPr>
            <p:spPr bwMode="auto">
              <a:xfrm>
                <a:off x="760" y="933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8</a:t>
                </a:r>
              </a:p>
            </p:txBody>
          </p:sp>
          <p:sp>
            <p:nvSpPr>
              <p:cNvPr id="88203" name="Text Box 93"/>
              <p:cNvSpPr txBox="1">
                <a:spLocks noChangeArrowheads="1"/>
              </p:cNvSpPr>
              <p:nvPr/>
            </p:nvSpPr>
            <p:spPr bwMode="auto">
              <a:xfrm>
                <a:off x="1416" y="431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2</a:t>
                </a:r>
              </a:p>
            </p:txBody>
          </p:sp>
          <p:sp>
            <p:nvSpPr>
              <p:cNvPr id="88204" name="Text Box 94"/>
              <p:cNvSpPr txBox="1">
                <a:spLocks noChangeArrowheads="1"/>
              </p:cNvSpPr>
              <p:nvPr/>
            </p:nvSpPr>
            <p:spPr bwMode="auto">
              <a:xfrm>
                <a:off x="1305" y="1079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4</a:t>
                </a:r>
              </a:p>
            </p:txBody>
          </p:sp>
          <p:sp>
            <p:nvSpPr>
              <p:cNvPr id="88205" name="Text Box 95"/>
              <p:cNvSpPr txBox="1">
                <a:spLocks noChangeArrowheads="1"/>
              </p:cNvSpPr>
              <p:nvPr/>
            </p:nvSpPr>
            <p:spPr bwMode="auto">
              <a:xfrm>
                <a:off x="1352" y="697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5</a:t>
                </a:r>
              </a:p>
            </p:txBody>
          </p:sp>
          <p:sp>
            <p:nvSpPr>
              <p:cNvPr id="88206" name="Text Box 96"/>
              <p:cNvSpPr txBox="1">
                <a:spLocks noChangeArrowheads="1"/>
              </p:cNvSpPr>
              <p:nvPr/>
            </p:nvSpPr>
            <p:spPr bwMode="auto">
              <a:xfrm>
                <a:off x="728" y="382"/>
                <a:ext cx="3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-15</a:t>
                </a:r>
              </a:p>
            </p:txBody>
          </p:sp>
          <p:sp>
            <p:nvSpPr>
              <p:cNvPr id="88207" name="Oval 97"/>
              <p:cNvSpPr>
                <a:spLocks noChangeArrowheads="1"/>
              </p:cNvSpPr>
              <p:nvPr/>
            </p:nvSpPr>
            <p:spPr bwMode="auto">
              <a:xfrm>
                <a:off x="199" y="402"/>
                <a:ext cx="176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0</a:t>
                </a:r>
              </a:p>
            </p:txBody>
          </p:sp>
          <p:sp>
            <p:nvSpPr>
              <p:cNvPr id="88208" name="Oval 98"/>
              <p:cNvSpPr>
                <a:spLocks noChangeArrowheads="1"/>
              </p:cNvSpPr>
              <p:nvPr/>
            </p:nvSpPr>
            <p:spPr bwMode="auto">
              <a:xfrm>
                <a:off x="684" y="1166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19</a:t>
                </a:r>
              </a:p>
            </p:txBody>
          </p:sp>
          <p:sp>
            <p:nvSpPr>
              <p:cNvPr id="88209" name="Oval 99"/>
              <p:cNvSpPr>
                <a:spLocks noChangeArrowheads="1"/>
              </p:cNvSpPr>
              <p:nvPr/>
            </p:nvSpPr>
            <p:spPr bwMode="auto">
              <a:xfrm>
                <a:off x="199" y="911"/>
                <a:ext cx="176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11</a:t>
                </a:r>
              </a:p>
            </p:txBody>
          </p:sp>
          <p:sp>
            <p:nvSpPr>
              <p:cNvPr id="88210" name="Oval 100"/>
              <p:cNvSpPr>
                <a:spLocks noChangeArrowheads="1"/>
              </p:cNvSpPr>
              <p:nvPr/>
            </p:nvSpPr>
            <p:spPr bwMode="auto">
              <a:xfrm>
                <a:off x="684" y="656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9</a:t>
                </a:r>
              </a:p>
            </p:txBody>
          </p:sp>
          <p:sp>
            <p:nvSpPr>
              <p:cNvPr id="88211" name="Oval 101"/>
              <p:cNvSpPr>
                <a:spLocks noChangeArrowheads="1"/>
              </p:cNvSpPr>
              <p:nvPr/>
            </p:nvSpPr>
            <p:spPr bwMode="auto">
              <a:xfrm>
                <a:off x="1170" y="869"/>
                <a:ext cx="177" cy="169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19</a:t>
                </a:r>
              </a:p>
            </p:txBody>
          </p:sp>
          <p:sp>
            <p:nvSpPr>
              <p:cNvPr id="88212" name="Oval 102"/>
              <p:cNvSpPr>
                <a:spLocks noChangeArrowheads="1"/>
              </p:cNvSpPr>
              <p:nvPr/>
            </p:nvSpPr>
            <p:spPr bwMode="auto">
              <a:xfrm>
                <a:off x="1170" y="380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10</a:t>
                </a:r>
              </a:p>
            </p:txBody>
          </p:sp>
          <p:sp>
            <p:nvSpPr>
              <p:cNvPr id="88213" name="Oval 103"/>
              <p:cNvSpPr>
                <a:spLocks noChangeArrowheads="1"/>
              </p:cNvSpPr>
              <p:nvPr/>
            </p:nvSpPr>
            <p:spPr bwMode="auto">
              <a:xfrm>
                <a:off x="684" y="147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-6</a:t>
                </a:r>
              </a:p>
            </p:txBody>
          </p:sp>
          <p:sp>
            <p:nvSpPr>
              <p:cNvPr id="290920" name="Line 104"/>
              <p:cNvSpPr>
                <a:spLocks noChangeShapeType="1"/>
              </p:cNvSpPr>
              <p:nvPr/>
            </p:nvSpPr>
            <p:spPr bwMode="auto">
              <a:xfrm>
                <a:off x="364" y="529"/>
                <a:ext cx="335" cy="1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921" name="Line 105"/>
              <p:cNvSpPr>
                <a:spLocks noChangeShapeType="1"/>
              </p:cNvSpPr>
              <p:nvPr/>
            </p:nvSpPr>
            <p:spPr bwMode="auto">
              <a:xfrm flipV="1">
                <a:off x="375" y="778"/>
                <a:ext cx="319" cy="1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922" name="Line 106"/>
              <p:cNvSpPr>
                <a:spLocks noChangeShapeType="1"/>
              </p:cNvSpPr>
              <p:nvPr/>
            </p:nvSpPr>
            <p:spPr bwMode="auto">
              <a:xfrm flipV="1">
                <a:off x="331" y="232"/>
                <a:ext cx="353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923" name="Line 107"/>
              <p:cNvSpPr>
                <a:spLocks noChangeShapeType="1"/>
              </p:cNvSpPr>
              <p:nvPr/>
            </p:nvSpPr>
            <p:spPr bwMode="auto">
              <a:xfrm>
                <a:off x="862" y="228"/>
                <a:ext cx="336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924" name="Line 108"/>
              <p:cNvSpPr>
                <a:spLocks noChangeShapeType="1"/>
              </p:cNvSpPr>
              <p:nvPr/>
            </p:nvSpPr>
            <p:spPr bwMode="auto">
              <a:xfrm flipV="1">
                <a:off x="851" y="514"/>
                <a:ext cx="336" cy="18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925" name="Line 109"/>
              <p:cNvSpPr>
                <a:spLocks noChangeShapeType="1"/>
              </p:cNvSpPr>
              <p:nvPr/>
            </p:nvSpPr>
            <p:spPr bwMode="auto">
              <a:xfrm>
                <a:off x="855" y="778"/>
                <a:ext cx="325" cy="133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926" name="Line 110"/>
              <p:cNvSpPr>
                <a:spLocks noChangeShapeType="1"/>
              </p:cNvSpPr>
              <p:nvPr/>
            </p:nvSpPr>
            <p:spPr bwMode="auto">
              <a:xfrm>
                <a:off x="371" y="1034"/>
                <a:ext cx="318" cy="18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927" name="Line 111"/>
              <p:cNvSpPr>
                <a:spLocks noChangeShapeType="1"/>
              </p:cNvSpPr>
              <p:nvPr/>
            </p:nvSpPr>
            <p:spPr bwMode="auto">
              <a:xfrm flipV="1">
                <a:off x="855" y="1013"/>
                <a:ext cx="332" cy="20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928" name="Line 112"/>
              <p:cNvSpPr>
                <a:spLocks noChangeShapeType="1"/>
              </p:cNvSpPr>
              <p:nvPr/>
            </p:nvSpPr>
            <p:spPr bwMode="auto">
              <a:xfrm>
                <a:off x="276" y="566"/>
                <a:ext cx="5" cy="343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929" name="Line 113"/>
              <p:cNvSpPr>
                <a:spLocks noChangeShapeType="1"/>
              </p:cNvSpPr>
              <p:nvPr/>
            </p:nvSpPr>
            <p:spPr bwMode="auto">
              <a:xfrm flipV="1">
                <a:off x="373" y="973"/>
                <a:ext cx="798" cy="1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88224" name="Oval 114"/>
              <p:cNvSpPr>
                <a:spLocks noChangeArrowheads="1"/>
              </p:cNvSpPr>
              <p:nvPr/>
            </p:nvSpPr>
            <p:spPr bwMode="auto">
              <a:xfrm>
                <a:off x="1646" y="654"/>
                <a:ext cx="177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BB5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ko-KR" altLang="en-US" sz="1400" i="0">
                    <a:latin typeface="굴림" charset="-127"/>
                  </a:rPr>
                  <a:t>∞</a:t>
                </a:r>
              </a:p>
            </p:txBody>
          </p:sp>
          <p:sp>
            <p:nvSpPr>
              <p:cNvPr id="290931" name="Line 115"/>
              <p:cNvSpPr>
                <a:spLocks noChangeShapeType="1"/>
              </p:cNvSpPr>
              <p:nvPr/>
            </p:nvSpPr>
            <p:spPr bwMode="auto">
              <a:xfrm>
                <a:off x="1344" y="503"/>
                <a:ext cx="319" cy="187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932" name="Line 116"/>
              <p:cNvSpPr>
                <a:spLocks noChangeShapeType="1"/>
              </p:cNvSpPr>
              <p:nvPr/>
            </p:nvSpPr>
            <p:spPr bwMode="auto">
              <a:xfrm flipV="1">
                <a:off x="1343" y="764"/>
                <a:ext cx="308" cy="14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933" name="Freeform 117"/>
              <p:cNvSpPr>
                <a:spLocks/>
              </p:cNvSpPr>
              <p:nvPr/>
            </p:nvSpPr>
            <p:spPr bwMode="auto">
              <a:xfrm>
                <a:off x="862" y="815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934" name="Line 118"/>
              <p:cNvSpPr>
                <a:spLocks noChangeShapeType="1"/>
              </p:cNvSpPr>
              <p:nvPr/>
            </p:nvSpPr>
            <p:spPr bwMode="auto">
              <a:xfrm flipV="1">
                <a:off x="766" y="322"/>
                <a:ext cx="0" cy="32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88192" name="Text Box 119"/>
            <p:cNvSpPr txBox="1">
              <a:spLocks noChangeArrowheads="1"/>
            </p:cNvSpPr>
            <p:nvPr/>
          </p:nvSpPr>
          <p:spPr bwMode="auto">
            <a:xfrm>
              <a:off x="3689" y="658"/>
              <a:ext cx="5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i="0">
                  <a:latin typeface="굴림" charset="-127"/>
                </a:rPr>
                <a:t>(c) </a:t>
              </a:r>
              <a:r>
                <a:rPr kumimoji="1" lang="en-US" altLang="ko-KR" sz="1600">
                  <a:latin typeface="굴림" charset="-127"/>
                </a:rPr>
                <a:t>i </a:t>
              </a:r>
              <a:r>
                <a:rPr kumimoji="1" lang="en-US" altLang="ko-KR" sz="1600" i="0">
                  <a:latin typeface="굴림" charset="-127"/>
                </a:rPr>
                <a:t>=2</a:t>
              </a:r>
            </a:p>
          </p:txBody>
        </p:sp>
      </p:grpSp>
      <p:grpSp>
        <p:nvGrpSpPr>
          <p:cNvPr id="290936" name="Group 120"/>
          <p:cNvGrpSpPr>
            <a:grpSpLocks/>
          </p:cNvGrpSpPr>
          <p:nvPr/>
        </p:nvGrpSpPr>
        <p:grpSpPr bwMode="auto">
          <a:xfrm>
            <a:off x="5927725" y="3476625"/>
            <a:ext cx="3054350" cy="2014538"/>
            <a:chOff x="3734" y="2190"/>
            <a:chExt cx="1924" cy="1269"/>
          </a:xfrm>
        </p:grpSpPr>
        <p:grpSp>
          <p:nvGrpSpPr>
            <p:cNvPr id="88151" name="Group 121"/>
            <p:cNvGrpSpPr>
              <a:grpSpLocks/>
            </p:cNvGrpSpPr>
            <p:nvPr/>
          </p:nvGrpSpPr>
          <p:grpSpPr bwMode="auto">
            <a:xfrm>
              <a:off x="3927" y="2270"/>
              <a:ext cx="1731" cy="1189"/>
              <a:chOff x="92" y="147"/>
              <a:chExt cx="1731" cy="1189"/>
            </a:xfrm>
          </p:grpSpPr>
          <p:sp>
            <p:nvSpPr>
              <p:cNvPr id="88154" name="Text Box 122"/>
              <p:cNvSpPr txBox="1">
                <a:spLocks noChangeArrowheads="1"/>
              </p:cNvSpPr>
              <p:nvPr/>
            </p:nvSpPr>
            <p:spPr bwMode="auto">
              <a:xfrm>
                <a:off x="390" y="166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8</a:t>
                </a:r>
              </a:p>
            </p:txBody>
          </p:sp>
          <p:sp>
            <p:nvSpPr>
              <p:cNvPr id="88155" name="Text Box 123"/>
              <p:cNvSpPr txBox="1">
                <a:spLocks noChangeArrowheads="1"/>
              </p:cNvSpPr>
              <p:nvPr/>
            </p:nvSpPr>
            <p:spPr bwMode="auto">
              <a:xfrm>
                <a:off x="393" y="552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9</a:t>
                </a:r>
              </a:p>
            </p:txBody>
          </p:sp>
          <p:sp>
            <p:nvSpPr>
              <p:cNvPr id="88156" name="Text Box 124"/>
              <p:cNvSpPr txBox="1">
                <a:spLocks noChangeArrowheads="1"/>
              </p:cNvSpPr>
              <p:nvPr/>
            </p:nvSpPr>
            <p:spPr bwMode="auto">
              <a:xfrm>
                <a:off x="408" y="1064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8</a:t>
                </a:r>
              </a:p>
            </p:txBody>
          </p:sp>
          <p:sp>
            <p:nvSpPr>
              <p:cNvPr id="88157" name="Text Box 125"/>
              <p:cNvSpPr txBox="1">
                <a:spLocks noChangeArrowheads="1"/>
              </p:cNvSpPr>
              <p:nvPr/>
            </p:nvSpPr>
            <p:spPr bwMode="auto">
              <a:xfrm>
                <a:off x="956" y="160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10</a:t>
                </a:r>
              </a:p>
            </p:txBody>
          </p:sp>
          <p:sp>
            <p:nvSpPr>
              <p:cNvPr id="88158" name="Text Box 126"/>
              <p:cNvSpPr txBox="1">
                <a:spLocks noChangeArrowheads="1"/>
              </p:cNvSpPr>
              <p:nvPr/>
            </p:nvSpPr>
            <p:spPr bwMode="auto">
              <a:xfrm>
                <a:off x="974" y="548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1</a:t>
                </a:r>
              </a:p>
            </p:txBody>
          </p:sp>
          <p:sp>
            <p:nvSpPr>
              <p:cNvPr id="88159" name="Text Box 127"/>
              <p:cNvSpPr txBox="1">
                <a:spLocks noChangeArrowheads="1"/>
              </p:cNvSpPr>
              <p:nvPr/>
            </p:nvSpPr>
            <p:spPr bwMode="auto">
              <a:xfrm>
                <a:off x="394" y="727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3</a:t>
                </a:r>
              </a:p>
            </p:txBody>
          </p:sp>
          <p:sp>
            <p:nvSpPr>
              <p:cNvPr id="88160" name="Text Box 128"/>
              <p:cNvSpPr txBox="1">
                <a:spLocks noChangeArrowheads="1"/>
              </p:cNvSpPr>
              <p:nvPr/>
            </p:nvSpPr>
            <p:spPr bwMode="auto">
              <a:xfrm>
                <a:off x="953" y="714"/>
                <a:ext cx="3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-12</a:t>
                </a:r>
              </a:p>
            </p:txBody>
          </p:sp>
          <p:sp>
            <p:nvSpPr>
              <p:cNvPr id="88161" name="Text Box 129"/>
              <p:cNvSpPr txBox="1">
                <a:spLocks noChangeArrowheads="1"/>
              </p:cNvSpPr>
              <p:nvPr/>
            </p:nvSpPr>
            <p:spPr bwMode="auto">
              <a:xfrm>
                <a:off x="964" y="1055"/>
                <a:ext cx="25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-7</a:t>
                </a:r>
              </a:p>
            </p:txBody>
          </p:sp>
          <p:sp>
            <p:nvSpPr>
              <p:cNvPr id="88162" name="Text Box 130"/>
              <p:cNvSpPr txBox="1">
                <a:spLocks noChangeArrowheads="1"/>
              </p:cNvSpPr>
              <p:nvPr/>
            </p:nvSpPr>
            <p:spPr bwMode="auto">
              <a:xfrm>
                <a:off x="92" y="627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11</a:t>
                </a:r>
              </a:p>
            </p:txBody>
          </p:sp>
          <p:sp>
            <p:nvSpPr>
              <p:cNvPr id="88163" name="Text Box 131"/>
              <p:cNvSpPr txBox="1">
                <a:spLocks noChangeArrowheads="1"/>
              </p:cNvSpPr>
              <p:nvPr/>
            </p:nvSpPr>
            <p:spPr bwMode="auto">
              <a:xfrm>
                <a:off x="760" y="933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8</a:t>
                </a:r>
              </a:p>
            </p:txBody>
          </p:sp>
          <p:sp>
            <p:nvSpPr>
              <p:cNvPr id="88164" name="Text Box 132"/>
              <p:cNvSpPr txBox="1">
                <a:spLocks noChangeArrowheads="1"/>
              </p:cNvSpPr>
              <p:nvPr/>
            </p:nvSpPr>
            <p:spPr bwMode="auto">
              <a:xfrm>
                <a:off x="1416" y="431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2</a:t>
                </a:r>
              </a:p>
            </p:txBody>
          </p:sp>
          <p:sp>
            <p:nvSpPr>
              <p:cNvPr id="88165" name="Text Box 133"/>
              <p:cNvSpPr txBox="1">
                <a:spLocks noChangeArrowheads="1"/>
              </p:cNvSpPr>
              <p:nvPr/>
            </p:nvSpPr>
            <p:spPr bwMode="auto">
              <a:xfrm>
                <a:off x="1305" y="1079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4</a:t>
                </a:r>
              </a:p>
            </p:txBody>
          </p:sp>
          <p:sp>
            <p:nvSpPr>
              <p:cNvPr id="88166" name="Text Box 134"/>
              <p:cNvSpPr txBox="1">
                <a:spLocks noChangeArrowheads="1"/>
              </p:cNvSpPr>
              <p:nvPr/>
            </p:nvSpPr>
            <p:spPr bwMode="auto">
              <a:xfrm>
                <a:off x="1352" y="697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5</a:t>
                </a:r>
              </a:p>
            </p:txBody>
          </p:sp>
          <p:sp>
            <p:nvSpPr>
              <p:cNvPr id="88167" name="Text Box 135"/>
              <p:cNvSpPr txBox="1">
                <a:spLocks noChangeArrowheads="1"/>
              </p:cNvSpPr>
              <p:nvPr/>
            </p:nvSpPr>
            <p:spPr bwMode="auto">
              <a:xfrm>
                <a:off x="728" y="382"/>
                <a:ext cx="3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-15</a:t>
                </a:r>
              </a:p>
            </p:txBody>
          </p:sp>
          <p:sp>
            <p:nvSpPr>
              <p:cNvPr id="88168" name="Oval 136"/>
              <p:cNvSpPr>
                <a:spLocks noChangeArrowheads="1"/>
              </p:cNvSpPr>
              <p:nvPr/>
            </p:nvSpPr>
            <p:spPr bwMode="auto">
              <a:xfrm>
                <a:off x="199" y="402"/>
                <a:ext cx="176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0</a:t>
                </a:r>
              </a:p>
            </p:txBody>
          </p:sp>
          <p:sp>
            <p:nvSpPr>
              <p:cNvPr id="88169" name="Oval 137"/>
              <p:cNvSpPr>
                <a:spLocks noChangeArrowheads="1"/>
              </p:cNvSpPr>
              <p:nvPr/>
            </p:nvSpPr>
            <p:spPr bwMode="auto">
              <a:xfrm>
                <a:off x="684" y="1166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19</a:t>
                </a:r>
              </a:p>
            </p:txBody>
          </p:sp>
          <p:sp>
            <p:nvSpPr>
              <p:cNvPr id="88170" name="Oval 138"/>
              <p:cNvSpPr>
                <a:spLocks noChangeArrowheads="1"/>
              </p:cNvSpPr>
              <p:nvPr/>
            </p:nvSpPr>
            <p:spPr bwMode="auto">
              <a:xfrm>
                <a:off x="199" y="911"/>
                <a:ext cx="176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11</a:t>
                </a:r>
              </a:p>
            </p:txBody>
          </p:sp>
          <p:sp>
            <p:nvSpPr>
              <p:cNvPr id="88171" name="Oval 139"/>
              <p:cNvSpPr>
                <a:spLocks noChangeArrowheads="1"/>
              </p:cNvSpPr>
              <p:nvPr/>
            </p:nvSpPr>
            <p:spPr bwMode="auto">
              <a:xfrm>
                <a:off x="684" y="656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7</a:t>
                </a:r>
              </a:p>
            </p:txBody>
          </p:sp>
          <p:sp>
            <p:nvSpPr>
              <p:cNvPr id="88172" name="Oval 140"/>
              <p:cNvSpPr>
                <a:spLocks noChangeArrowheads="1"/>
              </p:cNvSpPr>
              <p:nvPr/>
            </p:nvSpPr>
            <p:spPr bwMode="auto">
              <a:xfrm>
                <a:off x="1170" y="869"/>
                <a:ext cx="177" cy="169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12</a:t>
                </a:r>
              </a:p>
            </p:txBody>
          </p:sp>
          <p:sp>
            <p:nvSpPr>
              <p:cNvPr id="88173" name="Oval 141"/>
              <p:cNvSpPr>
                <a:spLocks noChangeArrowheads="1"/>
              </p:cNvSpPr>
              <p:nvPr/>
            </p:nvSpPr>
            <p:spPr bwMode="auto">
              <a:xfrm>
                <a:off x="1170" y="380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4</a:t>
                </a:r>
              </a:p>
            </p:txBody>
          </p:sp>
          <p:sp>
            <p:nvSpPr>
              <p:cNvPr id="88174" name="Oval 142"/>
              <p:cNvSpPr>
                <a:spLocks noChangeArrowheads="1"/>
              </p:cNvSpPr>
              <p:nvPr/>
            </p:nvSpPr>
            <p:spPr bwMode="auto">
              <a:xfrm>
                <a:off x="684" y="147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-6</a:t>
                </a:r>
              </a:p>
            </p:txBody>
          </p:sp>
          <p:sp>
            <p:nvSpPr>
              <p:cNvPr id="290959" name="Line 143"/>
              <p:cNvSpPr>
                <a:spLocks noChangeShapeType="1"/>
              </p:cNvSpPr>
              <p:nvPr/>
            </p:nvSpPr>
            <p:spPr bwMode="auto">
              <a:xfrm>
                <a:off x="364" y="529"/>
                <a:ext cx="335" cy="1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960" name="Line 144"/>
              <p:cNvSpPr>
                <a:spLocks noChangeShapeType="1"/>
              </p:cNvSpPr>
              <p:nvPr/>
            </p:nvSpPr>
            <p:spPr bwMode="auto">
              <a:xfrm flipV="1">
                <a:off x="375" y="778"/>
                <a:ext cx="319" cy="1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961" name="Line 145"/>
              <p:cNvSpPr>
                <a:spLocks noChangeShapeType="1"/>
              </p:cNvSpPr>
              <p:nvPr/>
            </p:nvSpPr>
            <p:spPr bwMode="auto">
              <a:xfrm flipV="1">
                <a:off x="331" y="232"/>
                <a:ext cx="353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962" name="Line 146"/>
              <p:cNvSpPr>
                <a:spLocks noChangeShapeType="1"/>
              </p:cNvSpPr>
              <p:nvPr/>
            </p:nvSpPr>
            <p:spPr bwMode="auto">
              <a:xfrm>
                <a:off x="862" y="228"/>
                <a:ext cx="336" cy="17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963" name="Line 147"/>
              <p:cNvSpPr>
                <a:spLocks noChangeShapeType="1"/>
              </p:cNvSpPr>
              <p:nvPr/>
            </p:nvSpPr>
            <p:spPr bwMode="auto">
              <a:xfrm flipV="1">
                <a:off x="851" y="514"/>
                <a:ext cx="336" cy="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964" name="Line 148"/>
              <p:cNvSpPr>
                <a:spLocks noChangeShapeType="1"/>
              </p:cNvSpPr>
              <p:nvPr/>
            </p:nvSpPr>
            <p:spPr bwMode="auto">
              <a:xfrm>
                <a:off x="855" y="778"/>
                <a:ext cx="325" cy="13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965" name="Line 149"/>
              <p:cNvSpPr>
                <a:spLocks noChangeShapeType="1"/>
              </p:cNvSpPr>
              <p:nvPr/>
            </p:nvSpPr>
            <p:spPr bwMode="auto">
              <a:xfrm>
                <a:off x="371" y="1034"/>
                <a:ext cx="318" cy="1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966" name="Line 150"/>
              <p:cNvSpPr>
                <a:spLocks noChangeShapeType="1"/>
              </p:cNvSpPr>
              <p:nvPr/>
            </p:nvSpPr>
            <p:spPr bwMode="auto">
              <a:xfrm flipV="1">
                <a:off x="855" y="1013"/>
                <a:ext cx="332" cy="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967" name="Line 151"/>
              <p:cNvSpPr>
                <a:spLocks noChangeShapeType="1"/>
              </p:cNvSpPr>
              <p:nvPr/>
            </p:nvSpPr>
            <p:spPr bwMode="auto">
              <a:xfrm>
                <a:off x="276" y="566"/>
                <a:ext cx="5" cy="343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968" name="Line 152"/>
              <p:cNvSpPr>
                <a:spLocks noChangeShapeType="1"/>
              </p:cNvSpPr>
              <p:nvPr/>
            </p:nvSpPr>
            <p:spPr bwMode="auto">
              <a:xfrm flipV="1">
                <a:off x="373" y="973"/>
                <a:ext cx="798" cy="1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88185" name="Oval 153"/>
              <p:cNvSpPr>
                <a:spLocks noChangeArrowheads="1"/>
              </p:cNvSpPr>
              <p:nvPr/>
            </p:nvSpPr>
            <p:spPr bwMode="auto">
              <a:xfrm>
                <a:off x="1646" y="654"/>
                <a:ext cx="177" cy="169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12</a:t>
                </a:r>
              </a:p>
            </p:txBody>
          </p:sp>
          <p:sp>
            <p:nvSpPr>
              <p:cNvPr id="290970" name="Line 154"/>
              <p:cNvSpPr>
                <a:spLocks noChangeShapeType="1"/>
              </p:cNvSpPr>
              <p:nvPr/>
            </p:nvSpPr>
            <p:spPr bwMode="auto">
              <a:xfrm>
                <a:off x="1344" y="503"/>
                <a:ext cx="319" cy="18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971" name="Line 155"/>
              <p:cNvSpPr>
                <a:spLocks noChangeShapeType="1"/>
              </p:cNvSpPr>
              <p:nvPr/>
            </p:nvSpPr>
            <p:spPr bwMode="auto">
              <a:xfrm flipV="1">
                <a:off x="1343" y="764"/>
                <a:ext cx="308" cy="14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972" name="Freeform 156"/>
              <p:cNvSpPr>
                <a:spLocks/>
              </p:cNvSpPr>
              <p:nvPr/>
            </p:nvSpPr>
            <p:spPr bwMode="auto">
              <a:xfrm>
                <a:off x="862" y="815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0973" name="Line 157"/>
              <p:cNvSpPr>
                <a:spLocks noChangeShapeType="1"/>
              </p:cNvSpPr>
              <p:nvPr/>
            </p:nvSpPr>
            <p:spPr bwMode="auto">
              <a:xfrm flipV="1">
                <a:off x="766" y="322"/>
                <a:ext cx="0" cy="32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88152" name="Text Box 158"/>
            <p:cNvSpPr txBox="1">
              <a:spLocks noChangeArrowheads="1"/>
            </p:cNvSpPr>
            <p:nvPr/>
          </p:nvSpPr>
          <p:spPr bwMode="auto">
            <a:xfrm>
              <a:off x="3734" y="2203"/>
              <a:ext cx="5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i="0">
                  <a:latin typeface="굴림" charset="-127"/>
                </a:rPr>
                <a:t>(d) </a:t>
              </a:r>
              <a:r>
                <a:rPr kumimoji="1" lang="en-US" altLang="ko-KR" sz="1600">
                  <a:latin typeface="굴림" charset="-127"/>
                </a:rPr>
                <a:t>i </a:t>
              </a:r>
              <a:r>
                <a:rPr kumimoji="1" lang="en-US" altLang="ko-KR" sz="1600" i="0">
                  <a:latin typeface="굴림" charset="-127"/>
                </a:rPr>
                <a:t>=3</a:t>
              </a:r>
            </a:p>
          </p:txBody>
        </p:sp>
        <p:sp>
          <p:nvSpPr>
            <p:cNvPr id="290975" name="AutoShape 159"/>
            <p:cNvSpPr>
              <a:spLocks noChangeArrowheads="1"/>
            </p:cNvSpPr>
            <p:nvPr/>
          </p:nvSpPr>
          <p:spPr bwMode="auto">
            <a:xfrm rot="5400000">
              <a:off x="5191" y="2216"/>
              <a:ext cx="213" cy="161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290976" name="Group 160"/>
          <p:cNvGrpSpPr>
            <a:grpSpLocks/>
          </p:cNvGrpSpPr>
          <p:nvPr/>
        </p:nvGrpSpPr>
        <p:grpSpPr bwMode="auto">
          <a:xfrm>
            <a:off x="3027363" y="3521075"/>
            <a:ext cx="3054350" cy="1993900"/>
            <a:chOff x="1907" y="2218"/>
            <a:chExt cx="1924" cy="1256"/>
          </a:xfrm>
        </p:grpSpPr>
        <p:grpSp>
          <p:nvGrpSpPr>
            <p:cNvPr id="88112" name="Group 161"/>
            <p:cNvGrpSpPr>
              <a:grpSpLocks/>
            </p:cNvGrpSpPr>
            <p:nvPr/>
          </p:nvGrpSpPr>
          <p:grpSpPr bwMode="auto">
            <a:xfrm>
              <a:off x="2100" y="2285"/>
              <a:ext cx="1731" cy="1189"/>
              <a:chOff x="92" y="147"/>
              <a:chExt cx="1731" cy="1189"/>
            </a:xfrm>
          </p:grpSpPr>
          <p:sp>
            <p:nvSpPr>
              <p:cNvPr id="88115" name="Text Box 162"/>
              <p:cNvSpPr txBox="1">
                <a:spLocks noChangeArrowheads="1"/>
              </p:cNvSpPr>
              <p:nvPr/>
            </p:nvSpPr>
            <p:spPr bwMode="auto">
              <a:xfrm>
                <a:off x="390" y="166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8</a:t>
                </a:r>
              </a:p>
            </p:txBody>
          </p:sp>
          <p:sp>
            <p:nvSpPr>
              <p:cNvPr id="88116" name="Text Box 163"/>
              <p:cNvSpPr txBox="1">
                <a:spLocks noChangeArrowheads="1"/>
              </p:cNvSpPr>
              <p:nvPr/>
            </p:nvSpPr>
            <p:spPr bwMode="auto">
              <a:xfrm>
                <a:off x="393" y="552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9</a:t>
                </a:r>
              </a:p>
            </p:txBody>
          </p:sp>
          <p:sp>
            <p:nvSpPr>
              <p:cNvPr id="88117" name="Text Box 164"/>
              <p:cNvSpPr txBox="1">
                <a:spLocks noChangeArrowheads="1"/>
              </p:cNvSpPr>
              <p:nvPr/>
            </p:nvSpPr>
            <p:spPr bwMode="auto">
              <a:xfrm>
                <a:off x="408" y="1064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8</a:t>
                </a:r>
              </a:p>
            </p:txBody>
          </p:sp>
          <p:sp>
            <p:nvSpPr>
              <p:cNvPr id="88118" name="Text Box 165"/>
              <p:cNvSpPr txBox="1">
                <a:spLocks noChangeArrowheads="1"/>
              </p:cNvSpPr>
              <p:nvPr/>
            </p:nvSpPr>
            <p:spPr bwMode="auto">
              <a:xfrm>
                <a:off x="956" y="160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10</a:t>
                </a:r>
              </a:p>
            </p:txBody>
          </p:sp>
          <p:sp>
            <p:nvSpPr>
              <p:cNvPr id="88119" name="Text Box 166"/>
              <p:cNvSpPr txBox="1">
                <a:spLocks noChangeArrowheads="1"/>
              </p:cNvSpPr>
              <p:nvPr/>
            </p:nvSpPr>
            <p:spPr bwMode="auto">
              <a:xfrm>
                <a:off x="974" y="548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1</a:t>
                </a:r>
              </a:p>
            </p:txBody>
          </p:sp>
          <p:sp>
            <p:nvSpPr>
              <p:cNvPr id="88120" name="Text Box 167"/>
              <p:cNvSpPr txBox="1">
                <a:spLocks noChangeArrowheads="1"/>
              </p:cNvSpPr>
              <p:nvPr/>
            </p:nvSpPr>
            <p:spPr bwMode="auto">
              <a:xfrm>
                <a:off x="394" y="727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3</a:t>
                </a:r>
              </a:p>
            </p:txBody>
          </p:sp>
          <p:sp>
            <p:nvSpPr>
              <p:cNvPr id="88121" name="Text Box 168"/>
              <p:cNvSpPr txBox="1">
                <a:spLocks noChangeArrowheads="1"/>
              </p:cNvSpPr>
              <p:nvPr/>
            </p:nvSpPr>
            <p:spPr bwMode="auto">
              <a:xfrm>
                <a:off x="953" y="714"/>
                <a:ext cx="3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-12</a:t>
                </a:r>
              </a:p>
            </p:txBody>
          </p:sp>
          <p:sp>
            <p:nvSpPr>
              <p:cNvPr id="88122" name="Text Box 169"/>
              <p:cNvSpPr txBox="1">
                <a:spLocks noChangeArrowheads="1"/>
              </p:cNvSpPr>
              <p:nvPr/>
            </p:nvSpPr>
            <p:spPr bwMode="auto">
              <a:xfrm>
                <a:off x="964" y="1055"/>
                <a:ext cx="25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-7</a:t>
                </a:r>
              </a:p>
            </p:txBody>
          </p:sp>
          <p:sp>
            <p:nvSpPr>
              <p:cNvPr id="88123" name="Text Box 170"/>
              <p:cNvSpPr txBox="1">
                <a:spLocks noChangeArrowheads="1"/>
              </p:cNvSpPr>
              <p:nvPr/>
            </p:nvSpPr>
            <p:spPr bwMode="auto">
              <a:xfrm>
                <a:off x="92" y="627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11</a:t>
                </a:r>
              </a:p>
            </p:txBody>
          </p:sp>
          <p:sp>
            <p:nvSpPr>
              <p:cNvPr id="88124" name="Text Box 171"/>
              <p:cNvSpPr txBox="1">
                <a:spLocks noChangeArrowheads="1"/>
              </p:cNvSpPr>
              <p:nvPr/>
            </p:nvSpPr>
            <p:spPr bwMode="auto">
              <a:xfrm>
                <a:off x="760" y="933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8</a:t>
                </a:r>
              </a:p>
            </p:txBody>
          </p:sp>
          <p:sp>
            <p:nvSpPr>
              <p:cNvPr id="88125" name="Text Box 172"/>
              <p:cNvSpPr txBox="1">
                <a:spLocks noChangeArrowheads="1"/>
              </p:cNvSpPr>
              <p:nvPr/>
            </p:nvSpPr>
            <p:spPr bwMode="auto">
              <a:xfrm>
                <a:off x="1416" y="431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2</a:t>
                </a:r>
              </a:p>
            </p:txBody>
          </p:sp>
          <p:sp>
            <p:nvSpPr>
              <p:cNvPr id="88126" name="Text Box 173"/>
              <p:cNvSpPr txBox="1">
                <a:spLocks noChangeArrowheads="1"/>
              </p:cNvSpPr>
              <p:nvPr/>
            </p:nvSpPr>
            <p:spPr bwMode="auto">
              <a:xfrm>
                <a:off x="1305" y="1079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4</a:t>
                </a:r>
              </a:p>
            </p:txBody>
          </p:sp>
          <p:sp>
            <p:nvSpPr>
              <p:cNvPr id="88127" name="Text Box 174"/>
              <p:cNvSpPr txBox="1">
                <a:spLocks noChangeArrowheads="1"/>
              </p:cNvSpPr>
              <p:nvPr/>
            </p:nvSpPr>
            <p:spPr bwMode="auto">
              <a:xfrm>
                <a:off x="1352" y="697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5</a:t>
                </a:r>
              </a:p>
            </p:txBody>
          </p:sp>
          <p:sp>
            <p:nvSpPr>
              <p:cNvPr id="88128" name="Text Box 175"/>
              <p:cNvSpPr txBox="1">
                <a:spLocks noChangeArrowheads="1"/>
              </p:cNvSpPr>
              <p:nvPr/>
            </p:nvSpPr>
            <p:spPr bwMode="auto">
              <a:xfrm>
                <a:off x="728" y="382"/>
                <a:ext cx="3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-15</a:t>
                </a:r>
              </a:p>
            </p:txBody>
          </p:sp>
          <p:sp>
            <p:nvSpPr>
              <p:cNvPr id="88129" name="Oval 176"/>
              <p:cNvSpPr>
                <a:spLocks noChangeArrowheads="1"/>
              </p:cNvSpPr>
              <p:nvPr/>
            </p:nvSpPr>
            <p:spPr bwMode="auto">
              <a:xfrm>
                <a:off x="199" y="402"/>
                <a:ext cx="176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0</a:t>
                </a:r>
              </a:p>
            </p:txBody>
          </p:sp>
          <p:sp>
            <p:nvSpPr>
              <p:cNvPr id="88130" name="Oval 177"/>
              <p:cNvSpPr>
                <a:spLocks noChangeArrowheads="1"/>
              </p:cNvSpPr>
              <p:nvPr/>
            </p:nvSpPr>
            <p:spPr bwMode="auto">
              <a:xfrm>
                <a:off x="684" y="1166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16</a:t>
                </a:r>
              </a:p>
            </p:txBody>
          </p:sp>
          <p:sp>
            <p:nvSpPr>
              <p:cNvPr id="88131" name="Oval 178"/>
              <p:cNvSpPr>
                <a:spLocks noChangeArrowheads="1"/>
              </p:cNvSpPr>
              <p:nvPr/>
            </p:nvSpPr>
            <p:spPr bwMode="auto">
              <a:xfrm>
                <a:off x="199" y="911"/>
                <a:ext cx="176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11</a:t>
                </a:r>
              </a:p>
            </p:txBody>
          </p:sp>
          <p:sp>
            <p:nvSpPr>
              <p:cNvPr id="88132" name="Oval 179"/>
              <p:cNvSpPr>
                <a:spLocks noChangeArrowheads="1"/>
              </p:cNvSpPr>
              <p:nvPr/>
            </p:nvSpPr>
            <p:spPr bwMode="auto">
              <a:xfrm>
                <a:off x="684" y="656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0</a:t>
                </a:r>
              </a:p>
            </p:txBody>
          </p:sp>
          <p:sp>
            <p:nvSpPr>
              <p:cNvPr id="88133" name="Oval 180"/>
              <p:cNvSpPr>
                <a:spLocks noChangeArrowheads="1"/>
              </p:cNvSpPr>
              <p:nvPr/>
            </p:nvSpPr>
            <p:spPr bwMode="auto">
              <a:xfrm>
                <a:off x="1170" y="869"/>
                <a:ext cx="177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12</a:t>
                </a:r>
              </a:p>
            </p:txBody>
          </p:sp>
          <p:sp>
            <p:nvSpPr>
              <p:cNvPr id="88134" name="Oval 181"/>
              <p:cNvSpPr>
                <a:spLocks noChangeArrowheads="1"/>
              </p:cNvSpPr>
              <p:nvPr/>
            </p:nvSpPr>
            <p:spPr bwMode="auto">
              <a:xfrm>
                <a:off x="1170" y="380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4</a:t>
                </a:r>
              </a:p>
            </p:txBody>
          </p:sp>
          <p:sp>
            <p:nvSpPr>
              <p:cNvPr id="88135" name="Oval 182"/>
              <p:cNvSpPr>
                <a:spLocks noChangeArrowheads="1"/>
              </p:cNvSpPr>
              <p:nvPr/>
            </p:nvSpPr>
            <p:spPr bwMode="auto">
              <a:xfrm>
                <a:off x="684" y="147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-8</a:t>
                </a:r>
              </a:p>
            </p:txBody>
          </p:sp>
          <p:sp>
            <p:nvSpPr>
              <p:cNvPr id="290999" name="Line 183"/>
              <p:cNvSpPr>
                <a:spLocks noChangeShapeType="1"/>
              </p:cNvSpPr>
              <p:nvPr/>
            </p:nvSpPr>
            <p:spPr bwMode="auto">
              <a:xfrm>
                <a:off x="364" y="529"/>
                <a:ext cx="335" cy="1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000" name="Line 184"/>
              <p:cNvSpPr>
                <a:spLocks noChangeShapeType="1"/>
              </p:cNvSpPr>
              <p:nvPr/>
            </p:nvSpPr>
            <p:spPr bwMode="auto">
              <a:xfrm flipV="1">
                <a:off x="375" y="778"/>
                <a:ext cx="319" cy="1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001" name="Line 185"/>
              <p:cNvSpPr>
                <a:spLocks noChangeShapeType="1"/>
              </p:cNvSpPr>
              <p:nvPr/>
            </p:nvSpPr>
            <p:spPr bwMode="auto">
              <a:xfrm flipV="1">
                <a:off x="331" y="232"/>
                <a:ext cx="353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002" name="Line 186"/>
              <p:cNvSpPr>
                <a:spLocks noChangeShapeType="1"/>
              </p:cNvSpPr>
              <p:nvPr/>
            </p:nvSpPr>
            <p:spPr bwMode="auto">
              <a:xfrm>
                <a:off x="862" y="228"/>
                <a:ext cx="336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003" name="Line 187"/>
              <p:cNvSpPr>
                <a:spLocks noChangeShapeType="1"/>
              </p:cNvSpPr>
              <p:nvPr/>
            </p:nvSpPr>
            <p:spPr bwMode="auto">
              <a:xfrm flipV="1">
                <a:off x="851" y="514"/>
                <a:ext cx="336" cy="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004" name="Line 188"/>
              <p:cNvSpPr>
                <a:spLocks noChangeShapeType="1"/>
              </p:cNvSpPr>
              <p:nvPr/>
            </p:nvSpPr>
            <p:spPr bwMode="auto">
              <a:xfrm>
                <a:off x="855" y="778"/>
                <a:ext cx="325" cy="13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005" name="Line 189"/>
              <p:cNvSpPr>
                <a:spLocks noChangeShapeType="1"/>
              </p:cNvSpPr>
              <p:nvPr/>
            </p:nvSpPr>
            <p:spPr bwMode="auto">
              <a:xfrm>
                <a:off x="371" y="1034"/>
                <a:ext cx="318" cy="1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006" name="Line 190"/>
              <p:cNvSpPr>
                <a:spLocks noChangeShapeType="1"/>
              </p:cNvSpPr>
              <p:nvPr/>
            </p:nvSpPr>
            <p:spPr bwMode="auto">
              <a:xfrm flipV="1">
                <a:off x="855" y="1013"/>
                <a:ext cx="332" cy="20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007" name="Line 191"/>
              <p:cNvSpPr>
                <a:spLocks noChangeShapeType="1"/>
              </p:cNvSpPr>
              <p:nvPr/>
            </p:nvSpPr>
            <p:spPr bwMode="auto">
              <a:xfrm>
                <a:off x="276" y="566"/>
                <a:ext cx="5" cy="343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008" name="Line 192"/>
              <p:cNvSpPr>
                <a:spLocks noChangeShapeType="1"/>
              </p:cNvSpPr>
              <p:nvPr/>
            </p:nvSpPr>
            <p:spPr bwMode="auto">
              <a:xfrm flipV="1">
                <a:off x="373" y="973"/>
                <a:ext cx="798" cy="1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88146" name="Oval 193"/>
              <p:cNvSpPr>
                <a:spLocks noChangeArrowheads="1"/>
              </p:cNvSpPr>
              <p:nvPr/>
            </p:nvSpPr>
            <p:spPr bwMode="auto">
              <a:xfrm>
                <a:off x="1646" y="654"/>
                <a:ext cx="177" cy="169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6</a:t>
                </a:r>
              </a:p>
            </p:txBody>
          </p:sp>
          <p:sp>
            <p:nvSpPr>
              <p:cNvPr id="291010" name="Line 194"/>
              <p:cNvSpPr>
                <a:spLocks noChangeShapeType="1"/>
              </p:cNvSpPr>
              <p:nvPr/>
            </p:nvSpPr>
            <p:spPr bwMode="auto">
              <a:xfrm>
                <a:off x="1344" y="503"/>
                <a:ext cx="319" cy="18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011" name="Line 195"/>
              <p:cNvSpPr>
                <a:spLocks noChangeShapeType="1"/>
              </p:cNvSpPr>
              <p:nvPr/>
            </p:nvSpPr>
            <p:spPr bwMode="auto">
              <a:xfrm flipV="1">
                <a:off x="1343" y="764"/>
                <a:ext cx="308" cy="14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012" name="Freeform 196"/>
              <p:cNvSpPr>
                <a:spLocks/>
              </p:cNvSpPr>
              <p:nvPr/>
            </p:nvSpPr>
            <p:spPr bwMode="auto">
              <a:xfrm>
                <a:off x="862" y="815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013" name="Line 197"/>
              <p:cNvSpPr>
                <a:spLocks noChangeShapeType="1"/>
              </p:cNvSpPr>
              <p:nvPr/>
            </p:nvSpPr>
            <p:spPr bwMode="auto">
              <a:xfrm flipV="1">
                <a:off x="766" y="322"/>
                <a:ext cx="0" cy="32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88113" name="Text Box 198"/>
            <p:cNvSpPr txBox="1">
              <a:spLocks noChangeArrowheads="1"/>
            </p:cNvSpPr>
            <p:nvPr/>
          </p:nvSpPr>
          <p:spPr bwMode="auto">
            <a:xfrm>
              <a:off x="1907" y="2218"/>
              <a:ext cx="5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i="0">
                  <a:latin typeface="굴림" charset="-127"/>
                </a:rPr>
                <a:t>(e) </a:t>
              </a:r>
              <a:r>
                <a:rPr kumimoji="1" lang="en-US" altLang="ko-KR" sz="1600">
                  <a:latin typeface="굴림" charset="-127"/>
                </a:rPr>
                <a:t>i </a:t>
              </a:r>
              <a:r>
                <a:rPr kumimoji="1" lang="en-US" altLang="ko-KR" sz="1600" i="0">
                  <a:latin typeface="굴림" charset="-127"/>
                </a:rPr>
                <a:t>=4</a:t>
              </a:r>
            </a:p>
          </p:txBody>
        </p:sp>
        <p:sp>
          <p:nvSpPr>
            <p:cNvPr id="291015" name="AutoShape 199"/>
            <p:cNvSpPr>
              <a:spLocks noChangeArrowheads="1"/>
            </p:cNvSpPr>
            <p:nvPr/>
          </p:nvSpPr>
          <p:spPr bwMode="auto">
            <a:xfrm flipH="1">
              <a:off x="3542" y="3255"/>
              <a:ext cx="213" cy="161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291016" name="Group 200"/>
          <p:cNvGrpSpPr>
            <a:grpSpLocks/>
          </p:cNvGrpSpPr>
          <p:nvPr/>
        </p:nvGrpSpPr>
        <p:grpSpPr bwMode="auto">
          <a:xfrm>
            <a:off x="115888" y="3554413"/>
            <a:ext cx="3054350" cy="1984375"/>
            <a:chOff x="73" y="2239"/>
            <a:chExt cx="1924" cy="1250"/>
          </a:xfrm>
        </p:grpSpPr>
        <p:grpSp>
          <p:nvGrpSpPr>
            <p:cNvPr id="88073" name="Group 201"/>
            <p:cNvGrpSpPr>
              <a:grpSpLocks/>
            </p:cNvGrpSpPr>
            <p:nvPr/>
          </p:nvGrpSpPr>
          <p:grpSpPr bwMode="auto">
            <a:xfrm>
              <a:off x="266" y="2300"/>
              <a:ext cx="1731" cy="1189"/>
              <a:chOff x="92" y="147"/>
              <a:chExt cx="1731" cy="1189"/>
            </a:xfrm>
          </p:grpSpPr>
          <p:sp>
            <p:nvSpPr>
              <p:cNvPr id="88076" name="Text Box 202"/>
              <p:cNvSpPr txBox="1">
                <a:spLocks noChangeArrowheads="1"/>
              </p:cNvSpPr>
              <p:nvPr/>
            </p:nvSpPr>
            <p:spPr bwMode="auto">
              <a:xfrm>
                <a:off x="390" y="166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8</a:t>
                </a:r>
              </a:p>
            </p:txBody>
          </p:sp>
          <p:sp>
            <p:nvSpPr>
              <p:cNvPr id="88077" name="Text Box 203"/>
              <p:cNvSpPr txBox="1">
                <a:spLocks noChangeArrowheads="1"/>
              </p:cNvSpPr>
              <p:nvPr/>
            </p:nvSpPr>
            <p:spPr bwMode="auto">
              <a:xfrm>
                <a:off x="393" y="552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9</a:t>
                </a:r>
              </a:p>
            </p:txBody>
          </p:sp>
          <p:sp>
            <p:nvSpPr>
              <p:cNvPr id="88078" name="Text Box 204"/>
              <p:cNvSpPr txBox="1">
                <a:spLocks noChangeArrowheads="1"/>
              </p:cNvSpPr>
              <p:nvPr/>
            </p:nvSpPr>
            <p:spPr bwMode="auto">
              <a:xfrm>
                <a:off x="408" y="1064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8</a:t>
                </a:r>
              </a:p>
            </p:txBody>
          </p:sp>
          <p:sp>
            <p:nvSpPr>
              <p:cNvPr id="88079" name="Text Box 205"/>
              <p:cNvSpPr txBox="1">
                <a:spLocks noChangeArrowheads="1"/>
              </p:cNvSpPr>
              <p:nvPr/>
            </p:nvSpPr>
            <p:spPr bwMode="auto">
              <a:xfrm>
                <a:off x="956" y="160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10</a:t>
                </a:r>
              </a:p>
            </p:txBody>
          </p:sp>
          <p:sp>
            <p:nvSpPr>
              <p:cNvPr id="88080" name="Text Box 206"/>
              <p:cNvSpPr txBox="1">
                <a:spLocks noChangeArrowheads="1"/>
              </p:cNvSpPr>
              <p:nvPr/>
            </p:nvSpPr>
            <p:spPr bwMode="auto">
              <a:xfrm>
                <a:off x="974" y="548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1</a:t>
                </a:r>
              </a:p>
            </p:txBody>
          </p:sp>
          <p:sp>
            <p:nvSpPr>
              <p:cNvPr id="88081" name="Text Box 207"/>
              <p:cNvSpPr txBox="1">
                <a:spLocks noChangeArrowheads="1"/>
              </p:cNvSpPr>
              <p:nvPr/>
            </p:nvSpPr>
            <p:spPr bwMode="auto">
              <a:xfrm>
                <a:off x="394" y="727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3</a:t>
                </a:r>
              </a:p>
            </p:txBody>
          </p:sp>
          <p:sp>
            <p:nvSpPr>
              <p:cNvPr id="88082" name="Text Box 208"/>
              <p:cNvSpPr txBox="1">
                <a:spLocks noChangeArrowheads="1"/>
              </p:cNvSpPr>
              <p:nvPr/>
            </p:nvSpPr>
            <p:spPr bwMode="auto">
              <a:xfrm>
                <a:off x="953" y="714"/>
                <a:ext cx="3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-12</a:t>
                </a:r>
              </a:p>
            </p:txBody>
          </p:sp>
          <p:sp>
            <p:nvSpPr>
              <p:cNvPr id="88083" name="Text Box 209"/>
              <p:cNvSpPr txBox="1">
                <a:spLocks noChangeArrowheads="1"/>
              </p:cNvSpPr>
              <p:nvPr/>
            </p:nvSpPr>
            <p:spPr bwMode="auto">
              <a:xfrm>
                <a:off x="964" y="1055"/>
                <a:ext cx="25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-7</a:t>
                </a:r>
              </a:p>
            </p:txBody>
          </p:sp>
          <p:sp>
            <p:nvSpPr>
              <p:cNvPr id="88084" name="Text Box 210"/>
              <p:cNvSpPr txBox="1">
                <a:spLocks noChangeArrowheads="1"/>
              </p:cNvSpPr>
              <p:nvPr/>
            </p:nvSpPr>
            <p:spPr bwMode="auto">
              <a:xfrm>
                <a:off x="92" y="627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11</a:t>
                </a:r>
              </a:p>
            </p:txBody>
          </p:sp>
          <p:sp>
            <p:nvSpPr>
              <p:cNvPr id="88085" name="Text Box 211"/>
              <p:cNvSpPr txBox="1">
                <a:spLocks noChangeArrowheads="1"/>
              </p:cNvSpPr>
              <p:nvPr/>
            </p:nvSpPr>
            <p:spPr bwMode="auto">
              <a:xfrm>
                <a:off x="760" y="933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8</a:t>
                </a:r>
              </a:p>
            </p:txBody>
          </p:sp>
          <p:sp>
            <p:nvSpPr>
              <p:cNvPr id="88086" name="Text Box 212"/>
              <p:cNvSpPr txBox="1">
                <a:spLocks noChangeArrowheads="1"/>
              </p:cNvSpPr>
              <p:nvPr/>
            </p:nvSpPr>
            <p:spPr bwMode="auto">
              <a:xfrm>
                <a:off x="1416" y="431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2</a:t>
                </a:r>
              </a:p>
            </p:txBody>
          </p:sp>
          <p:sp>
            <p:nvSpPr>
              <p:cNvPr id="88087" name="Text Box 213"/>
              <p:cNvSpPr txBox="1">
                <a:spLocks noChangeArrowheads="1"/>
              </p:cNvSpPr>
              <p:nvPr/>
            </p:nvSpPr>
            <p:spPr bwMode="auto">
              <a:xfrm>
                <a:off x="1305" y="1079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4</a:t>
                </a:r>
              </a:p>
            </p:txBody>
          </p:sp>
          <p:sp>
            <p:nvSpPr>
              <p:cNvPr id="88088" name="Text Box 214"/>
              <p:cNvSpPr txBox="1">
                <a:spLocks noChangeArrowheads="1"/>
              </p:cNvSpPr>
              <p:nvPr/>
            </p:nvSpPr>
            <p:spPr bwMode="auto">
              <a:xfrm>
                <a:off x="1352" y="697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5</a:t>
                </a:r>
              </a:p>
            </p:txBody>
          </p:sp>
          <p:sp>
            <p:nvSpPr>
              <p:cNvPr id="88089" name="Text Box 215"/>
              <p:cNvSpPr txBox="1">
                <a:spLocks noChangeArrowheads="1"/>
              </p:cNvSpPr>
              <p:nvPr/>
            </p:nvSpPr>
            <p:spPr bwMode="auto">
              <a:xfrm>
                <a:off x="728" y="382"/>
                <a:ext cx="3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-15</a:t>
                </a:r>
              </a:p>
            </p:txBody>
          </p:sp>
          <p:sp>
            <p:nvSpPr>
              <p:cNvPr id="88090" name="Oval 216"/>
              <p:cNvSpPr>
                <a:spLocks noChangeArrowheads="1"/>
              </p:cNvSpPr>
              <p:nvPr/>
            </p:nvSpPr>
            <p:spPr bwMode="auto">
              <a:xfrm>
                <a:off x="199" y="402"/>
                <a:ext cx="176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0</a:t>
                </a:r>
              </a:p>
            </p:txBody>
          </p:sp>
          <p:sp>
            <p:nvSpPr>
              <p:cNvPr id="88091" name="Oval 217"/>
              <p:cNvSpPr>
                <a:spLocks noChangeArrowheads="1"/>
              </p:cNvSpPr>
              <p:nvPr/>
            </p:nvSpPr>
            <p:spPr bwMode="auto">
              <a:xfrm>
                <a:off x="684" y="1166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10</a:t>
                </a:r>
              </a:p>
            </p:txBody>
          </p:sp>
          <p:sp>
            <p:nvSpPr>
              <p:cNvPr id="88092" name="Oval 218"/>
              <p:cNvSpPr>
                <a:spLocks noChangeArrowheads="1"/>
              </p:cNvSpPr>
              <p:nvPr/>
            </p:nvSpPr>
            <p:spPr bwMode="auto">
              <a:xfrm>
                <a:off x="199" y="911"/>
                <a:ext cx="176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11</a:t>
                </a:r>
              </a:p>
            </p:txBody>
          </p:sp>
          <p:sp>
            <p:nvSpPr>
              <p:cNvPr id="88093" name="Oval 219"/>
              <p:cNvSpPr>
                <a:spLocks noChangeArrowheads="1"/>
              </p:cNvSpPr>
              <p:nvPr/>
            </p:nvSpPr>
            <p:spPr bwMode="auto">
              <a:xfrm>
                <a:off x="684" y="656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0</a:t>
                </a:r>
              </a:p>
            </p:txBody>
          </p:sp>
          <p:sp>
            <p:nvSpPr>
              <p:cNvPr id="88094" name="Oval 220"/>
              <p:cNvSpPr>
                <a:spLocks noChangeArrowheads="1"/>
              </p:cNvSpPr>
              <p:nvPr/>
            </p:nvSpPr>
            <p:spPr bwMode="auto">
              <a:xfrm>
                <a:off x="1170" y="869"/>
                <a:ext cx="177" cy="169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9</a:t>
                </a:r>
              </a:p>
            </p:txBody>
          </p:sp>
          <p:sp>
            <p:nvSpPr>
              <p:cNvPr id="88095" name="Oval 221"/>
              <p:cNvSpPr>
                <a:spLocks noChangeArrowheads="1"/>
              </p:cNvSpPr>
              <p:nvPr/>
            </p:nvSpPr>
            <p:spPr bwMode="auto">
              <a:xfrm>
                <a:off x="1170" y="380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1</a:t>
                </a:r>
              </a:p>
            </p:txBody>
          </p:sp>
          <p:sp>
            <p:nvSpPr>
              <p:cNvPr id="88096" name="Oval 222"/>
              <p:cNvSpPr>
                <a:spLocks noChangeArrowheads="1"/>
              </p:cNvSpPr>
              <p:nvPr/>
            </p:nvSpPr>
            <p:spPr bwMode="auto">
              <a:xfrm>
                <a:off x="684" y="147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-15</a:t>
                </a:r>
              </a:p>
            </p:txBody>
          </p:sp>
          <p:sp>
            <p:nvSpPr>
              <p:cNvPr id="291039" name="Line 223"/>
              <p:cNvSpPr>
                <a:spLocks noChangeShapeType="1"/>
              </p:cNvSpPr>
              <p:nvPr/>
            </p:nvSpPr>
            <p:spPr bwMode="auto">
              <a:xfrm>
                <a:off x="364" y="529"/>
                <a:ext cx="335" cy="1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040" name="Line 224"/>
              <p:cNvSpPr>
                <a:spLocks noChangeShapeType="1"/>
              </p:cNvSpPr>
              <p:nvPr/>
            </p:nvSpPr>
            <p:spPr bwMode="auto">
              <a:xfrm flipV="1">
                <a:off x="375" y="778"/>
                <a:ext cx="319" cy="1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041" name="Line 225"/>
              <p:cNvSpPr>
                <a:spLocks noChangeShapeType="1"/>
              </p:cNvSpPr>
              <p:nvPr/>
            </p:nvSpPr>
            <p:spPr bwMode="auto">
              <a:xfrm flipV="1">
                <a:off x="331" y="232"/>
                <a:ext cx="353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042" name="Line 226"/>
              <p:cNvSpPr>
                <a:spLocks noChangeShapeType="1"/>
              </p:cNvSpPr>
              <p:nvPr/>
            </p:nvSpPr>
            <p:spPr bwMode="auto">
              <a:xfrm>
                <a:off x="862" y="228"/>
                <a:ext cx="336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043" name="Line 227"/>
              <p:cNvSpPr>
                <a:spLocks noChangeShapeType="1"/>
              </p:cNvSpPr>
              <p:nvPr/>
            </p:nvSpPr>
            <p:spPr bwMode="auto">
              <a:xfrm flipV="1">
                <a:off x="851" y="514"/>
                <a:ext cx="336" cy="18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044" name="Line 228"/>
              <p:cNvSpPr>
                <a:spLocks noChangeShapeType="1"/>
              </p:cNvSpPr>
              <p:nvPr/>
            </p:nvSpPr>
            <p:spPr bwMode="auto">
              <a:xfrm>
                <a:off x="855" y="778"/>
                <a:ext cx="325" cy="133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045" name="Line 229"/>
              <p:cNvSpPr>
                <a:spLocks noChangeShapeType="1"/>
              </p:cNvSpPr>
              <p:nvPr/>
            </p:nvSpPr>
            <p:spPr bwMode="auto">
              <a:xfrm>
                <a:off x="371" y="1034"/>
                <a:ext cx="318" cy="1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046" name="Line 230"/>
              <p:cNvSpPr>
                <a:spLocks noChangeShapeType="1"/>
              </p:cNvSpPr>
              <p:nvPr/>
            </p:nvSpPr>
            <p:spPr bwMode="auto">
              <a:xfrm flipV="1">
                <a:off x="855" y="1013"/>
                <a:ext cx="332" cy="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047" name="Line 231"/>
              <p:cNvSpPr>
                <a:spLocks noChangeShapeType="1"/>
              </p:cNvSpPr>
              <p:nvPr/>
            </p:nvSpPr>
            <p:spPr bwMode="auto">
              <a:xfrm>
                <a:off x="276" y="566"/>
                <a:ext cx="5" cy="343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048" name="Line 232"/>
              <p:cNvSpPr>
                <a:spLocks noChangeShapeType="1"/>
              </p:cNvSpPr>
              <p:nvPr/>
            </p:nvSpPr>
            <p:spPr bwMode="auto">
              <a:xfrm flipV="1">
                <a:off x="373" y="973"/>
                <a:ext cx="798" cy="1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88107" name="Oval 233"/>
              <p:cNvSpPr>
                <a:spLocks noChangeArrowheads="1"/>
              </p:cNvSpPr>
              <p:nvPr/>
            </p:nvSpPr>
            <p:spPr bwMode="auto">
              <a:xfrm>
                <a:off x="1646" y="654"/>
                <a:ext cx="177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6</a:t>
                </a:r>
              </a:p>
            </p:txBody>
          </p:sp>
          <p:sp>
            <p:nvSpPr>
              <p:cNvPr id="291050" name="Line 234"/>
              <p:cNvSpPr>
                <a:spLocks noChangeShapeType="1"/>
              </p:cNvSpPr>
              <p:nvPr/>
            </p:nvSpPr>
            <p:spPr bwMode="auto">
              <a:xfrm>
                <a:off x="1344" y="503"/>
                <a:ext cx="319" cy="187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051" name="Line 235"/>
              <p:cNvSpPr>
                <a:spLocks noChangeShapeType="1"/>
              </p:cNvSpPr>
              <p:nvPr/>
            </p:nvSpPr>
            <p:spPr bwMode="auto">
              <a:xfrm flipV="1">
                <a:off x="1343" y="764"/>
                <a:ext cx="308" cy="14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052" name="Freeform 236"/>
              <p:cNvSpPr>
                <a:spLocks/>
              </p:cNvSpPr>
              <p:nvPr/>
            </p:nvSpPr>
            <p:spPr bwMode="auto">
              <a:xfrm>
                <a:off x="862" y="815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053" name="Line 237"/>
              <p:cNvSpPr>
                <a:spLocks noChangeShapeType="1"/>
              </p:cNvSpPr>
              <p:nvPr/>
            </p:nvSpPr>
            <p:spPr bwMode="auto">
              <a:xfrm flipV="1">
                <a:off x="766" y="322"/>
                <a:ext cx="0" cy="32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88074" name="Text Box 238"/>
            <p:cNvSpPr txBox="1">
              <a:spLocks noChangeArrowheads="1"/>
            </p:cNvSpPr>
            <p:nvPr/>
          </p:nvSpPr>
          <p:spPr bwMode="auto">
            <a:xfrm>
              <a:off x="73" y="2239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i="0">
                  <a:latin typeface="굴림" charset="-127"/>
                </a:rPr>
                <a:t>(f) </a:t>
              </a:r>
              <a:r>
                <a:rPr kumimoji="1" lang="en-US" altLang="ko-KR" sz="1600">
                  <a:latin typeface="굴림" charset="-127"/>
                </a:rPr>
                <a:t>i </a:t>
              </a:r>
              <a:r>
                <a:rPr kumimoji="1" lang="en-US" altLang="ko-KR" sz="1600" i="0">
                  <a:latin typeface="굴림" charset="-127"/>
                </a:rPr>
                <a:t>=5</a:t>
              </a:r>
            </a:p>
          </p:txBody>
        </p:sp>
        <p:sp>
          <p:nvSpPr>
            <p:cNvPr id="291055" name="AutoShape 239"/>
            <p:cNvSpPr>
              <a:spLocks noChangeArrowheads="1"/>
            </p:cNvSpPr>
            <p:nvPr/>
          </p:nvSpPr>
          <p:spPr bwMode="auto">
            <a:xfrm flipH="1">
              <a:off x="1727" y="3255"/>
              <a:ext cx="213" cy="161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9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4" name="Group 2"/>
          <p:cNvGrpSpPr>
            <a:grpSpLocks/>
          </p:cNvGrpSpPr>
          <p:nvPr/>
        </p:nvGrpSpPr>
        <p:grpSpPr bwMode="auto">
          <a:xfrm>
            <a:off x="39688" y="1395413"/>
            <a:ext cx="3054350" cy="1984375"/>
            <a:chOff x="25" y="879"/>
            <a:chExt cx="1924" cy="1250"/>
          </a:xfrm>
        </p:grpSpPr>
        <p:grpSp>
          <p:nvGrpSpPr>
            <p:cNvPr id="90235" name="Group 3"/>
            <p:cNvGrpSpPr>
              <a:grpSpLocks/>
            </p:cNvGrpSpPr>
            <p:nvPr/>
          </p:nvGrpSpPr>
          <p:grpSpPr bwMode="auto">
            <a:xfrm>
              <a:off x="218" y="940"/>
              <a:ext cx="1731" cy="1189"/>
              <a:chOff x="92" y="147"/>
              <a:chExt cx="1731" cy="1189"/>
            </a:xfrm>
          </p:grpSpPr>
          <p:sp>
            <p:nvSpPr>
              <p:cNvPr id="90237" name="Text Box 4"/>
              <p:cNvSpPr txBox="1">
                <a:spLocks noChangeArrowheads="1"/>
              </p:cNvSpPr>
              <p:nvPr/>
            </p:nvSpPr>
            <p:spPr bwMode="auto">
              <a:xfrm>
                <a:off x="390" y="166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8</a:t>
                </a:r>
              </a:p>
            </p:txBody>
          </p:sp>
          <p:sp>
            <p:nvSpPr>
              <p:cNvPr id="90238" name="Text Box 5"/>
              <p:cNvSpPr txBox="1">
                <a:spLocks noChangeArrowheads="1"/>
              </p:cNvSpPr>
              <p:nvPr/>
            </p:nvSpPr>
            <p:spPr bwMode="auto">
              <a:xfrm>
                <a:off x="393" y="552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9</a:t>
                </a:r>
              </a:p>
            </p:txBody>
          </p:sp>
          <p:sp>
            <p:nvSpPr>
              <p:cNvPr id="90239" name="Text Box 6"/>
              <p:cNvSpPr txBox="1">
                <a:spLocks noChangeArrowheads="1"/>
              </p:cNvSpPr>
              <p:nvPr/>
            </p:nvSpPr>
            <p:spPr bwMode="auto">
              <a:xfrm>
                <a:off x="408" y="1064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8</a:t>
                </a:r>
              </a:p>
            </p:txBody>
          </p:sp>
          <p:sp>
            <p:nvSpPr>
              <p:cNvPr id="90240" name="Text Box 7"/>
              <p:cNvSpPr txBox="1">
                <a:spLocks noChangeArrowheads="1"/>
              </p:cNvSpPr>
              <p:nvPr/>
            </p:nvSpPr>
            <p:spPr bwMode="auto">
              <a:xfrm>
                <a:off x="956" y="160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10</a:t>
                </a:r>
              </a:p>
            </p:txBody>
          </p:sp>
          <p:sp>
            <p:nvSpPr>
              <p:cNvPr id="90241" name="Text Box 8"/>
              <p:cNvSpPr txBox="1">
                <a:spLocks noChangeArrowheads="1"/>
              </p:cNvSpPr>
              <p:nvPr/>
            </p:nvSpPr>
            <p:spPr bwMode="auto">
              <a:xfrm>
                <a:off x="974" y="548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1</a:t>
                </a:r>
              </a:p>
            </p:txBody>
          </p:sp>
          <p:sp>
            <p:nvSpPr>
              <p:cNvPr id="90242" name="Text Box 9"/>
              <p:cNvSpPr txBox="1">
                <a:spLocks noChangeArrowheads="1"/>
              </p:cNvSpPr>
              <p:nvPr/>
            </p:nvSpPr>
            <p:spPr bwMode="auto">
              <a:xfrm>
                <a:off x="394" y="727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3</a:t>
                </a:r>
              </a:p>
            </p:txBody>
          </p:sp>
          <p:sp>
            <p:nvSpPr>
              <p:cNvPr id="90243" name="Text Box 10"/>
              <p:cNvSpPr txBox="1">
                <a:spLocks noChangeArrowheads="1"/>
              </p:cNvSpPr>
              <p:nvPr/>
            </p:nvSpPr>
            <p:spPr bwMode="auto">
              <a:xfrm>
                <a:off x="953" y="714"/>
                <a:ext cx="3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-12</a:t>
                </a:r>
              </a:p>
            </p:txBody>
          </p:sp>
          <p:sp>
            <p:nvSpPr>
              <p:cNvPr id="90244" name="Text Box 11"/>
              <p:cNvSpPr txBox="1">
                <a:spLocks noChangeArrowheads="1"/>
              </p:cNvSpPr>
              <p:nvPr/>
            </p:nvSpPr>
            <p:spPr bwMode="auto">
              <a:xfrm>
                <a:off x="964" y="1055"/>
                <a:ext cx="25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-7</a:t>
                </a:r>
              </a:p>
            </p:txBody>
          </p:sp>
          <p:sp>
            <p:nvSpPr>
              <p:cNvPr id="90245" name="Text Box 12"/>
              <p:cNvSpPr txBox="1">
                <a:spLocks noChangeArrowheads="1"/>
              </p:cNvSpPr>
              <p:nvPr/>
            </p:nvSpPr>
            <p:spPr bwMode="auto">
              <a:xfrm>
                <a:off x="92" y="627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11</a:t>
                </a:r>
              </a:p>
            </p:txBody>
          </p:sp>
          <p:sp>
            <p:nvSpPr>
              <p:cNvPr id="90246" name="Text Box 13"/>
              <p:cNvSpPr txBox="1">
                <a:spLocks noChangeArrowheads="1"/>
              </p:cNvSpPr>
              <p:nvPr/>
            </p:nvSpPr>
            <p:spPr bwMode="auto">
              <a:xfrm>
                <a:off x="760" y="933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8</a:t>
                </a:r>
              </a:p>
            </p:txBody>
          </p:sp>
          <p:sp>
            <p:nvSpPr>
              <p:cNvPr id="90247" name="Text Box 14"/>
              <p:cNvSpPr txBox="1">
                <a:spLocks noChangeArrowheads="1"/>
              </p:cNvSpPr>
              <p:nvPr/>
            </p:nvSpPr>
            <p:spPr bwMode="auto">
              <a:xfrm>
                <a:off x="1416" y="431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2</a:t>
                </a:r>
              </a:p>
            </p:txBody>
          </p:sp>
          <p:sp>
            <p:nvSpPr>
              <p:cNvPr id="90248" name="Text Box 15"/>
              <p:cNvSpPr txBox="1">
                <a:spLocks noChangeArrowheads="1"/>
              </p:cNvSpPr>
              <p:nvPr/>
            </p:nvSpPr>
            <p:spPr bwMode="auto">
              <a:xfrm>
                <a:off x="1305" y="1079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4</a:t>
                </a:r>
              </a:p>
            </p:txBody>
          </p:sp>
          <p:sp>
            <p:nvSpPr>
              <p:cNvPr id="90249" name="Text Box 16"/>
              <p:cNvSpPr txBox="1">
                <a:spLocks noChangeArrowheads="1"/>
              </p:cNvSpPr>
              <p:nvPr/>
            </p:nvSpPr>
            <p:spPr bwMode="auto">
              <a:xfrm>
                <a:off x="1352" y="697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5</a:t>
                </a:r>
              </a:p>
            </p:txBody>
          </p:sp>
          <p:sp>
            <p:nvSpPr>
              <p:cNvPr id="90250" name="Text Box 17"/>
              <p:cNvSpPr txBox="1">
                <a:spLocks noChangeArrowheads="1"/>
              </p:cNvSpPr>
              <p:nvPr/>
            </p:nvSpPr>
            <p:spPr bwMode="auto">
              <a:xfrm>
                <a:off x="728" y="382"/>
                <a:ext cx="3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-15</a:t>
                </a:r>
              </a:p>
            </p:txBody>
          </p:sp>
          <p:sp>
            <p:nvSpPr>
              <p:cNvPr id="90251" name="Oval 18"/>
              <p:cNvSpPr>
                <a:spLocks noChangeArrowheads="1"/>
              </p:cNvSpPr>
              <p:nvPr/>
            </p:nvSpPr>
            <p:spPr bwMode="auto">
              <a:xfrm>
                <a:off x="199" y="402"/>
                <a:ext cx="176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0</a:t>
                </a:r>
              </a:p>
            </p:txBody>
          </p:sp>
          <p:sp>
            <p:nvSpPr>
              <p:cNvPr id="90252" name="Oval 19"/>
              <p:cNvSpPr>
                <a:spLocks noChangeArrowheads="1"/>
              </p:cNvSpPr>
              <p:nvPr/>
            </p:nvSpPr>
            <p:spPr bwMode="auto">
              <a:xfrm>
                <a:off x="684" y="1166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10</a:t>
                </a:r>
              </a:p>
            </p:txBody>
          </p:sp>
          <p:sp>
            <p:nvSpPr>
              <p:cNvPr id="90253" name="Oval 20"/>
              <p:cNvSpPr>
                <a:spLocks noChangeArrowheads="1"/>
              </p:cNvSpPr>
              <p:nvPr/>
            </p:nvSpPr>
            <p:spPr bwMode="auto">
              <a:xfrm>
                <a:off x="199" y="911"/>
                <a:ext cx="176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11</a:t>
                </a:r>
              </a:p>
            </p:txBody>
          </p:sp>
          <p:sp>
            <p:nvSpPr>
              <p:cNvPr id="90254" name="Oval 21"/>
              <p:cNvSpPr>
                <a:spLocks noChangeArrowheads="1"/>
              </p:cNvSpPr>
              <p:nvPr/>
            </p:nvSpPr>
            <p:spPr bwMode="auto">
              <a:xfrm>
                <a:off x="684" y="656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0</a:t>
                </a:r>
              </a:p>
            </p:txBody>
          </p:sp>
          <p:sp>
            <p:nvSpPr>
              <p:cNvPr id="90255" name="Oval 22"/>
              <p:cNvSpPr>
                <a:spLocks noChangeArrowheads="1"/>
              </p:cNvSpPr>
              <p:nvPr/>
            </p:nvSpPr>
            <p:spPr bwMode="auto">
              <a:xfrm>
                <a:off x="1170" y="869"/>
                <a:ext cx="177" cy="169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9</a:t>
                </a:r>
              </a:p>
            </p:txBody>
          </p:sp>
          <p:sp>
            <p:nvSpPr>
              <p:cNvPr id="90256" name="Oval 23"/>
              <p:cNvSpPr>
                <a:spLocks noChangeArrowheads="1"/>
              </p:cNvSpPr>
              <p:nvPr/>
            </p:nvSpPr>
            <p:spPr bwMode="auto">
              <a:xfrm>
                <a:off x="1170" y="380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1</a:t>
                </a:r>
              </a:p>
            </p:txBody>
          </p:sp>
          <p:sp>
            <p:nvSpPr>
              <p:cNvPr id="90257" name="Oval 24"/>
              <p:cNvSpPr>
                <a:spLocks noChangeArrowheads="1"/>
              </p:cNvSpPr>
              <p:nvPr/>
            </p:nvSpPr>
            <p:spPr bwMode="auto">
              <a:xfrm>
                <a:off x="684" y="147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-15</a:t>
                </a:r>
              </a:p>
            </p:txBody>
          </p:sp>
          <p:sp>
            <p:nvSpPr>
              <p:cNvPr id="291865" name="Line 25"/>
              <p:cNvSpPr>
                <a:spLocks noChangeShapeType="1"/>
              </p:cNvSpPr>
              <p:nvPr/>
            </p:nvSpPr>
            <p:spPr bwMode="auto">
              <a:xfrm>
                <a:off x="364" y="529"/>
                <a:ext cx="335" cy="1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866" name="Line 26"/>
              <p:cNvSpPr>
                <a:spLocks noChangeShapeType="1"/>
              </p:cNvSpPr>
              <p:nvPr/>
            </p:nvSpPr>
            <p:spPr bwMode="auto">
              <a:xfrm flipV="1">
                <a:off x="375" y="778"/>
                <a:ext cx="319" cy="1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867" name="Line 27"/>
              <p:cNvSpPr>
                <a:spLocks noChangeShapeType="1"/>
              </p:cNvSpPr>
              <p:nvPr/>
            </p:nvSpPr>
            <p:spPr bwMode="auto">
              <a:xfrm flipV="1">
                <a:off x="331" y="232"/>
                <a:ext cx="353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868" name="Line 28"/>
              <p:cNvSpPr>
                <a:spLocks noChangeShapeType="1"/>
              </p:cNvSpPr>
              <p:nvPr/>
            </p:nvSpPr>
            <p:spPr bwMode="auto">
              <a:xfrm>
                <a:off x="862" y="228"/>
                <a:ext cx="336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869" name="Line 29"/>
              <p:cNvSpPr>
                <a:spLocks noChangeShapeType="1"/>
              </p:cNvSpPr>
              <p:nvPr/>
            </p:nvSpPr>
            <p:spPr bwMode="auto">
              <a:xfrm flipV="1">
                <a:off x="851" y="514"/>
                <a:ext cx="336" cy="18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870" name="Line 30"/>
              <p:cNvSpPr>
                <a:spLocks noChangeShapeType="1"/>
              </p:cNvSpPr>
              <p:nvPr/>
            </p:nvSpPr>
            <p:spPr bwMode="auto">
              <a:xfrm>
                <a:off x="855" y="778"/>
                <a:ext cx="325" cy="133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871" name="Line 31"/>
              <p:cNvSpPr>
                <a:spLocks noChangeShapeType="1"/>
              </p:cNvSpPr>
              <p:nvPr/>
            </p:nvSpPr>
            <p:spPr bwMode="auto">
              <a:xfrm>
                <a:off x="371" y="1034"/>
                <a:ext cx="318" cy="1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872" name="Line 32"/>
              <p:cNvSpPr>
                <a:spLocks noChangeShapeType="1"/>
              </p:cNvSpPr>
              <p:nvPr/>
            </p:nvSpPr>
            <p:spPr bwMode="auto">
              <a:xfrm flipV="1">
                <a:off x="855" y="1013"/>
                <a:ext cx="332" cy="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873" name="Line 33"/>
              <p:cNvSpPr>
                <a:spLocks noChangeShapeType="1"/>
              </p:cNvSpPr>
              <p:nvPr/>
            </p:nvSpPr>
            <p:spPr bwMode="auto">
              <a:xfrm>
                <a:off x="276" y="566"/>
                <a:ext cx="5" cy="343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874" name="Line 34"/>
              <p:cNvSpPr>
                <a:spLocks noChangeShapeType="1"/>
              </p:cNvSpPr>
              <p:nvPr/>
            </p:nvSpPr>
            <p:spPr bwMode="auto">
              <a:xfrm flipV="1">
                <a:off x="373" y="973"/>
                <a:ext cx="798" cy="1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90268" name="Oval 35"/>
              <p:cNvSpPr>
                <a:spLocks noChangeArrowheads="1"/>
              </p:cNvSpPr>
              <p:nvPr/>
            </p:nvSpPr>
            <p:spPr bwMode="auto">
              <a:xfrm>
                <a:off x="1646" y="654"/>
                <a:ext cx="177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6</a:t>
                </a:r>
              </a:p>
            </p:txBody>
          </p:sp>
          <p:sp>
            <p:nvSpPr>
              <p:cNvPr id="291876" name="Line 36"/>
              <p:cNvSpPr>
                <a:spLocks noChangeShapeType="1"/>
              </p:cNvSpPr>
              <p:nvPr/>
            </p:nvSpPr>
            <p:spPr bwMode="auto">
              <a:xfrm>
                <a:off x="1344" y="503"/>
                <a:ext cx="319" cy="187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877" name="Line 37"/>
              <p:cNvSpPr>
                <a:spLocks noChangeShapeType="1"/>
              </p:cNvSpPr>
              <p:nvPr/>
            </p:nvSpPr>
            <p:spPr bwMode="auto">
              <a:xfrm flipV="1">
                <a:off x="1343" y="764"/>
                <a:ext cx="308" cy="14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878" name="Freeform 38"/>
              <p:cNvSpPr>
                <a:spLocks/>
              </p:cNvSpPr>
              <p:nvPr/>
            </p:nvSpPr>
            <p:spPr bwMode="auto">
              <a:xfrm>
                <a:off x="862" y="815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879" name="Line 39"/>
              <p:cNvSpPr>
                <a:spLocks noChangeShapeType="1"/>
              </p:cNvSpPr>
              <p:nvPr/>
            </p:nvSpPr>
            <p:spPr bwMode="auto">
              <a:xfrm flipV="1">
                <a:off x="766" y="322"/>
                <a:ext cx="0" cy="32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90236" name="Text Box 40"/>
            <p:cNvSpPr txBox="1">
              <a:spLocks noChangeArrowheads="1"/>
            </p:cNvSpPr>
            <p:nvPr/>
          </p:nvSpPr>
          <p:spPr bwMode="auto">
            <a:xfrm>
              <a:off x="25" y="879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i="0">
                  <a:latin typeface="굴림" charset="-127"/>
                </a:rPr>
                <a:t>(f) </a:t>
              </a:r>
              <a:r>
                <a:rPr kumimoji="1" lang="en-US" altLang="ko-KR" sz="1600">
                  <a:latin typeface="굴림" charset="-127"/>
                </a:rPr>
                <a:t>i </a:t>
              </a:r>
              <a:r>
                <a:rPr kumimoji="1" lang="en-US" altLang="ko-KR" sz="1600" i="0">
                  <a:latin typeface="굴림" charset="-127"/>
                </a:rPr>
                <a:t>=5</a:t>
              </a:r>
            </a:p>
          </p:txBody>
        </p:sp>
      </p:grpSp>
      <p:grpSp>
        <p:nvGrpSpPr>
          <p:cNvPr id="90115" name="Group 41"/>
          <p:cNvGrpSpPr>
            <a:grpSpLocks/>
          </p:cNvGrpSpPr>
          <p:nvPr/>
        </p:nvGrpSpPr>
        <p:grpSpPr bwMode="auto">
          <a:xfrm>
            <a:off x="6191250" y="4200525"/>
            <a:ext cx="2747963" cy="1887538"/>
            <a:chOff x="92" y="147"/>
            <a:chExt cx="1731" cy="1189"/>
          </a:xfrm>
        </p:grpSpPr>
        <p:sp>
          <p:nvSpPr>
            <p:cNvPr id="90199" name="Text Box 42"/>
            <p:cNvSpPr txBox="1">
              <a:spLocks noChangeArrowheads="1"/>
            </p:cNvSpPr>
            <p:nvPr/>
          </p:nvSpPr>
          <p:spPr bwMode="auto">
            <a:xfrm>
              <a:off x="390" y="166"/>
              <a:ext cx="1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8</a:t>
              </a:r>
            </a:p>
          </p:txBody>
        </p:sp>
        <p:sp>
          <p:nvSpPr>
            <p:cNvPr id="90200" name="Text Box 43"/>
            <p:cNvSpPr txBox="1">
              <a:spLocks noChangeArrowheads="1"/>
            </p:cNvSpPr>
            <p:nvPr/>
          </p:nvSpPr>
          <p:spPr bwMode="auto">
            <a:xfrm>
              <a:off x="393" y="552"/>
              <a:ext cx="1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9</a:t>
              </a:r>
            </a:p>
          </p:txBody>
        </p:sp>
        <p:sp>
          <p:nvSpPr>
            <p:cNvPr id="90201" name="Text Box 44"/>
            <p:cNvSpPr txBox="1">
              <a:spLocks noChangeArrowheads="1"/>
            </p:cNvSpPr>
            <p:nvPr/>
          </p:nvSpPr>
          <p:spPr bwMode="auto">
            <a:xfrm>
              <a:off x="408" y="1064"/>
              <a:ext cx="1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8</a:t>
              </a:r>
            </a:p>
          </p:txBody>
        </p:sp>
        <p:sp>
          <p:nvSpPr>
            <p:cNvPr id="90202" name="Text Box 45"/>
            <p:cNvSpPr txBox="1">
              <a:spLocks noChangeArrowheads="1"/>
            </p:cNvSpPr>
            <p:nvPr/>
          </p:nvSpPr>
          <p:spPr bwMode="auto">
            <a:xfrm>
              <a:off x="956" y="160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10</a:t>
              </a:r>
            </a:p>
          </p:txBody>
        </p:sp>
        <p:sp>
          <p:nvSpPr>
            <p:cNvPr id="90203" name="Text Box 46"/>
            <p:cNvSpPr txBox="1">
              <a:spLocks noChangeArrowheads="1"/>
            </p:cNvSpPr>
            <p:nvPr/>
          </p:nvSpPr>
          <p:spPr bwMode="auto">
            <a:xfrm>
              <a:off x="974" y="548"/>
              <a:ext cx="1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1</a:t>
              </a:r>
            </a:p>
          </p:txBody>
        </p:sp>
        <p:sp>
          <p:nvSpPr>
            <p:cNvPr id="90204" name="Text Box 47"/>
            <p:cNvSpPr txBox="1">
              <a:spLocks noChangeArrowheads="1"/>
            </p:cNvSpPr>
            <p:nvPr/>
          </p:nvSpPr>
          <p:spPr bwMode="auto">
            <a:xfrm>
              <a:off x="394" y="727"/>
              <a:ext cx="1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3</a:t>
              </a:r>
            </a:p>
          </p:txBody>
        </p:sp>
        <p:sp>
          <p:nvSpPr>
            <p:cNvPr id="90205" name="Text Box 48"/>
            <p:cNvSpPr txBox="1">
              <a:spLocks noChangeArrowheads="1"/>
            </p:cNvSpPr>
            <p:nvPr/>
          </p:nvSpPr>
          <p:spPr bwMode="auto">
            <a:xfrm>
              <a:off x="953" y="714"/>
              <a:ext cx="3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-12</a:t>
              </a:r>
            </a:p>
          </p:txBody>
        </p:sp>
        <p:sp>
          <p:nvSpPr>
            <p:cNvPr id="90206" name="Text Box 49"/>
            <p:cNvSpPr txBox="1">
              <a:spLocks noChangeArrowheads="1"/>
            </p:cNvSpPr>
            <p:nvPr/>
          </p:nvSpPr>
          <p:spPr bwMode="auto">
            <a:xfrm>
              <a:off x="964" y="1055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-7</a:t>
              </a:r>
            </a:p>
          </p:txBody>
        </p:sp>
        <p:sp>
          <p:nvSpPr>
            <p:cNvPr id="90207" name="Text Box 50"/>
            <p:cNvSpPr txBox="1">
              <a:spLocks noChangeArrowheads="1"/>
            </p:cNvSpPr>
            <p:nvPr/>
          </p:nvSpPr>
          <p:spPr bwMode="auto">
            <a:xfrm>
              <a:off x="92" y="627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11</a:t>
              </a:r>
            </a:p>
          </p:txBody>
        </p:sp>
        <p:sp>
          <p:nvSpPr>
            <p:cNvPr id="90208" name="Text Box 51"/>
            <p:cNvSpPr txBox="1">
              <a:spLocks noChangeArrowheads="1"/>
            </p:cNvSpPr>
            <p:nvPr/>
          </p:nvSpPr>
          <p:spPr bwMode="auto">
            <a:xfrm>
              <a:off x="760" y="933"/>
              <a:ext cx="1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8</a:t>
              </a:r>
            </a:p>
          </p:txBody>
        </p:sp>
        <p:sp>
          <p:nvSpPr>
            <p:cNvPr id="90209" name="Text Box 52"/>
            <p:cNvSpPr txBox="1">
              <a:spLocks noChangeArrowheads="1"/>
            </p:cNvSpPr>
            <p:nvPr/>
          </p:nvSpPr>
          <p:spPr bwMode="auto">
            <a:xfrm>
              <a:off x="1416" y="431"/>
              <a:ext cx="1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2</a:t>
              </a:r>
            </a:p>
          </p:txBody>
        </p:sp>
        <p:sp>
          <p:nvSpPr>
            <p:cNvPr id="90210" name="Text Box 53"/>
            <p:cNvSpPr txBox="1">
              <a:spLocks noChangeArrowheads="1"/>
            </p:cNvSpPr>
            <p:nvPr/>
          </p:nvSpPr>
          <p:spPr bwMode="auto">
            <a:xfrm>
              <a:off x="1305" y="1079"/>
              <a:ext cx="1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4</a:t>
              </a:r>
            </a:p>
          </p:txBody>
        </p:sp>
        <p:sp>
          <p:nvSpPr>
            <p:cNvPr id="90211" name="Text Box 54"/>
            <p:cNvSpPr txBox="1">
              <a:spLocks noChangeArrowheads="1"/>
            </p:cNvSpPr>
            <p:nvPr/>
          </p:nvSpPr>
          <p:spPr bwMode="auto">
            <a:xfrm>
              <a:off x="1352" y="697"/>
              <a:ext cx="1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5</a:t>
              </a:r>
            </a:p>
          </p:txBody>
        </p:sp>
        <p:sp>
          <p:nvSpPr>
            <p:cNvPr id="90212" name="Text Box 55"/>
            <p:cNvSpPr txBox="1">
              <a:spLocks noChangeArrowheads="1"/>
            </p:cNvSpPr>
            <p:nvPr/>
          </p:nvSpPr>
          <p:spPr bwMode="auto">
            <a:xfrm>
              <a:off x="728" y="382"/>
              <a:ext cx="3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</a:rPr>
                <a:t>-15</a:t>
              </a:r>
            </a:p>
          </p:txBody>
        </p:sp>
        <p:sp>
          <p:nvSpPr>
            <p:cNvPr id="90213" name="Oval 56"/>
            <p:cNvSpPr>
              <a:spLocks noChangeArrowheads="1"/>
            </p:cNvSpPr>
            <p:nvPr/>
          </p:nvSpPr>
          <p:spPr bwMode="auto">
            <a:xfrm>
              <a:off x="199" y="402"/>
              <a:ext cx="176" cy="16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 i="0">
                  <a:latin typeface="굴림" charset="-127"/>
                </a:rPr>
                <a:t>0</a:t>
              </a:r>
            </a:p>
          </p:txBody>
        </p:sp>
        <p:sp>
          <p:nvSpPr>
            <p:cNvPr id="90214" name="Oval 57"/>
            <p:cNvSpPr>
              <a:spLocks noChangeArrowheads="1"/>
            </p:cNvSpPr>
            <p:nvPr/>
          </p:nvSpPr>
          <p:spPr bwMode="auto">
            <a:xfrm>
              <a:off x="684" y="1166"/>
              <a:ext cx="177" cy="17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C9B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 i="0">
                  <a:latin typeface="굴림" charset="-127"/>
                </a:rPr>
                <a:t>7</a:t>
              </a:r>
            </a:p>
          </p:txBody>
        </p:sp>
        <p:sp>
          <p:nvSpPr>
            <p:cNvPr id="90215" name="Oval 58"/>
            <p:cNvSpPr>
              <a:spLocks noChangeArrowheads="1"/>
            </p:cNvSpPr>
            <p:nvPr/>
          </p:nvSpPr>
          <p:spPr bwMode="auto">
            <a:xfrm>
              <a:off x="199" y="911"/>
              <a:ext cx="176" cy="17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C9B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 i="0">
                  <a:latin typeface="굴림" charset="-127"/>
                </a:rPr>
                <a:t>11</a:t>
              </a:r>
            </a:p>
          </p:txBody>
        </p:sp>
        <p:sp>
          <p:nvSpPr>
            <p:cNvPr id="90216" name="Oval 59"/>
            <p:cNvSpPr>
              <a:spLocks noChangeArrowheads="1"/>
            </p:cNvSpPr>
            <p:nvPr/>
          </p:nvSpPr>
          <p:spPr bwMode="auto">
            <a:xfrm>
              <a:off x="684" y="656"/>
              <a:ext cx="177" cy="17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C9B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 i="0">
                  <a:latin typeface="굴림" charset="-127"/>
                </a:rPr>
                <a:t>9</a:t>
              </a:r>
            </a:p>
          </p:txBody>
        </p:sp>
        <p:sp>
          <p:nvSpPr>
            <p:cNvPr id="90217" name="Oval 60"/>
            <p:cNvSpPr>
              <a:spLocks noChangeArrowheads="1"/>
            </p:cNvSpPr>
            <p:nvPr/>
          </p:nvSpPr>
          <p:spPr bwMode="auto">
            <a:xfrm>
              <a:off x="1170" y="869"/>
              <a:ext cx="177" cy="16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C9B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 i="0">
                  <a:latin typeface="굴림" charset="-127"/>
                </a:rPr>
                <a:t>3</a:t>
              </a:r>
            </a:p>
          </p:txBody>
        </p:sp>
        <p:sp>
          <p:nvSpPr>
            <p:cNvPr id="90218" name="Oval 61"/>
            <p:cNvSpPr>
              <a:spLocks noChangeArrowheads="1"/>
            </p:cNvSpPr>
            <p:nvPr/>
          </p:nvSpPr>
          <p:spPr bwMode="auto">
            <a:xfrm>
              <a:off x="1170" y="380"/>
              <a:ext cx="177" cy="17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C9B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 i="0">
                  <a:latin typeface="굴림" charset="-127"/>
                </a:rPr>
                <a:t>-5</a:t>
              </a:r>
            </a:p>
          </p:txBody>
        </p:sp>
        <p:sp>
          <p:nvSpPr>
            <p:cNvPr id="90219" name="Oval 62"/>
            <p:cNvSpPr>
              <a:spLocks noChangeArrowheads="1"/>
            </p:cNvSpPr>
            <p:nvPr/>
          </p:nvSpPr>
          <p:spPr bwMode="auto">
            <a:xfrm>
              <a:off x="684" y="147"/>
              <a:ext cx="177" cy="17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C9B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 i="0">
                  <a:latin typeface="굴림" charset="-127"/>
                </a:rPr>
                <a:t>-18</a:t>
              </a:r>
            </a:p>
          </p:txBody>
        </p:sp>
        <p:sp>
          <p:nvSpPr>
            <p:cNvPr id="291903" name="Line 63"/>
            <p:cNvSpPr>
              <a:spLocks noChangeShapeType="1"/>
            </p:cNvSpPr>
            <p:nvPr/>
          </p:nvSpPr>
          <p:spPr bwMode="auto">
            <a:xfrm>
              <a:off x="364" y="529"/>
              <a:ext cx="335" cy="1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1904" name="Line 64"/>
            <p:cNvSpPr>
              <a:spLocks noChangeShapeType="1"/>
            </p:cNvSpPr>
            <p:nvPr/>
          </p:nvSpPr>
          <p:spPr bwMode="auto">
            <a:xfrm flipV="1">
              <a:off x="375" y="778"/>
              <a:ext cx="319" cy="17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1905" name="Line 65"/>
            <p:cNvSpPr>
              <a:spLocks noChangeShapeType="1"/>
            </p:cNvSpPr>
            <p:nvPr/>
          </p:nvSpPr>
          <p:spPr bwMode="auto">
            <a:xfrm flipV="1">
              <a:off x="331" y="232"/>
              <a:ext cx="353" cy="1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1906" name="Line 66"/>
            <p:cNvSpPr>
              <a:spLocks noChangeShapeType="1"/>
            </p:cNvSpPr>
            <p:nvPr/>
          </p:nvSpPr>
          <p:spPr bwMode="auto">
            <a:xfrm>
              <a:off x="862" y="228"/>
              <a:ext cx="336" cy="175"/>
            </a:xfrm>
            <a:prstGeom prst="line">
              <a:avLst/>
            </a:prstGeom>
            <a:noFill/>
            <a:ln w="38100">
              <a:solidFill>
                <a:srgbClr val="D4431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1907" name="Line 67"/>
            <p:cNvSpPr>
              <a:spLocks noChangeShapeType="1"/>
            </p:cNvSpPr>
            <p:nvPr/>
          </p:nvSpPr>
          <p:spPr bwMode="auto">
            <a:xfrm flipV="1">
              <a:off x="851" y="514"/>
              <a:ext cx="336" cy="18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1908" name="Line 68"/>
            <p:cNvSpPr>
              <a:spLocks noChangeShapeType="1"/>
            </p:cNvSpPr>
            <p:nvPr/>
          </p:nvSpPr>
          <p:spPr bwMode="auto">
            <a:xfrm>
              <a:off x="855" y="778"/>
              <a:ext cx="325" cy="133"/>
            </a:xfrm>
            <a:prstGeom prst="line">
              <a:avLst/>
            </a:prstGeom>
            <a:noFill/>
            <a:ln w="38100">
              <a:solidFill>
                <a:srgbClr val="D4431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1909" name="Line 69"/>
            <p:cNvSpPr>
              <a:spLocks noChangeShapeType="1"/>
            </p:cNvSpPr>
            <p:nvPr/>
          </p:nvSpPr>
          <p:spPr bwMode="auto">
            <a:xfrm>
              <a:off x="371" y="1034"/>
              <a:ext cx="318" cy="18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1910" name="Line 70"/>
            <p:cNvSpPr>
              <a:spLocks noChangeShapeType="1"/>
            </p:cNvSpPr>
            <p:nvPr/>
          </p:nvSpPr>
          <p:spPr bwMode="auto">
            <a:xfrm flipV="1">
              <a:off x="855" y="1013"/>
              <a:ext cx="332" cy="200"/>
            </a:xfrm>
            <a:prstGeom prst="line">
              <a:avLst/>
            </a:prstGeom>
            <a:noFill/>
            <a:ln w="38100">
              <a:solidFill>
                <a:srgbClr val="D4431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1911" name="Line 71"/>
            <p:cNvSpPr>
              <a:spLocks noChangeShapeType="1"/>
            </p:cNvSpPr>
            <p:nvPr/>
          </p:nvSpPr>
          <p:spPr bwMode="auto">
            <a:xfrm>
              <a:off x="276" y="566"/>
              <a:ext cx="5" cy="343"/>
            </a:xfrm>
            <a:prstGeom prst="line">
              <a:avLst/>
            </a:prstGeom>
            <a:noFill/>
            <a:ln w="38100">
              <a:solidFill>
                <a:srgbClr val="D4431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1912" name="Line 72"/>
            <p:cNvSpPr>
              <a:spLocks noChangeShapeType="1"/>
            </p:cNvSpPr>
            <p:nvPr/>
          </p:nvSpPr>
          <p:spPr bwMode="auto">
            <a:xfrm flipV="1">
              <a:off x="373" y="973"/>
              <a:ext cx="798" cy="1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90230" name="Oval 73"/>
            <p:cNvSpPr>
              <a:spLocks noChangeArrowheads="1"/>
            </p:cNvSpPr>
            <p:nvPr/>
          </p:nvSpPr>
          <p:spPr bwMode="auto">
            <a:xfrm>
              <a:off x="1646" y="654"/>
              <a:ext cx="177" cy="16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C9B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 i="0">
                  <a:latin typeface="굴림" charset="-127"/>
                </a:rPr>
                <a:t>6</a:t>
              </a:r>
            </a:p>
          </p:txBody>
        </p:sp>
        <p:sp>
          <p:nvSpPr>
            <p:cNvPr id="291914" name="Line 74"/>
            <p:cNvSpPr>
              <a:spLocks noChangeShapeType="1"/>
            </p:cNvSpPr>
            <p:nvPr/>
          </p:nvSpPr>
          <p:spPr bwMode="auto">
            <a:xfrm>
              <a:off x="1344" y="503"/>
              <a:ext cx="319" cy="187"/>
            </a:xfrm>
            <a:prstGeom prst="line">
              <a:avLst/>
            </a:prstGeom>
            <a:noFill/>
            <a:ln w="38100">
              <a:solidFill>
                <a:srgbClr val="D4431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1915" name="Line 75"/>
            <p:cNvSpPr>
              <a:spLocks noChangeShapeType="1"/>
            </p:cNvSpPr>
            <p:nvPr/>
          </p:nvSpPr>
          <p:spPr bwMode="auto">
            <a:xfrm flipV="1">
              <a:off x="1343" y="764"/>
              <a:ext cx="308" cy="1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1916" name="Freeform 76"/>
            <p:cNvSpPr>
              <a:spLocks/>
            </p:cNvSpPr>
            <p:nvPr/>
          </p:nvSpPr>
          <p:spPr bwMode="auto">
            <a:xfrm>
              <a:off x="862" y="815"/>
              <a:ext cx="841" cy="472"/>
            </a:xfrm>
            <a:custGeom>
              <a:avLst/>
              <a:gdLst>
                <a:gd name="T0" fmla="*/ 841 w 841"/>
                <a:gd name="T1" fmla="*/ 0 h 472"/>
                <a:gd name="T2" fmla="*/ 628 w 841"/>
                <a:gd name="T3" fmla="*/ 242 h 472"/>
                <a:gd name="T4" fmla="*/ 248 w 841"/>
                <a:gd name="T5" fmla="*/ 466 h 472"/>
                <a:gd name="T6" fmla="*/ 0 w 84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38100" cmpd="sng">
              <a:solidFill>
                <a:srgbClr val="D4431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1917" name="Line 77"/>
            <p:cNvSpPr>
              <a:spLocks noChangeShapeType="1"/>
            </p:cNvSpPr>
            <p:nvPr/>
          </p:nvSpPr>
          <p:spPr bwMode="auto">
            <a:xfrm flipV="1">
              <a:off x="766" y="322"/>
              <a:ext cx="0" cy="326"/>
            </a:xfrm>
            <a:prstGeom prst="line">
              <a:avLst/>
            </a:prstGeom>
            <a:noFill/>
            <a:ln w="38100">
              <a:solidFill>
                <a:srgbClr val="D4431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90116" name="Text Box 78"/>
          <p:cNvSpPr txBox="1">
            <a:spLocks noChangeArrowheads="1"/>
          </p:cNvSpPr>
          <p:nvPr/>
        </p:nvSpPr>
        <p:spPr bwMode="auto">
          <a:xfrm>
            <a:off x="5884863" y="4113213"/>
            <a:ext cx="385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굴림" charset="-127"/>
              </a:rPr>
              <a:t>(i)</a:t>
            </a:r>
          </a:p>
        </p:txBody>
      </p:sp>
      <p:grpSp>
        <p:nvGrpSpPr>
          <p:cNvPr id="291919" name="Group 79"/>
          <p:cNvGrpSpPr>
            <a:grpSpLocks/>
          </p:cNvGrpSpPr>
          <p:nvPr/>
        </p:nvGrpSpPr>
        <p:grpSpPr bwMode="auto">
          <a:xfrm>
            <a:off x="2997200" y="4127500"/>
            <a:ext cx="3054350" cy="1984375"/>
            <a:chOff x="1888" y="2600"/>
            <a:chExt cx="1924" cy="1250"/>
          </a:xfrm>
        </p:grpSpPr>
        <p:sp>
          <p:nvSpPr>
            <p:cNvPr id="90159" name="Text Box 80"/>
            <p:cNvSpPr txBox="1">
              <a:spLocks noChangeArrowheads="1"/>
            </p:cNvSpPr>
            <p:nvPr/>
          </p:nvSpPr>
          <p:spPr bwMode="auto">
            <a:xfrm>
              <a:off x="1888" y="2600"/>
              <a:ext cx="5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i="0">
                  <a:latin typeface="굴림" charset="-127"/>
                </a:rPr>
                <a:t>(h) </a:t>
              </a:r>
              <a:r>
                <a:rPr kumimoji="1" lang="en-US" altLang="ko-KR" sz="1600">
                  <a:latin typeface="굴림" charset="-127"/>
                </a:rPr>
                <a:t>i </a:t>
              </a:r>
              <a:r>
                <a:rPr kumimoji="1" lang="en-US" altLang="ko-KR" sz="1600" i="0">
                  <a:latin typeface="굴림" charset="-127"/>
                </a:rPr>
                <a:t>=7</a:t>
              </a:r>
            </a:p>
          </p:txBody>
        </p:sp>
        <p:grpSp>
          <p:nvGrpSpPr>
            <p:cNvPr id="90160" name="Group 81"/>
            <p:cNvGrpSpPr>
              <a:grpSpLocks/>
            </p:cNvGrpSpPr>
            <p:nvPr/>
          </p:nvGrpSpPr>
          <p:grpSpPr bwMode="auto">
            <a:xfrm>
              <a:off x="1911" y="2661"/>
              <a:ext cx="1901" cy="1189"/>
              <a:chOff x="1911" y="2661"/>
              <a:chExt cx="1901" cy="1189"/>
            </a:xfrm>
          </p:grpSpPr>
          <p:grpSp>
            <p:nvGrpSpPr>
              <p:cNvPr id="90161" name="Group 82"/>
              <p:cNvGrpSpPr>
                <a:grpSpLocks/>
              </p:cNvGrpSpPr>
              <p:nvPr/>
            </p:nvGrpSpPr>
            <p:grpSpPr bwMode="auto">
              <a:xfrm>
                <a:off x="2081" y="2661"/>
                <a:ext cx="1731" cy="1189"/>
                <a:chOff x="92" y="147"/>
                <a:chExt cx="1731" cy="1189"/>
              </a:xfrm>
            </p:grpSpPr>
            <p:sp>
              <p:nvSpPr>
                <p:cNvPr id="9016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90" y="166"/>
                  <a:ext cx="1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</a:rPr>
                    <a:t>8</a:t>
                  </a:r>
                </a:p>
              </p:txBody>
            </p:sp>
            <p:sp>
              <p:nvSpPr>
                <p:cNvPr id="9016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93" y="552"/>
                  <a:ext cx="1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</a:rPr>
                    <a:t>9</a:t>
                  </a:r>
                </a:p>
              </p:txBody>
            </p:sp>
            <p:sp>
              <p:nvSpPr>
                <p:cNvPr id="90165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08" y="1064"/>
                  <a:ext cx="1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</a:rPr>
                    <a:t>8</a:t>
                  </a:r>
                </a:p>
              </p:txBody>
            </p:sp>
            <p:sp>
              <p:nvSpPr>
                <p:cNvPr id="90166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956" y="160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</a:rPr>
                    <a:t>10</a:t>
                  </a:r>
                </a:p>
              </p:txBody>
            </p:sp>
            <p:sp>
              <p:nvSpPr>
                <p:cNvPr id="90167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974" y="548"/>
                  <a:ext cx="1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</a:rPr>
                    <a:t>1</a:t>
                  </a:r>
                </a:p>
              </p:txBody>
            </p:sp>
            <p:sp>
              <p:nvSpPr>
                <p:cNvPr id="9016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94" y="727"/>
                  <a:ext cx="1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</a:rPr>
                    <a:t>3</a:t>
                  </a:r>
                </a:p>
              </p:txBody>
            </p:sp>
            <p:sp>
              <p:nvSpPr>
                <p:cNvPr id="9016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953" y="714"/>
                  <a:ext cx="31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</a:rPr>
                    <a:t>-12</a:t>
                  </a:r>
                </a:p>
              </p:txBody>
            </p:sp>
            <p:sp>
              <p:nvSpPr>
                <p:cNvPr id="90170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964" y="1055"/>
                  <a:ext cx="25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</a:rPr>
                    <a:t>-7</a:t>
                  </a:r>
                </a:p>
              </p:txBody>
            </p:sp>
            <p:sp>
              <p:nvSpPr>
                <p:cNvPr id="90171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92" y="627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</a:rPr>
                    <a:t>11</a:t>
                  </a:r>
                </a:p>
              </p:txBody>
            </p:sp>
            <p:sp>
              <p:nvSpPr>
                <p:cNvPr id="9017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760" y="933"/>
                  <a:ext cx="1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</a:rPr>
                    <a:t>8</a:t>
                  </a:r>
                </a:p>
              </p:txBody>
            </p:sp>
            <p:sp>
              <p:nvSpPr>
                <p:cNvPr id="90173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416" y="431"/>
                  <a:ext cx="1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</a:rPr>
                    <a:t>2</a:t>
                  </a:r>
                </a:p>
              </p:txBody>
            </p:sp>
            <p:sp>
              <p:nvSpPr>
                <p:cNvPr id="90174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1305" y="1079"/>
                  <a:ext cx="1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</a:rPr>
                    <a:t>4</a:t>
                  </a:r>
                </a:p>
              </p:txBody>
            </p:sp>
            <p:sp>
              <p:nvSpPr>
                <p:cNvPr id="90175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352" y="697"/>
                  <a:ext cx="1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</a:rPr>
                    <a:t>5</a:t>
                  </a:r>
                </a:p>
              </p:txBody>
            </p:sp>
            <p:sp>
              <p:nvSpPr>
                <p:cNvPr id="90176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728" y="382"/>
                  <a:ext cx="31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</a:rPr>
                    <a:t>-15</a:t>
                  </a:r>
                </a:p>
              </p:txBody>
            </p:sp>
            <p:sp>
              <p:nvSpPr>
                <p:cNvPr id="90177" name="Oval 97"/>
                <p:cNvSpPr>
                  <a:spLocks noChangeArrowheads="1"/>
                </p:cNvSpPr>
                <p:nvPr/>
              </p:nvSpPr>
              <p:spPr bwMode="auto">
                <a:xfrm>
                  <a:off x="199" y="402"/>
                  <a:ext cx="176" cy="169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algn="ctr" eaLnBrk="1" latinLnBrk="1" hangingPunct="1"/>
                  <a:r>
                    <a:rPr kumimoji="1" lang="en-US" altLang="ko-KR" sz="1400" i="0">
                      <a:latin typeface="굴림" charset="-127"/>
                    </a:rPr>
                    <a:t>0</a:t>
                  </a:r>
                </a:p>
              </p:txBody>
            </p:sp>
            <p:sp>
              <p:nvSpPr>
                <p:cNvPr id="90178" name="Oval 98"/>
                <p:cNvSpPr>
                  <a:spLocks noChangeArrowheads="1"/>
                </p:cNvSpPr>
                <p:nvPr/>
              </p:nvSpPr>
              <p:spPr bwMode="auto">
                <a:xfrm>
                  <a:off x="684" y="1166"/>
                  <a:ext cx="177" cy="170"/>
                </a:xfrm>
                <a:prstGeom prst="ellipse">
                  <a:avLst/>
                </a:prstGeom>
                <a:solidFill>
                  <a:srgbClr val="E0C9BE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algn="ctr" eaLnBrk="1" latinLnBrk="1" hangingPunct="1"/>
                  <a:r>
                    <a:rPr kumimoji="1" lang="en-US" altLang="ko-KR" sz="1400" i="0">
                      <a:latin typeface="굴림" charset="-127"/>
                    </a:rPr>
                    <a:t>7</a:t>
                  </a:r>
                </a:p>
              </p:txBody>
            </p:sp>
            <p:sp>
              <p:nvSpPr>
                <p:cNvPr id="90179" name="Oval 99"/>
                <p:cNvSpPr>
                  <a:spLocks noChangeArrowheads="1"/>
                </p:cNvSpPr>
                <p:nvPr/>
              </p:nvSpPr>
              <p:spPr bwMode="auto">
                <a:xfrm>
                  <a:off x="199" y="911"/>
                  <a:ext cx="176" cy="170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0C9BE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algn="ctr" eaLnBrk="1" latinLnBrk="1" hangingPunct="1"/>
                  <a:r>
                    <a:rPr kumimoji="1" lang="en-US" altLang="ko-KR" sz="1400" i="0">
                      <a:latin typeface="굴림" charset="-127"/>
                    </a:rPr>
                    <a:t>11</a:t>
                  </a:r>
                </a:p>
              </p:txBody>
            </p:sp>
            <p:sp>
              <p:nvSpPr>
                <p:cNvPr id="90180" name="Oval 100"/>
                <p:cNvSpPr>
                  <a:spLocks noChangeArrowheads="1"/>
                </p:cNvSpPr>
                <p:nvPr/>
              </p:nvSpPr>
              <p:spPr bwMode="auto">
                <a:xfrm>
                  <a:off x="684" y="656"/>
                  <a:ext cx="177" cy="170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0C9BE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algn="ctr" eaLnBrk="1" latinLnBrk="1" hangingPunct="1"/>
                  <a:r>
                    <a:rPr kumimoji="1" lang="en-US" altLang="ko-KR" sz="1400" i="0">
                      <a:latin typeface="굴림" charset="-127"/>
                    </a:rPr>
                    <a:t>9</a:t>
                  </a:r>
                </a:p>
              </p:txBody>
            </p:sp>
            <p:sp>
              <p:nvSpPr>
                <p:cNvPr id="90181" name="Oval 101"/>
                <p:cNvSpPr>
                  <a:spLocks noChangeArrowheads="1"/>
                </p:cNvSpPr>
                <p:nvPr/>
              </p:nvSpPr>
              <p:spPr bwMode="auto">
                <a:xfrm>
                  <a:off x="1170" y="869"/>
                  <a:ext cx="177" cy="169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0C9BE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algn="ctr" eaLnBrk="1" latinLnBrk="1" hangingPunct="1"/>
                  <a:r>
                    <a:rPr kumimoji="1" lang="en-US" altLang="ko-KR" sz="1400" i="0">
                      <a:latin typeface="굴림" charset="-127"/>
                    </a:rPr>
                    <a:t>3</a:t>
                  </a:r>
                </a:p>
              </p:txBody>
            </p:sp>
            <p:sp>
              <p:nvSpPr>
                <p:cNvPr id="90182" name="Oval 102"/>
                <p:cNvSpPr>
                  <a:spLocks noChangeArrowheads="1"/>
                </p:cNvSpPr>
                <p:nvPr/>
              </p:nvSpPr>
              <p:spPr bwMode="auto">
                <a:xfrm>
                  <a:off x="1170" y="380"/>
                  <a:ext cx="177" cy="170"/>
                </a:xfrm>
                <a:prstGeom prst="ellipse">
                  <a:avLst/>
                </a:prstGeom>
                <a:solidFill>
                  <a:srgbClr val="E0C9BE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algn="ctr" eaLnBrk="1" latinLnBrk="1" hangingPunct="1"/>
                  <a:r>
                    <a:rPr kumimoji="1" lang="en-US" altLang="ko-KR" sz="1400" i="0">
                      <a:latin typeface="굴림" charset="-127"/>
                    </a:rPr>
                    <a:t>-5</a:t>
                  </a:r>
                </a:p>
              </p:txBody>
            </p:sp>
            <p:sp>
              <p:nvSpPr>
                <p:cNvPr id="90183" name="Oval 103"/>
                <p:cNvSpPr>
                  <a:spLocks noChangeArrowheads="1"/>
                </p:cNvSpPr>
                <p:nvPr/>
              </p:nvSpPr>
              <p:spPr bwMode="auto">
                <a:xfrm>
                  <a:off x="684" y="147"/>
                  <a:ext cx="177" cy="170"/>
                </a:xfrm>
                <a:prstGeom prst="ellipse">
                  <a:avLst/>
                </a:prstGeom>
                <a:solidFill>
                  <a:srgbClr val="E0C9BE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algn="ctr" eaLnBrk="1" latinLnBrk="1" hangingPunct="1"/>
                  <a:r>
                    <a:rPr kumimoji="1" lang="en-US" altLang="ko-KR" sz="1400" i="0">
                      <a:latin typeface="굴림" charset="-127"/>
                    </a:rPr>
                    <a:t>-18</a:t>
                  </a:r>
                </a:p>
              </p:txBody>
            </p:sp>
            <p:sp>
              <p:nvSpPr>
                <p:cNvPr id="291944" name="Line 104"/>
                <p:cNvSpPr>
                  <a:spLocks noChangeShapeType="1"/>
                </p:cNvSpPr>
                <p:nvPr/>
              </p:nvSpPr>
              <p:spPr bwMode="auto">
                <a:xfrm>
                  <a:off x="364" y="529"/>
                  <a:ext cx="335" cy="16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291945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375" y="778"/>
                  <a:ext cx="319" cy="17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291946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331" y="232"/>
                  <a:ext cx="353" cy="1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291947" name="Line 107"/>
                <p:cNvSpPr>
                  <a:spLocks noChangeShapeType="1"/>
                </p:cNvSpPr>
                <p:nvPr/>
              </p:nvSpPr>
              <p:spPr bwMode="auto">
                <a:xfrm>
                  <a:off x="862" y="228"/>
                  <a:ext cx="336" cy="175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291948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851" y="514"/>
                  <a:ext cx="336" cy="18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291949" name="Line 109"/>
                <p:cNvSpPr>
                  <a:spLocks noChangeShapeType="1"/>
                </p:cNvSpPr>
                <p:nvPr/>
              </p:nvSpPr>
              <p:spPr bwMode="auto">
                <a:xfrm>
                  <a:off x="855" y="778"/>
                  <a:ext cx="325" cy="13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291950" name="Line 110"/>
                <p:cNvSpPr>
                  <a:spLocks noChangeShapeType="1"/>
                </p:cNvSpPr>
                <p:nvPr/>
              </p:nvSpPr>
              <p:spPr bwMode="auto">
                <a:xfrm>
                  <a:off x="371" y="1034"/>
                  <a:ext cx="318" cy="1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291951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855" y="1013"/>
                  <a:ext cx="332" cy="20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291952" name="Line 112"/>
                <p:cNvSpPr>
                  <a:spLocks noChangeShapeType="1"/>
                </p:cNvSpPr>
                <p:nvPr/>
              </p:nvSpPr>
              <p:spPr bwMode="auto">
                <a:xfrm>
                  <a:off x="276" y="566"/>
                  <a:ext cx="5" cy="34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291953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373" y="973"/>
                  <a:ext cx="798" cy="1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0194" name="Oval 114"/>
                <p:cNvSpPr>
                  <a:spLocks noChangeArrowheads="1"/>
                </p:cNvSpPr>
                <p:nvPr/>
              </p:nvSpPr>
              <p:spPr bwMode="auto">
                <a:xfrm>
                  <a:off x="1646" y="654"/>
                  <a:ext cx="177" cy="169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0C9BE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algn="ctr" eaLnBrk="1" latinLnBrk="1" hangingPunct="1"/>
                  <a:r>
                    <a:rPr kumimoji="1" lang="en-US" altLang="ko-KR" sz="1400" i="0">
                      <a:latin typeface="굴림" charset="-127"/>
                    </a:rPr>
                    <a:t>6</a:t>
                  </a:r>
                </a:p>
              </p:txBody>
            </p:sp>
            <p:sp>
              <p:nvSpPr>
                <p:cNvPr id="291955" name="Line 115"/>
                <p:cNvSpPr>
                  <a:spLocks noChangeShapeType="1"/>
                </p:cNvSpPr>
                <p:nvPr/>
              </p:nvSpPr>
              <p:spPr bwMode="auto">
                <a:xfrm>
                  <a:off x="1344" y="503"/>
                  <a:ext cx="319" cy="18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291956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1343" y="764"/>
                  <a:ext cx="308" cy="14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291957" name="Freeform 117"/>
                <p:cNvSpPr>
                  <a:spLocks/>
                </p:cNvSpPr>
                <p:nvPr/>
              </p:nvSpPr>
              <p:spPr bwMode="auto">
                <a:xfrm>
                  <a:off x="862" y="815"/>
                  <a:ext cx="841" cy="472"/>
                </a:xfrm>
                <a:custGeom>
                  <a:avLst/>
                  <a:gdLst>
                    <a:gd name="T0" fmla="*/ 841 w 841"/>
                    <a:gd name="T1" fmla="*/ 0 h 472"/>
                    <a:gd name="T2" fmla="*/ 628 w 841"/>
                    <a:gd name="T3" fmla="*/ 242 h 472"/>
                    <a:gd name="T4" fmla="*/ 248 w 841"/>
                    <a:gd name="T5" fmla="*/ 466 h 472"/>
                    <a:gd name="T6" fmla="*/ 0 w 841"/>
                    <a:gd name="T7" fmla="*/ 472 h 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41" h="472">
                      <a:moveTo>
                        <a:pt x="841" y="0"/>
                      </a:moveTo>
                      <a:lnTo>
                        <a:pt x="628" y="242"/>
                      </a:lnTo>
                      <a:lnTo>
                        <a:pt x="248" y="466"/>
                      </a:lnTo>
                      <a:lnTo>
                        <a:pt x="0" y="472"/>
                      </a:ln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291958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766" y="322"/>
                  <a:ext cx="0" cy="32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endParaRPr>
                </a:p>
              </p:txBody>
            </p:sp>
          </p:grpSp>
          <p:sp>
            <p:nvSpPr>
              <p:cNvPr id="291959" name="AutoShape 119"/>
              <p:cNvSpPr>
                <a:spLocks noChangeArrowheads="1"/>
              </p:cNvSpPr>
              <p:nvPr/>
            </p:nvSpPr>
            <p:spPr bwMode="auto">
              <a:xfrm>
                <a:off x="1911" y="3558"/>
                <a:ext cx="213" cy="161"/>
              </a:xfrm>
              <a:prstGeom prst="rightArrow">
                <a:avLst>
                  <a:gd name="adj1" fmla="val 50000"/>
                  <a:gd name="adj2" fmla="val 33075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</p:grpSp>
      <p:grpSp>
        <p:nvGrpSpPr>
          <p:cNvPr id="291960" name="Group 120"/>
          <p:cNvGrpSpPr>
            <a:grpSpLocks/>
          </p:cNvGrpSpPr>
          <p:nvPr/>
        </p:nvGrpSpPr>
        <p:grpSpPr bwMode="auto">
          <a:xfrm>
            <a:off x="0" y="3770313"/>
            <a:ext cx="3054350" cy="2363787"/>
            <a:chOff x="0" y="2375"/>
            <a:chExt cx="1924" cy="1489"/>
          </a:xfrm>
        </p:grpSpPr>
        <p:grpSp>
          <p:nvGrpSpPr>
            <p:cNvPr id="90120" name="Group 121"/>
            <p:cNvGrpSpPr>
              <a:grpSpLocks/>
            </p:cNvGrpSpPr>
            <p:nvPr/>
          </p:nvGrpSpPr>
          <p:grpSpPr bwMode="auto">
            <a:xfrm>
              <a:off x="193" y="2675"/>
              <a:ext cx="1731" cy="1189"/>
              <a:chOff x="92" y="147"/>
              <a:chExt cx="1731" cy="1189"/>
            </a:xfrm>
          </p:grpSpPr>
          <p:sp>
            <p:nvSpPr>
              <p:cNvPr id="90123" name="Text Box 122"/>
              <p:cNvSpPr txBox="1">
                <a:spLocks noChangeArrowheads="1"/>
              </p:cNvSpPr>
              <p:nvPr/>
            </p:nvSpPr>
            <p:spPr bwMode="auto">
              <a:xfrm>
                <a:off x="390" y="166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8</a:t>
                </a:r>
              </a:p>
            </p:txBody>
          </p:sp>
          <p:sp>
            <p:nvSpPr>
              <p:cNvPr id="90124" name="Text Box 123"/>
              <p:cNvSpPr txBox="1">
                <a:spLocks noChangeArrowheads="1"/>
              </p:cNvSpPr>
              <p:nvPr/>
            </p:nvSpPr>
            <p:spPr bwMode="auto">
              <a:xfrm>
                <a:off x="393" y="552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9</a:t>
                </a:r>
              </a:p>
            </p:txBody>
          </p:sp>
          <p:sp>
            <p:nvSpPr>
              <p:cNvPr id="90125" name="Text Box 124"/>
              <p:cNvSpPr txBox="1">
                <a:spLocks noChangeArrowheads="1"/>
              </p:cNvSpPr>
              <p:nvPr/>
            </p:nvSpPr>
            <p:spPr bwMode="auto">
              <a:xfrm>
                <a:off x="408" y="1064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8</a:t>
                </a:r>
              </a:p>
            </p:txBody>
          </p:sp>
          <p:sp>
            <p:nvSpPr>
              <p:cNvPr id="90126" name="Text Box 125"/>
              <p:cNvSpPr txBox="1">
                <a:spLocks noChangeArrowheads="1"/>
              </p:cNvSpPr>
              <p:nvPr/>
            </p:nvSpPr>
            <p:spPr bwMode="auto">
              <a:xfrm>
                <a:off x="956" y="160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10</a:t>
                </a:r>
              </a:p>
            </p:txBody>
          </p:sp>
          <p:sp>
            <p:nvSpPr>
              <p:cNvPr id="90127" name="Text Box 126"/>
              <p:cNvSpPr txBox="1">
                <a:spLocks noChangeArrowheads="1"/>
              </p:cNvSpPr>
              <p:nvPr/>
            </p:nvSpPr>
            <p:spPr bwMode="auto">
              <a:xfrm>
                <a:off x="974" y="548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1</a:t>
                </a:r>
              </a:p>
            </p:txBody>
          </p:sp>
          <p:sp>
            <p:nvSpPr>
              <p:cNvPr id="90128" name="Text Box 127"/>
              <p:cNvSpPr txBox="1">
                <a:spLocks noChangeArrowheads="1"/>
              </p:cNvSpPr>
              <p:nvPr/>
            </p:nvSpPr>
            <p:spPr bwMode="auto">
              <a:xfrm>
                <a:off x="394" y="727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3</a:t>
                </a:r>
              </a:p>
            </p:txBody>
          </p:sp>
          <p:sp>
            <p:nvSpPr>
              <p:cNvPr id="90129" name="Text Box 128"/>
              <p:cNvSpPr txBox="1">
                <a:spLocks noChangeArrowheads="1"/>
              </p:cNvSpPr>
              <p:nvPr/>
            </p:nvSpPr>
            <p:spPr bwMode="auto">
              <a:xfrm>
                <a:off x="953" y="714"/>
                <a:ext cx="3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-12</a:t>
                </a:r>
              </a:p>
            </p:txBody>
          </p:sp>
          <p:sp>
            <p:nvSpPr>
              <p:cNvPr id="90130" name="Text Box 129"/>
              <p:cNvSpPr txBox="1">
                <a:spLocks noChangeArrowheads="1"/>
              </p:cNvSpPr>
              <p:nvPr/>
            </p:nvSpPr>
            <p:spPr bwMode="auto">
              <a:xfrm>
                <a:off x="964" y="1055"/>
                <a:ext cx="25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-7</a:t>
                </a:r>
              </a:p>
            </p:txBody>
          </p:sp>
          <p:sp>
            <p:nvSpPr>
              <p:cNvPr id="90131" name="Text Box 130"/>
              <p:cNvSpPr txBox="1">
                <a:spLocks noChangeArrowheads="1"/>
              </p:cNvSpPr>
              <p:nvPr/>
            </p:nvSpPr>
            <p:spPr bwMode="auto">
              <a:xfrm>
                <a:off x="92" y="627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11</a:t>
                </a:r>
              </a:p>
            </p:txBody>
          </p:sp>
          <p:sp>
            <p:nvSpPr>
              <p:cNvPr id="90132" name="Text Box 131"/>
              <p:cNvSpPr txBox="1">
                <a:spLocks noChangeArrowheads="1"/>
              </p:cNvSpPr>
              <p:nvPr/>
            </p:nvSpPr>
            <p:spPr bwMode="auto">
              <a:xfrm>
                <a:off x="760" y="933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8</a:t>
                </a:r>
              </a:p>
            </p:txBody>
          </p:sp>
          <p:sp>
            <p:nvSpPr>
              <p:cNvPr id="90133" name="Text Box 132"/>
              <p:cNvSpPr txBox="1">
                <a:spLocks noChangeArrowheads="1"/>
              </p:cNvSpPr>
              <p:nvPr/>
            </p:nvSpPr>
            <p:spPr bwMode="auto">
              <a:xfrm>
                <a:off x="1416" y="431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2</a:t>
                </a:r>
              </a:p>
            </p:txBody>
          </p:sp>
          <p:sp>
            <p:nvSpPr>
              <p:cNvPr id="90134" name="Text Box 133"/>
              <p:cNvSpPr txBox="1">
                <a:spLocks noChangeArrowheads="1"/>
              </p:cNvSpPr>
              <p:nvPr/>
            </p:nvSpPr>
            <p:spPr bwMode="auto">
              <a:xfrm>
                <a:off x="1305" y="1079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4</a:t>
                </a:r>
              </a:p>
            </p:txBody>
          </p:sp>
          <p:sp>
            <p:nvSpPr>
              <p:cNvPr id="90135" name="Text Box 134"/>
              <p:cNvSpPr txBox="1">
                <a:spLocks noChangeArrowheads="1"/>
              </p:cNvSpPr>
              <p:nvPr/>
            </p:nvSpPr>
            <p:spPr bwMode="auto">
              <a:xfrm>
                <a:off x="1352" y="697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5</a:t>
                </a:r>
              </a:p>
            </p:txBody>
          </p:sp>
          <p:sp>
            <p:nvSpPr>
              <p:cNvPr id="90136" name="Text Box 135"/>
              <p:cNvSpPr txBox="1">
                <a:spLocks noChangeArrowheads="1"/>
              </p:cNvSpPr>
              <p:nvPr/>
            </p:nvSpPr>
            <p:spPr bwMode="auto">
              <a:xfrm>
                <a:off x="728" y="382"/>
                <a:ext cx="3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</a:rPr>
                  <a:t>-15</a:t>
                </a:r>
              </a:p>
            </p:txBody>
          </p:sp>
          <p:sp>
            <p:nvSpPr>
              <p:cNvPr id="90137" name="Oval 136"/>
              <p:cNvSpPr>
                <a:spLocks noChangeArrowheads="1"/>
              </p:cNvSpPr>
              <p:nvPr/>
            </p:nvSpPr>
            <p:spPr bwMode="auto">
              <a:xfrm>
                <a:off x="199" y="402"/>
                <a:ext cx="176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0</a:t>
                </a:r>
              </a:p>
            </p:txBody>
          </p:sp>
          <p:sp>
            <p:nvSpPr>
              <p:cNvPr id="90138" name="Oval 137"/>
              <p:cNvSpPr>
                <a:spLocks noChangeArrowheads="1"/>
              </p:cNvSpPr>
              <p:nvPr/>
            </p:nvSpPr>
            <p:spPr bwMode="auto">
              <a:xfrm>
                <a:off x="684" y="1166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10</a:t>
                </a:r>
              </a:p>
            </p:txBody>
          </p:sp>
          <p:sp>
            <p:nvSpPr>
              <p:cNvPr id="90139" name="Oval 138"/>
              <p:cNvSpPr>
                <a:spLocks noChangeArrowheads="1"/>
              </p:cNvSpPr>
              <p:nvPr/>
            </p:nvSpPr>
            <p:spPr bwMode="auto">
              <a:xfrm>
                <a:off x="199" y="911"/>
                <a:ext cx="176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11</a:t>
                </a:r>
              </a:p>
            </p:txBody>
          </p:sp>
          <p:sp>
            <p:nvSpPr>
              <p:cNvPr id="90140" name="Oval 139"/>
              <p:cNvSpPr>
                <a:spLocks noChangeArrowheads="1"/>
              </p:cNvSpPr>
              <p:nvPr/>
            </p:nvSpPr>
            <p:spPr bwMode="auto">
              <a:xfrm>
                <a:off x="684" y="656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-3</a:t>
                </a:r>
              </a:p>
            </p:txBody>
          </p:sp>
          <p:sp>
            <p:nvSpPr>
              <p:cNvPr id="90141" name="Oval 140"/>
              <p:cNvSpPr>
                <a:spLocks noChangeArrowheads="1"/>
              </p:cNvSpPr>
              <p:nvPr/>
            </p:nvSpPr>
            <p:spPr bwMode="auto">
              <a:xfrm>
                <a:off x="1170" y="869"/>
                <a:ext cx="177" cy="169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3</a:t>
                </a:r>
              </a:p>
            </p:txBody>
          </p:sp>
          <p:sp>
            <p:nvSpPr>
              <p:cNvPr id="90142" name="Oval 141"/>
              <p:cNvSpPr>
                <a:spLocks noChangeArrowheads="1"/>
              </p:cNvSpPr>
              <p:nvPr/>
            </p:nvSpPr>
            <p:spPr bwMode="auto">
              <a:xfrm>
                <a:off x="1170" y="380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1</a:t>
                </a:r>
              </a:p>
            </p:txBody>
          </p:sp>
          <p:sp>
            <p:nvSpPr>
              <p:cNvPr id="90143" name="Oval 142"/>
              <p:cNvSpPr>
                <a:spLocks noChangeArrowheads="1"/>
              </p:cNvSpPr>
              <p:nvPr/>
            </p:nvSpPr>
            <p:spPr bwMode="auto">
              <a:xfrm>
                <a:off x="684" y="147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-15</a:t>
                </a:r>
              </a:p>
            </p:txBody>
          </p:sp>
          <p:sp>
            <p:nvSpPr>
              <p:cNvPr id="291983" name="Line 143"/>
              <p:cNvSpPr>
                <a:spLocks noChangeShapeType="1"/>
              </p:cNvSpPr>
              <p:nvPr/>
            </p:nvSpPr>
            <p:spPr bwMode="auto">
              <a:xfrm>
                <a:off x="364" y="529"/>
                <a:ext cx="335" cy="1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984" name="Line 144"/>
              <p:cNvSpPr>
                <a:spLocks noChangeShapeType="1"/>
              </p:cNvSpPr>
              <p:nvPr/>
            </p:nvSpPr>
            <p:spPr bwMode="auto">
              <a:xfrm flipV="1">
                <a:off x="375" y="778"/>
                <a:ext cx="319" cy="1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985" name="Line 145"/>
              <p:cNvSpPr>
                <a:spLocks noChangeShapeType="1"/>
              </p:cNvSpPr>
              <p:nvPr/>
            </p:nvSpPr>
            <p:spPr bwMode="auto">
              <a:xfrm flipV="1">
                <a:off x="331" y="232"/>
                <a:ext cx="353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986" name="Line 146"/>
              <p:cNvSpPr>
                <a:spLocks noChangeShapeType="1"/>
              </p:cNvSpPr>
              <p:nvPr/>
            </p:nvSpPr>
            <p:spPr bwMode="auto">
              <a:xfrm>
                <a:off x="862" y="228"/>
                <a:ext cx="336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987" name="Line 147"/>
              <p:cNvSpPr>
                <a:spLocks noChangeShapeType="1"/>
              </p:cNvSpPr>
              <p:nvPr/>
            </p:nvSpPr>
            <p:spPr bwMode="auto">
              <a:xfrm flipV="1">
                <a:off x="851" y="514"/>
                <a:ext cx="336" cy="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988" name="Line 148"/>
              <p:cNvSpPr>
                <a:spLocks noChangeShapeType="1"/>
              </p:cNvSpPr>
              <p:nvPr/>
            </p:nvSpPr>
            <p:spPr bwMode="auto">
              <a:xfrm>
                <a:off x="855" y="778"/>
                <a:ext cx="325" cy="13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989" name="Line 149"/>
              <p:cNvSpPr>
                <a:spLocks noChangeShapeType="1"/>
              </p:cNvSpPr>
              <p:nvPr/>
            </p:nvSpPr>
            <p:spPr bwMode="auto">
              <a:xfrm>
                <a:off x="371" y="1034"/>
                <a:ext cx="318" cy="1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990" name="Line 150"/>
              <p:cNvSpPr>
                <a:spLocks noChangeShapeType="1"/>
              </p:cNvSpPr>
              <p:nvPr/>
            </p:nvSpPr>
            <p:spPr bwMode="auto">
              <a:xfrm flipV="1">
                <a:off x="855" y="1013"/>
                <a:ext cx="332" cy="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991" name="Line 151"/>
              <p:cNvSpPr>
                <a:spLocks noChangeShapeType="1"/>
              </p:cNvSpPr>
              <p:nvPr/>
            </p:nvSpPr>
            <p:spPr bwMode="auto">
              <a:xfrm>
                <a:off x="276" y="566"/>
                <a:ext cx="5" cy="343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992" name="Line 152"/>
              <p:cNvSpPr>
                <a:spLocks noChangeShapeType="1"/>
              </p:cNvSpPr>
              <p:nvPr/>
            </p:nvSpPr>
            <p:spPr bwMode="auto">
              <a:xfrm flipV="1">
                <a:off x="373" y="973"/>
                <a:ext cx="798" cy="1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90154" name="Oval 153"/>
              <p:cNvSpPr>
                <a:spLocks noChangeArrowheads="1"/>
              </p:cNvSpPr>
              <p:nvPr/>
            </p:nvSpPr>
            <p:spPr bwMode="auto">
              <a:xfrm>
                <a:off x="1646" y="654"/>
                <a:ext cx="177" cy="169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</a:rPr>
                  <a:t>3</a:t>
                </a:r>
              </a:p>
            </p:txBody>
          </p:sp>
          <p:sp>
            <p:nvSpPr>
              <p:cNvPr id="291994" name="Line 154"/>
              <p:cNvSpPr>
                <a:spLocks noChangeShapeType="1"/>
              </p:cNvSpPr>
              <p:nvPr/>
            </p:nvSpPr>
            <p:spPr bwMode="auto">
              <a:xfrm>
                <a:off x="1344" y="503"/>
                <a:ext cx="319" cy="18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995" name="Line 155"/>
              <p:cNvSpPr>
                <a:spLocks noChangeShapeType="1"/>
              </p:cNvSpPr>
              <p:nvPr/>
            </p:nvSpPr>
            <p:spPr bwMode="auto">
              <a:xfrm flipV="1">
                <a:off x="1343" y="764"/>
                <a:ext cx="308" cy="14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996" name="Freeform 156"/>
              <p:cNvSpPr>
                <a:spLocks/>
              </p:cNvSpPr>
              <p:nvPr/>
            </p:nvSpPr>
            <p:spPr bwMode="auto">
              <a:xfrm>
                <a:off x="862" y="815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91997" name="Line 157"/>
              <p:cNvSpPr>
                <a:spLocks noChangeShapeType="1"/>
              </p:cNvSpPr>
              <p:nvPr/>
            </p:nvSpPr>
            <p:spPr bwMode="auto">
              <a:xfrm flipV="1">
                <a:off x="766" y="322"/>
                <a:ext cx="0" cy="32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90121" name="Text Box 158"/>
            <p:cNvSpPr txBox="1">
              <a:spLocks noChangeArrowheads="1"/>
            </p:cNvSpPr>
            <p:nvPr/>
          </p:nvSpPr>
          <p:spPr bwMode="auto">
            <a:xfrm>
              <a:off x="0" y="2614"/>
              <a:ext cx="5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i="0">
                  <a:latin typeface="굴림" charset="-127"/>
                </a:rPr>
                <a:t>(g) </a:t>
              </a:r>
              <a:r>
                <a:rPr kumimoji="1" lang="en-US" altLang="ko-KR" sz="1600">
                  <a:latin typeface="굴림" charset="-127"/>
                </a:rPr>
                <a:t>i </a:t>
              </a:r>
              <a:r>
                <a:rPr kumimoji="1" lang="en-US" altLang="ko-KR" sz="1600" i="0">
                  <a:latin typeface="굴림" charset="-127"/>
                </a:rPr>
                <a:t>=6</a:t>
              </a:r>
            </a:p>
          </p:txBody>
        </p:sp>
        <p:sp>
          <p:nvSpPr>
            <p:cNvPr id="291999" name="AutoShape 159"/>
            <p:cNvSpPr>
              <a:spLocks noChangeArrowheads="1"/>
            </p:cNvSpPr>
            <p:nvPr/>
          </p:nvSpPr>
          <p:spPr bwMode="auto">
            <a:xfrm rot="5400000">
              <a:off x="313" y="2401"/>
              <a:ext cx="213" cy="161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292000" name="Text Box 160"/>
          <p:cNvSpPr txBox="1">
            <a:spLocks noChangeArrowheads="1"/>
          </p:cNvSpPr>
          <p:nvPr/>
        </p:nvSpPr>
        <p:spPr bwMode="auto">
          <a:xfrm>
            <a:off x="6448425" y="1531938"/>
            <a:ext cx="248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나중에 그래프 알고리즘 부분에서 </a:t>
            </a:r>
          </a:p>
          <a:p>
            <a:pPr>
              <a:defRPr/>
            </a:pP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다시 한 번 생각할 기회가 있음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도입문제</a:t>
            </a:r>
            <a:r>
              <a:rPr lang="en-US" altLang="ko-KR" dirty="0"/>
              <a:t>: </a:t>
            </a:r>
            <a:r>
              <a:rPr lang="ko-KR" altLang="en-US" dirty="0" err="1"/>
              <a:t>피보나치수</a:t>
            </a:r>
            <a:r>
              <a:rPr lang="ko-KR" altLang="en-US" dirty="0"/>
              <a:t> 구하기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smtClean="0">
                <a:ea typeface="굴림" charset="-127"/>
              </a:rPr>
              <a:t>f</a:t>
            </a:r>
            <a:r>
              <a:rPr lang="en-US" altLang="ko-KR" i="1" baseline="-25000" smtClean="0">
                <a:ea typeface="굴림" charset="-127"/>
              </a:rPr>
              <a:t>n</a:t>
            </a:r>
            <a:r>
              <a:rPr lang="en-US" altLang="ko-KR" i="1" smtClean="0">
                <a:ea typeface="굴림" charset="-127"/>
              </a:rPr>
              <a:t> = f</a:t>
            </a:r>
            <a:r>
              <a:rPr lang="en-US" altLang="ko-KR" i="1" baseline="-25000" smtClean="0">
                <a:ea typeface="굴림" charset="-127"/>
              </a:rPr>
              <a:t>n-</a:t>
            </a:r>
            <a:r>
              <a:rPr lang="en-US" altLang="ko-KR" baseline="-25000" smtClean="0">
                <a:ea typeface="굴림" charset="-127"/>
              </a:rPr>
              <a:t>1</a:t>
            </a:r>
            <a:r>
              <a:rPr lang="en-US" altLang="ko-KR" i="1" smtClean="0">
                <a:ea typeface="굴림" charset="-127"/>
              </a:rPr>
              <a:t> + f</a:t>
            </a:r>
            <a:r>
              <a:rPr lang="en-US" altLang="ko-KR" i="1" baseline="-25000" smtClean="0">
                <a:ea typeface="굴림" charset="-127"/>
              </a:rPr>
              <a:t>n-</a:t>
            </a:r>
            <a:r>
              <a:rPr lang="en-US" altLang="ko-KR" baseline="-25000" smtClean="0">
                <a:ea typeface="굴림" charset="-127"/>
              </a:rPr>
              <a:t>2</a:t>
            </a:r>
            <a:endParaRPr lang="ko-KR" altLang="en-US" baseline="-25000" smtClean="0">
              <a:ea typeface="굴림" charset="-127"/>
            </a:endParaRPr>
          </a:p>
          <a:p>
            <a:r>
              <a:rPr lang="ko-KR" altLang="en-US" smtClean="0">
                <a:ea typeface="굴림" charset="-127"/>
              </a:rPr>
              <a:t>아주 간단한 문제지만</a:t>
            </a:r>
          </a:p>
          <a:p>
            <a:pPr lvl="1"/>
            <a:r>
              <a:rPr lang="en-US" altLang="ko-KR" smtClean="0">
                <a:ea typeface="굴림" charset="-127"/>
              </a:rPr>
              <a:t>Dynamic programming</a:t>
            </a:r>
            <a:r>
              <a:rPr lang="ko-KR" altLang="en-US" smtClean="0">
                <a:ea typeface="굴림" charset="-127"/>
              </a:rPr>
              <a:t>의 동기와 구현이 다 포함되어 있다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43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/>
              <a:t>피보나치수를</a:t>
            </a:r>
            <a:r>
              <a:rPr lang="ko-KR" altLang="en-US" dirty="0"/>
              <a:t> 구하는 </a:t>
            </a:r>
            <a:r>
              <a:rPr lang="en-US" altLang="ko-KR" dirty="0"/>
              <a:t>Recursive </a:t>
            </a:r>
            <a:r>
              <a:rPr lang="en-US" altLang="ko-KR" dirty="0"/>
              <a:t>Algorithm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fib</a:t>
            </a:r>
            <a:r>
              <a:rPr lang="en-US" altLang="ko-KR" sz="2400" smtClean="0">
                <a:ea typeface="굴림" charset="-127"/>
              </a:rPr>
              <a:t>(</a:t>
            </a:r>
            <a:r>
              <a:rPr lang="en-US" altLang="ko-KR" sz="2400" i="1" smtClean="0">
                <a:ea typeface="굴림" charset="-127"/>
              </a:rPr>
              <a:t>n</a:t>
            </a:r>
            <a:r>
              <a:rPr lang="en-US" altLang="ko-KR" sz="2400" smtClean="0">
                <a:ea typeface="굴림" charset="-127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smtClean="0">
                <a:ea typeface="굴림" charset="-127"/>
              </a:rPr>
              <a:t>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smtClean="0">
                <a:ea typeface="굴림" charset="-127"/>
              </a:rPr>
              <a:t>        </a:t>
            </a:r>
            <a:r>
              <a:rPr lang="en-US" altLang="ko-KR" sz="2400" b="1" smtClean="0">
                <a:solidFill>
                  <a:schemeClr val="accent2"/>
                </a:solidFill>
                <a:ea typeface="굴림" charset="-127"/>
              </a:rPr>
              <a:t>if</a:t>
            </a:r>
            <a:r>
              <a:rPr lang="en-US" altLang="ko-KR" sz="2400" smtClean="0">
                <a:ea typeface="굴림" charset="-127"/>
              </a:rPr>
              <a:t> (</a:t>
            </a:r>
            <a:r>
              <a:rPr lang="en-US" altLang="ko-KR" sz="2400" i="1" smtClean="0">
                <a:ea typeface="굴림" charset="-127"/>
              </a:rPr>
              <a:t>n </a:t>
            </a:r>
            <a:r>
              <a:rPr lang="en-US" altLang="ko-KR" sz="2400" smtClean="0">
                <a:ea typeface="굴림" charset="-127"/>
              </a:rPr>
              <a:t>= 1 </a:t>
            </a:r>
            <a:r>
              <a:rPr lang="en-US" altLang="ko-KR" sz="2400" b="1" smtClean="0">
                <a:solidFill>
                  <a:schemeClr val="accent2"/>
                </a:solidFill>
                <a:ea typeface="굴림" charset="-127"/>
              </a:rPr>
              <a:t>or</a:t>
            </a:r>
            <a:r>
              <a:rPr lang="en-US" altLang="ko-KR" sz="2400" smtClean="0">
                <a:ea typeface="굴림" charset="-127"/>
              </a:rPr>
              <a:t> </a:t>
            </a:r>
            <a:r>
              <a:rPr lang="en-US" altLang="ko-KR" sz="2400" i="1" smtClean="0">
                <a:ea typeface="굴림" charset="-127"/>
              </a:rPr>
              <a:t>n </a:t>
            </a:r>
            <a:r>
              <a:rPr lang="en-US" altLang="ko-KR" sz="2400" smtClean="0">
                <a:ea typeface="굴림" charset="-127"/>
              </a:rPr>
              <a:t>= 2) </a:t>
            </a:r>
            <a:endParaRPr lang="en-US" altLang="ko-KR" sz="2400" b="1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b="1" smtClean="0">
                <a:ea typeface="굴림" charset="-127"/>
              </a:rPr>
              <a:t>                </a:t>
            </a:r>
            <a:r>
              <a:rPr lang="en-US" altLang="ko-KR" sz="2400" b="1" smtClean="0">
                <a:solidFill>
                  <a:schemeClr val="accent2"/>
                </a:solidFill>
                <a:ea typeface="굴림" charset="-127"/>
              </a:rPr>
              <a:t>then</a:t>
            </a:r>
            <a:r>
              <a:rPr lang="en-US" altLang="ko-KR" sz="2400" smtClean="0">
                <a:solidFill>
                  <a:schemeClr val="accent2"/>
                </a:solidFill>
                <a:ea typeface="굴림" charset="-127"/>
              </a:rPr>
              <a:t> </a:t>
            </a:r>
            <a:r>
              <a:rPr lang="en-US" altLang="ko-KR" sz="2400" b="1" smtClean="0">
                <a:solidFill>
                  <a:schemeClr val="accent2"/>
                </a:solidFill>
                <a:ea typeface="굴림" charset="-127"/>
              </a:rPr>
              <a:t>return</a:t>
            </a:r>
            <a:r>
              <a:rPr lang="en-US" altLang="ko-KR" sz="2400" smtClean="0">
                <a:ea typeface="굴림" charset="-127"/>
              </a:rPr>
              <a:t> 1;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smtClean="0">
                <a:ea typeface="굴림" charset="-127"/>
              </a:rPr>
              <a:t>                </a:t>
            </a:r>
            <a:r>
              <a:rPr lang="en-US" altLang="ko-KR" sz="2400" b="1" smtClean="0">
                <a:solidFill>
                  <a:schemeClr val="accent2"/>
                </a:solidFill>
                <a:ea typeface="굴림" charset="-127"/>
              </a:rPr>
              <a:t>else return</a:t>
            </a:r>
            <a:r>
              <a:rPr lang="en-US" altLang="ko-KR" sz="2400" smtClean="0">
                <a:ea typeface="굴림" charset="-127"/>
              </a:rPr>
              <a:t> (</a:t>
            </a:r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fib</a:t>
            </a:r>
            <a:r>
              <a:rPr lang="en-US" altLang="ko-KR" sz="2400" smtClean="0">
                <a:ea typeface="굴림" charset="-127"/>
              </a:rPr>
              <a:t>(</a:t>
            </a:r>
            <a:r>
              <a:rPr lang="en-US" altLang="ko-KR" sz="2400" i="1" smtClean="0">
                <a:ea typeface="굴림" charset="-127"/>
              </a:rPr>
              <a:t>n</a:t>
            </a:r>
            <a:r>
              <a:rPr lang="en-US" altLang="ko-KR" sz="2400" smtClean="0">
                <a:ea typeface="굴림" charset="-127"/>
              </a:rPr>
              <a:t>-1) +</a:t>
            </a:r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fib</a:t>
            </a:r>
            <a:r>
              <a:rPr lang="en-US" altLang="ko-KR" sz="2400" smtClean="0">
                <a:ea typeface="굴림" charset="-127"/>
              </a:rPr>
              <a:t>(n-2));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smtClean="0">
                <a:ea typeface="굴림" charset="-127"/>
              </a:rPr>
              <a:t>} </a:t>
            </a:r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542925" y="4751388"/>
            <a:ext cx="441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4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엄청난 중복 호출이 존재한다</a:t>
            </a:r>
            <a:endParaRPr lang="en-US" altLang="ko-KR" sz="2400" i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25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231775" y="4332288"/>
            <a:ext cx="8039100" cy="311150"/>
          </a:xfrm>
          <a:prstGeom prst="rect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44663" y="2674938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fib(5)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403475" y="3811588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fib(3)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211263" y="3221038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fib(4)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482725" y="4314825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fib(2)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766763" y="3810000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fib(3)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695575" y="4784725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fib(1)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032000" y="4314825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fib(2)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1016000" y="4797425"/>
            <a:ext cx="665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 (1)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74650" y="4321175"/>
            <a:ext cx="665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 (2)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222750" y="3214688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fib(4)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4568825" y="4321175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fib(2)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3779838" y="3808413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fib(3)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4049713" y="4775200"/>
            <a:ext cx="665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 (1)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3386138" y="4314825"/>
            <a:ext cx="665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 (2)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986088" y="2101850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fib(6)</a:t>
            </a:r>
          </a:p>
        </p:txBody>
      </p:sp>
      <p:sp>
        <p:nvSpPr>
          <p:cNvPr id="230418" name="Freeform 18"/>
          <p:cNvSpPr>
            <a:spLocks/>
          </p:cNvSpPr>
          <p:nvPr/>
        </p:nvSpPr>
        <p:spPr bwMode="auto">
          <a:xfrm>
            <a:off x="3195638" y="2403475"/>
            <a:ext cx="1225550" cy="803275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0419" name="Freeform 19"/>
          <p:cNvSpPr>
            <a:spLocks/>
          </p:cNvSpPr>
          <p:nvPr/>
        </p:nvSpPr>
        <p:spPr bwMode="auto">
          <a:xfrm>
            <a:off x="1981200" y="2532063"/>
            <a:ext cx="1214438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0420" name="Freeform 20"/>
          <p:cNvSpPr>
            <a:spLocks/>
          </p:cNvSpPr>
          <p:nvPr/>
        </p:nvSpPr>
        <p:spPr bwMode="auto">
          <a:xfrm>
            <a:off x="2003425" y="2979738"/>
            <a:ext cx="620713" cy="773112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0421" name="Freeform 21"/>
          <p:cNvSpPr>
            <a:spLocks/>
          </p:cNvSpPr>
          <p:nvPr/>
        </p:nvSpPr>
        <p:spPr bwMode="auto">
          <a:xfrm>
            <a:off x="1457325" y="3100388"/>
            <a:ext cx="546100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0422" name="Freeform 22"/>
          <p:cNvSpPr>
            <a:spLocks/>
          </p:cNvSpPr>
          <p:nvPr/>
        </p:nvSpPr>
        <p:spPr bwMode="auto">
          <a:xfrm>
            <a:off x="4449763" y="3529013"/>
            <a:ext cx="398462" cy="773112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0423" name="Freeform 23"/>
          <p:cNvSpPr>
            <a:spLocks/>
          </p:cNvSpPr>
          <p:nvPr/>
        </p:nvSpPr>
        <p:spPr bwMode="auto">
          <a:xfrm>
            <a:off x="4022725" y="3649663"/>
            <a:ext cx="427038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0424" name="Freeform 24"/>
          <p:cNvSpPr>
            <a:spLocks/>
          </p:cNvSpPr>
          <p:nvPr/>
        </p:nvSpPr>
        <p:spPr bwMode="auto">
          <a:xfrm>
            <a:off x="1455738" y="3516313"/>
            <a:ext cx="342900" cy="771525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0425" name="Freeform 25"/>
          <p:cNvSpPr>
            <a:spLocks/>
          </p:cNvSpPr>
          <p:nvPr/>
        </p:nvSpPr>
        <p:spPr bwMode="auto">
          <a:xfrm>
            <a:off x="1028700" y="3635375"/>
            <a:ext cx="427038" cy="182563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0426" name="Freeform 26"/>
          <p:cNvSpPr>
            <a:spLocks/>
          </p:cNvSpPr>
          <p:nvPr/>
        </p:nvSpPr>
        <p:spPr bwMode="auto">
          <a:xfrm>
            <a:off x="2611438" y="4070350"/>
            <a:ext cx="306387" cy="773113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0427" name="Freeform 27"/>
          <p:cNvSpPr>
            <a:spLocks/>
          </p:cNvSpPr>
          <p:nvPr/>
        </p:nvSpPr>
        <p:spPr bwMode="auto">
          <a:xfrm>
            <a:off x="2295525" y="4198938"/>
            <a:ext cx="315913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0428" name="Freeform 28"/>
          <p:cNvSpPr>
            <a:spLocks/>
          </p:cNvSpPr>
          <p:nvPr/>
        </p:nvSpPr>
        <p:spPr bwMode="auto">
          <a:xfrm>
            <a:off x="4019550" y="4056063"/>
            <a:ext cx="279400" cy="773112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0429" name="Freeform 29"/>
          <p:cNvSpPr>
            <a:spLocks/>
          </p:cNvSpPr>
          <p:nvPr/>
        </p:nvSpPr>
        <p:spPr bwMode="auto">
          <a:xfrm>
            <a:off x="3656013" y="4175125"/>
            <a:ext cx="363537" cy="182563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0430" name="Freeform 30"/>
          <p:cNvSpPr>
            <a:spLocks/>
          </p:cNvSpPr>
          <p:nvPr/>
        </p:nvSpPr>
        <p:spPr bwMode="auto">
          <a:xfrm>
            <a:off x="1022350" y="4086225"/>
            <a:ext cx="252413" cy="773113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0431" name="Freeform 31"/>
          <p:cNvSpPr>
            <a:spLocks/>
          </p:cNvSpPr>
          <p:nvPr/>
        </p:nvSpPr>
        <p:spPr bwMode="auto">
          <a:xfrm>
            <a:off x="693738" y="4206875"/>
            <a:ext cx="328612" cy="182563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6783388" y="2671763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fib(5)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7442200" y="3808413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fib(3)</a:t>
            </a:r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6249988" y="3217863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fib(4)</a:t>
            </a:r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6521450" y="4311650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fib(2)</a:t>
            </a:r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5805488" y="3806825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fib(3)</a:t>
            </a: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7734300" y="4781550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fib(1)</a:t>
            </a:r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7070725" y="4311650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fib(2)</a:t>
            </a:r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6054725" y="4794250"/>
            <a:ext cx="665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 (1)</a:t>
            </a:r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5413375" y="4318000"/>
            <a:ext cx="665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 (2)</a:t>
            </a:r>
          </a:p>
        </p:txBody>
      </p:sp>
      <p:sp>
        <p:nvSpPr>
          <p:cNvPr id="230441" name="Freeform 41"/>
          <p:cNvSpPr>
            <a:spLocks/>
          </p:cNvSpPr>
          <p:nvPr/>
        </p:nvSpPr>
        <p:spPr bwMode="auto">
          <a:xfrm>
            <a:off x="7042150" y="2976563"/>
            <a:ext cx="620713" cy="773112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0442" name="Freeform 42"/>
          <p:cNvSpPr>
            <a:spLocks/>
          </p:cNvSpPr>
          <p:nvPr/>
        </p:nvSpPr>
        <p:spPr bwMode="auto">
          <a:xfrm>
            <a:off x="6496050" y="3097213"/>
            <a:ext cx="546100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0443" name="Freeform 43"/>
          <p:cNvSpPr>
            <a:spLocks/>
          </p:cNvSpPr>
          <p:nvPr/>
        </p:nvSpPr>
        <p:spPr bwMode="auto">
          <a:xfrm>
            <a:off x="6494463" y="3516313"/>
            <a:ext cx="342900" cy="771525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0444" name="Freeform 44"/>
          <p:cNvSpPr>
            <a:spLocks/>
          </p:cNvSpPr>
          <p:nvPr/>
        </p:nvSpPr>
        <p:spPr bwMode="auto">
          <a:xfrm>
            <a:off x="6067425" y="3632200"/>
            <a:ext cx="427038" cy="182563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0445" name="Freeform 45"/>
          <p:cNvSpPr>
            <a:spLocks/>
          </p:cNvSpPr>
          <p:nvPr/>
        </p:nvSpPr>
        <p:spPr bwMode="auto">
          <a:xfrm>
            <a:off x="7650163" y="4067175"/>
            <a:ext cx="306387" cy="773113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0446" name="Freeform 46"/>
          <p:cNvSpPr>
            <a:spLocks/>
          </p:cNvSpPr>
          <p:nvPr/>
        </p:nvSpPr>
        <p:spPr bwMode="auto">
          <a:xfrm>
            <a:off x="7334250" y="4186238"/>
            <a:ext cx="315913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0447" name="Freeform 47"/>
          <p:cNvSpPr>
            <a:spLocks/>
          </p:cNvSpPr>
          <p:nvPr/>
        </p:nvSpPr>
        <p:spPr bwMode="auto">
          <a:xfrm>
            <a:off x="6061075" y="4083050"/>
            <a:ext cx="252413" cy="773113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0448" name="Freeform 48"/>
          <p:cNvSpPr>
            <a:spLocks/>
          </p:cNvSpPr>
          <p:nvPr/>
        </p:nvSpPr>
        <p:spPr bwMode="auto">
          <a:xfrm>
            <a:off x="5732463" y="4203700"/>
            <a:ext cx="328612" cy="182563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6433" name="Text Box 49"/>
          <p:cNvSpPr txBox="1">
            <a:spLocks noChangeArrowheads="1"/>
          </p:cNvSpPr>
          <p:nvPr/>
        </p:nvSpPr>
        <p:spPr bwMode="auto">
          <a:xfrm>
            <a:off x="4775200" y="1528763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b="1" i="0"/>
              <a:t>fib(7)</a:t>
            </a:r>
          </a:p>
        </p:txBody>
      </p:sp>
      <p:sp>
        <p:nvSpPr>
          <p:cNvPr id="230450" name="Freeform 50"/>
          <p:cNvSpPr>
            <a:spLocks/>
          </p:cNvSpPr>
          <p:nvPr/>
        </p:nvSpPr>
        <p:spPr bwMode="auto">
          <a:xfrm>
            <a:off x="4991100" y="1790700"/>
            <a:ext cx="2051050" cy="884238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0451" name="Freeform 51"/>
          <p:cNvSpPr>
            <a:spLocks/>
          </p:cNvSpPr>
          <p:nvPr/>
        </p:nvSpPr>
        <p:spPr bwMode="auto">
          <a:xfrm>
            <a:off x="3248025" y="1941513"/>
            <a:ext cx="1739900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6436" name="Text Box 52"/>
          <p:cNvSpPr txBox="1">
            <a:spLocks noChangeArrowheads="1"/>
          </p:cNvSpPr>
          <p:nvPr/>
        </p:nvSpPr>
        <p:spPr bwMode="auto">
          <a:xfrm>
            <a:off x="4757738" y="5208588"/>
            <a:ext cx="2274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ko-KR" altLang="en-US" sz="2400" b="1" i="0">
                <a:solidFill>
                  <a:srgbClr val="FF3300"/>
                </a:solidFill>
                <a:latin typeface="굴림" charset="-127"/>
              </a:rPr>
              <a:t>중복 호출의 예</a:t>
            </a:r>
            <a:r>
              <a:rPr kumimoji="1" lang="en-US" altLang="ko-KR" sz="2400" b="1" i="0">
                <a:solidFill>
                  <a:srgbClr val="FF3300"/>
                </a:solidFill>
                <a:latin typeface="굴림" charset="-127"/>
              </a:rPr>
              <a:t> </a:t>
            </a:r>
          </a:p>
        </p:txBody>
      </p:sp>
      <p:sp>
        <p:nvSpPr>
          <p:cNvPr id="230453" name="Line 53"/>
          <p:cNvSpPr>
            <a:spLocks noChangeShapeType="1"/>
          </p:cNvSpPr>
          <p:nvPr/>
        </p:nvSpPr>
        <p:spPr bwMode="auto">
          <a:xfrm flipH="1" flipV="1">
            <a:off x="5297488" y="4643438"/>
            <a:ext cx="239712" cy="6127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6438" name="Rectangle 54"/>
          <p:cNvSpPr>
            <a:spLocks noChangeArrowheads="1"/>
          </p:cNvSpPr>
          <p:nvPr/>
        </p:nvSpPr>
        <p:spPr bwMode="auto">
          <a:xfrm>
            <a:off x="4686300" y="381000"/>
            <a:ext cx="4457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/>
            <a:endParaRPr lang="en-US" altLang="ko-KR" b="1" i="0" dirty="0">
              <a:solidFill>
                <a:srgbClr val="339933"/>
              </a:solidFill>
              <a:latin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피보나치 수열의 </a:t>
            </a:r>
            <a:r>
              <a:rPr lang="en-US" altLang="ko-KR" dirty="0"/>
              <a:t>Call </a:t>
            </a:r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0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피보나치수를</a:t>
            </a:r>
            <a:r>
              <a:rPr lang="ko-KR" altLang="en-US" dirty="0"/>
              <a:t> 구하는 </a:t>
            </a:r>
            <a:r>
              <a:rPr lang="en-US" altLang="ko-KR" dirty="0"/>
              <a:t>DP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charset="-127"/>
              </a:rPr>
              <a:t>fibonacci(</a:t>
            </a:r>
            <a:r>
              <a:rPr lang="en-US" altLang="ko-KR" sz="2400" i="1" smtClean="0">
                <a:ea typeface="굴림" charset="-127"/>
              </a:rPr>
              <a:t>n</a:t>
            </a:r>
            <a:r>
              <a:rPr lang="en-US" altLang="ko-KR" sz="2400" smtClean="0">
                <a:ea typeface="굴림" charset="-127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charset="-127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charset="-127"/>
              </a:rPr>
              <a:t>        f[1] ← f[2] ← 1;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charset="-127"/>
              </a:rPr>
              <a:t>        </a:t>
            </a:r>
            <a:r>
              <a:rPr lang="en-US" altLang="ko-KR" sz="2400" b="1" smtClean="0">
                <a:solidFill>
                  <a:schemeClr val="accent2"/>
                </a:solidFill>
                <a:ea typeface="굴림" charset="-127"/>
              </a:rPr>
              <a:t>for</a:t>
            </a:r>
            <a:r>
              <a:rPr lang="en-US" altLang="ko-KR" sz="2400" smtClean="0">
                <a:ea typeface="굴림" charset="-127"/>
              </a:rPr>
              <a:t> </a:t>
            </a:r>
            <a:r>
              <a:rPr lang="en-US" altLang="ko-KR" sz="2400" i="1" smtClean="0">
                <a:ea typeface="굴림" charset="-127"/>
              </a:rPr>
              <a:t>i</a:t>
            </a:r>
            <a:r>
              <a:rPr lang="en-US" altLang="ko-KR" sz="2400" smtClean="0">
                <a:ea typeface="굴림" charset="-127"/>
              </a:rPr>
              <a:t> ← 3 </a:t>
            </a:r>
            <a:r>
              <a:rPr lang="en-US" altLang="ko-KR" sz="2400" b="1" smtClean="0">
                <a:solidFill>
                  <a:schemeClr val="accent2"/>
                </a:solidFill>
                <a:ea typeface="굴림" charset="-127"/>
              </a:rPr>
              <a:t>to</a:t>
            </a:r>
            <a:r>
              <a:rPr lang="en-US" altLang="ko-KR" sz="2400" smtClean="0">
                <a:ea typeface="굴림" charset="-127"/>
              </a:rPr>
              <a:t> </a:t>
            </a:r>
            <a:r>
              <a:rPr lang="en-US" altLang="ko-KR" sz="2400" i="1" smtClean="0">
                <a:ea typeface="굴림" charset="-127"/>
              </a:rPr>
              <a:t>n</a:t>
            </a:r>
            <a:r>
              <a:rPr lang="en-US" altLang="ko-KR" sz="2400" smtClean="0">
                <a:ea typeface="굴림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charset="-127"/>
              </a:rPr>
              <a:t>                f[</a:t>
            </a:r>
            <a:r>
              <a:rPr lang="en-US" altLang="ko-KR" sz="2400" i="1" smtClean="0">
                <a:ea typeface="굴림" charset="-127"/>
              </a:rPr>
              <a:t>i</a:t>
            </a:r>
            <a:r>
              <a:rPr lang="en-US" altLang="ko-KR" sz="2400" smtClean="0">
                <a:ea typeface="굴림" charset="-127"/>
              </a:rPr>
              <a:t>] ← f[</a:t>
            </a:r>
            <a:r>
              <a:rPr lang="en-US" altLang="ko-KR" sz="2400" i="1" smtClean="0">
                <a:ea typeface="굴림" charset="-127"/>
              </a:rPr>
              <a:t>i</a:t>
            </a:r>
            <a:r>
              <a:rPr lang="en-US" altLang="ko-KR" sz="2400" smtClean="0">
                <a:ea typeface="굴림" charset="-127"/>
              </a:rPr>
              <a:t>-1] +f[</a:t>
            </a:r>
            <a:r>
              <a:rPr lang="en-US" altLang="ko-KR" sz="2400" i="1" smtClean="0">
                <a:ea typeface="굴림" charset="-127"/>
              </a:rPr>
              <a:t>i</a:t>
            </a:r>
            <a:r>
              <a:rPr lang="en-US" altLang="ko-KR" sz="2400" smtClean="0">
                <a:ea typeface="굴림" charset="-127"/>
              </a:rPr>
              <a:t>-2];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charset="-127"/>
              </a:rPr>
              <a:t>        </a:t>
            </a:r>
            <a:r>
              <a:rPr lang="en-US" altLang="ko-KR" sz="2400" b="1" smtClean="0">
                <a:solidFill>
                  <a:schemeClr val="accent2"/>
                </a:solidFill>
                <a:ea typeface="굴림" charset="-127"/>
              </a:rPr>
              <a:t>return</a:t>
            </a:r>
            <a:r>
              <a:rPr lang="en-US" altLang="ko-KR" sz="2400" smtClean="0">
                <a:ea typeface="굴림" charset="-127"/>
              </a:rPr>
              <a:t> f[</a:t>
            </a:r>
            <a:r>
              <a:rPr lang="en-US" altLang="ko-KR" sz="2400" i="1" smtClean="0">
                <a:ea typeface="굴림" charset="-127"/>
              </a:rPr>
              <a:t>n</a:t>
            </a:r>
            <a:r>
              <a:rPr lang="en-US" altLang="ko-KR" sz="2400" smtClean="0">
                <a:ea typeface="굴림" charset="-127"/>
              </a:rPr>
              <a:t>];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charset="-127"/>
              </a:rPr>
              <a:t>} </a:t>
            </a: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530225" y="4751388"/>
            <a:ext cx="311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4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l-GR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Θ</a:t>
            </a: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) </a:t>
            </a:r>
            <a:r>
              <a:rPr lang="ko-KR" altLang="en-US" sz="2400" i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시간에 끝난다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2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DP</a:t>
            </a:r>
            <a:r>
              <a:rPr lang="ko-KR" altLang="en-US" dirty="0"/>
              <a:t>의</a:t>
            </a:r>
            <a:r>
              <a:rPr lang="ko-KR" altLang="en-US" dirty="0"/>
              <a:t> 적용 요건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>
                <a:solidFill>
                  <a:srgbClr val="FF0000"/>
                </a:solidFill>
                <a:ea typeface="굴림" charset="-127"/>
              </a:rPr>
              <a:t>Optimal substructure</a:t>
            </a:r>
          </a:p>
          <a:p>
            <a:pPr lvl="1"/>
            <a:r>
              <a:rPr lang="ko-KR" altLang="en-US" sz="2400" smtClean="0">
                <a:ea typeface="굴림" charset="-127"/>
              </a:rPr>
              <a:t>큰 문제의 최적 솔루션에 작은 문제의 최적 솔루션이 포함됨</a:t>
            </a:r>
          </a:p>
          <a:p>
            <a:r>
              <a:rPr lang="en-US" altLang="ko-KR" sz="2800" smtClean="0">
                <a:solidFill>
                  <a:srgbClr val="FF0000"/>
                </a:solidFill>
                <a:ea typeface="굴림" charset="-127"/>
              </a:rPr>
              <a:t>Overlapping recursive calls</a:t>
            </a:r>
          </a:p>
          <a:p>
            <a:pPr lvl="1"/>
            <a:r>
              <a:rPr lang="ko-KR" altLang="en-US" sz="2400" smtClean="0">
                <a:ea typeface="굴림" charset="-127"/>
              </a:rPr>
              <a:t>재귀적 해법으로 풀면 같은 문제에 대한 재귀호출이 심하게 중복됨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533525" y="5538788"/>
            <a:ext cx="238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DP</a:t>
            </a:r>
            <a:r>
              <a:rPr lang="ko-KR" altLang="en-US" sz="2400" i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가 그 해결책</a:t>
            </a:r>
            <a:r>
              <a:rPr lang="en-US" altLang="ko-KR" sz="2400" i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206853" name="AutoShape 5"/>
          <p:cNvSpPr>
            <a:spLocks noChangeArrowheads="1"/>
          </p:cNvSpPr>
          <p:nvPr/>
        </p:nvSpPr>
        <p:spPr bwMode="auto">
          <a:xfrm>
            <a:off x="1041400" y="5638800"/>
            <a:ext cx="330200" cy="279400"/>
          </a:xfrm>
          <a:prstGeom prst="rightArrow">
            <a:avLst>
              <a:gd name="adj1" fmla="val 50000"/>
              <a:gd name="adj2" fmla="val 29545"/>
            </a:avLst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59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</TotalTime>
  <Words>2584</Words>
  <Application>Microsoft Office PowerPoint</Application>
  <PresentationFormat>화면 슬라이드 쇼(4:3)</PresentationFormat>
  <Paragraphs>1159</Paragraphs>
  <Slides>43</Slides>
  <Notes>42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목판</vt:lpstr>
      <vt:lpstr>알고리즘 동적 프로그래밍</vt:lpstr>
      <vt:lpstr>학습목표</vt:lpstr>
      <vt:lpstr>배경</vt:lpstr>
      <vt:lpstr>재귀적 해법의 빛과 그림자</vt:lpstr>
      <vt:lpstr>도입문제: 피보나치수 구하기</vt:lpstr>
      <vt:lpstr>피보나치수를 구하는 Recursive Algorithm</vt:lpstr>
      <vt:lpstr>피보나치 수열의 Call Tree</vt:lpstr>
      <vt:lpstr>피보나치수를 구하는 DP Algorithm</vt:lpstr>
      <vt:lpstr>DP의 적용 요건</vt:lpstr>
      <vt:lpstr>문제예 1: 조약돌 놓기</vt:lpstr>
      <vt:lpstr>테이블의 예</vt:lpstr>
      <vt:lpstr>PowerPoint 프레젠테이션</vt:lpstr>
      <vt:lpstr>가능한 패턴</vt:lpstr>
      <vt:lpstr>서로 양립할 수 있는  패턴들</vt:lpstr>
      <vt:lpstr>PowerPoint 프레젠테이션</vt:lpstr>
      <vt:lpstr>Recursive Algorithm</vt:lpstr>
      <vt:lpstr>PowerPoint 프레젠테이션</vt:lpstr>
      <vt:lpstr>Call Tree</vt:lpstr>
      <vt:lpstr>DP 적용</vt:lpstr>
      <vt:lpstr>DP</vt:lpstr>
      <vt:lpstr>Complexity</vt:lpstr>
      <vt:lpstr>문제예 2: 행렬 경로 문제</vt:lpstr>
      <vt:lpstr>불법 이동의 예</vt:lpstr>
      <vt:lpstr>유효한 이동의 예</vt:lpstr>
      <vt:lpstr>Recursive Algorithm</vt:lpstr>
      <vt:lpstr>PowerPoint 프레젠테이션</vt:lpstr>
      <vt:lpstr>DP</vt:lpstr>
      <vt:lpstr>문제 예 3: Matrix-Chain Multiplication</vt:lpstr>
      <vt:lpstr>Recursive Relation</vt:lpstr>
      <vt:lpstr>PowerPoint 프레젠테이션</vt:lpstr>
      <vt:lpstr>Recursive Algorithm</vt:lpstr>
      <vt:lpstr>DP</vt:lpstr>
      <vt:lpstr>문제 예 4: Longest Common Subsequence(LCS)</vt:lpstr>
      <vt:lpstr>Optimal Substructure</vt:lpstr>
      <vt:lpstr>Recursive Algorithm</vt:lpstr>
      <vt:lpstr>PowerPoint 프레젠테이션</vt:lpstr>
      <vt:lpstr>DP</vt:lpstr>
      <vt:lpstr>문제 예 5: Shortest Path</vt:lpstr>
      <vt:lpstr>PowerPoint 프레젠테이션</vt:lpstr>
      <vt:lpstr>Recursive Relation</vt:lpstr>
      <vt:lpstr>DP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jblim</dc:creator>
  <cp:lastModifiedBy>C221_01</cp:lastModifiedBy>
  <cp:revision>195</cp:revision>
  <dcterms:created xsi:type="dcterms:W3CDTF">2017-02-28T02:06:20Z</dcterms:created>
  <dcterms:modified xsi:type="dcterms:W3CDTF">2017-11-10T01:24:55Z</dcterms:modified>
</cp:coreProperties>
</file>