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2" autoAdjust="0"/>
    <p:restoredTop sz="94660"/>
  </p:normalViewPr>
  <p:slideViewPr>
    <p:cSldViewPr snapToGrid="0">
      <p:cViewPr>
        <p:scale>
          <a:sx n="100" d="100"/>
          <a:sy n="100" d="100"/>
        </p:scale>
        <p:origin x="-193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1418DF-40FE-4E68-A1CA-4B685CB156BF}" type="slidenum">
              <a:rPr lang="en-US" altLang="ko-KR" sz="1200" i="0">
                <a:latin typeface="Times" pitchFamily="18" charset="0"/>
              </a:rPr>
              <a:pPr/>
              <a:t>11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D438DD-5AB8-42FD-95B0-5162C489C044}" type="slidenum">
              <a:rPr lang="en-US" altLang="ko-KR" sz="1200" i="0">
                <a:latin typeface="Times" pitchFamily="18" charset="0"/>
              </a:rPr>
              <a:pPr/>
              <a:t>12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79B670-23E3-46F1-BA91-B742722C85A4}" type="slidenum">
              <a:rPr lang="en-US" altLang="ko-KR" sz="1200" i="0">
                <a:latin typeface="Times" pitchFamily="18" charset="0"/>
              </a:rPr>
              <a:pPr/>
              <a:t>13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65E834-D40D-4D9D-8D4A-4407CC85B309}" type="slidenum">
              <a:rPr lang="en-US" altLang="ko-KR" sz="1200" i="0">
                <a:latin typeface="Times" pitchFamily="18" charset="0"/>
              </a:rPr>
              <a:pPr/>
              <a:t>14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TSP-</a:t>
            </a:r>
            <a:r>
              <a:rPr lang="ko-KR" altLang="en-US" smtClean="0">
                <a:latin typeface="Times" pitchFamily="18" charset="0"/>
                <a:ea typeface="굴림" charset="-127"/>
              </a:rPr>
              <a:t>사전식탐색</a:t>
            </a:r>
            <a:r>
              <a:rPr lang="en-US" altLang="ko-KR" smtClean="0">
                <a:latin typeface="Times" pitchFamily="18" charset="0"/>
                <a:ea typeface="굴림" charset="-127"/>
              </a:rPr>
              <a:t>.wmf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6A5BB7-A8DD-4A6F-8E81-85597AA0A49A}" type="slidenum">
              <a:rPr lang="en-US" altLang="ko-KR" sz="1200" i="0">
                <a:latin typeface="Times" pitchFamily="18" charset="0"/>
              </a:rPr>
              <a:pPr/>
              <a:t>15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737C42-A42F-48AB-83D9-9917A826582B}" type="slidenum">
              <a:rPr lang="en-US" altLang="ko-KR" sz="1200" i="0">
                <a:latin typeface="Times" pitchFamily="18" charset="0"/>
              </a:rPr>
              <a:pPr/>
              <a:t>16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B6F870-E657-4788-A556-0D2215CC18F6}" type="slidenum">
              <a:rPr lang="en-US" altLang="ko-KR" sz="1200" i="0">
                <a:latin typeface="Times" pitchFamily="18" charset="0"/>
              </a:rPr>
              <a:pPr/>
              <a:t>17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TSP-</a:t>
            </a:r>
            <a:r>
              <a:rPr lang="ko-KR" altLang="en-US" smtClean="0">
                <a:latin typeface="Times" pitchFamily="18" charset="0"/>
                <a:ea typeface="굴림" charset="-127"/>
              </a:rPr>
              <a:t>한정트리</a:t>
            </a:r>
            <a:r>
              <a:rPr lang="en-US" altLang="ko-KR" smtClean="0">
                <a:latin typeface="Times" pitchFamily="18" charset="0"/>
                <a:ea typeface="굴림" charset="-127"/>
              </a:rPr>
              <a:t>.wmf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0E27FF-70C6-4DB0-8A49-2EFF8C20D9BC}" type="slidenum">
              <a:rPr lang="en-US" altLang="ko-KR" sz="1200" i="0">
                <a:latin typeface="Times" pitchFamily="18" charset="0"/>
              </a:rPr>
              <a:pPr/>
              <a:t>18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899803-AAAF-4CC1-A1B4-7A937F651324}" type="slidenum">
              <a:rPr lang="en-US" altLang="ko-KR" sz="1200" i="0">
                <a:latin typeface="Times" pitchFamily="18" charset="0"/>
              </a:rPr>
              <a:pPr/>
              <a:t>19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29D33D-8AA5-4F99-926B-E5B93B75B668}" type="slidenum">
              <a:rPr lang="en-US" altLang="ko-KR" sz="1200" i="0">
                <a:latin typeface="Times" pitchFamily="18" charset="0"/>
              </a:rPr>
              <a:pPr/>
              <a:t>20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ko-KR" altLang="en-US" smtClean="0">
                <a:latin typeface="Times" pitchFamily="18" charset="0"/>
                <a:ea typeface="굴림" charset="-127"/>
              </a:rPr>
              <a:t>다익스트라</a:t>
            </a:r>
            <a:r>
              <a:rPr lang="en-US" altLang="ko-KR" smtClean="0">
                <a:latin typeface="Times" pitchFamily="18" charset="0"/>
                <a:ea typeface="굴림" charset="-127"/>
              </a:rPr>
              <a:t>1.wmf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C6488B-44A6-4B07-90D0-356EFA335B46}" type="slidenum">
              <a:rPr lang="en-US" altLang="ko-KR" sz="1200" i="0">
                <a:latin typeface="Times" pitchFamily="18" charset="0"/>
              </a:rPr>
              <a:pPr/>
              <a:t>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9AF735-2B26-4001-8904-17F3D9C52F10}" type="slidenum">
              <a:rPr lang="en-US" altLang="ko-KR" sz="1200" i="0">
                <a:latin typeface="Times" pitchFamily="18" charset="0"/>
              </a:rPr>
              <a:pPr/>
              <a:t>21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ko-KR" altLang="en-US" smtClean="0">
                <a:latin typeface="Times" pitchFamily="18" charset="0"/>
                <a:ea typeface="굴림" charset="-127"/>
              </a:rPr>
              <a:t>다익스트라</a:t>
            </a:r>
            <a:r>
              <a:rPr lang="en-US" altLang="ko-KR" smtClean="0">
                <a:latin typeface="Times" pitchFamily="18" charset="0"/>
                <a:ea typeface="굴림" charset="-127"/>
              </a:rPr>
              <a:t>2.wmf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C67BB1-7CB4-47B1-BF69-FBE4A85B8F3C}" type="slidenum">
              <a:rPr lang="en-US" altLang="ko-KR" sz="1200" i="0">
                <a:latin typeface="Times" pitchFamily="18" charset="0"/>
              </a:rPr>
              <a:pPr/>
              <a:t>22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ko-KR" altLang="en-US" smtClean="0">
                <a:latin typeface="Times" pitchFamily="18" charset="0"/>
                <a:ea typeface="굴림" charset="-127"/>
              </a:rPr>
              <a:t>다익스트라</a:t>
            </a:r>
            <a:r>
              <a:rPr lang="en-US" altLang="ko-KR" smtClean="0">
                <a:latin typeface="Times" pitchFamily="18" charset="0"/>
                <a:ea typeface="굴림" charset="-127"/>
              </a:rPr>
              <a:t>2.wmf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6FBDF3-18F0-4D51-8D8C-9A3990494CC5}" type="slidenum">
              <a:rPr lang="en-US" altLang="ko-KR" sz="1200" i="0">
                <a:latin typeface="Times" pitchFamily="18" charset="0"/>
              </a:rPr>
              <a:pPr/>
              <a:t>23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A-star1.wmf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97B352-00DF-4F60-AC21-29F8E38F5218}" type="slidenum">
              <a:rPr lang="en-US" altLang="ko-KR" sz="1200" i="0">
                <a:latin typeface="Times" pitchFamily="18" charset="0"/>
              </a:rPr>
              <a:pPr/>
              <a:t>24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A-star2.wmf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68FAE7-1AC3-4FD9-AF6F-4C11E56B7355}" type="slidenum">
              <a:rPr lang="en-US" altLang="ko-KR" sz="1200" i="0">
                <a:latin typeface="Times" pitchFamily="18" charset="0"/>
              </a:rPr>
              <a:pPr/>
              <a:t>25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TSP-A-Star.wmf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73DEA8-B9AC-492A-9F56-C7497B8C4445}" type="slidenum">
              <a:rPr lang="en-US" altLang="ko-KR" sz="1200" i="0">
                <a:latin typeface="Times" pitchFamily="18" charset="0"/>
              </a:rPr>
              <a:pPr/>
              <a:t>26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ko-KR" smtClean="0">
                <a:latin typeface="Times" pitchFamily="18" charset="0"/>
                <a:ea typeface="굴림" charset="-127"/>
              </a:rPr>
              <a:t>A-Star-</a:t>
            </a:r>
            <a:r>
              <a:rPr lang="ko-KR" altLang="en-US" smtClean="0">
                <a:latin typeface="Times" pitchFamily="18" charset="0"/>
                <a:ea typeface="굴림" charset="-127"/>
              </a:rPr>
              <a:t>따지기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4F1FA-BFFA-4C6D-80EB-4DBC62904FE8}" type="slidenum">
              <a:rPr lang="en-US" altLang="ko-KR" sz="1200" i="0">
                <a:latin typeface="Times" pitchFamily="18" charset="0"/>
              </a:rPr>
              <a:pPr/>
              <a:t>4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89E977-1111-4BFE-8C40-F5C3997AE515}" type="slidenum">
              <a:rPr lang="en-US" altLang="ko-KR" sz="1200" i="0">
                <a:latin typeface="Times" pitchFamily="18" charset="0"/>
              </a:rPr>
              <a:pPr/>
              <a:t>5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4966D2-51D0-4578-819F-1F18A61CB9FE}" type="slidenum">
              <a:rPr lang="en-US" altLang="ko-KR" sz="1200" i="0">
                <a:latin typeface="Times" pitchFamily="18" charset="0"/>
              </a:rPr>
              <a:pPr/>
              <a:t>6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E3E3257-7CFA-4436-BDF4-2FF388C6C7B9}" type="slidenum">
              <a:rPr lang="en-US" altLang="ko-KR" sz="1200" i="0">
                <a:latin typeface="Times" pitchFamily="18" charset="0"/>
              </a:rPr>
              <a:pPr/>
              <a:t>7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364DFC-DB9E-43E6-A720-6162F7845A79}" type="slidenum">
              <a:rPr lang="en-US" altLang="ko-KR" sz="1200" i="0">
                <a:latin typeface="Times" pitchFamily="18" charset="0"/>
              </a:rPr>
              <a:pPr/>
              <a:t>8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8D294C-401E-44E0-BC45-52055A9E4607}" type="slidenum">
              <a:rPr lang="en-US" altLang="ko-KR" sz="1200" i="0">
                <a:latin typeface="Times" pitchFamily="18" charset="0"/>
              </a:rPr>
              <a:pPr/>
              <a:t>9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2FAE76-29EA-4153-B3A9-4BD39EC7C553}" type="slidenum">
              <a:rPr lang="en-US" altLang="ko-KR" sz="1200" i="0">
                <a:latin typeface="Times" pitchFamily="18" charset="0"/>
              </a:rPr>
              <a:pPr/>
              <a:t>10</a:t>
            </a:fld>
            <a:endParaRPr lang="en-US" altLang="ko-KR" sz="1200" i="0">
              <a:latin typeface="Times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7C2C0-5F86-4A8E-97D4-DB6E472938C5}" type="datetime1">
              <a:rPr lang="en-US" altLang="ko-KR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247F-48B1-46C8-9A3C-6253418C8482}" type="datetime1">
              <a:rPr lang="en-US" altLang="ko-KR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7769-6866-4D3D-A1DD-660074E028DB}" type="datetime1">
              <a:rPr lang="en-US" altLang="ko-KR" smtClean="0"/>
              <a:t>11/14/2017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B695D4-9FB9-4D05-B3ED-3CFE01B7FC34}" type="datetime1">
              <a:rPr lang="en-US" altLang="ko-KR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상태공간 </a:t>
            </a:r>
            <a:r>
              <a:rPr lang="ko-KR" altLang="en-US" sz="4800" spc="-300" dirty="0" err="1" smtClean="0"/>
              <a:t>트리의</a:t>
            </a:r>
            <a:r>
              <a:rPr lang="ko-KR" altLang="en-US" sz="4800" spc="-300" dirty="0" smtClean="0"/>
              <a:t> 탐색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72"/>
          <p:cNvSpPr>
            <a:spLocks noChangeArrowheads="1"/>
          </p:cNvSpPr>
          <p:nvPr/>
        </p:nvSpPr>
        <p:spPr bwMode="auto">
          <a:xfrm>
            <a:off x="698500" y="2209800"/>
            <a:ext cx="77724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ko-KR" sz="2800" i="0">
                <a:ea typeface="굴림" charset="-127"/>
              </a:rPr>
              <a:t>Graph</a:t>
            </a:r>
            <a:r>
              <a:rPr lang="ko-KR" altLang="en-US" sz="2800" i="0">
                <a:ea typeface="굴림" charset="-127"/>
              </a:rPr>
              <a:t>에서</a:t>
            </a:r>
          </a:p>
          <a:p>
            <a:pPr lvl="1"/>
            <a:r>
              <a:rPr lang="ko-KR" altLang="en-US" sz="2400" i="0">
                <a:ea typeface="굴림" charset="-127"/>
              </a:rPr>
              <a:t>인접한 </a:t>
            </a:r>
            <a:r>
              <a:rPr lang="en-US" altLang="ko-KR" sz="2400" i="0">
                <a:ea typeface="굴림" charset="-127"/>
              </a:rPr>
              <a:t>vertex</a:t>
            </a:r>
            <a:r>
              <a:rPr lang="ko-KR" altLang="en-US" sz="2400" i="0">
                <a:ea typeface="굴림" charset="-127"/>
              </a:rPr>
              <a:t>는 같은 색을 칠할 수 없다</a:t>
            </a:r>
          </a:p>
          <a:p>
            <a:pPr lvl="1"/>
            <a:r>
              <a:rPr lang="en-US" altLang="ko-KR" sz="2400">
                <a:ea typeface="굴림" charset="-127"/>
              </a:rPr>
              <a:t>k</a:t>
            </a:r>
            <a:r>
              <a:rPr lang="en-US" altLang="ko-KR" sz="2400" i="0">
                <a:ea typeface="굴림" charset="-127"/>
              </a:rPr>
              <a:t> </a:t>
            </a:r>
            <a:r>
              <a:rPr lang="ko-KR" altLang="en-US" sz="2400" i="0">
                <a:ea typeface="굴림" charset="-127"/>
              </a:rPr>
              <a:t>개의 색상을 사용해서 전체 </a:t>
            </a:r>
            <a:r>
              <a:rPr lang="en-US" altLang="ko-KR" sz="2400" i="0">
                <a:ea typeface="굴림" charset="-127"/>
              </a:rPr>
              <a:t>graph</a:t>
            </a:r>
            <a:r>
              <a:rPr lang="ko-KR" altLang="en-US" sz="2400" i="0">
                <a:ea typeface="굴림" charset="-127"/>
              </a:rPr>
              <a:t>를 칠할 수 있는가</a:t>
            </a:r>
            <a:r>
              <a:rPr lang="en-US" altLang="ko-KR" sz="2400" i="0">
                <a:ea typeface="굴림" charset="-127"/>
              </a:rPr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Coloring </a:t>
            </a:r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168400" y="4362450"/>
            <a:ext cx="2503488" cy="1808163"/>
            <a:chOff x="1632" y="323"/>
            <a:chExt cx="1577" cy="1139"/>
          </a:xfrm>
        </p:grpSpPr>
        <p:sp>
          <p:nvSpPr>
            <p:cNvPr id="374787" name="Rectangle 3"/>
            <p:cNvSpPr>
              <a:spLocks noChangeArrowheads="1"/>
            </p:cNvSpPr>
            <p:nvPr/>
          </p:nvSpPr>
          <p:spPr bwMode="auto">
            <a:xfrm>
              <a:off x="1918" y="323"/>
              <a:ext cx="937" cy="481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788" name="Rectangle 4"/>
            <p:cNvSpPr>
              <a:spLocks noChangeArrowheads="1"/>
            </p:cNvSpPr>
            <p:nvPr/>
          </p:nvSpPr>
          <p:spPr bwMode="auto">
            <a:xfrm>
              <a:off x="2298" y="804"/>
              <a:ext cx="405" cy="272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789" name="Rectangle 5"/>
            <p:cNvSpPr>
              <a:spLocks noChangeArrowheads="1"/>
            </p:cNvSpPr>
            <p:nvPr/>
          </p:nvSpPr>
          <p:spPr bwMode="auto">
            <a:xfrm>
              <a:off x="1632" y="328"/>
              <a:ext cx="286" cy="614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790" name="Rectangle 6"/>
            <p:cNvSpPr>
              <a:spLocks noChangeArrowheads="1"/>
            </p:cNvSpPr>
            <p:nvPr/>
          </p:nvSpPr>
          <p:spPr bwMode="auto">
            <a:xfrm>
              <a:off x="2855" y="323"/>
              <a:ext cx="354" cy="481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791" name="Freeform 7"/>
            <p:cNvSpPr>
              <a:spLocks/>
            </p:cNvSpPr>
            <p:nvPr/>
          </p:nvSpPr>
          <p:spPr bwMode="auto">
            <a:xfrm>
              <a:off x="1918" y="804"/>
              <a:ext cx="1108" cy="481"/>
            </a:xfrm>
            <a:custGeom>
              <a:avLst/>
              <a:gdLst>
                <a:gd name="T0" fmla="*/ 0 w 1108"/>
                <a:gd name="T1" fmla="*/ 133 h 481"/>
                <a:gd name="T2" fmla="*/ 0 w 1108"/>
                <a:gd name="T3" fmla="*/ 481 h 481"/>
                <a:gd name="T4" fmla="*/ 1108 w 1108"/>
                <a:gd name="T5" fmla="*/ 481 h 481"/>
                <a:gd name="T6" fmla="*/ 1108 w 1108"/>
                <a:gd name="T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481">
                  <a:moveTo>
                    <a:pt x="0" y="133"/>
                  </a:moveTo>
                  <a:lnTo>
                    <a:pt x="0" y="481"/>
                  </a:lnTo>
                  <a:lnTo>
                    <a:pt x="1108" y="481"/>
                  </a:lnTo>
                  <a:lnTo>
                    <a:pt x="1108" y="0"/>
                  </a:lnTo>
                </a:path>
              </a:pathLst>
            </a:cu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4792" name="Freeform 8"/>
            <p:cNvSpPr>
              <a:spLocks/>
            </p:cNvSpPr>
            <p:nvPr/>
          </p:nvSpPr>
          <p:spPr bwMode="auto">
            <a:xfrm>
              <a:off x="1633" y="804"/>
              <a:ext cx="1576" cy="658"/>
            </a:xfrm>
            <a:custGeom>
              <a:avLst/>
              <a:gdLst>
                <a:gd name="T0" fmla="*/ 0 w 1551"/>
                <a:gd name="T1" fmla="*/ 126 h 658"/>
                <a:gd name="T2" fmla="*/ 0 w 1551"/>
                <a:gd name="T3" fmla="*/ 658 h 658"/>
                <a:gd name="T4" fmla="*/ 1551 w 1551"/>
                <a:gd name="T5" fmla="*/ 658 h 658"/>
                <a:gd name="T6" fmla="*/ 1551 w 1551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658">
                  <a:moveTo>
                    <a:pt x="0" y="126"/>
                  </a:moveTo>
                  <a:lnTo>
                    <a:pt x="0" y="658"/>
                  </a:lnTo>
                  <a:lnTo>
                    <a:pt x="1551" y="658"/>
                  </a:lnTo>
                  <a:lnTo>
                    <a:pt x="1551" y="0"/>
                  </a:lnTo>
                </a:path>
              </a:pathLst>
            </a:cu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24579" name="Oval 9"/>
          <p:cNvSpPr>
            <a:spLocks noChangeArrowheads="1"/>
          </p:cNvSpPr>
          <p:nvPr/>
        </p:nvSpPr>
        <p:spPr bwMode="auto">
          <a:xfrm>
            <a:off x="2413000" y="461010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24580" name="Oval 10"/>
          <p:cNvSpPr>
            <a:spLocks noChangeArrowheads="1"/>
          </p:cNvSpPr>
          <p:nvPr/>
        </p:nvSpPr>
        <p:spPr bwMode="auto">
          <a:xfrm>
            <a:off x="2354263" y="5178425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24581" name="Oval 11"/>
          <p:cNvSpPr>
            <a:spLocks noChangeArrowheads="1"/>
          </p:cNvSpPr>
          <p:nvPr/>
        </p:nvSpPr>
        <p:spPr bwMode="auto">
          <a:xfrm>
            <a:off x="2759075" y="5643563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24582" name="Oval 12"/>
          <p:cNvSpPr>
            <a:spLocks noChangeArrowheads="1"/>
          </p:cNvSpPr>
          <p:nvPr/>
        </p:nvSpPr>
        <p:spPr bwMode="auto">
          <a:xfrm>
            <a:off x="3319463" y="4843463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24583" name="Oval 13"/>
          <p:cNvSpPr>
            <a:spLocks noChangeArrowheads="1"/>
          </p:cNvSpPr>
          <p:nvPr/>
        </p:nvSpPr>
        <p:spPr bwMode="auto">
          <a:xfrm>
            <a:off x="1333500" y="5043488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24584" name="Oval 14"/>
          <p:cNvSpPr>
            <a:spLocks noChangeArrowheads="1"/>
          </p:cNvSpPr>
          <p:nvPr/>
        </p:nvSpPr>
        <p:spPr bwMode="auto">
          <a:xfrm>
            <a:off x="1830388" y="591820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74799" name="Line 15"/>
          <p:cNvSpPr>
            <a:spLocks noChangeShapeType="1"/>
          </p:cNvSpPr>
          <p:nvPr/>
        </p:nvSpPr>
        <p:spPr bwMode="auto">
          <a:xfrm flipH="1">
            <a:off x="2484438" y="4843463"/>
            <a:ext cx="3016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V="1">
            <a:off x="2022475" y="5014913"/>
            <a:ext cx="1306513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>
            <a:off x="1519238" y="5276850"/>
            <a:ext cx="371475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2" name="Line 18"/>
          <p:cNvSpPr>
            <a:spLocks noChangeShapeType="1"/>
          </p:cNvSpPr>
          <p:nvPr/>
        </p:nvSpPr>
        <p:spPr bwMode="auto">
          <a:xfrm>
            <a:off x="2557463" y="5387975"/>
            <a:ext cx="250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3" name="Line 19"/>
          <p:cNvSpPr>
            <a:spLocks noChangeShapeType="1"/>
          </p:cNvSpPr>
          <p:nvPr/>
        </p:nvSpPr>
        <p:spPr bwMode="auto">
          <a:xfrm flipH="1">
            <a:off x="2936875" y="5054600"/>
            <a:ext cx="422275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4" name="Line 20"/>
          <p:cNvSpPr>
            <a:spLocks noChangeShapeType="1"/>
          </p:cNvSpPr>
          <p:nvPr/>
        </p:nvSpPr>
        <p:spPr bwMode="auto">
          <a:xfrm flipV="1">
            <a:off x="2073275" y="5795963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 flipV="1">
            <a:off x="1539875" y="4773613"/>
            <a:ext cx="8842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>
            <a:off x="2654300" y="4743450"/>
            <a:ext cx="6746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7" name="Line 23"/>
          <p:cNvSpPr>
            <a:spLocks noChangeShapeType="1"/>
          </p:cNvSpPr>
          <p:nvPr/>
        </p:nvSpPr>
        <p:spPr bwMode="auto">
          <a:xfrm flipH="1" flipV="1">
            <a:off x="2593975" y="4824413"/>
            <a:ext cx="280988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>
            <a:off x="1581150" y="5218113"/>
            <a:ext cx="12033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595" name="Oval 25"/>
          <p:cNvSpPr>
            <a:spLocks noChangeArrowheads="1"/>
          </p:cNvSpPr>
          <p:nvPr/>
        </p:nvSpPr>
        <p:spPr bwMode="auto">
          <a:xfrm>
            <a:off x="6410325" y="4481513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24596" name="Oval 26"/>
          <p:cNvSpPr>
            <a:spLocks noChangeArrowheads="1"/>
          </p:cNvSpPr>
          <p:nvPr/>
        </p:nvSpPr>
        <p:spPr bwMode="auto">
          <a:xfrm>
            <a:off x="6403975" y="5119688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24597" name="Oval 27"/>
          <p:cNvSpPr>
            <a:spLocks noChangeArrowheads="1"/>
          </p:cNvSpPr>
          <p:nvPr/>
        </p:nvSpPr>
        <p:spPr bwMode="auto">
          <a:xfrm>
            <a:off x="7024688" y="571500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24598" name="Oval 28"/>
          <p:cNvSpPr>
            <a:spLocks noChangeArrowheads="1"/>
          </p:cNvSpPr>
          <p:nvPr/>
        </p:nvSpPr>
        <p:spPr bwMode="auto">
          <a:xfrm>
            <a:off x="7034213" y="510540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24599" name="Oval 29"/>
          <p:cNvSpPr>
            <a:spLocks noChangeArrowheads="1"/>
          </p:cNvSpPr>
          <p:nvPr/>
        </p:nvSpPr>
        <p:spPr bwMode="auto">
          <a:xfrm>
            <a:off x="5778500" y="5133975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24600" name="Oval 30"/>
          <p:cNvSpPr>
            <a:spLocks noChangeArrowheads="1"/>
          </p:cNvSpPr>
          <p:nvPr/>
        </p:nvSpPr>
        <p:spPr bwMode="auto">
          <a:xfrm>
            <a:off x="5781675" y="575945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74815" name="Line 31"/>
          <p:cNvSpPr>
            <a:spLocks noChangeShapeType="1"/>
          </p:cNvSpPr>
          <p:nvPr/>
        </p:nvSpPr>
        <p:spPr bwMode="auto">
          <a:xfrm flipH="1">
            <a:off x="6516688" y="4733925"/>
            <a:ext cx="95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16" name="Line 32"/>
          <p:cNvSpPr>
            <a:spLocks noChangeShapeType="1"/>
          </p:cNvSpPr>
          <p:nvPr/>
        </p:nvSpPr>
        <p:spPr bwMode="auto">
          <a:xfrm flipV="1">
            <a:off x="6013450" y="5299075"/>
            <a:ext cx="10461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17" name="Line 33"/>
          <p:cNvSpPr>
            <a:spLocks noChangeShapeType="1"/>
          </p:cNvSpPr>
          <p:nvPr/>
        </p:nvSpPr>
        <p:spPr bwMode="auto">
          <a:xfrm>
            <a:off x="5902325" y="5370513"/>
            <a:ext cx="1588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18" name="Line 34"/>
          <p:cNvSpPr>
            <a:spLocks noChangeShapeType="1"/>
          </p:cNvSpPr>
          <p:nvPr/>
        </p:nvSpPr>
        <p:spPr bwMode="auto">
          <a:xfrm>
            <a:off x="6610350" y="5340350"/>
            <a:ext cx="4635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19" name="Line 35"/>
          <p:cNvSpPr>
            <a:spLocks noChangeShapeType="1"/>
          </p:cNvSpPr>
          <p:nvPr/>
        </p:nvSpPr>
        <p:spPr bwMode="auto">
          <a:xfrm flipH="1">
            <a:off x="7158038" y="5346700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20" name="Line 36"/>
          <p:cNvSpPr>
            <a:spLocks noChangeShapeType="1"/>
          </p:cNvSpPr>
          <p:nvPr/>
        </p:nvSpPr>
        <p:spPr bwMode="auto">
          <a:xfrm flipV="1">
            <a:off x="6043613" y="5851525"/>
            <a:ext cx="9620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21" name="Line 37"/>
          <p:cNvSpPr>
            <a:spLocks noChangeShapeType="1"/>
          </p:cNvSpPr>
          <p:nvPr/>
        </p:nvSpPr>
        <p:spPr bwMode="auto">
          <a:xfrm flipV="1">
            <a:off x="5972175" y="4705350"/>
            <a:ext cx="47307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22" name="Line 38"/>
          <p:cNvSpPr>
            <a:spLocks noChangeShapeType="1"/>
          </p:cNvSpPr>
          <p:nvPr/>
        </p:nvSpPr>
        <p:spPr bwMode="auto">
          <a:xfrm>
            <a:off x="6637338" y="4683125"/>
            <a:ext cx="471487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23" name="Line 39"/>
          <p:cNvSpPr>
            <a:spLocks noChangeShapeType="1"/>
          </p:cNvSpPr>
          <p:nvPr/>
        </p:nvSpPr>
        <p:spPr bwMode="auto">
          <a:xfrm flipH="1" flipV="1">
            <a:off x="6594475" y="4706938"/>
            <a:ext cx="503238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4824" name="Line 40"/>
          <p:cNvSpPr>
            <a:spLocks noChangeShapeType="1"/>
          </p:cNvSpPr>
          <p:nvPr/>
        </p:nvSpPr>
        <p:spPr bwMode="auto">
          <a:xfrm>
            <a:off x="6003925" y="5340350"/>
            <a:ext cx="1033463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4611" name="Group 41"/>
          <p:cNvGrpSpPr>
            <a:grpSpLocks/>
          </p:cNvGrpSpPr>
          <p:nvPr/>
        </p:nvGrpSpPr>
        <p:grpSpPr bwMode="auto">
          <a:xfrm>
            <a:off x="1149350" y="1879600"/>
            <a:ext cx="2503488" cy="1808163"/>
            <a:chOff x="1632" y="323"/>
            <a:chExt cx="1577" cy="1139"/>
          </a:xfrm>
        </p:grpSpPr>
        <p:sp>
          <p:nvSpPr>
            <p:cNvPr id="374826" name="Rectangle 42"/>
            <p:cNvSpPr>
              <a:spLocks noChangeArrowheads="1"/>
            </p:cNvSpPr>
            <p:nvPr/>
          </p:nvSpPr>
          <p:spPr bwMode="auto">
            <a:xfrm>
              <a:off x="1918" y="323"/>
              <a:ext cx="937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27" name="Rectangle 43"/>
            <p:cNvSpPr>
              <a:spLocks noChangeArrowheads="1"/>
            </p:cNvSpPr>
            <p:nvPr/>
          </p:nvSpPr>
          <p:spPr bwMode="auto">
            <a:xfrm>
              <a:off x="2298" y="804"/>
              <a:ext cx="40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28" name="Rectangle 44"/>
            <p:cNvSpPr>
              <a:spLocks noChangeArrowheads="1"/>
            </p:cNvSpPr>
            <p:nvPr/>
          </p:nvSpPr>
          <p:spPr bwMode="auto">
            <a:xfrm>
              <a:off x="1632" y="328"/>
              <a:ext cx="286" cy="6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29" name="Rectangle 45"/>
            <p:cNvSpPr>
              <a:spLocks noChangeArrowheads="1"/>
            </p:cNvSpPr>
            <p:nvPr/>
          </p:nvSpPr>
          <p:spPr bwMode="auto">
            <a:xfrm>
              <a:off x="2855" y="323"/>
              <a:ext cx="354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30" name="Freeform 46"/>
            <p:cNvSpPr>
              <a:spLocks/>
            </p:cNvSpPr>
            <p:nvPr/>
          </p:nvSpPr>
          <p:spPr bwMode="auto">
            <a:xfrm>
              <a:off x="1918" y="804"/>
              <a:ext cx="1108" cy="481"/>
            </a:xfrm>
            <a:custGeom>
              <a:avLst/>
              <a:gdLst>
                <a:gd name="T0" fmla="*/ 0 w 1108"/>
                <a:gd name="T1" fmla="*/ 133 h 481"/>
                <a:gd name="T2" fmla="*/ 0 w 1108"/>
                <a:gd name="T3" fmla="*/ 481 h 481"/>
                <a:gd name="T4" fmla="*/ 1108 w 1108"/>
                <a:gd name="T5" fmla="*/ 481 h 481"/>
                <a:gd name="T6" fmla="*/ 1108 w 1108"/>
                <a:gd name="T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481">
                  <a:moveTo>
                    <a:pt x="0" y="133"/>
                  </a:moveTo>
                  <a:lnTo>
                    <a:pt x="0" y="481"/>
                  </a:lnTo>
                  <a:lnTo>
                    <a:pt x="1108" y="481"/>
                  </a:lnTo>
                  <a:lnTo>
                    <a:pt x="11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4831" name="Freeform 47"/>
            <p:cNvSpPr>
              <a:spLocks/>
            </p:cNvSpPr>
            <p:nvPr/>
          </p:nvSpPr>
          <p:spPr bwMode="auto">
            <a:xfrm>
              <a:off x="1633" y="804"/>
              <a:ext cx="1576" cy="658"/>
            </a:xfrm>
            <a:custGeom>
              <a:avLst/>
              <a:gdLst>
                <a:gd name="T0" fmla="*/ 0 w 1551"/>
                <a:gd name="T1" fmla="*/ 126 h 658"/>
                <a:gd name="T2" fmla="*/ 0 w 1551"/>
                <a:gd name="T3" fmla="*/ 658 h 658"/>
                <a:gd name="T4" fmla="*/ 1551 w 1551"/>
                <a:gd name="T5" fmla="*/ 658 h 658"/>
                <a:gd name="T6" fmla="*/ 1551 w 1551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658">
                  <a:moveTo>
                    <a:pt x="0" y="126"/>
                  </a:moveTo>
                  <a:lnTo>
                    <a:pt x="0" y="658"/>
                  </a:lnTo>
                  <a:lnTo>
                    <a:pt x="1551" y="658"/>
                  </a:lnTo>
                  <a:lnTo>
                    <a:pt x="155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24612" name="Group 48"/>
          <p:cNvGrpSpPr>
            <a:grpSpLocks/>
          </p:cNvGrpSpPr>
          <p:nvPr/>
        </p:nvGrpSpPr>
        <p:grpSpPr bwMode="auto">
          <a:xfrm>
            <a:off x="5176838" y="1866900"/>
            <a:ext cx="2503487" cy="1808163"/>
            <a:chOff x="1632" y="323"/>
            <a:chExt cx="1577" cy="1139"/>
          </a:xfrm>
        </p:grpSpPr>
        <p:sp>
          <p:nvSpPr>
            <p:cNvPr id="374833" name="Rectangle 49"/>
            <p:cNvSpPr>
              <a:spLocks noChangeArrowheads="1"/>
            </p:cNvSpPr>
            <p:nvPr/>
          </p:nvSpPr>
          <p:spPr bwMode="auto">
            <a:xfrm>
              <a:off x="1918" y="323"/>
              <a:ext cx="937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34" name="Rectangle 50"/>
            <p:cNvSpPr>
              <a:spLocks noChangeArrowheads="1"/>
            </p:cNvSpPr>
            <p:nvPr/>
          </p:nvSpPr>
          <p:spPr bwMode="auto">
            <a:xfrm>
              <a:off x="2298" y="804"/>
              <a:ext cx="40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35" name="Rectangle 51"/>
            <p:cNvSpPr>
              <a:spLocks noChangeArrowheads="1"/>
            </p:cNvSpPr>
            <p:nvPr/>
          </p:nvSpPr>
          <p:spPr bwMode="auto">
            <a:xfrm>
              <a:off x="1632" y="328"/>
              <a:ext cx="286" cy="6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36" name="Rectangle 52"/>
            <p:cNvSpPr>
              <a:spLocks noChangeArrowheads="1"/>
            </p:cNvSpPr>
            <p:nvPr/>
          </p:nvSpPr>
          <p:spPr bwMode="auto">
            <a:xfrm>
              <a:off x="2855" y="323"/>
              <a:ext cx="354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74837" name="Freeform 53"/>
            <p:cNvSpPr>
              <a:spLocks/>
            </p:cNvSpPr>
            <p:nvPr/>
          </p:nvSpPr>
          <p:spPr bwMode="auto">
            <a:xfrm>
              <a:off x="1918" y="804"/>
              <a:ext cx="1108" cy="481"/>
            </a:xfrm>
            <a:custGeom>
              <a:avLst/>
              <a:gdLst>
                <a:gd name="T0" fmla="*/ 0 w 1108"/>
                <a:gd name="T1" fmla="*/ 133 h 481"/>
                <a:gd name="T2" fmla="*/ 0 w 1108"/>
                <a:gd name="T3" fmla="*/ 481 h 481"/>
                <a:gd name="T4" fmla="*/ 1108 w 1108"/>
                <a:gd name="T5" fmla="*/ 481 h 481"/>
                <a:gd name="T6" fmla="*/ 1108 w 1108"/>
                <a:gd name="T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481">
                  <a:moveTo>
                    <a:pt x="0" y="133"/>
                  </a:moveTo>
                  <a:lnTo>
                    <a:pt x="0" y="481"/>
                  </a:lnTo>
                  <a:lnTo>
                    <a:pt x="1108" y="481"/>
                  </a:lnTo>
                  <a:lnTo>
                    <a:pt x="11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4838" name="Freeform 54"/>
            <p:cNvSpPr>
              <a:spLocks/>
            </p:cNvSpPr>
            <p:nvPr/>
          </p:nvSpPr>
          <p:spPr bwMode="auto">
            <a:xfrm>
              <a:off x="1633" y="804"/>
              <a:ext cx="1576" cy="658"/>
            </a:xfrm>
            <a:custGeom>
              <a:avLst/>
              <a:gdLst>
                <a:gd name="T0" fmla="*/ 0 w 1551"/>
                <a:gd name="T1" fmla="*/ 126 h 658"/>
                <a:gd name="T2" fmla="*/ 0 w 1551"/>
                <a:gd name="T3" fmla="*/ 658 h 658"/>
                <a:gd name="T4" fmla="*/ 1551 w 1551"/>
                <a:gd name="T5" fmla="*/ 658 h 658"/>
                <a:gd name="T6" fmla="*/ 1551 w 1551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658">
                  <a:moveTo>
                    <a:pt x="0" y="126"/>
                  </a:moveTo>
                  <a:lnTo>
                    <a:pt x="0" y="658"/>
                  </a:lnTo>
                  <a:lnTo>
                    <a:pt x="1551" y="658"/>
                  </a:lnTo>
                  <a:lnTo>
                    <a:pt x="155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74839" name="AutoShape 55"/>
          <p:cNvSpPr>
            <a:spLocks noChangeArrowheads="1"/>
          </p:cNvSpPr>
          <p:nvPr/>
        </p:nvSpPr>
        <p:spPr bwMode="auto">
          <a:xfrm>
            <a:off x="5510213" y="2139950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0" name="AutoShape 56"/>
          <p:cNvSpPr>
            <a:spLocks noChangeArrowheads="1"/>
          </p:cNvSpPr>
          <p:nvPr/>
        </p:nvSpPr>
        <p:spPr bwMode="auto">
          <a:xfrm>
            <a:off x="7010400" y="2120900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1" name="AutoShape 57"/>
          <p:cNvSpPr>
            <a:spLocks noChangeArrowheads="1"/>
          </p:cNvSpPr>
          <p:nvPr/>
        </p:nvSpPr>
        <p:spPr bwMode="auto">
          <a:xfrm rot="5400000">
            <a:off x="5792788" y="2541588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2" name="AutoShape 58"/>
          <p:cNvSpPr>
            <a:spLocks noChangeArrowheads="1"/>
          </p:cNvSpPr>
          <p:nvPr/>
        </p:nvSpPr>
        <p:spPr bwMode="auto">
          <a:xfrm rot="5400000">
            <a:off x="6430963" y="2543175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3" name="AutoShape 59"/>
          <p:cNvSpPr>
            <a:spLocks noChangeArrowheads="1"/>
          </p:cNvSpPr>
          <p:nvPr/>
        </p:nvSpPr>
        <p:spPr bwMode="auto">
          <a:xfrm rot="5400000">
            <a:off x="7402513" y="2525713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4" name="AutoShape 60"/>
          <p:cNvSpPr>
            <a:spLocks noChangeArrowheads="1"/>
          </p:cNvSpPr>
          <p:nvPr/>
        </p:nvSpPr>
        <p:spPr bwMode="auto">
          <a:xfrm rot="5400000">
            <a:off x="5262563" y="2744788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5" name="AutoShape 61"/>
          <p:cNvSpPr>
            <a:spLocks noChangeArrowheads="1"/>
          </p:cNvSpPr>
          <p:nvPr/>
        </p:nvSpPr>
        <p:spPr bwMode="auto">
          <a:xfrm rot="5400000">
            <a:off x="6426200" y="2955925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6" name="AutoShape 62"/>
          <p:cNvSpPr>
            <a:spLocks noChangeArrowheads="1"/>
          </p:cNvSpPr>
          <p:nvPr/>
        </p:nvSpPr>
        <p:spPr bwMode="auto">
          <a:xfrm rot="5400000">
            <a:off x="7121525" y="2525713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7" name="AutoShape 63"/>
          <p:cNvSpPr>
            <a:spLocks noChangeArrowheads="1"/>
          </p:cNvSpPr>
          <p:nvPr/>
        </p:nvSpPr>
        <p:spPr bwMode="auto">
          <a:xfrm rot="5400000">
            <a:off x="6015038" y="3286125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74848" name="AutoShape 64"/>
          <p:cNvSpPr>
            <a:spLocks noChangeArrowheads="1"/>
          </p:cNvSpPr>
          <p:nvPr/>
        </p:nvSpPr>
        <p:spPr bwMode="auto">
          <a:xfrm>
            <a:off x="5513388" y="2633663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4623" name="Text Box 65"/>
          <p:cNvSpPr txBox="1">
            <a:spLocks noChangeArrowheads="1"/>
          </p:cNvSpPr>
          <p:nvPr/>
        </p:nvSpPr>
        <p:spPr bwMode="auto">
          <a:xfrm>
            <a:off x="1841500" y="3846513"/>
            <a:ext cx="1017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(a) </a:t>
            </a:r>
            <a:r>
              <a:rPr kumimoji="1" lang="ko-KR" altLang="en-US" sz="1800" i="0">
                <a:latin typeface="굴림" charset="-127"/>
                <a:ea typeface="굴림" charset="-127"/>
              </a:rPr>
              <a:t>지도</a:t>
            </a:r>
          </a:p>
        </p:txBody>
      </p:sp>
      <p:sp>
        <p:nvSpPr>
          <p:cNvPr id="24624" name="Text Box 66"/>
          <p:cNvSpPr txBox="1">
            <a:spLocks noChangeArrowheads="1"/>
          </p:cNvSpPr>
          <p:nvPr/>
        </p:nvSpPr>
        <p:spPr bwMode="auto">
          <a:xfrm>
            <a:off x="5154613" y="3841750"/>
            <a:ext cx="2474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(b) </a:t>
            </a:r>
            <a:r>
              <a:rPr kumimoji="1" lang="ko-KR" altLang="en-US" sz="1800" i="0">
                <a:latin typeface="굴림" charset="-127"/>
                <a:ea typeface="굴림" charset="-127"/>
              </a:rPr>
              <a:t>구역간의 인접관계</a:t>
            </a:r>
          </a:p>
        </p:txBody>
      </p:sp>
      <p:sp>
        <p:nvSpPr>
          <p:cNvPr id="24625" name="Text Box 67"/>
          <p:cNvSpPr txBox="1">
            <a:spLocks noChangeArrowheads="1"/>
          </p:cNvSpPr>
          <p:nvPr/>
        </p:nvSpPr>
        <p:spPr bwMode="auto">
          <a:xfrm>
            <a:off x="584200" y="6337300"/>
            <a:ext cx="4524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(c) </a:t>
            </a:r>
            <a:r>
              <a:rPr kumimoji="1" lang="ko-KR" altLang="en-US" sz="1800" i="0">
                <a:latin typeface="굴림" charset="-127"/>
                <a:ea typeface="굴림" charset="-127"/>
              </a:rPr>
              <a:t>연결관계를 정점과 간선으로 나타낸 것</a:t>
            </a:r>
          </a:p>
        </p:txBody>
      </p:sp>
      <p:sp>
        <p:nvSpPr>
          <p:cNvPr id="24626" name="Text Box 68"/>
          <p:cNvSpPr txBox="1">
            <a:spLocks noChangeArrowheads="1"/>
          </p:cNvSpPr>
          <p:nvPr/>
        </p:nvSpPr>
        <p:spPr bwMode="auto">
          <a:xfrm>
            <a:off x="5227638" y="6321425"/>
            <a:ext cx="2624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(d) (c)</a:t>
            </a:r>
            <a:r>
              <a:rPr kumimoji="1" lang="ko-KR" altLang="en-US" sz="1800" i="0">
                <a:latin typeface="굴림" charset="-127"/>
                <a:ea typeface="굴림" charset="-127"/>
              </a:rPr>
              <a:t>와 동일한 그래프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Coloring Problem</a:t>
            </a:r>
            <a:r>
              <a:rPr lang="ko-KR" altLang="en-US" dirty="0"/>
              <a:t>의 예</a:t>
            </a:r>
            <a:r>
              <a:rPr lang="en-US" altLang="ko-KR" dirty="0"/>
              <a:t>:  Map </a:t>
            </a:r>
            <a:r>
              <a:rPr lang="en-US" altLang="ko-KR" dirty="0"/>
              <a:t>Coloring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01675" y="914400"/>
            <a:ext cx="7937500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kColoring(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,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i="0">
                <a:latin typeface="굴림" charset="-127"/>
                <a:ea typeface="굴림" charset="-127"/>
              </a:rPr>
              <a:t>▷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 i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1800" i="0">
                <a:latin typeface="굴림" charset="-127"/>
                <a:ea typeface="굴림" charset="-127"/>
              </a:rPr>
              <a:t>정점</a:t>
            </a:r>
            <a:r>
              <a:rPr lang="en-US" altLang="ko-KR" sz="1800" i="0">
                <a:latin typeface="굴림" charset="-127"/>
                <a:ea typeface="굴림" charset="-127"/>
              </a:rPr>
              <a:t>,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: color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i="0">
                <a:latin typeface="굴림" charset="-127"/>
                <a:ea typeface="굴림" charset="-127"/>
              </a:rPr>
              <a:t>▷ </a:t>
            </a:r>
            <a:r>
              <a:rPr lang="ko-KR" altLang="en-US" sz="1800" i="0">
                <a:latin typeface="굴림" charset="-127"/>
                <a:ea typeface="굴림" charset="-127"/>
              </a:rPr>
              <a:t>질문</a:t>
            </a:r>
            <a:r>
              <a:rPr lang="en-US" altLang="ko-KR" sz="1800" i="0">
                <a:latin typeface="굴림" charset="-127"/>
                <a:ea typeface="굴림" charset="-127"/>
              </a:rPr>
              <a:t>: </a:t>
            </a:r>
            <a:r>
              <a:rPr lang="ko-KR" altLang="en-US" sz="1800" i="0">
                <a:latin typeface="굴림" charset="-127"/>
                <a:ea typeface="굴림" charset="-127"/>
              </a:rPr>
              <a:t>정점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-1</a:t>
            </a:r>
            <a:r>
              <a:rPr lang="ko-KR" altLang="en-US" sz="1800" i="0">
                <a:latin typeface="굴림" charset="-127"/>
                <a:ea typeface="굴림" charset="-127"/>
              </a:rPr>
              <a:t>까지는 제대로 칠이 된 상태에서 정점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1800" i="0">
                <a:latin typeface="굴림" charset="-127"/>
                <a:ea typeface="굴림" charset="-127"/>
              </a:rPr>
              <a:t>를 색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c</a:t>
            </a:r>
            <a:r>
              <a:rPr lang="ko-KR" altLang="en-US" sz="1800" i="0">
                <a:latin typeface="굴림" charset="-127"/>
                <a:ea typeface="굴림" charset="-127"/>
              </a:rPr>
              <a:t>로 칠하려면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1800" i="0">
                <a:latin typeface="굴림" charset="-127"/>
                <a:ea typeface="굴림" charset="-127"/>
              </a:rPr>
              <a:t> </a:t>
            </a:r>
            <a:r>
              <a:rPr lang="ko-KR" altLang="en-US" sz="1800" i="0">
                <a:latin typeface="굴림" charset="-127"/>
                <a:ea typeface="굴림" charset="-127"/>
              </a:rPr>
              <a:t>개의 색으로 충분한가</a:t>
            </a:r>
            <a:r>
              <a:rPr lang="en-US" altLang="ko-KR" sz="1800" i="0">
                <a:latin typeface="굴림" charset="-127"/>
                <a:ea typeface="굴림" charset="-127"/>
              </a:rPr>
              <a:t>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 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if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(valid(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))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then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color[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] ←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if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 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= n)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then</a:t>
            </a:r>
            <a:r>
              <a:rPr lang="en-US" altLang="ko-KR" sz="2000" b="1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{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return</a:t>
            </a:r>
            <a:r>
              <a:rPr lang="en-US" altLang="ko-KR" sz="2000" b="1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TRUE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;}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else</a:t>
            </a:r>
            <a:r>
              <a:rPr lang="en-US" altLang="ko-KR" sz="2000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	result ←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FALSE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	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 ← 1;  			▷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: color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i="0">
                <a:latin typeface="Times New Roman" pitchFamily="18" charset="0"/>
                <a:ea typeface="굴림" charset="-127"/>
              </a:rPr>
              <a:t>		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while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(result =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FALSE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and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≤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		result ← kColoring(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+1,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);  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▷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i+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1: 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다음 정점 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		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d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++;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i="0">
                <a:latin typeface="Times New Roman" pitchFamily="18" charset="0"/>
                <a:ea typeface="굴림" charset="-127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return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result;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}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else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{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return</a:t>
            </a:r>
            <a:r>
              <a:rPr lang="en-US" altLang="ko-KR" sz="2000" b="1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FALSE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;}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}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20725" y="1495425"/>
            <a:ext cx="7870825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valid(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i="0">
                <a:latin typeface="굴림" charset="-127"/>
                <a:ea typeface="굴림" charset="-127"/>
              </a:rPr>
              <a:t>▷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 i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1800" i="0">
                <a:latin typeface="굴림" charset="-127"/>
                <a:ea typeface="굴림" charset="-127"/>
              </a:rPr>
              <a:t>정점</a:t>
            </a:r>
            <a:r>
              <a:rPr lang="en-US" altLang="ko-KR" sz="1800" i="0">
                <a:latin typeface="굴림" charset="-127"/>
                <a:ea typeface="굴림" charset="-127"/>
              </a:rPr>
              <a:t>,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: color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i="0">
                <a:latin typeface="굴림" charset="-127"/>
                <a:ea typeface="굴림" charset="-127"/>
              </a:rPr>
              <a:t>▷ </a:t>
            </a:r>
            <a:r>
              <a:rPr lang="ko-KR" altLang="en-US" sz="1800" i="0">
                <a:latin typeface="굴림" charset="-127"/>
                <a:ea typeface="굴림" charset="-127"/>
              </a:rPr>
              <a:t>질문</a:t>
            </a:r>
            <a:r>
              <a:rPr lang="en-US" altLang="ko-KR" sz="1800" i="0">
                <a:latin typeface="굴림" charset="-127"/>
                <a:ea typeface="굴림" charset="-127"/>
              </a:rPr>
              <a:t>: </a:t>
            </a:r>
            <a:r>
              <a:rPr lang="ko-KR" altLang="en-US" sz="1800" i="0">
                <a:latin typeface="굴림" charset="-127"/>
                <a:ea typeface="굴림" charset="-127"/>
              </a:rPr>
              <a:t>정점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-1</a:t>
            </a:r>
            <a:r>
              <a:rPr lang="ko-KR" altLang="en-US" sz="1800" i="0">
                <a:latin typeface="굴림" charset="-127"/>
                <a:ea typeface="굴림" charset="-127"/>
              </a:rPr>
              <a:t>까지는 제대로 칠이 된 상태에서 정점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1800" i="0">
                <a:latin typeface="굴림" charset="-127"/>
                <a:ea typeface="굴림" charset="-127"/>
              </a:rPr>
              <a:t>를 색</a:t>
            </a:r>
            <a:r>
              <a:rPr lang="ko-KR" altLang="en-US" sz="18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c</a:t>
            </a:r>
            <a:r>
              <a:rPr lang="ko-KR" altLang="en-US" sz="1800" i="0">
                <a:latin typeface="굴림" charset="-127"/>
                <a:ea typeface="굴림" charset="-127"/>
              </a:rPr>
              <a:t>로 칠하려면 이들과 색이 겹치지 않는가</a:t>
            </a:r>
            <a:r>
              <a:rPr lang="en-US" altLang="ko-KR" sz="1800" i="0">
                <a:latin typeface="굴림" charset="-127"/>
                <a:ea typeface="굴림" charset="-127"/>
              </a:rPr>
              <a:t>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i="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for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← 1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to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-1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	</a:t>
            </a:r>
            <a:r>
              <a:rPr lang="en-US" altLang="ko-KR" sz="1800" i="0">
                <a:latin typeface="굴림" charset="-127"/>
                <a:ea typeface="굴림" charset="-127"/>
              </a:rPr>
              <a:t>▷ </a:t>
            </a:r>
            <a:r>
              <a:rPr lang="ko-KR" altLang="en-US" sz="1800" i="0">
                <a:latin typeface="굴림" charset="-127"/>
                <a:ea typeface="굴림" charset="-127"/>
              </a:rPr>
              <a:t>정점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1800" i="0">
                <a:latin typeface="굴림" charset="-127"/>
                <a:ea typeface="굴림" charset="-127"/>
              </a:rPr>
              <a:t>와 </a:t>
            </a:r>
            <a:r>
              <a:rPr lang="en-US" altLang="ko-KR" sz="1800">
                <a:latin typeface="Times New Roman" pitchFamily="18" charset="0"/>
                <a:ea typeface="굴림" charset="-127"/>
              </a:rPr>
              <a:t>j </a:t>
            </a:r>
            <a:r>
              <a:rPr lang="ko-KR" altLang="en-US" sz="1800" i="0">
                <a:latin typeface="굴림" charset="-127"/>
                <a:ea typeface="굴림" charset="-127"/>
              </a:rPr>
              <a:t>사이에 간선이 있고</a:t>
            </a:r>
            <a:r>
              <a:rPr lang="en-US" altLang="ko-KR" sz="1800" i="0">
                <a:latin typeface="굴림" charset="-127"/>
                <a:ea typeface="굴림" charset="-127"/>
              </a:rPr>
              <a:t>, </a:t>
            </a:r>
            <a:r>
              <a:rPr lang="ko-KR" altLang="en-US" sz="1800" i="0">
                <a:latin typeface="굴림" charset="-127"/>
                <a:ea typeface="굴림" charset="-127"/>
              </a:rPr>
              <a:t>두 정점이 같은 색이면 안된다</a:t>
            </a:r>
            <a:r>
              <a:rPr lang="ko-KR" altLang="en-US" sz="2000" i="0">
                <a:latin typeface="Times New Roman" pitchFamily="18" charset="0"/>
                <a:ea typeface="굴림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i="0">
                <a:latin typeface="Times New Roman" pitchFamily="18" charset="0"/>
                <a:ea typeface="굴림" charset="-127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if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((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,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 ∈ E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and</a:t>
            </a:r>
            <a:r>
              <a:rPr lang="en-US" altLang="ko-KR" sz="2000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color[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] = </a:t>
            </a:r>
            <a:r>
              <a:rPr lang="en-US" altLang="ko-KR" sz="2000">
                <a:latin typeface="Times New Roman" pitchFamily="18" charset="0"/>
                <a:ea typeface="굴림" charset="-127"/>
              </a:rPr>
              <a:t>c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then return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FALSE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i="0">
                <a:latin typeface="Times New Roman" pitchFamily="18" charset="0"/>
                <a:ea typeface="굴림" charset="-127"/>
              </a:rPr>
              <a:t>	</a:t>
            </a:r>
            <a:r>
              <a:rPr lang="en-US" altLang="ko-KR" sz="2000" b="1" i="0">
                <a:solidFill>
                  <a:schemeClr val="accent2"/>
                </a:solidFill>
                <a:latin typeface="Times New Roman" pitchFamily="18" charset="0"/>
                <a:ea typeface="굴림" charset="-127"/>
              </a:rPr>
              <a:t>return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1800" i="0">
                <a:latin typeface="Times New Roman" pitchFamily="18" charset="0"/>
                <a:ea typeface="굴림" charset="-127"/>
              </a:rPr>
              <a:t>TRUE</a:t>
            </a:r>
            <a:r>
              <a:rPr lang="en-US" altLang="ko-KR" sz="2000" i="0">
                <a:latin typeface="Times New Roman" pitchFamily="18" charset="0"/>
                <a:ea typeface="굴림" charset="-127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i="0">
                <a:latin typeface="Times New Roman" pitchFamily="18" charset="0"/>
                <a:ea typeface="굴림" charset="-127"/>
              </a:rPr>
              <a:t>}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6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3827463" y="121126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1, 1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779838" y="309721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3, 1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5538788" y="309721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3, 2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876550" y="2171700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2, 1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738563" y="109220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384800" y="29860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4700588" y="2146300"/>
            <a:ext cx="576262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2, 2</a:t>
            </a:r>
          </a:p>
        </p:txBody>
      </p:sp>
      <p:cxnSp>
        <p:nvCxnSpPr>
          <p:cNvPr id="30729" name="AutoShape 9"/>
          <p:cNvCxnSpPr>
            <a:cxnSpLocks noChangeShapeType="1"/>
            <a:stCxn id="30722" idx="3"/>
            <a:endCxn id="30725" idx="0"/>
          </p:cNvCxnSpPr>
          <p:nvPr/>
        </p:nvCxnSpPr>
        <p:spPr bwMode="auto">
          <a:xfrm flipH="1">
            <a:off x="3163888" y="1579563"/>
            <a:ext cx="747712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0" name="AutoShape 10"/>
          <p:cNvCxnSpPr>
            <a:cxnSpLocks noChangeShapeType="1"/>
            <a:stCxn id="30722" idx="5"/>
            <a:endCxn id="30728" idx="0"/>
          </p:cNvCxnSpPr>
          <p:nvPr/>
        </p:nvCxnSpPr>
        <p:spPr bwMode="auto">
          <a:xfrm>
            <a:off x="4319588" y="1579563"/>
            <a:ext cx="669925" cy="566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4610100" y="201612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3</a:t>
            </a:r>
          </a:p>
        </p:txBody>
      </p:sp>
      <p:cxnSp>
        <p:nvCxnSpPr>
          <p:cNvPr id="30732" name="AutoShape 12"/>
          <p:cNvCxnSpPr>
            <a:cxnSpLocks noChangeShapeType="1"/>
            <a:stCxn id="30728" idx="3"/>
            <a:endCxn id="30723" idx="0"/>
          </p:cNvCxnSpPr>
          <p:nvPr/>
        </p:nvCxnSpPr>
        <p:spPr bwMode="auto">
          <a:xfrm flipH="1">
            <a:off x="4116388" y="2514600"/>
            <a:ext cx="668337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8" idx="5"/>
            <a:endCxn id="30724" idx="0"/>
          </p:cNvCxnSpPr>
          <p:nvPr/>
        </p:nvCxnSpPr>
        <p:spPr bwMode="auto">
          <a:xfrm>
            <a:off x="5192713" y="2514600"/>
            <a:ext cx="669925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3767138" y="3130550"/>
            <a:ext cx="720725" cy="360363"/>
            <a:chOff x="1383" y="1525"/>
            <a:chExt cx="635" cy="227"/>
          </a:xfrm>
        </p:grpSpPr>
        <p:sp>
          <p:nvSpPr>
            <p:cNvPr id="372751" name="Line 15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735" name="Oval 17"/>
          <p:cNvSpPr>
            <a:spLocks noChangeArrowheads="1"/>
          </p:cNvSpPr>
          <p:nvPr/>
        </p:nvSpPr>
        <p:spPr bwMode="auto">
          <a:xfrm>
            <a:off x="3714750" y="29797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30736" name="Oval 18"/>
          <p:cNvSpPr>
            <a:spLocks noChangeArrowheads="1"/>
          </p:cNvSpPr>
          <p:nvPr/>
        </p:nvSpPr>
        <p:spPr bwMode="auto">
          <a:xfrm>
            <a:off x="4630738" y="408781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4, 1</a:t>
            </a:r>
          </a:p>
        </p:txBody>
      </p:sp>
      <p:sp>
        <p:nvSpPr>
          <p:cNvPr id="30737" name="Oval 19"/>
          <p:cNvSpPr>
            <a:spLocks noChangeArrowheads="1"/>
          </p:cNvSpPr>
          <p:nvPr/>
        </p:nvSpPr>
        <p:spPr bwMode="auto">
          <a:xfrm>
            <a:off x="6402388" y="408781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4, 2</a:t>
            </a:r>
          </a:p>
        </p:txBody>
      </p:sp>
      <p:sp>
        <p:nvSpPr>
          <p:cNvPr id="30738" name="Oval 20"/>
          <p:cNvSpPr>
            <a:spLocks noChangeArrowheads="1"/>
          </p:cNvSpPr>
          <p:nvPr/>
        </p:nvSpPr>
        <p:spPr bwMode="auto">
          <a:xfrm>
            <a:off x="6273800" y="39639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7</a:t>
            </a:r>
          </a:p>
        </p:txBody>
      </p:sp>
      <p:grpSp>
        <p:nvGrpSpPr>
          <p:cNvPr id="30739" name="Group 21"/>
          <p:cNvGrpSpPr>
            <a:grpSpLocks/>
          </p:cNvGrpSpPr>
          <p:nvPr/>
        </p:nvGrpSpPr>
        <p:grpSpPr bwMode="auto">
          <a:xfrm>
            <a:off x="4605338" y="4133850"/>
            <a:ext cx="720725" cy="360363"/>
            <a:chOff x="1383" y="1525"/>
            <a:chExt cx="635" cy="227"/>
          </a:xfrm>
        </p:grpSpPr>
        <p:sp>
          <p:nvSpPr>
            <p:cNvPr id="372758" name="Line 22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527550" y="39703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6</a:t>
            </a:r>
          </a:p>
        </p:txBody>
      </p:sp>
      <p:cxnSp>
        <p:nvCxnSpPr>
          <p:cNvPr id="30741" name="AutoShape 25"/>
          <p:cNvCxnSpPr>
            <a:cxnSpLocks noChangeShapeType="1"/>
            <a:stCxn id="30724" idx="3"/>
            <a:endCxn id="30736" idx="0"/>
          </p:cNvCxnSpPr>
          <p:nvPr/>
        </p:nvCxnSpPr>
        <p:spPr bwMode="auto">
          <a:xfrm flipH="1">
            <a:off x="4967288" y="3465513"/>
            <a:ext cx="6667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AutoShape 26"/>
          <p:cNvCxnSpPr>
            <a:cxnSpLocks noChangeShapeType="1"/>
            <a:stCxn id="30724" idx="5"/>
            <a:endCxn id="30737" idx="0"/>
          </p:cNvCxnSpPr>
          <p:nvPr/>
        </p:nvCxnSpPr>
        <p:spPr bwMode="auto">
          <a:xfrm>
            <a:off x="6091238" y="3465513"/>
            <a:ext cx="6350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Oval 27"/>
          <p:cNvSpPr>
            <a:spLocks noChangeArrowheads="1"/>
          </p:cNvSpPr>
          <p:nvPr/>
        </p:nvSpPr>
        <p:spPr bwMode="auto">
          <a:xfrm>
            <a:off x="5567363" y="509746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5, 1</a:t>
            </a:r>
          </a:p>
        </p:txBody>
      </p:sp>
      <p:sp>
        <p:nvSpPr>
          <p:cNvPr id="30744" name="Oval 28"/>
          <p:cNvSpPr>
            <a:spLocks noChangeArrowheads="1"/>
          </p:cNvSpPr>
          <p:nvPr/>
        </p:nvSpPr>
        <p:spPr bwMode="auto">
          <a:xfrm>
            <a:off x="4389438" y="622141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6, 1</a:t>
            </a:r>
          </a:p>
        </p:txBody>
      </p:sp>
      <p:sp>
        <p:nvSpPr>
          <p:cNvPr id="30745" name="Oval 29"/>
          <p:cNvSpPr>
            <a:spLocks noChangeArrowheads="1"/>
          </p:cNvSpPr>
          <p:nvPr/>
        </p:nvSpPr>
        <p:spPr bwMode="auto">
          <a:xfrm>
            <a:off x="5614988" y="622141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6, 2</a:t>
            </a:r>
          </a:p>
        </p:txBody>
      </p:sp>
      <p:grpSp>
        <p:nvGrpSpPr>
          <p:cNvPr id="30746" name="Group 30"/>
          <p:cNvGrpSpPr>
            <a:grpSpLocks/>
          </p:cNvGrpSpPr>
          <p:nvPr/>
        </p:nvGrpSpPr>
        <p:grpSpPr bwMode="auto">
          <a:xfrm>
            <a:off x="4351338" y="6254750"/>
            <a:ext cx="720725" cy="360363"/>
            <a:chOff x="1383" y="1525"/>
            <a:chExt cx="635" cy="227"/>
          </a:xfrm>
        </p:grpSpPr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4286250" y="61039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9</a:t>
            </a: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6897688" y="622141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6, 3</a:t>
            </a:r>
          </a:p>
        </p:txBody>
      </p:sp>
      <p:cxnSp>
        <p:nvCxnSpPr>
          <p:cNvPr id="30749" name="AutoShape 35"/>
          <p:cNvCxnSpPr>
            <a:cxnSpLocks noChangeShapeType="1"/>
            <a:stCxn id="30737" idx="3"/>
            <a:endCxn id="30743" idx="0"/>
          </p:cNvCxnSpPr>
          <p:nvPr/>
        </p:nvCxnSpPr>
        <p:spPr bwMode="auto">
          <a:xfrm flipH="1">
            <a:off x="5856288" y="4456113"/>
            <a:ext cx="6413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0" name="AutoShape 36"/>
          <p:cNvCxnSpPr>
            <a:cxnSpLocks noChangeShapeType="1"/>
            <a:stCxn id="30743" idx="3"/>
            <a:endCxn id="30744" idx="0"/>
          </p:cNvCxnSpPr>
          <p:nvPr/>
        </p:nvCxnSpPr>
        <p:spPr bwMode="auto">
          <a:xfrm flipH="1">
            <a:off x="4725988" y="5465763"/>
            <a:ext cx="925512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1" name="AutoShape 37"/>
          <p:cNvCxnSpPr>
            <a:cxnSpLocks noChangeShapeType="1"/>
            <a:stCxn id="30743" idx="4"/>
            <a:endCxn id="30745" idx="0"/>
          </p:cNvCxnSpPr>
          <p:nvPr/>
        </p:nvCxnSpPr>
        <p:spPr bwMode="auto">
          <a:xfrm>
            <a:off x="5856288" y="5529263"/>
            <a:ext cx="825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2" name="AutoShape 38"/>
          <p:cNvCxnSpPr>
            <a:cxnSpLocks noChangeShapeType="1"/>
            <a:stCxn id="30743" idx="5"/>
            <a:endCxn id="30748" idx="0"/>
          </p:cNvCxnSpPr>
          <p:nvPr/>
        </p:nvCxnSpPr>
        <p:spPr bwMode="auto">
          <a:xfrm>
            <a:off x="6059488" y="5465763"/>
            <a:ext cx="116205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753" name="Group 39"/>
          <p:cNvGrpSpPr>
            <a:grpSpLocks/>
          </p:cNvGrpSpPr>
          <p:nvPr/>
        </p:nvGrpSpPr>
        <p:grpSpPr bwMode="auto">
          <a:xfrm>
            <a:off x="5557838" y="6267450"/>
            <a:ext cx="720725" cy="360363"/>
            <a:chOff x="1383" y="1525"/>
            <a:chExt cx="635" cy="227"/>
          </a:xfrm>
        </p:grpSpPr>
        <p:sp>
          <p:nvSpPr>
            <p:cNvPr id="372776" name="Line 40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2777" name="Line 41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754" name="Oval 42"/>
          <p:cNvSpPr>
            <a:spLocks noChangeArrowheads="1"/>
          </p:cNvSpPr>
          <p:nvPr/>
        </p:nvSpPr>
        <p:spPr bwMode="auto">
          <a:xfrm>
            <a:off x="5486400" y="61102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10</a:t>
            </a:r>
          </a:p>
        </p:txBody>
      </p:sp>
      <p:sp>
        <p:nvSpPr>
          <p:cNvPr id="30755" name="Oval 43"/>
          <p:cNvSpPr>
            <a:spLocks noChangeArrowheads="1"/>
          </p:cNvSpPr>
          <p:nvPr/>
        </p:nvSpPr>
        <p:spPr bwMode="auto">
          <a:xfrm>
            <a:off x="6799263" y="609123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11</a:t>
            </a:r>
          </a:p>
        </p:txBody>
      </p:sp>
      <p:sp>
        <p:nvSpPr>
          <p:cNvPr id="30756" name="Oval 44"/>
          <p:cNvSpPr>
            <a:spLocks noChangeArrowheads="1"/>
          </p:cNvSpPr>
          <p:nvPr/>
        </p:nvSpPr>
        <p:spPr bwMode="auto">
          <a:xfrm>
            <a:off x="5411788" y="501332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8</a:t>
            </a:r>
          </a:p>
        </p:txBody>
      </p:sp>
      <p:grpSp>
        <p:nvGrpSpPr>
          <p:cNvPr id="30757" name="Group 45"/>
          <p:cNvGrpSpPr>
            <a:grpSpLocks/>
          </p:cNvGrpSpPr>
          <p:nvPr/>
        </p:nvGrpSpPr>
        <p:grpSpPr bwMode="auto">
          <a:xfrm>
            <a:off x="2852738" y="2190750"/>
            <a:ext cx="720725" cy="360363"/>
            <a:chOff x="1383" y="1525"/>
            <a:chExt cx="635" cy="227"/>
          </a:xfrm>
        </p:grpSpPr>
        <p:sp>
          <p:nvSpPr>
            <p:cNvPr id="372782" name="Line 46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2783" name="Line 47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758" name="Oval 48"/>
          <p:cNvSpPr>
            <a:spLocks noChangeArrowheads="1"/>
          </p:cNvSpPr>
          <p:nvPr/>
        </p:nvSpPr>
        <p:spPr bwMode="auto">
          <a:xfrm>
            <a:off x="2763838" y="20224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30760" name="Oval 50"/>
          <p:cNvSpPr>
            <a:spLocks noChangeArrowheads="1"/>
          </p:cNvSpPr>
          <p:nvPr/>
        </p:nvSpPr>
        <p:spPr bwMode="auto">
          <a:xfrm>
            <a:off x="1238250" y="3929063"/>
            <a:ext cx="250825" cy="2397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0761" name="Oval 51"/>
          <p:cNvSpPr>
            <a:spLocks noChangeArrowheads="1"/>
          </p:cNvSpPr>
          <p:nvPr/>
        </p:nvSpPr>
        <p:spPr bwMode="auto">
          <a:xfrm>
            <a:off x="1231900" y="4567238"/>
            <a:ext cx="250825" cy="2397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30762" name="Oval 52"/>
          <p:cNvSpPr>
            <a:spLocks noChangeArrowheads="1"/>
          </p:cNvSpPr>
          <p:nvPr/>
        </p:nvSpPr>
        <p:spPr bwMode="auto">
          <a:xfrm>
            <a:off x="1852613" y="5162550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30763" name="Oval 53"/>
          <p:cNvSpPr>
            <a:spLocks noChangeArrowheads="1"/>
          </p:cNvSpPr>
          <p:nvPr/>
        </p:nvSpPr>
        <p:spPr bwMode="auto">
          <a:xfrm>
            <a:off x="1862138" y="4552950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30764" name="Oval 54"/>
          <p:cNvSpPr>
            <a:spLocks noChangeArrowheads="1"/>
          </p:cNvSpPr>
          <p:nvPr/>
        </p:nvSpPr>
        <p:spPr bwMode="auto">
          <a:xfrm>
            <a:off x="606425" y="4581525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0765" name="Oval 55"/>
          <p:cNvSpPr>
            <a:spLocks noChangeArrowheads="1"/>
          </p:cNvSpPr>
          <p:nvPr/>
        </p:nvSpPr>
        <p:spPr bwMode="auto">
          <a:xfrm>
            <a:off x="609600" y="5207000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344613" y="4181475"/>
            <a:ext cx="95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 flipV="1">
            <a:off x="841375" y="4746625"/>
            <a:ext cx="10461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730250" y="4818063"/>
            <a:ext cx="1588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438275" y="4787900"/>
            <a:ext cx="4635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 flipH="1">
            <a:off x="1985963" y="4794250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7" name="Line 61"/>
          <p:cNvSpPr>
            <a:spLocks noChangeShapeType="1"/>
          </p:cNvSpPr>
          <p:nvPr/>
        </p:nvSpPr>
        <p:spPr bwMode="auto">
          <a:xfrm flipV="1">
            <a:off x="871538" y="5299075"/>
            <a:ext cx="9620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8" name="Line 62"/>
          <p:cNvSpPr>
            <a:spLocks noChangeShapeType="1"/>
          </p:cNvSpPr>
          <p:nvPr/>
        </p:nvSpPr>
        <p:spPr bwMode="auto">
          <a:xfrm flipV="1">
            <a:off x="800100" y="4152900"/>
            <a:ext cx="47307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799" name="Line 63"/>
          <p:cNvSpPr>
            <a:spLocks noChangeShapeType="1"/>
          </p:cNvSpPr>
          <p:nvPr/>
        </p:nvSpPr>
        <p:spPr bwMode="auto">
          <a:xfrm>
            <a:off x="1465263" y="4130675"/>
            <a:ext cx="471487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800" name="Line 64"/>
          <p:cNvSpPr>
            <a:spLocks noChangeShapeType="1"/>
          </p:cNvSpPr>
          <p:nvPr/>
        </p:nvSpPr>
        <p:spPr bwMode="auto">
          <a:xfrm flipH="1" flipV="1">
            <a:off x="1422400" y="4154488"/>
            <a:ext cx="503238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2801" name="Line 65"/>
          <p:cNvSpPr>
            <a:spLocks noChangeShapeType="1"/>
          </p:cNvSpPr>
          <p:nvPr/>
        </p:nvSpPr>
        <p:spPr bwMode="auto">
          <a:xfrm>
            <a:off x="831850" y="4787900"/>
            <a:ext cx="1033463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State-Space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2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Branch-and-Bound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분기</a:t>
            </a:r>
            <a:r>
              <a:rPr lang="en-US" altLang="ko-KR" sz="1400" smtClean="0">
                <a:ea typeface="굴림" charset="-127"/>
              </a:rPr>
              <a:t>branch</a:t>
            </a:r>
            <a:r>
              <a:rPr lang="ko-KR" altLang="en-US" sz="2400" smtClean="0">
                <a:ea typeface="굴림" charset="-127"/>
              </a:rPr>
              <a:t>와 한정</a:t>
            </a:r>
            <a:r>
              <a:rPr lang="en-US" altLang="ko-KR" sz="1400" smtClean="0">
                <a:ea typeface="굴림" charset="-127"/>
              </a:rPr>
              <a:t>bound</a:t>
            </a:r>
            <a:r>
              <a:rPr lang="ko-KR" altLang="en-US" sz="2400" smtClean="0">
                <a:ea typeface="굴림" charset="-127"/>
              </a:rPr>
              <a:t>의 결합</a:t>
            </a:r>
          </a:p>
          <a:p>
            <a:pPr lvl="1"/>
            <a:r>
              <a:rPr lang="ko-KR" altLang="en-US" sz="2000" smtClean="0">
                <a:ea typeface="굴림" charset="-127"/>
              </a:rPr>
              <a:t>분기를 한정시켜 쓸데없는 시간 낭비를 줄이는 방법</a:t>
            </a:r>
          </a:p>
          <a:p>
            <a:r>
              <a:rPr lang="en-US" altLang="ko-KR" sz="2400" smtClean="0">
                <a:ea typeface="굴림" charset="-127"/>
              </a:rPr>
              <a:t>Backtracking</a:t>
            </a:r>
            <a:r>
              <a:rPr lang="ko-KR" altLang="en-US" sz="2400" smtClean="0">
                <a:ea typeface="굴림" charset="-127"/>
              </a:rPr>
              <a:t>과 공통점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차이점</a:t>
            </a:r>
          </a:p>
          <a:p>
            <a:pPr lvl="1"/>
            <a:r>
              <a:rPr lang="ko-KR" altLang="en-US" sz="2000" smtClean="0">
                <a:ea typeface="굴림" charset="-127"/>
              </a:rPr>
              <a:t>공통점</a:t>
            </a:r>
          </a:p>
          <a:p>
            <a:pPr lvl="2"/>
            <a:r>
              <a:rPr lang="ko-KR" altLang="en-US" sz="1800" smtClean="0">
                <a:ea typeface="굴림" charset="-127"/>
              </a:rPr>
              <a:t>경우들을 차례로 나열하는 방법 필요</a:t>
            </a:r>
          </a:p>
          <a:p>
            <a:pPr lvl="1"/>
            <a:r>
              <a:rPr lang="ko-KR" altLang="en-US" sz="2000" smtClean="0">
                <a:ea typeface="굴림" charset="-127"/>
              </a:rPr>
              <a:t>차이점</a:t>
            </a:r>
          </a:p>
          <a:p>
            <a:pPr lvl="2"/>
            <a:r>
              <a:rPr lang="en-US" altLang="ko-KR" sz="1800" smtClean="0">
                <a:ea typeface="굴림" charset="-127"/>
              </a:rPr>
              <a:t>Backtracking – </a:t>
            </a:r>
            <a:r>
              <a:rPr lang="ko-KR" altLang="en-US" sz="1800" smtClean="0">
                <a:ea typeface="굴림" charset="-127"/>
              </a:rPr>
              <a:t>가보고 </a:t>
            </a:r>
            <a:r>
              <a:rPr lang="ko-KR" altLang="en-US" sz="1800" smtClean="0">
                <a:solidFill>
                  <a:srgbClr val="FF0000"/>
                </a:solidFill>
                <a:ea typeface="굴림" charset="-127"/>
              </a:rPr>
              <a:t>더 이상 진행이 되지 않으면</a:t>
            </a:r>
            <a:r>
              <a:rPr lang="ko-KR" altLang="en-US" sz="1800" smtClean="0">
                <a:ea typeface="굴림" charset="-127"/>
              </a:rPr>
              <a:t> 돌아온다</a:t>
            </a:r>
          </a:p>
          <a:p>
            <a:pPr lvl="2"/>
            <a:r>
              <a:rPr lang="en-US" altLang="ko-KR" sz="1800" smtClean="0">
                <a:ea typeface="굴림" charset="-127"/>
              </a:rPr>
              <a:t>Branch-&amp;-Bound – </a:t>
            </a:r>
            <a:r>
              <a:rPr lang="ko-KR" altLang="en-US" sz="1800" smtClean="0">
                <a:solidFill>
                  <a:srgbClr val="FF0000"/>
                </a:solidFill>
                <a:ea typeface="굴림" charset="-127"/>
              </a:rPr>
              <a:t>최적해를 찾을 가능성이 없으면</a:t>
            </a:r>
            <a:r>
              <a:rPr lang="ko-KR" altLang="en-US" sz="1800" smtClean="0">
                <a:ea typeface="굴림" charset="-127"/>
              </a:rPr>
              <a:t> 분기는 하지 않는다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Oval 2"/>
          <p:cNvSpPr>
            <a:spLocks noChangeArrowheads="1"/>
          </p:cNvSpPr>
          <p:nvPr/>
        </p:nvSpPr>
        <p:spPr bwMode="auto">
          <a:xfrm>
            <a:off x="896938" y="2284413"/>
            <a:ext cx="2792412" cy="2673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11299" name="Line 3"/>
          <p:cNvSpPr>
            <a:spLocks noChangeShapeType="1"/>
          </p:cNvSpPr>
          <p:nvPr/>
        </p:nvSpPr>
        <p:spPr bwMode="auto">
          <a:xfrm flipH="1" flipV="1">
            <a:off x="2301875" y="2274888"/>
            <a:ext cx="11113" cy="137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00" name="Line 4"/>
          <p:cNvSpPr>
            <a:spLocks noChangeShapeType="1"/>
          </p:cNvSpPr>
          <p:nvPr/>
        </p:nvSpPr>
        <p:spPr bwMode="auto">
          <a:xfrm flipV="1">
            <a:off x="2303463" y="2887663"/>
            <a:ext cx="1144587" cy="76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01" name="Line 5"/>
          <p:cNvSpPr>
            <a:spLocks noChangeShapeType="1"/>
          </p:cNvSpPr>
          <p:nvPr/>
        </p:nvSpPr>
        <p:spPr bwMode="auto">
          <a:xfrm>
            <a:off x="2312988" y="3651250"/>
            <a:ext cx="1246187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02" name="Line 6"/>
          <p:cNvSpPr>
            <a:spLocks noChangeShapeType="1"/>
          </p:cNvSpPr>
          <p:nvPr/>
        </p:nvSpPr>
        <p:spPr bwMode="auto">
          <a:xfrm flipH="1">
            <a:off x="1398588" y="3651250"/>
            <a:ext cx="923925" cy="995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 flipH="1" flipV="1">
            <a:off x="906463" y="3449638"/>
            <a:ext cx="1406525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 flipH="1" flipV="1">
            <a:off x="1338263" y="2646363"/>
            <a:ext cx="965200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513013" y="251301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89275" y="3309938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317750" y="4306888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211263" y="37528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208088" y="29908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779588" y="2530475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311311" name="Oval 15"/>
          <p:cNvSpPr>
            <a:spLocks noChangeArrowheads="1"/>
          </p:cNvSpPr>
          <p:nvPr/>
        </p:nvSpPr>
        <p:spPr bwMode="auto">
          <a:xfrm>
            <a:off x="5059363" y="2286000"/>
            <a:ext cx="2792412" cy="2673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 flipH="1" flipV="1">
            <a:off x="6464300" y="2276475"/>
            <a:ext cx="11113" cy="137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6465888" y="2889250"/>
            <a:ext cx="1144587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>
            <a:off x="6475413" y="3652838"/>
            <a:ext cx="1246187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15" name="Line 19"/>
          <p:cNvSpPr>
            <a:spLocks noChangeShapeType="1"/>
          </p:cNvSpPr>
          <p:nvPr/>
        </p:nvSpPr>
        <p:spPr bwMode="auto">
          <a:xfrm flipH="1">
            <a:off x="5561013" y="3652838"/>
            <a:ext cx="923925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 flipH="1" flipV="1">
            <a:off x="5068888" y="3451225"/>
            <a:ext cx="1406525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 flipH="1" flipV="1">
            <a:off x="5500688" y="2647950"/>
            <a:ext cx="965200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675438" y="251460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251700" y="331152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6480175" y="430847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373688" y="375443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5370513" y="299243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942013" y="253206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P</a:t>
            </a:r>
            <a:r>
              <a:rPr kumimoji="1" lang="en-US" altLang="ko-KR" sz="1800" i="0" baseline="-2500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311324" name="Freeform 28"/>
          <p:cNvSpPr>
            <a:spLocks/>
          </p:cNvSpPr>
          <p:nvPr/>
        </p:nvSpPr>
        <p:spPr bwMode="auto">
          <a:xfrm>
            <a:off x="6473825" y="2887663"/>
            <a:ext cx="1376363" cy="1285875"/>
          </a:xfrm>
          <a:custGeom>
            <a:avLst/>
            <a:gdLst>
              <a:gd name="T0" fmla="*/ 0 w 867"/>
              <a:gd name="T1" fmla="*/ 475 h 810"/>
              <a:gd name="T2" fmla="*/ 715 w 867"/>
              <a:gd name="T3" fmla="*/ 0 h 810"/>
              <a:gd name="T4" fmla="*/ 772 w 867"/>
              <a:gd name="T5" fmla="*/ 95 h 810"/>
              <a:gd name="T6" fmla="*/ 810 w 867"/>
              <a:gd name="T7" fmla="*/ 177 h 810"/>
              <a:gd name="T8" fmla="*/ 835 w 867"/>
              <a:gd name="T9" fmla="*/ 259 h 810"/>
              <a:gd name="T10" fmla="*/ 860 w 867"/>
              <a:gd name="T11" fmla="*/ 348 h 810"/>
              <a:gd name="T12" fmla="*/ 867 w 867"/>
              <a:gd name="T13" fmla="*/ 430 h 810"/>
              <a:gd name="T14" fmla="*/ 867 w 867"/>
              <a:gd name="T15" fmla="*/ 506 h 810"/>
              <a:gd name="T16" fmla="*/ 854 w 867"/>
              <a:gd name="T17" fmla="*/ 633 h 810"/>
              <a:gd name="T18" fmla="*/ 829 w 867"/>
              <a:gd name="T19" fmla="*/ 709 h 810"/>
              <a:gd name="T20" fmla="*/ 785 w 867"/>
              <a:gd name="T21" fmla="*/ 810 h 810"/>
              <a:gd name="T22" fmla="*/ 0 w 867"/>
              <a:gd name="T23" fmla="*/ 47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810">
                <a:moveTo>
                  <a:pt x="0" y="475"/>
                </a:moveTo>
                <a:lnTo>
                  <a:pt x="715" y="0"/>
                </a:lnTo>
                <a:lnTo>
                  <a:pt x="772" y="95"/>
                </a:lnTo>
                <a:lnTo>
                  <a:pt x="810" y="177"/>
                </a:lnTo>
                <a:lnTo>
                  <a:pt x="835" y="259"/>
                </a:lnTo>
                <a:lnTo>
                  <a:pt x="860" y="348"/>
                </a:lnTo>
                <a:lnTo>
                  <a:pt x="867" y="430"/>
                </a:lnTo>
                <a:lnTo>
                  <a:pt x="867" y="506"/>
                </a:lnTo>
                <a:lnTo>
                  <a:pt x="854" y="633"/>
                </a:lnTo>
                <a:lnTo>
                  <a:pt x="829" y="709"/>
                </a:lnTo>
                <a:lnTo>
                  <a:pt x="785" y="810"/>
                </a:lnTo>
                <a:lnTo>
                  <a:pt x="0" y="47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25" name="Freeform 29"/>
          <p:cNvSpPr>
            <a:spLocks/>
          </p:cNvSpPr>
          <p:nvPr/>
        </p:nvSpPr>
        <p:spPr bwMode="auto">
          <a:xfrm>
            <a:off x="5056188" y="3449638"/>
            <a:ext cx="1417637" cy="1196975"/>
          </a:xfrm>
          <a:custGeom>
            <a:avLst/>
            <a:gdLst>
              <a:gd name="T0" fmla="*/ 893 w 893"/>
              <a:gd name="T1" fmla="*/ 127 h 754"/>
              <a:gd name="T2" fmla="*/ 317 w 893"/>
              <a:gd name="T3" fmla="*/ 754 h 754"/>
              <a:gd name="T4" fmla="*/ 247 w 893"/>
              <a:gd name="T5" fmla="*/ 690 h 754"/>
              <a:gd name="T6" fmla="*/ 177 w 893"/>
              <a:gd name="T7" fmla="*/ 614 h 754"/>
              <a:gd name="T8" fmla="*/ 139 w 893"/>
              <a:gd name="T9" fmla="*/ 557 h 754"/>
              <a:gd name="T10" fmla="*/ 108 w 893"/>
              <a:gd name="T11" fmla="*/ 513 h 754"/>
              <a:gd name="T12" fmla="*/ 70 w 893"/>
              <a:gd name="T13" fmla="*/ 437 h 754"/>
              <a:gd name="T14" fmla="*/ 38 w 893"/>
              <a:gd name="T15" fmla="*/ 348 h 754"/>
              <a:gd name="T16" fmla="*/ 13 w 893"/>
              <a:gd name="T17" fmla="*/ 247 h 754"/>
              <a:gd name="T18" fmla="*/ 0 w 893"/>
              <a:gd name="T19" fmla="*/ 152 h 754"/>
              <a:gd name="T20" fmla="*/ 0 w 893"/>
              <a:gd name="T21" fmla="*/ 70 h 754"/>
              <a:gd name="T22" fmla="*/ 6 w 893"/>
              <a:gd name="T23" fmla="*/ 0 h 754"/>
              <a:gd name="T24" fmla="*/ 893 w 893"/>
              <a:gd name="T25" fmla="*/ 127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3" h="754">
                <a:moveTo>
                  <a:pt x="893" y="127"/>
                </a:moveTo>
                <a:lnTo>
                  <a:pt x="317" y="754"/>
                </a:lnTo>
                <a:lnTo>
                  <a:pt x="247" y="690"/>
                </a:lnTo>
                <a:lnTo>
                  <a:pt x="177" y="614"/>
                </a:lnTo>
                <a:lnTo>
                  <a:pt x="139" y="557"/>
                </a:lnTo>
                <a:lnTo>
                  <a:pt x="108" y="513"/>
                </a:lnTo>
                <a:lnTo>
                  <a:pt x="70" y="437"/>
                </a:lnTo>
                <a:lnTo>
                  <a:pt x="38" y="348"/>
                </a:lnTo>
                <a:lnTo>
                  <a:pt x="13" y="247"/>
                </a:lnTo>
                <a:lnTo>
                  <a:pt x="0" y="152"/>
                </a:lnTo>
                <a:lnTo>
                  <a:pt x="0" y="70"/>
                </a:lnTo>
                <a:lnTo>
                  <a:pt x="6" y="0"/>
                </a:lnTo>
                <a:lnTo>
                  <a:pt x="893" y="12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1326" name="Freeform 30"/>
          <p:cNvSpPr>
            <a:spLocks/>
          </p:cNvSpPr>
          <p:nvPr/>
        </p:nvSpPr>
        <p:spPr bwMode="auto">
          <a:xfrm>
            <a:off x="5065713" y="2646363"/>
            <a:ext cx="1397000" cy="995362"/>
          </a:xfrm>
          <a:custGeom>
            <a:avLst/>
            <a:gdLst>
              <a:gd name="T0" fmla="*/ 880 w 880"/>
              <a:gd name="T1" fmla="*/ 627 h 627"/>
              <a:gd name="T2" fmla="*/ 273 w 880"/>
              <a:gd name="T3" fmla="*/ 0 h 627"/>
              <a:gd name="T4" fmla="*/ 209 w 880"/>
              <a:gd name="T5" fmla="*/ 57 h 627"/>
              <a:gd name="T6" fmla="*/ 159 w 880"/>
              <a:gd name="T7" fmla="*/ 120 h 627"/>
              <a:gd name="T8" fmla="*/ 127 w 880"/>
              <a:gd name="T9" fmla="*/ 164 h 627"/>
              <a:gd name="T10" fmla="*/ 102 w 880"/>
              <a:gd name="T11" fmla="*/ 215 h 627"/>
              <a:gd name="T12" fmla="*/ 76 w 880"/>
              <a:gd name="T13" fmla="*/ 259 h 627"/>
              <a:gd name="T14" fmla="*/ 51 w 880"/>
              <a:gd name="T15" fmla="*/ 310 h 627"/>
              <a:gd name="T16" fmla="*/ 26 w 880"/>
              <a:gd name="T17" fmla="*/ 373 h 627"/>
              <a:gd name="T18" fmla="*/ 19 w 880"/>
              <a:gd name="T19" fmla="*/ 411 h 627"/>
              <a:gd name="T20" fmla="*/ 7 w 880"/>
              <a:gd name="T21" fmla="*/ 462 h 627"/>
              <a:gd name="T22" fmla="*/ 0 w 880"/>
              <a:gd name="T23" fmla="*/ 506 h 627"/>
              <a:gd name="T24" fmla="*/ 880 w 880"/>
              <a:gd name="T2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0" h="627">
                <a:moveTo>
                  <a:pt x="880" y="627"/>
                </a:moveTo>
                <a:lnTo>
                  <a:pt x="273" y="0"/>
                </a:lnTo>
                <a:lnTo>
                  <a:pt x="209" y="57"/>
                </a:lnTo>
                <a:lnTo>
                  <a:pt x="159" y="120"/>
                </a:lnTo>
                <a:lnTo>
                  <a:pt x="127" y="164"/>
                </a:lnTo>
                <a:lnTo>
                  <a:pt x="102" y="215"/>
                </a:lnTo>
                <a:lnTo>
                  <a:pt x="76" y="259"/>
                </a:lnTo>
                <a:lnTo>
                  <a:pt x="51" y="310"/>
                </a:lnTo>
                <a:lnTo>
                  <a:pt x="26" y="373"/>
                </a:lnTo>
                <a:lnTo>
                  <a:pt x="19" y="411"/>
                </a:lnTo>
                <a:lnTo>
                  <a:pt x="7" y="462"/>
                </a:lnTo>
                <a:lnTo>
                  <a:pt x="0" y="506"/>
                </a:lnTo>
                <a:lnTo>
                  <a:pt x="880" y="62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777875" y="51165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800" i="0">
                <a:latin typeface="굴림" charset="-127"/>
                <a:ea typeface="굴림" charset="-127"/>
              </a:rPr>
              <a:t>어느 시점에 가능한 선택들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413250" y="5113338"/>
            <a:ext cx="437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800" i="0">
                <a:latin typeface="굴림" charset="-127"/>
                <a:ea typeface="굴림" charset="-127"/>
              </a:rPr>
              <a:t>최적해를 포함하지 않아 제외하는 선택들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4833938" y="1863725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2170113" y="301466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874713" y="4168775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69888" y="5338763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1-2-3-4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306513" y="5319713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1-2-3-5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727575" y="225425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0+33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692400" y="3095625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10+23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4478338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200" i="0">
                <a:latin typeface="굴림" charset="-127"/>
                <a:ea typeface="굴림" charset="-127"/>
              </a:rPr>
              <a:t>    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(37)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24+13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1811338" y="4168775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1-2-4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314575" y="452755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31+13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962275" y="4168775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421063" y="4478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20+13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5483225" y="3014663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000750" y="3159125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10+23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4402138" y="4168775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1-3-2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138613" y="4529138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28+16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5267325" y="4154488"/>
            <a:ext cx="6492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1-3-4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753100" y="443865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17+16</a:t>
            </a: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6564313" y="4154488"/>
            <a:ext cx="6159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1-3-5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050088" y="4400550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(35)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 19+16</a:t>
            </a: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3322638" y="5338763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1-2-5-4</a:t>
            </a:r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2459038" y="5319713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1-2-5-3</a:t>
            </a:r>
          </a:p>
        </p:txBody>
      </p:sp>
      <p:grpSp>
        <p:nvGrpSpPr>
          <p:cNvPr id="36888" name="Group 24"/>
          <p:cNvGrpSpPr>
            <a:grpSpLocks/>
          </p:cNvGrpSpPr>
          <p:nvPr/>
        </p:nvGrpSpPr>
        <p:grpSpPr bwMode="auto">
          <a:xfrm>
            <a:off x="1738313" y="4240213"/>
            <a:ext cx="720725" cy="360362"/>
            <a:chOff x="1383" y="1525"/>
            <a:chExt cx="635" cy="227"/>
          </a:xfrm>
        </p:grpSpPr>
        <p:sp>
          <p:nvSpPr>
            <p:cNvPr id="358425" name="Line 25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58426" name="Line 26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6889" name="Group 27"/>
          <p:cNvGrpSpPr>
            <a:grpSpLocks/>
          </p:cNvGrpSpPr>
          <p:nvPr/>
        </p:nvGrpSpPr>
        <p:grpSpPr bwMode="auto">
          <a:xfrm>
            <a:off x="4403725" y="4240213"/>
            <a:ext cx="719138" cy="360362"/>
            <a:chOff x="1383" y="1525"/>
            <a:chExt cx="635" cy="227"/>
          </a:xfrm>
        </p:grpSpPr>
        <p:sp>
          <p:nvSpPr>
            <p:cNvPr id="358428" name="Line 28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58429" name="Line 29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6890" name="Oval 30"/>
          <p:cNvSpPr>
            <a:spLocks noChangeArrowheads="1"/>
          </p:cNvSpPr>
          <p:nvPr/>
        </p:nvSpPr>
        <p:spPr bwMode="auto">
          <a:xfrm>
            <a:off x="4619625" y="5319713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1-3-4-2</a:t>
            </a:r>
          </a:p>
        </p:txBody>
      </p:sp>
      <p:sp>
        <p:nvSpPr>
          <p:cNvPr id="36891" name="Oval 31"/>
          <p:cNvSpPr>
            <a:spLocks noChangeArrowheads="1"/>
          </p:cNvSpPr>
          <p:nvPr/>
        </p:nvSpPr>
        <p:spPr bwMode="auto">
          <a:xfrm>
            <a:off x="5556250" y="5300663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1-3-4-5</a:t>
            </a:r>
          </a:p>
        </p:txBody>
      </p:sp>
      <p:sp>
        <p:nvSpPr>
          <p:cNvPr id="36892" name="Oval 32"/>
          <p:cNvSpPr>
            <a:spLocks noChangeArrowheads="1"/>
          </p:cNvSpPr>
          <p:nvPr/>
        </p:nvSpPr>
        <p:spPr bwMode="auto">
          <a:xfrm>
            <a:off x="7426325" y="5319713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1-3-5-4</a:t>
            </a:r>
          </a:p>
        </p:txBody>
      </p:sp>
      <p:sp>
        <p:nvSpPr>
          <p:cNvPr id="36893" name="Oval 33"/>
          <p:cNvSpPr>
            <a:spLocks noChangeArrowheads="1"/>
          </p:cNvSpPr>
          <p:nvPr/>
        </p:nvSpPr>
        <p:spPr bwMode="auto">
          <a:xfrm>
            <a:off x="6562725" y="5300663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1-3-5-2</a:t>
            </a:r>
          </a:p>
        </p:txBody>
      </p:sp>
      <p:sp>
        <p:nvSpPr>
          <p:cNvPr id="36894" name="Oval 34"/>
          <p:cNvSpPr>
            <a:spLocks noChangeArrowheads="1"/>
          </p:cNvSpPr>
          <p:nvPr/>
        </p:nvSpPr>
        <p:spPr bwMode="auto">
          <a:xfrm>
            <a:off x="6808788" y="3014663"/>
            <a:ext cx="617537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1-4</a:t>
            </a:r>
          </a:p>
        </p:txBody>
      </p:sp>
      <p:sp>
        <p:nvSpPr>
          <p:cNvPr id="36895" name="Text Box 35"/>
          <p:cNvSpPr txBox="1">
            <a:spLocks noChangeArrowheads="1"/>
          </p:cNvSpPr>
          <p:nvPr/>
        </p:nvSpPr>
        <p:spPr bwMode="auto">
          <a:xfrm>
            <a:off x="7148513" y="3413125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(53)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30+23</a:t>
            </a:r>
          </a:p>
        </p:txBody>
      </p:sp>
      <p:grpSp>
        <p:nvGrpSpPr>
          <p:cNvPr id="36896" name="Group 36"/>
          <p:cNvGrpSpPr>
            <a:grpSpLocks/>
          </p:cNvGrpSpPr>
          <p:nvPr/>
        </p:nvGrpSpPr>
        <p:grpSpPr bwMode="auto">
          <a:xfrm>
            <a:off x="6780213" y="3087688"/>
            <a:ext cx="719137" cy="360362"/>
            <a:chOff x="1383" y="1525"/>
            <a:chExt cx="635" cy="227"/>
          </a:xfrm>
        </p:grpSpPr>
        <p:sp>
          <p:nvSpPr>
            <p:cNvPr id="358437" name="Line 37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58438" name="Line 38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6897" name="Oval 39"/>
          <p:cNvSpPr>
            <a:spLocks noChangeArrowheads="1"/>
          </p:cNvSpPr>
          <p:nvPr/>
        </p:nvSpPr>
        <p:spPr bwMode="auto">
          <a:xfrm>
            <a:off x="8002588" y="3016250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1-5</a:t>
            </a:r>
          </a:p>
        </p:txBody>
      </p:sp>
      <p:sp>
        <p:nvSpPr>
          <p:cNvPr id="36898" name="Text Box 40"/>
          <p:cNvSpPr txBox="1">
            <a:spLocks noChangeArrowheads="1"/>
          </p:cNvSpPr>
          <p:nvPr/>
        </p:nvSpPr>
        <p:spPr bwMode="auto">
          <a:xfrm>
            <a:off x="8291513" y="3413125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(48)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25+23</a:t>
            </a:r>
          </a:p>
        </p:txBody>
      </p:sp>
      <p:grpSp>
        <p:nvGrpSpPr>
          <p:cNvPr id="36899" name="Group 41"/>
          <p:cNvGrpSpPr>
            <a:grpSpLocks/>
          </p:cNvGrpSpPr>
          <p:nvPr/>
        </p:nvGrpSpPr>
        <p:grpSpPr bwMode="auto">
          <a:xfrm>
            <a:off x="7931150" y="3087688"/>
            <a:ext cx="719138" cy="360362"/>
            <a:chOff x="1383" y="1525"/>
            <a:chExt cx="635" cy="227"/>
          </a:xfrm>
        </p:grpSpPr>
        <p:sp>
          <p:nvSpPr>
            <p:cNvPr id="358442" name="Line 42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58443" name="Line 43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6900" name="Oval 44"/>
          <p:cNvSpPr>
            <a:spLocks noChangeArrowheads="1"/>
          </p:cNvSpPr>
          <p:nvPr/>
        </p:nvSpPr>
        <p:spPr bwMode="auto">
          <a:xfrm>
            <a:off x="4719638" y="169386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01" name="Oval 45"/>
          <p:cNvSpPr>
            <a:spLocks noChangeArrowheads="1"/>
          </p:cNvSpPr>
          <p:nvPr/>
        </p:nvSpPr>
        <p:spPr bwMode="auto">
          <a:xfrm>
            <a:off x="1992313" y="28844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6902" name="Oval 46"/>
          <p:cNvSpPr>
            <a:spLocks noChangeArrowheads="1"/>
          </p:cNvSpPr>
          <p:nvPr/>
        </p:nvSpPr>
        <p:spPr bwMode="auto">
          <a:xfrm>
            <a:off x="2339975" y="52006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36903" name="Oval 47"/>
          <p:cNvSpPr>
            <a:spLocks noChangeArrowheads="1"/>
          </p:cNvSpPr>
          <p:nvPr/>
        </p:nvSpPr>
        <p:spPr bwMode="auto">
          <a:xfrm>
            <a:off x="3236913" y="52133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6904" name="Oval 48"/>
          <p:cNvSpPr>
            <a:spLocks noChangeArrowheads="1"/>
          </p:cNvSpPr>
          <p:nvPr/>
        </p:nvSpPr>
        <p:spPr bwMode="auto">
          <a:xfrm>
            <a:off x="828675" y="39639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36905" name="Oval 49"/>
          <p:cNvSpPr>
            <a:spLocks noChangeArrowheads="1"/>
          </p:cNvSpPr>
          <p:nvPr/>
        </p:nvSpPr>
        <p:spPr bwMode="auto">
          <a:xfrm>
            <a:off x="1763713" y="39639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36906" name="Oval 50"/>
          <p:cNvSpPr>
            <a:spLocks noChangeArrowheads="1"/>
          </p:cNvSpPr>
          <p:nvPr/>
        </p:nvSpPr>
        <p:spPr bwMode="auto">
          <a:xfrm>
            <a:off x="273050" y="52260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6907" name="Oval 51"/>
          <p:cNvSpPr>
            <a:spLocks noChangeArrowheads="1"/>
          </p:cNvSpPr>
          <p:nvPr/>
        </p:nvSpPr>
        <p:spPr bwMode="auto">
          <a:xfrm>
            <a:off x="1200150" y="52133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6908" name="Oval 52"/>
          <p:cNvSpPr>
            <a:spLocks noChangeArrowheads="1"/>
          </p:cNvSpPr>
          <p:nvPr/>
        </p:nvSpPr>
        <p:spPr bwMode="auto">
          <a:xfrm>
            <a:off x="5207000" y="39639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36909" name="Oval 53"/>
          <p:cNvSpPr>
            <a:spLocks noChangeArrowheads="1"/>
          </p:cNvSpPr>
          <p:nvPr/>
        </p:nvSpPr>
        <p:spPr bwMode="auto">
          <a:xfrm>
            <a:off x="4538663" y="51752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12</a:t>
            </a:r>
          </a:p>
        </p:txBody>
      </p:sp>
      <p:sp>
        <p:nvSpPr>
          <p:cNvPr id="36910" name="Oval 54"/>
          <p:cNvSpPr>
            <a:spLocks noChangeArrowheads="1"/>
          </p:cNvSpPr>
          <p:nvPr/>
        </p:nvSpPr>
        <p:spPr bwMode="auto">
          <a:xfrm>
            <a:off x="5473700" y="51879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13</a:t>
            </a:r>
          </a:p>
        </p:txBody>
      </p:sp>
      <p:sp>
        <p:nvSpPr>
          <p:cNvPr id="36911" name="Oval 55"/>
          <p:cNvSpPr>
            <a:spLocks noChangeArrowheads="1"/>
          </p:cNvSpPr>
          <p:nvPr/>
        </p:nvSpPr>
        <p:spPr bwMode="auto">
          <a:xfrm>
            <a:off x="7345363" y="51752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6912" name="Oval 56"/>
          <p:cNvSpPr>
            <a:spLocks noChangeArrowheads="1"/>
          </p:cNvSpPr>
          <p:nvPr/>
        </p:nvSpPr>
        <p:spPr bwMode="auto">
          <a:xfrm>
            <a:off x="6470650" y="51752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15</a:t>
            </a:r>
          </a:p>
        </p:txBody>
      </p:sp>
      <p:sp>
        <p:nvSpPr>
          <p:cNvPr id="358457" name="Line 57"/>
          <p:cNvSpPr>
            <a:spLocks noChangeShapeType="1"/>
          </p:cNvSpPr>
          <p:nvPr/>
        </p:nvSpPr>
        <p:spPr bwMode="auto">
          <a:xfrm flipH="1">
            <a:off x="2641600" y="2200275"/>
            <a:ext cx="2227263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58" name="Line 58"/>
          <p:cNvSpPr>
            <a:spLocks noChangeShapeType="1"/>
          </p:cNvSpPr>
          <p:nvPr/>
        </p:nvSpPr>
        <p:spPr bwMode="auto">
          <a:xfrm>
            <a:off x="5186363" y="2281238"/>
            <a:ext cx="452437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915" name="Oval 59"/>
          <p:cNvSpPr>
            <a:spLocks noChangeArrowheads="1"/>
          </p:cNvSpPr>
          <p:nvPr/>
        </p:nvSpPr>
        <p:spPr bwMode="auto">
          <a:xfrm>
            <a:off x="5376863" y="28130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358460" name="Line 60"/>
          <p:cNvSpPr>
            <a:spLocks noChangeShapeType="1"/>
          </p:cNvSpPr>
          <p:nvPr/>
        </p:nvSpPr>
        <p:spPr bwMode="auto">
          <a:xfrm>
            <a:off x="5319713" y="2241550"/>
            <a:ext cx="166846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5384800" y="2174875"/>
            <a:ext cx="2703513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918" name="Oval 62"/>
          <p:cNvSpPr>
            <a:spLocks noChangeArrowheads="1"/>
          </p:cNvSpPr>
          <p:nvPr/>
        </p:nvSpPr>
        <p:spPr bwMode="auto">
          <a:xfrm>
            <a:off x="6745288" y="28130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36919" name="Oval 63"/>
          <p:cNvSpPr>
            <a:spLocks noChangeArrowheads="1"/>
          </p:cNvSpPr>
          <p:nvPr/>
        </p:nvSpPr>
        <p:spPr bwMode="auto">
          <a:xfrm>
            <a:off x="7896225" y="28130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358464" name="Line 64"/>
          <p:cNvSpPr>
            <a:spLocks noChangeShapeType="1"/>
          </p:cNvSpPr>
          <p:nvPr/>
        </p:nvSpPr>
        <p:spPr bwMode="auto">
          <a:xfrm flipH="1">
            <a:off x="2192338" y="3446463"/>
            <a:ext cx="211137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65" name="Line 65"/>
          <p:cNvSpPr>
            <a:spLocks noChangeShapeType="1"/>
          </p:cNvSpPr>
          <p:nvPr/>
        </p:nvSpPr>
        <p:spPr bwMode="auto">
          <a:xfrm flipH="1">
            <a:off x="1236663" y="3406775"/>
            <a:ext cx="106045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2576513" y="3432175"/>
            <a:ext cx="6350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67" name="Line 67"/>
          <p:cNvSpPr>
            <a:spLocks noChangeShapeType="1"/>
          </p:cNvSpPr>
          <p:nvPr/>
        </p:nvSpPr>
        <p:spPr bwMode="auto">
          <a:xfrm flipH="1">
            <a:off x="5610225" y="3446463"/>
            <a:ext cx="146050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68" name="Line 68"/>
          <p:cNvSpPr>
            <a:spLocks noChangeShapeType="1"/>
          </p:cNvSpPr>
          <p:nvPr/>
        </p:nvSpPr>
        <p:spPr bwMode="auto">
          <a:xfrm flipH="1">
            <a:off x="4762500" y="3433763"/>
            <a:ext cx="90170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69" name="Line 69"/>
          <p:cNvSpPr>
            <a:spLocks noChangeShapeType="1"/>
          </p:cNvSpPr>
          <p:nvPr/>
        </p:nvSpPr>
        <p:spPr bwMode="auto">
          <a:xfrm>
            <a:off x="5875338" y="3433763"/>
            <a:ext cx="928687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926" name="Oval 70"/>
          <p:cNvSpPr>
            <a:spLocks noChangeArrowheads="1"/>
          </p:cNvSpPr>
          <p:nvPr/>
        </p:nvSpPr>
        <p:spPr bwMode="auto">
          <a:xfrm>
            <a:off x="4300538" y="39814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358471" name="Line 71"/>
          <p:cNvSpPr>
            <a:spLocks noChangeShapeType="1"/>
          </p:cNvSpPr>
          <p:nvPr/>
        </p:nvSpPr>
        <p:spPr bwMode="auto">
          <a:xfrm flipH="1">
            <a:off x="773113" y="4586288"/>
            <a:ext cx="3444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2" name="Line 72"/>
          <p:cNvSpPr>
            <a:spLocks noChangeShapeType="1"/>
          </p:cNvSpPr>
          <p:nvPr/>
        </p:nvSpPr>
        <p:spPr bwMode="auto">
          <a:xfrm>
            <a:off x="1250950" y="4598988"/>
            <a:ext cx="4111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3" name="Line 73"/>
          <p:cNvSpPr>
            <a:spLocks noChangeShapeType="1"/>
          </p:cNvSpPr>
          <p:nvPr/>
        </p:nvSpPr>
        <p:spPr bwMode="auto">
          <a:xfrm flipH="1">
            <a:off x="2854325" y="4598988"/>
            <a:ext cx="3571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4" name="Line 74"/>
          <p:cNvSpPr>
            <a:spLocks noChangeShapeType="1"/>
          </p:cNvSpPr>
          <p:nvPr/>
        </p:nvSpPr>
        <p:spPr bwMode="auto">
          <a:xfrm>
            <a:off x="3330575" y="4598988"/>
            <a:ext cx="3857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5" name="Line 75"/>
          <p:cNvSpPr>
            <a:spLocks noChangeShapeType="1"/>
          </p:cNvSpPr>
          <p:nvPr/>
        </p:nvSpPr>
        <p:spPr bwMode="auto">
          <a:xfrm flipH="1">
            <a:off x="5040313" y="4586288"/>
            <a:ext cx="4635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6" name="Line 76"/>
          <p:cNvSpPr>
            <a:spLocks noChangeShapeType="1"/>
          </p:cNvSpPr>
          <p:nvPr/>
        </p:nvSpPr>
        <p:spPr bwMode="auto">
          <a:xfrm>
            <a:off x="5624513" y="4586288"/>
            <a:ext cx="33020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7" name="Line 77"/>
          <p:cNvSpPr>
            <a:spLocks noChangeShapeType="1"/>
          </p:cNvSpPr>
          <p:nvPr/>
        </p:nvSpPr>
        <p:spPr bwMode="auto">
          <a:xfrm>
            <a:off x="6896100" y="4586288"/>
            <a:ext cx="26988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78" name="Line 78"/>
          <p:cNvSpPr>
            <a:spLocks noChangeShapeType="1"/>
          </p:cNvSpPr>
          <p:nvPr/>
        </p:nvSpPr>
        <p:spPr bwMode="auto">
          <a:xfrm>
            <a:off x="7002463" y="4559300"/>
            <a:ext cx="741362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935" name="Oval 79"/>
          <p:cNvSpPr>
            <a:spLocks noChangeArrowheads="1"/>
          </p:cNvSpPr>
          <p:nvPr/>
        </p:nvSpPr>
        <p:spPr bwMode="auto">
          <a:xfrm>
            <a:off x="2916238" y="39639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36936" name="Oval 80"/>
          <p:cNvSpPr>
            <a:spLocks noChangeArrowheads="1"/>
          </p:cNvSpPr>
          <p:nvPr/>
        </p:nvSpPr>
        <p:spPr bwMode="auto">
          <a:xfrm>
            <a:off x="6443663" y="39639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14</a:t>
            </a:r>
          </a:p>
        </p:txBody>
      </p:sp>
      <p:sp>
        <p:nvSpPr>
          <p:cNvPr id="36937" name="Rectangle 81"/>
          <p:cNvSpPr>
            <a:spLocks noChangeArrowheads="1"/>
          </p:cNvSpPr>
          <p:nvPr/>
        </p:nvSpPr>
        <p:spPr bwMode="auto">
          <a:xfrm>
            <a:off x="3459163" y="6330950"/>
            <a:ext cx="503237" cy="2889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36938" name="Rectangle 82"/>
          <p:cNvSpPr>
            <a:spLocks noChangeArrowheads="1"/>
          </p:cNvSpPr>
          <p:nvPr/>
        </p:nvSpPr>
        <p:spPr bwMode="auto">
          <a:xfrm>
            <a:off x="2613025" y="6330950"/>
            <a:ext cx="503238" cy="2889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latin typeface="굴림" charset="-127"/>
                <a:ea typeface="굴림" charset="-127"/>
              </a:rPr>
              <a:t>45</a:t>
            </a:r>
          </a:p>
        </p:txBody>
      </p:sp>
      <p:sp>
        <p:nvSpPr>
          <p:cNvPr id="36939" name="Rectangle 83"/>
          <p:cNvSpPr>
            <a:spLocks noChangeArrowheads="1"/>
          </p:cNvSpPr>
          <p:nvPr/>
        </p:nvSpPr>
        <p:spPr bwMode="auto">
          <a:xfrm>
            <a:off x="2314575" y="604837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0" name="Rectangle 84"/>
          <p:cNvSpPr>
            <a:spLocks noChangeArrowheads="1"/>
          </p:cNvSpPr>
          <p:nvPr/>
        </p:nvSpPr>
        <p:spPr bwMode="auto">
          <a:xfrm>
            <a:off x="225425" y="604837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1" name="Rectangle 85"/>
          <p:cNvSpPr>
            <a:spLocks noChangeArrowheads="1"/>
          </p:cNvSpPr>
          <p:nvPr/>
        </p:nvSpPr>
        <p:spPr bwMode="auto">
          <a:xfrm>
            <a:off x="1235075" y="604837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2" name="Rectangle 86"/>
          <p:cNvSpPr>
            <a:spLocks noChangeArrowheads="1"/>
          </p:cNvSpPr>
          <p:nvPr/>
        </p:nvSpPr>
        <p:spPr bwMode="auto">
          <a:xfrm>
            <a:off x="3233738" y="60626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3" name="Rectangle 87"/>
          <p:cNvSpPr>
            <a:spLocks noChangeArrowheads="1"/>
          </p:cNvSpPr>
          <p:nvPr/>
        </p:nvSpPr>
        <p:spPr bwMode="auto">
          <a:xfrm>
            <a:off x="5737225" y="631190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36944" name="Rectangle 88"/>
          <p:cNvSpPr>
            <a:spLocks noChangeArrowheads="1"/>
          </p:cNvSpPr>
          <p:nvPr/>
        </p:nvSpPr>
        <p:spPr bwMode="auto">
          <a:xfrm>
            <a:off x="7553325" y="6321425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43</a:t>
            </a:r>
          </a:p>
        </p:txBody>
      </p:sp>
      <p:sp>
        <p:nvSpPr>
          <p:cNvPr id="36945" name="Rectangle 89"/>
          <p:cNvSpPr>
            <a:spLocks noChangeArrowheads="1"/>
          </p:cNvSpPr>
          <p:nvPr/>
        </p:nvSpPr>
        <p:spPr bwMode="auto">
          <a:xfrm>
            <a:off x="6707188" y="6302375"/>
            <a:ext cx="5032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58</a:t>
            </a:r>
          </a:p>
        </p:txBody>
      </p:sp>
      <p:sp>
        <p:nvSpPr>
          <p:cNvPr id="36946" name="Rectangle 90"/>
          <p:cNvSpPr>
            <a:spLocks noChangeArrowheads="1"/>
          </p:cNvSpPr>
          <p:nvPr/>
        </p:nvSpPr>
        <p:spPr bwMode="auto">
          <a:xfrm>
            <a:off x="6418263" y="602932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7" name="Rectangle 91"/>
          <p:cNvSpPr>
            <a:spLocks noChangeArrowheads="1"/>
          </p:cNvSpPr>
          <p:nvPr/>
        </p:nvSpPr>
        <p:spPr bwMode="auto">
          <a:xfrm>
            <a:off x="4475163" y="602932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8" name="Rectangle 92"/>
          <p:cNvSpPr>
            <a:spLocks noChangeArrowheads="1"/>
          </p:cNvSpPr>
          <p:nvPr/>
        </p:nvSpPr>
        <p:spPr bwMode="auto">
          <a:xfrm>
            <a:off x="5484813" y="602932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49" name="Rectangle 93"/>
          <p:cNvSpPr>
            <a:spLocks noChangeArrowheads="1"/>
          </p:cNvSpPr>
          <p:nvPr/>
        </p:nvSpPr>
        <p:spPr bwMode="auto">
          <a:xfrm>
            <a:off x="7337425" y="604361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36950" name="Rectangle 94"/>
          <p:cNvSpPr>
            <a:spLocks noChangeArrowheads="1"/>
          </p:cNvSpPr>
          <p:nvPr/>
        </p:nvSpPr>
        <p:spPr bwMode="auto">
          <a:xfrm>
            <a:off x="514350" y="6321425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48</a:t>
            </a:r>
          </a:p>
        </p:txBody>
      </p:sp>
      <p:sp>
        <p:nvSpPr>
          <p:cNvPr id="36951" name="Rectangle 95"/>
          <p:cNvSpPr>
            <a:spLocks noChangeArrowheads="1"/>
          </p:cNvSpPr>
          <p:nvPr/>
        </p:nvSpPr>
        <p:spPr bwMode="auto">
          <a:xfrm>
            <a:off x="1449388" y="6321425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44</a:t>
            </a:r>
          </a:p>
        </p:txBody>
      </p:sp>
      <p:sp>
        <p:nvSpPr>
          <p:cNvPr id="36952" name="Rectangle 96"/>
          <p:cNvSpPr>
            <a:spLocks noChangeArrowheads="1"/>
          </p:cNvSpPr>
          <p:nvPr/>
        </p:nvSpPr>
        <p:spPr bwMode="auto">
          <a:xfrm>
            <a:off x="4764088" y="6302375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52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spc="-100" dirty="0" smtClean="0"/>
              <a:t>TSP </a:t>
            </a:r>
            <a:r>
              <a:rPr lang="ko-KR" altLang="en-US" sz="2400" spc="-100" dirty="0"/>
              <a:t>예제를 대상으로 한 </a:t>
            </a:r>
            <a:r>
              <a:rPr lang="en-US" altLang="ko-KR" sz="2400" spc="-100" dirty="0"/>
              <a:t>Branch-and-Bound </a:t>
            </a:r>
            <a:r>
              <a:rPr lang="ko-KR" altLang="en-US" sz="2400" spc="-100" dirty="0"/>
              <a:t>탐색의 예 </a:t>
            </a:r>
            <a:r>
              <a:rPr lang="en-US" altLang="ko-KR" sz="2400" spc="-100" dirty="0" smtClean="0"/>
              <a:t>(</a:t>
            </a:r>
            <a:r>
              <a:rPr lang="en-US" altLang="ko-KR" sz="2400" spc="-100" dirty="0"/>
              <a:t>State-Space Tree</a:t>
            </a:r>
            <a:r>
              <a:rPr lang="en-US" altLang="ko-KR" sz="2400" spc="-100" dirty="0" smtClean="0"/>
              <a:t>)</a:t>
            </a:r>
            <a:endParaRPr lang="ko-KR" altLang="en-US" sz="2400" spc="-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A* </a:t>
            </a:r>
            <a:r>
              <a:rPr lang="en-US" altLang="ko-KR" dirty="0"/>
              <a:t>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Best-First-Search</a:t>
            </a:r>
          </a:p>
          <a:p>
            <a:pPr lvl="1"/>
            <a:r>
              <a:rPr lang="ko-KR" altLang="en-US" sz="2000" smtClean="0">
                <a:ea typeface="굴림" charset="-127"/>
              </a:rPr>
              <a:t>각 정점이 매력함수값 </a:t>
            </a:r>
            <a:r>
              <a:rPr lang="en-US" altLang="ko-KR" sz="2000" smtClean="0">
                <a:ea typeface="굴림" charset="-127"/>
              </a:rPr>
              <a:t>g(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)</a:t>
            </a:r>
            <a:r>
              <a:rPr lang="ko-KR" altLang="en-US" sz="2000" smtClean="0">
                <a:ea typeface="굴림" charset="-127"/>
              </a:rPr>
              <a:t>를 갖고 있다</a:t>
            </a:r>
          </a:p>
          <a:p>
            <a:pPr lvl="1"/>
            <a:r>
              <a:rPr lang="ko-KR" altLang="en-US" sz="2000" smtClean="0">
                <a:ea typeface="굴림" charset="-127"/>
              </a:rPr>
              <a:t>방문하지 않은 정점들 중 </a:t>
            </a:r>
            <a:r>
              <a:rPr lang="en-US" altLang="ko-KR" sz="2000" smtClean="0">
                <a:ea typeface="굴림" charset="-127"/>
              </a:rPr>
              <a:t>g(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) </a:t>
            </a:r>
            <a:r>
              <a:rPr lang="ko-KR" altLang="en-US" sz="2000" smtClean="0">
                <a:ea typeface="굴림" charset="-127"/>
              </a:rPr>
              <a:t>값이 가장 매력적인 것부터 방문한다</a:t>
            </a:r>
          </a:p>
          <a:p>
            <a:r>
              <a:rPr lang="en-US" altLang="ko-KR" sz="2400" smtClean="0">
                <a:ea typeface="굴림" charset="-127"/>
              </a:rPr>
              <a:t>A</a:t>
            </a:r>
            <a:r>
              <a:rPr lang="en-US" altLang="ko-KR" sz="2400" baseline="30000" smtClean="0">
                <a:ea typeface="굴림" charset="-127"/>
              </a:rPr>
              <a:t>*</a:t>
            </a:r>
            <a:r>
              <a:rPr lang="en-US" altLang="ko-KR" sz="2400" smtClean="0">
                <a:ea typeface="굴림" charset="-127"/>
              </a:rPr>
              <a:t> algorithm</a:t>
            </a:r>
            <a:r>
              <a:rPr lang="ko-KR" altLang="en-US" sz="2400" smtClean="0">
                <a:ea typeface="굴림" charset="-127"/>
              </a:rPr>
              <a:t>은 </a:t>
            </a:r>
            <a:r>
              <a:rPr lang="en-US" altLang="ko-KR" sz="2400" smtClean="0">
                <a:ea typeface="굴림" charset="-127"/>
              </a:rPr>
              <a:t>best-first search</a:t>
            </a:r>
            <a:r>
              <a:rPr lang="ko-KR" altLang="en-US" sz="2400" smtClean="0">
                <a:ea typeface="굴림" charset="-127"/>
              </a:rPr>
              <a:t>에 목적점에 이르는 잔여추정거리를 고려하는 알고리즘이다</a:t>
            </a:r>
          </a:p>
          <a:p>
            <a:pPr lvl="1"/>
            <a:r>
              <a:rPr lang="en-US" altLang="ko-KR" sz="2000" smtClean="0">
                <a:ea typeface="굴림" charset="-127"/>
              </a:rPr>
              <a:t>Vertex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ko-KR" altLang="en-US" sz="2000" smtClean="0">
                <a:ea typeface="굴림" charset="-127"/>
              </a:rPr>
              <a:t>로부터 목적점에 이르는 잔여거리의 추정치 </a:t>
            </a:r>
            <a:r>
              <a:rPr lang="en-US" altLang="ko-KR" sz="2000" smtClean="0">
                <a:ea typeface="굴림" charset="-127"/>
              </a:rPr>
              <a:t>h(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)</a:t>
            </a:r>
            <a:r>
              <a:rPr lang="ko-KR" altLang="en-US" sz="2000" smtClean="0">
                <a:ea typeface="굴림" charset="-127"/>
              </a:rPr>
              <a:t>는 실제치보다 크면 안된다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98500" y="2209800"/>
            <a:ext cx="77724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ko-KR" sz="2400" i="0">
                <a:ea typeface="굴림" charset="-127"/>
              </a:rPr>
              <a:t>Remind: Dijkstra algorithm</a:t>
            </a:r>
          </a:p>
          <a:p>
            <a:pPr lvl="1"/>
            <a:r>
              <a:rPr lang="ko-KR" altLang="en-US" sz="2000" i="0">
                <a:ea typeface="굴림" charset="-127"/>
              </a:rPr>
              <a:t>시작점은 하나</a:t>
            </a:r>
          </a:p>
          <a:p>
            <a:pPr lvl="1"/>
            <a:r>
              <a:rPr lang="ko-KR" altLang="en-US" sz="2000" i="0">
                <a:ea typeface="굴림" charset="-127"/>
              </a:rPr>
              <a:t>시작점으로부터 다른 모든 </a:t>
            </a:r>
            <a:r>
              <a:rPr lang="en-US" altLang="ko-KR" sz="2000" i="0">
                <a:ea typeface="굴림" charset="-127"/>
              </a:rPr>
              <a:t>vertex</a:t>
            </a:r>
            <a:r>
              <a:rPr lang="ko-KR" altLang="en-US" sz="2000" i="0">
                <a:ea typeface="굴림" charset="-127"/>
              </a:rPr>
              <a:t>에 이르는 최단경로를 구한다 </a:t>
            </a:r>
            <a:r>
              <a:rPr lang="en-US" altLang="ko-KR" sz="2000" i="0">
                <a:ea typeface="굴림" charset="-127"/>
              </a:rPr>
              <a:t>(</a:t>
            </a:r>
            <a:r>
              <a:rPr lang="ko-KR" altLang="en-US" sz="2000" i="0">
                <a:ea typeface="굴림" charset="-127"/>
              </a:rPr>
              <a:t>목적점이 하나가 아니다</a:t>
            </a:r>
            <a:r>
              <a:rPr lang="en-US" altLang="ko-KR" sz="2000" i="0">
                <a:ea typeface="굴림" charset="-127"/>
              </a:rPr>
              <a:t>)</a:t>
            </a:r>
          </a:p>
          <a:p>
            <a:r>
              <a:rPr lang="en-US" altLang="ko-KR" sz="2400" i="0">
                <a:ea typeface="굴림" charset="-127"/>
              </a:rPr>
              <a:t>A</a:t>
            </a:r>
            <a:r>
              <a:rPr lang="en-US" altLang="ko-KR" sz="2400" i="0" baseline="30000">
                <a:ea typeface="굴림" charset="-127"/>
              </a:rPr>
              <a:t>*</a:t>
            </a:r>
            <a:r>
              <a:rPr lang="en-US" altLang="ko-KR" sz="2400" i="0">
                <a:ea typeface="굴림" charset="-127"/>
              </a:rPr>
              <a:t> algorithm</a:t>
            </a:r>
            <a:r>
              <a:rPr lang="ko-KR" altLang="en-US" sz="2400" i="0">
                <a:ea typeface="굴림" charset="-127"/>
              </a:rPr>
              <a:t>에서는 목적점이 하나다</a:t>
            </a:r>
            <a:endParaRPr lang="en-US" altLang="ko-KR" sz="2400" i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Path </a:t>
            </a:r>
            <a:r>
              <a:rPr lang="ko-KR" altLang="en-US" dirty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ko-KR" sz="2800" smtClean="0"/>
              <a:t>상태공간 트리가 무엇인지 이해한다.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800" smtClean="0"/>
              <a:t>백트래킹 기법의 작동 원리를 이해한다.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800" smtClean="0"/>
              <a:t>한정분기의 작동 원리를 이해하고, 백트래킹에 비해 장점이 무엇인지 이해하도록 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800" smtClean="0"/>
              <a:t>A* 알고리즘의 작동 원리를 이해하고, 어떤 문제들이 A* 알고리즘의 적용 대상인지 감지하도록 한다.</a:t>
            </a:r>
            <a:endParaRPr lang="ko-KR" altLang="en-US" sz="28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8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97" name="Freeform 237"/>
          <p:cNvSpPr>
            <a:spLocks/>
          </p:cNvSpPr>
          <p:nvPr/>
        </p:nvSpPr>
        <p:spPr bwMode="auto">
          <a:xfrm>
            <a:off x="438150" y="3838575"/>
            <a:ext cx="1524000" cy="1676400"/>
          </a:xfrm>
          <a:custGeom>
            <a:avLst/>
            <a:gdLst>
              <a:gd name="T0" fmla="*/ 474 w 960"/>
              <a:gd name="T1" fmla="*/ 0 h 1056"/>
              <a:gd name="T2" fmla="*/ 690 w 960"/>
              <a:gd name="T3" fmla="*/ 18 h 1056"/>
              <a:gd name="T4" fmla="*/ 804 w 960"/>
              <a:gd name="T5" fmla="*/ 168 h 1056"/>
              <a:gd name="T6" fmla="*/ 960 w 960"/>
              <a:gd name="T7" fmla="*/ 672 h 1056"/>
              <a:gd name="T8" fmla="*/ 786 w 960"/>
              <a:gd name="T9" fmla="*/ 822 h 1056"/>
              <a:gd name="T10" fmla="*/ 228 w 960"/>
              <a:gd name="T11" fmla="*/ 1056 h 1056"/>
              <a:gd name="T12" fmla="*/ 42 w 960"/>
              <a:gd name="T13" fmla="*/ 984 h 1056"/>
              <a:gd name="T14" fmla="*/ 0 w 960"/>
              <a:gd name="T15" fmla="*/ 804 h 1056"/>
              <a:gd name="T16" fmla="*/ 474 w 960"/>
              <a:gd name="T1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1056">
                <a:moveTo>
                  <a:pt x="474" y="0"/>
                </a:moveTo>
                <a:lnTo>
                  <a:pt x="690" y="18"/>
                </a:lnTo>
                <a:lnTo>
                  <a:pt x="804" y="168"/>
                </a:lnTo>
                <a:lnTo>
                  <a:pt x="960" y="672"/>
                </a:lnTo>
                <a:lnTo>
                  <a:pt x="786" y="822"/>
                </a:lnTo>
                <a:lnTo>
                  <a:pt x="228" y="1056"/>
                </a:lnTo>
                <a:lnTo>
                  <a:pt x="42" y="984"/>
                </a:lnTo>
                <a:lnTo>
                  <a:pt x="0" y="804"/>
                </a:lnTo>
                <a:lnTo>
                  <a:pt x="474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8396" name="Oval 236"/>
          <p:cNvSpPr>
            <a:spLocks noChangeArrowheads="1"/>
          </p:cNvSpPr>
          <p:nvPr/>
        </p:nvSpPr>
        <p:spPr bwMode="auto">
          <a:xfrm rot="-871150">
            <a:off x="5413375" y="3832225"/>
            <a:ext cx="660400" cy="1192213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48395" name="Oval 235"/>
          <p:cNvSpPr>
            <a:spLocks noChangeArrowheads="1"/>
          </p:cNvSpPr>
          <p:nvPr/>
        </p:nvSpPr>
        <p:spPr bwMode="auto">
          <a:xfrm>
            <a:off x="5534025" y="1905000"/>
            <a:ext cx="609600" cy="5810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grpSp>
        <p:nvGrpSpPr>
          <p:cNvPr id="43013" name="Group 2"/>
          <p:cNvGrpSpPr>
            <a:grpSpLocks/>
          </p:cNvGrpSpPr>
          <p:nvPr/>
        </p:nvGrpSpPr>
        <p:grpSpPr bwMode="auto">
          <a:xfrm>
            <a:off x="647700" y="1362075"/>
            <a:ext cx="3348038" cy="2144713"/>
            <a:chOff x="138" y="204"/>
            <a:chExt cx="2109" cy="1351"/>
          </a:xfrm>
        </p:grpSpPr>
        <p:sp>
          <p:nvSpPr>
            <p:cNvPr id="43198" name="Oval 3"/>
            <p:cNvSpPr>
              <a:spLocks noChangeArrowheads="1"/>
            </p:cNvSpPr>
            <p:nvPr/>
          </p:nvSpPr>
          <p:spPr bwMode="auto">
            <a:xfrm>
              <a:off x="623" y="621"/>
              <a:ext cx="176" cy="16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endParaRPr kumimoji="1" lang="ko-KR" altLang="en-US" sz="1400" i="0">
                <a:latin typeface="굴림" charset="-127"/>
                <a:ea typeface="굴림" charset="-127"/>
              </a:endParaRPr>
            </a:p>
          </p:txBody>
        </p:sp>
        <p:sp>
          <p:nvSpPr>
            <p:cNvPr id="348164" name="Oval 4"/>
            <p:cNvSpPr>
              <a:spLocks noChangeArrowheads="1"/>
            </p:cNvSpPr>
            <p:nvPr/>
          </p:nvSpPr>
          <p:spPr bwMode="auto">
            <a:xfrm>
              <a:off x="1108" y="1385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165" name="Oval 5"/>
            <p:cNvSpPr>
              <a:spLocks noChangeArrowheads="1"/>
            </p:cNvSpPr>
            <p:nvPr/>
          </p:nvSpPr>
          <p:spPr bwMode="auto">
            <a:xfrm>
              <a:off x="623" y="1130"/>
              <a:ext cx="176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166" name="Oval 6"/>
            <p:cNvSpPr>
              <a:spLocks noChangeArrowheads="1"/>
            </p:cNvSpPr>
            <p:nvPr/>
          </p:nvSpPr>
          <p:spPr bwMode="auto">
            <a:xfrm>
              <a:off x="1108" y="875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167" name="Oval 7"/>
            <p:cNvSpPr>
              <a:spLocks noChangeArrowheads="1"/>
            </p:cNvSpPr>
            <p:nvPr/>
          </p:nvSpPr>
          <p:spPr bwMode="auto">
            <a:xfrm>
              <a:off x="1594" y="1088"/>
              <a:ext cx="177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168" name="Oval 8"/>
            <p:cNvSpPr>
              <a:spLocks noChangeArrowheads="1"/>
            </p:cNvSpPr>
            <p:nvPr/>
          </p:nvSpPr>
          <p:spPr bwMode="auto">
            <a:xfrm>
              <a:off x="1594" y="599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169" name="Oval 9"/>
            <p:cNvSpPr>
              <a:spLocks noChangeArrowheads="1"/>
            </p:cNvSpPr>
            <p:nvPr/>
          </p:nvSpPr>
          <p:spPr bwMode="auto">
            <a:xfrm>
              <a:off x="1108" y="366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788" y="748"/>
              <a:ext cx="335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 flipV="1">
              <a:off x="799" y="997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 flipV="1">
              <a:off x="755" y="451"/>
              <a:ext cx="35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1286" y="447"/>
              <a:ext cx="336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4" name="Line 14"/>
            <p:cNvSpPr>
              <a:spLocks noChangeShapeType="1"/>
            </p:cNvSpPr>
            <p:nvPr/>
          </p:nvSpPr>
          <p:spPr bwMode="auto">
            <a:xfrm flipV="1">
              <a:off x="1275" y="733"/>
              <a:ext cx="33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5" name="Line 15"/>
            <p:cNvSpPr>
              <a:spLocks noChangeShapeType="1"/>
            </p:cNvSpPr>
            <p:nvPr/>
          </p:nvSpPr>
          <p:spPr bwMode="auto">
            <a:xfrm>
              <a:off x="1279" y="997"/>
              <a:ext cx="32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>
              <a:off x="795" y="1253"/>
              <a:ext cx="318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77" name="Line 17"/>
            <p:cNvSpPr>
              <a:spLocks noChangeShapeType="1"/>
            </p:cNvSpPr>
            <p:nvPr/>
          </p:nvSpPr>
          <p:spPr bwMode="auto">
            <a:xfrm flipV="1">
              <a:off x="1279" y="1232"/>
              <a:ext cx="33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213" name="Text Box 18"/>
            <p:cNvSpPr txBox="1">
              <a:spLocks noChangeArrowheads="1"/>
            </p:cNvSpPr>
            <p:nvPr/>
          </p:nvSpPr>
          <p:spPr bwMode="auto">
            <a:xfrm>
              <a:off x="844" y="49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3214" name="Text Box 19"/>
            <p:cNvSpPr txBox="1">
              <a:spLocks noChangeArrowheads="1"/>
            </p:cNvSpPr>
            <p:nvPr/>
          </p:nvSpPr>
          <p:spPr bwMode="auto">
            <a:xfrm>
              <a:off x="757" y="75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3215" name="Text Box 20"/>
            <p:cNvSpPr txBox="1">
              <a:spLocks noChangeArrowheads="1"/>
            </p:cNvSpPr>
            <p:nvPr/>
          </p:nvSpPr>
          <p:spPr bwMode="auto">
            <a:xfrm>
              <a:off x="760" y="128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  <p:sp>
          <p:nvSpPr>
            <p:cNvPr id="43216" name="Text Box 21"/>
            <p:cNvSpPr txBox="1">
              <a:spLocks noChangeArrowheads="1"/>
            </p:cNvSpPr>
            <p:nvPr/>
          </p:nvSpPr>
          <p:spPr bwMode="auto">
            <a:xfrm>
              <a:off x="1386" y="37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24</a:t>
              </a:r>
            </a:p>
          </p:txBody>
        </p:sp>
        <p:sp>
          <p:nvSpPr>
            <p:cNvPr id="43217" name="Text Box 22"/>
            <p:cNvSpPr txBox="1">
              <a:spLocks noChangeArrowheads="1"/>
            </p:cNvSpPr>
            <p:nvPr/>
          </p:nvSpPr>
          <p:spPr bwMode="auto">
            <a:xfrm>
              <a:off x="1398" y="76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18</a:t>
              </a:r>
            </a:p>
          </p:txBody>
        </p:sp>
        <p:sp>
          <p:nvSpPr>
            <p:cNvPr id="43218" name="Text Box 23"/>
            <p:cNvSpPr txBox="1">
              <a:spLocks noChangeArrowheads="1"/>
            </p:cNvSpPr>
            <p:nvPr/>
          </p:nvSpPr>
          <p:spPr bwMode="auto">
            <a:xfrm>
              <a:off x="806" y="921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28</a:t>
              </a:r>
            </a:p>
          </p:txBody>
        </p:sp>
        <p:sp>
          <p:nvSpPr>
            <p:cNvPr id="43219" name="Text Box 24"/>
            <p:cNvSpPr txBox="1">
              <a:spLocks noChangeArrowheads="1"/>
            </p:cNvSpPr>
            <p:nvPr/>
          </p:nvSpPr>
          <p:spPr bwMode="auto">
            <a:xfrm>
              <a:off x="1383" y="93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20</a:t>
              </a:r>
            </a:p>
          </p:txBody>
        </p:sp>
        <p:sp>
          <p:nvSpPr>
            <p:cNvPr id="43220" name="Text Box 25"/>
            <p:cNvSpPr txBox="1">
              <a:spLocks noChangeArrowheads="1"/>
            </p:cNvSpPr>
            <p:nvPr/>
          </p:nvSpPr>
          <p:spPr bwMode="auto">
            <a:xfrm>
              <a:off x="1394" y="127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29</a:t>
              </a:r>
            </a:p>
          </p:txBody>
        </p:sp>
        <p:sp>
          <p:nvSpPr>
            <p:cNvPr id="43221" name="Text Box 26"/>
            <p:cNvSpPr txBox="1">
              <a:spLocks noChangeArrowheads="1"/>
            </p:cNvSpPr>
            <p:nvPr/>
          </p:nvSpPr>
          <p:spPr bwMode="auto">
            <a:xfrm>
              <a:off x="498" y="845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  <p:sp>
          <p:nvSpPr>
            <p:cNvPr id="348187" name="Line 27"/>
            <p:cNvSpPr>
              <a:spLocks noChangeShapeType="1"/>
            </p:cNvSpPr>
            <p:nvPr/>
          </p:nvSpPr>
          <p:spPr bwMode="auto">
            <a:xfrm>
              <a:off x="700" y="785"/>
              <a:ext cx="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88" name="Line 28"/>
            <p:cNvSpPr>
              <a:spLocks noChangeShapeType="1"/>
            </p:cNvSpPr>
            <p:nvPr/>
          </p:nvSpPr>
          <p:spPr bwMode="auto">
            <a:xfrm flipV="1">
              <a:off x="797" y="1192"/>
              <a:ext cx="798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224" name="Text Box 29"/>
            <p:cNvSpPr txBox="1">
              <a:spLocks noChangeArrowheads="1"/>
            </p:cNvSpPr>
            <p:nvPr/>
          </p:nvSpPr>
          <p:spPr bwMode="auto">
            <a:xfrm>
              <a:off x="1070" y="1151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39</a:t>
              </a:r>
            </a:p>
          </p:txBody>
        </p:sp>
        <p:sp>
          <p:nvSpPr>
            <p:cNvPr id="348190" name="Oval 30"/>
            <p:cNvSpPr>
              <a:spLocks noChangeArrowheads="1"/>
            </p:cNvSpPr>
            <p:nvPr/>
          </p:nvSpPr>
          <p:spPr bwMode="auto">
            <a:xfrm>
              <a:off x="2070" y="873"/>
              <a:ext cx="177" cy="1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48191" name="Line 31"/>
            <p:cNvSpPr>
              <a:spLocks noChangeShapeType="1"/>
            </p:cNvSpPr>
            <p:nvPr/>
          </p:nvSpPr>
          <p:spPr bwMode="auto">
            <a:xfrm>
              <a:off x="1768" y="722"/>
              <a:ext cx="319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92" name="Line 32"/>
            <p:cNvSpPr>
              <a:spLocks noChangeShapeType="1"/>
            </p:cNvSpPr>
            <p:nvPr/>
          </p:nvSpPr>
          <p:spPr bwMode="auto">
            <a:xfrm flipV="1">
              <a:off x="1767" y="983"/>
              <a:ext cx="308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193" name="Freeform 33"/>
            <p:cNvSpPr>
              <a:spLocks/>
            </p:cNvSpPr>
            <p:nvPr/>
          </p:nvSpPr>
          <p:spPr bwMode="auto">
            <a:xfrm>
              <a:off x="1286" y="1034"/>
              <a:ext cx="841" cy="472"/>
            </a:xfrm>
            <a:custGeom>
              <a:avLst/>
              <a:gdLst>
                <a:gd name="T0" fmla="*/ 841 w 841"/>
                <a:gd name="T1" fmla="*/ 0 h 472"/>
                <a:gd name="T2" fmla="*/ 628 w 841"/>
                <a:gd name="T3" fmla="*/ 242 h 472"/>
                <a:gd name="T4" fmla="*/ 248 w 841"/>
                <a:gd name="T5" fmla="*/ 466 h 472"/>
                <a:gd name="T6" fmla="*/ 0 w 84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229" name="Text Box 34"/>
            <p:cNvSpPr txBox="1">
              <a:spLocks noChangeArrowheads="1"/>
            </p:cNvSpPr>
            <p:nvPr/>
          </p:nvSpPr>
          <p:spPr bwMode="auto">
            <a:xfrm>
              <a:off x="1846" y="649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20</a:t>
              </a:r>
            </a:p>
          </p:txBody>
        </p:sp>
        <p:sp>
          <p:nvSpPr>
            <p:cNvPr id="43230" name="Text Box 35"/>
            <p:cNvSpPr txBox="1">
              <a:spLocks noChangeArrowheads="1"/>
            </p:cNvSpPr>
            <p:nvPr/>
          </p:nvSpPr>
          <p:spPr bwMode="auto">
            <a:xfrm>
              <a:off x="1735" y="1297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40</a:t>
              </a:r>
            </a:p>
          </p:txBody>
        </p:sp>
        <p:sp>
          <p:nvSpPr>
            <p:cNvPr id="43231" name="Text Box 36"/>
            <p:cNvSpPr txBox="1">
              <a:spLocks noChangeArrowheads="1"/>
            </p:cNvSpPr>
            <p:nvPr/>
          </p:nvSpPr>
          <p:spPr bwMode="auto">
            <a:xfrm>
              <a:off x="1782" y="915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28</a:t>
              </a:r>
            </a:p>
          </p:txBody>
        </p:sp>
        <p:sp>
          <p:nvSpPr>
            <p:cNvPr id="348197" name="Line 37"/>
            <p:cNvSpPr>
              <a:spLocks noChangeShapeType="1"/>
            </p:cNvSpPr>
            <p:nvPr/>
          </p:nvSpPr>
          <p:spPr bwMode="auto">
            <a:xfrm flipV="1">
              <a:off x="1199" y="543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233" name="Text Box 38"/>
            <p:cNvSpPr txBox="1">
              <a:spLocks noChangeArrowheads="1"/>
            </p:cNvSpPr>
            <p:nvPr/>
          </p:nvSpPr>
          <p:spPr bwMode="auto">
            <a:xfrm>
              <a:off x="1158" y="6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16</a:t>
              </a:r>
            </a:p>
          </p:txBody>
        </p:sp>
        <p:sp>
          <p:nvSpPr>
            <p:cNvPr id="348199" name="Oval 39"/>
            <p:cNvSpPr>
              <a:spLocks noChangeArrowheads="1"/>
            </p:cNvSpPr>
            <p:nvPr/>
          </p:nvSpPr>
          <p:spPr bwMode="auto">
            <a:xfrm>
              <a:off x="138" y="879"/>
              <a:ext cx="177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200" name="Line 40"/>
            <p:cNvSpPr>
              <a:spLocks noChangeShapeType="1"/>
            </p:cNvSpPr>
            <p:nvPr/>
          </p:nvSpPr>
          <p:spPr bwMode="auto">
            <a:xfrm flipV="1">
              <a:off x="307" y="733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201" name="Line 41"/>
            <p:cNvSpPr>
              <a:spLocks noChangeShapeType="1"/>
            </p:cNvSpPr>
            <p:nvPr/>
          </p:nvSpPr>
          <p:spPr bwMode="auto">
            <a:xfrm>
              <a:off x="308" y="1012"/>
              <a:ext cx="335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202" name="Oval 42"/>
            <p:cNvSpPr>
              <a:spLocks noChangeArrowheads="1"/>
            </p:cNvSpPr>
            <p:nvPr/>
          </p:nvSpPr>
          <p:spPr bwMode="auto">
            <a:xfrm>
              <a:off x="480" y="267"/>
              <a:ext cx="177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endParaRPr>
            </a:p>
          </p:txBody>
        </p:sp>
        <p:sp>
          <p:nvSpPr>
            <p:cNvPr id="348203" name="Line 43"/>
            <p:cNvSpPr>
              <a:spLocks noChangeShapeType="1"/>
            </p:cNvSpPr>
            <p:nvPr/>
          </p:nvSpPr>
          <p:spPr bwMode="auto">
            <a:xfrm flipH="1" flipV="1">
              <a:off x="612" y="414"/>
              <a:ext cx="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204" name="Line 44"/>
            <p:cNvSpPr>
              <a:spLocks noChangeShapeType="1"/>
            </p:cNvSpPr>
            <p:nvPr/>
          </p:nvSpPr>
          <p:spPr bwMode="auto">
            <a:xfrm flipH="1">
              <a:off x="264" y="426"/>
              <a:ext cx="26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48205" name="Line 45"/>
            <p:cNvSpPr>
              <a:spLocks noChangeShapeType="1"/>
            </p:cNvSpPr>
            <p:nvPr/>
          </p:nvSpPr>
          <p:spPr bwMode="auto">
            <a:xfrm flipH="1" flipV="1">
              <a:off x="666" y="354"/>
              <a:ext cx="4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241" name="Text Box 46"/>
            <p:cNvSpPr txBox="1">
              <a:spLocks noChangeArrowheads="1"/>
            </p:cNvSpPr>
            <p:nvPr/>
          </p:nvSpPr>
          <p:spPr bwMode="auto">
            <a:xfrm>
              <a:off x="442" y="47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3242" name="Text Box 47"/>
            <p:cNvSpPr txBox="1">
              <a:spLocks noChangeArrowheads="1"/>
            </p:cNvSpPr>
            <p:nvPr/>
          </p:nvSpPr>
          <p:spPr bwMode="auto">
            <a:xfrm>
              <a:off x="804" y="20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19</a:t>
              </a:r>
            </a:p>
          </p:txBody>
        </p:sp>
        <p:sp>
          <p:nvSpPr>
            <p:cNvPr id="43243" name="Text Box 48"/>
            <p:cNvSpPr txBox="1">
              <a:spLocks noChangeArrowheads="1"/>
            </p:cNvSpPr>
            <p:nvPr/>
          </p:nvSpPr>
          <p:spPr bwMode="auto">
            <a:xfrm>
              <a:off x="304" y="105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3244" name="Text Box 49"/>
            <p:cNvSpPr txBox="1">
              <a:spLocks noChangeArrowheads="1"/>
            </p:cNvSpPr>
            <p:nvPr/>
          </p:nvSpPr>
          <p:spPr bwMode="auto">
            <a:xfrm>
              <a:off x="196" y="49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20</a:t>
              </a:r>
            </a:p>
          </p:txBody>
        </p:sp>
        <p:sp>
          <p:nvSpPr>
            <p:cNvPr id="43245" name="Text Box 50"/>
            <p:cNvSpPr txBox="1">
              <a:spLocks noChangeArrowheads="1"/>
            </p:cNvSpPr>
            <p:nvPr/>
          </p:nvSpPr>
          <p:spPr bwMode="auto">
            <a:xfrm>
              <a:off x="352" y="64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</p:grpSp>
      <p:grpSp>
        <p:nvGrpSpPr>
          <p:cNvPr id="43014" name="Group 51"/>
          <p:cNvGrpSpPr>
            <a:grpSpLocks/>
          </p:cNvGrpSpPr>
          <p:nvPr/>
        </p:nvGrpSpPr>
        <p:grpSpPr bwMode="auto">
          <a:xfrm>
            <a:off x="4908550" y="3889375"/>
            <a:ext cx="3392488" cy="2166938"/>
            <a:chOff x="170" y="1752"/>
            <a:chExt cx="2137" cy="1365"/>
          </a:xfrm>
        </p:grpSpPr>
        <p:grpSp>
          <p:nvGrpSpPr>
            <p:cNvPr id="43141" name="Group 52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43150" name="Oval 53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0</a:t>
                </a:r>
              </a:p>
            </p:txBody>
          </p:sp>
          <p:sp>
            <p:nvSpPr>
              <p:cNvPr id="348214" name="Oval 54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15" name="Oval 55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16" name="Oval 56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17" name="Oval 57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18" name="Oval 58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19" name="Oval 59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20" name="Line 60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1" name="Line 61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2" name="Line 62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3" name="Line 63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4" name="Line 64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5" name="Line 65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6" name="Line 66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27" name="Line 67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65" name="Text Box 68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30</a:t>
                </a:r>
              </a:p>
            </p:txBody>
          </p:sp>
          <p:sp>
            <p:nvSpPr>
              <p:cNvPr id="43166" name="Text Box 69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23</a:t>
                </a:r>
              </a:p>
            </p:txBody>
          </p:sp>
          <p:sp>
            <p:nvSpPr>
              <p:cNvPr id="43167" name="Text Box 70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43168" name="Text Box 71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24</a:t>
                </a:r>
              </a:p>
            </p:txBody>
          </p:sp>
          <p:sp>
            <p:nvSpPr>
              <p:cNvPr id="43169" name="Text Box 72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18</a:t>
                </a:r>
              </a:p>
            </p:txBody>
          </p:sp>
          <p:sp>
            <p:nvSpPr>
              <p:cNvPr id="43170" name="Text Box 73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43171" name="Text Box 74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3172" name="Text Box 75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29</a:t>
                </a:r>
              </a:p>
            </p:txBody>
          </p:sp>
          <p:sp>
            <p:nvSpPr>
              <p:cNvPr id="43173" name="Text Box 76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348237" name="Line 77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38" name="Line 78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76" name="Text Box 79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39</a:t>
                </a:r>
              </a:p>
            </p:txBody>
          </p:sp>
          <p:sp>
            <p:nvSpPr>
              <p:cNvPr id="43177" name="Oval 80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348241" name="Line 81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42" name="Line 82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43" name="Freeform 83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81" name="Text Box 84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3182" name="Text Box 85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40</a:t>
                </a:r>
              </a:p>
            </p:txBody>
          </p:sp>
          <p:sp>
            <p:nvSpPr>
              <p:cNvPr id="43183" name="Text Box 86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348247" name="Line 87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85" name="Text Box 88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16</a:t>
                </a:r>
              </a:p>
            </p:txBody>
          </p:sp>
          <p:sp>
            <p:nvSpPr>
              <p:cNvPr id="348249" name="Oval 89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50" name="Line 90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51" name="Line 91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52" name="Oval 92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53" name="Line 93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54" name="Line 94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55" name="Line 95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93" name="Text Box 96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10</a:t>
                </a:r>
              </a:p>
            </p:txBody>
          </p:sp>
          <p:sp>
            <p:nvSpPr>
              <p:cNvPr id="43194" name="Text Box 97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19</a:t>
                </a:r>
              </a:p>
            </p:txBody>
          </p:sp>
          <p:sp>
            <p:nvSpPr>
              <p:cNvPr id="43195" name="Text Box 98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  <p:sp>
            <p:nvSpPr>
              <p:cNvPr id="43196" name="Text Box 99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3197" name="Text Box 100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</p:grpSp>
        <p:sp>
          <p:nvSpPr>
            <p:cNvPr id="43142" name="Text Box 101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3143" name="Text Box 102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3144" name="Text Box 103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3145" name="Text Box 104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3146" name="Text Box 105"/>
            <p:cNvSpPr txBox="1">
              <a:spLocks noChangeArrowheads="1"/>
            </p:cNvSpPr>
            <p:nvPr/>
          </p:nvSpPr>
          <p:spPr bwMode="auto">
            <a:xfrm>
              <a:off x="1628" y="21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147" name="Text Box 106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148" name="Text Box 107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149" name="Text Box 108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</p:grpSp>
      <p:grpSp>
        <p:nvGrpSpPr>
          <p:cNvPr id="43015" name="Group 109"/>
          <p:cNvGrpSpPr>
            <a:grpSpLocks/>
          </p:cNvGrpSpPr>
          <p:nvPr/>
        </p:nvGrpSpPr>
        <p:grpSpPr bwMode="auto">
          <a:xfrm>
            <a:off x="635000" y="3976688"/>
            <a:ext cx="3392488" cy="2166937"/>
            <a:chOff x="170" y="1752"/>
            <a:chExt cx="2137" cy="1365"/>
          </a:xfrm>
        </p:grpSpPr>
        <p:grpSp>
          <p:nvGrpSpPr>
            <p:cNvPr id="43084" name="Group 110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43093" name="Oval 111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0</a:t>
                </a:r>
              </a:p>
            </p:txBody>
          </p:sp>
          <p:sp>
            <p:nvSpPr>
              <p:cNvPr id="348272" name="Oval 112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73" name="Oval 113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74" name="Oval 114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75" name="Oval 115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76" name="Oval 116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77" name="Oval 117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278" name="Line 118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79" name="Line 119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80" name="Line 120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81" name="Line 121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82" name="Line 122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83" name="Line 123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84" name="Line 124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85" name="Line 125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08" name="Text Box 126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30</a:t>
                </a:r>
              </a:p>
            </p:txBody>
          </p:sp>
          <p:sp>
            <p:nvSpPr>
              <p:cNvPr id="43109" name="Text Box 127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23</a:t>
                </a:r>
              </a:p>
            </p:txBody>
          </p:sp>
          <p:sp>
            <p:nvSpPr>
              <p:cNvPr id="43110" name="Text Box 128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43111" name="Text Box 129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24</a:t>
                </a:r>
              </a:p>
            </p:txBody>
          </p:sp>
          <p:sp>
            <p:nvSpPr>
              <p:cNvPr id="43112" name="Text Box 130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18</a:t>
                </a:r>
              </a:p>
            </p:txBody>
          </p:sp>
          <p:sp>
            <p:nvSpPr>
              <p:cNvPr id="43113" name="Text Box 131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43114" name="Text Box 132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3115" name="Text Box 133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29</a:t>
                </a:r>
              </a:p>
            </p:txBody>
          </p:sp>
          <p:sp>
            <p:nvSpPr>
              <p:cNvPr id="43116" name="Text Box 134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348295" name="Line 135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296" name="Line 136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19" name="Text Box 137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39</a:t>
                </a:r>
              </a:p>
            </p:txBody>
          </p:sp>
          <p:sp>
            <p:nvSpPr>
              <p:cNvPr id="43120" name="Oval 138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348299" name="Line 139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300" name="Line 140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301" name="Freeform 141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24" name="Text Box 142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3125" name="Text Box 143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40</a:t>
                </a:r>
              </a:p>
            </p:txBody>
          </p:sp>
          <p:sp>
            <p:nvSpPr>
              <p:cNvPr id="43126" name="Text Box 144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348305" name="Line 145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28" name="Text Box 146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16</a:t>
                </a:r>
              </a:p>
            </p:txBody>
          </p:sp>
          <p:sp>
            <p:nvSpPr>
              <p:cNvPr id="348307" name="Oval 147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308" name="Line 148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309" name="Line 149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310" name="Oval 150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48311" name="Line 151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312" name="Line 152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48313" name="Line 153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3136" name="Text Box 154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10</a:t>
                </a:r>
              </a:p>
            </p:txBody>
          </p:sp>
          <p:sp>
            <p:nvSpPr>
              <p:cNvPr id="43137" name="Text Box 155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19</a:t>
                </a:r>
              </a:p>
            </p:txBody>
          </p:sp>
          <p:sp>
            <p:nvSpPr>
              <p:cNvPr id="43138" name="Text Box 156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  <p:sp>
            <p:nvSpPr>
              <p:cNvPr id="43139" name="Text Box 157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3140" name="Text Box 158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</p:grpSp>
        <p:sp>
          <p:nvSpPr>
            <p:cNvPr id="43085" name="Text Box 159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3086" name="Text Box 160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3087" name="Text Box 161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3088" name="Text Box 162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3089" name="Text Box 163"/>
            <p:cNvSpPr txBox="1">
              <a:spLocks noChangeArrowheads="1"/>
            </p:cNvSpPr>
            <p:nvPr/>
          </p:nvSpPr>
          <p:spPr bwMode="auto">
            <a:xfrm>
              <a:off x="1628" y="21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090" name="Text Box 164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091" name="Text Box 165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092" name="Text Box 166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</p:grpSp>
      <p:grpSp>
        <p:nvGrpSpPr>
          <p:cNvPr id="43016" name="Group 167"/>
          <p:cNvGrpSpPr>
            <a:grpSpLocks/>
          </p:cNvGrpSpPr>
          <p:nvPr/>
        </p:nvGrpSpPr>
        <p:grpSpPr bwMode="auto">
          <a:xfrm>
            <a:off x="4892675" y="1393825"/>
            <a:ext cx="3457575" cy="2166938"/>
            <a:chOff x="242" y="1664"/>
            <a:chExt cx="2178" cy="1365"/>
          </a:xfrm>
        </p:grpSpPr>
        <p:grpSp>
          <p:nvGrpSpPr>
            <p:cNvPr id="43024" name="Group 168"/>
            <p:cNvGrpSpPr>
              <a:grpSpLocks/>
            </p:cNvGrpSpPr>
            <p:nvPr/>
          </p:nvGrpSpPr>
          <p:grpSpPr bwMode="auto">
            <a:xfrm>
              <a:off x="242" y="1664"/>
              <a:ext cx="2137" cy="1365"/>
              <a:chOff x="170" y="1752"/>
              <a:chExt cx="2137" cy="1365"/>
            </a:xfrm>
          </p:grpSpPr>
          <p:grpSp>
            <p:nvGrpSpPr>
              <p:cNvPr id="43027" name="Group 169"/>
              <p:cNvGrpSpPr>
                <a:grpSpLocks/>
              </p:cNvGrpSpPr>
              <p:nvPr/>
            </p:nvGrpSpPr>
            <p:grpSpPr bwMode="auto">
              <a:xfrm>
                <a:off x="198" y="1752"/>
                <a:ext cx="2109" cy="1351"/>
                <a:chOff x="138" y="204"/>
                <a:chExt cx="2109" cy="1351"/>
              </a:xfrm>
            </p:grpSpPr>
            <p:sp>
              <p:nvSpPr>
                <p:cNvPr id="43036" name="Oval 170"/>
                <p:cNvSpPr>
                  <a:spLocks noChangeArrowheads="1"/>
                </p:cNvSpPr>
                <p:nvPr/>
              </p:nvSpPr>
              <p:spPr bwMode="auto">
                <a:xfrm>
                  <a:off x="623" y="621"/>
                  <a:ext cx="176" cy="169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0</a:t>
                  </a:r>
                </a:p>
              </p:txBody>
            </p:sp>
            <p:sp>
              <p:nvSpPr>
                <p:cNvPr id="348331" name="Oval 171"/>
                <p:cNvSpPr>
                  <a:spLocks noChangeArrowheads="1"/>
                </p:cNvSpPr>
                <p:nvPr/>
              </p:nvSpPr>
              <p:spPr bwMode="auto">
                <a:xfrm>
                  <a:off x="1108" y="1385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32" name="Oval 172"/>
                <p:cNvSpPr>
                  <a:spLocks noChangeArrowheads="1"/>
                </p:cNvSpPr>
                <p:nvPr/>
              </p:nvSpPr>
              <p:spPr bwMode="auto">
                <a:xfrm>
                  <a:off x="623" y="1130"/>
                  <a:ext cx="176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33" name="Oval 173"/>
                <p:cNvSpPr>
                  <a:spLocks noChangeArrowheads="1"/>
                </p:cNvSpPr>
                <p:nvPr/>
              </p:nvSpPr>
              <p:spPr bwMode="auto">
                <a:xfrm>
                  <a:off x="1108" y="875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34" name="Oval 174"/>
                <p:cNvSpPr>
                  <a:spLocks noChangeArrowheads="1"/>
                </p:cNvSpPr>
                <p:nvPr/>
              </p:nvSpPr>
              <p:spPr bwMode="auto">
                <a:xfrm>
                  <a:off x="1594" y="1088"/>
                  <a:ext cx="177" cy="16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35" name="Oval 175"/>
                <p:cNvSpPr>
                  <a:spLocks noChangeArrowheads="1"/>
                </p:cNvSpPr>
                <p:nvPr/>
              </p:nvSpPr>
              <p:spPr bwMode="auto">
                <a:xfrm>
                  <a:off x="1594" y="599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36" name="Oval 176"/>
                <p:cNvSpPr>
                  <a:spLocks noChangeArrowheads="1"/>
                </p:cNvSpPr>
                <p:nvPr/>
              </p:nvSpPr>
              <p:spPr bwMode="auto">
                <a:xfrm>
                  <a:off x="1108" y="366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37" name="Line 177"/>
                <p:cNvSpPr>
                  <a:spLocks noChangeShapeType="1"/>
                </p:cNvSpPr>
                <p:nvPr/>
              </p:nvSpPr>
              <p:spPr bwMode="auto">
                <a:xfrm>
                  <a:off x="788" y="748"/>
                  <a:ext cx="335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38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799" y="997"/>
                  <a:ext cx="319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3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755" y="451"/>
                  <a:ext cx="353" cy="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40" name="Line 180"/>
                <p:cNvSpPr>
                  <a:spLocks noChangeShapeType="1"/>
                </p:cNvSpPr>
                <p:nvPr/>
              </p:nvSpPr>
              <p:spPr bwMode="auto">
                <a:xfrm>
                  <a:off x="1286" y="447"/>
                  <a:ext cx="336" cy="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41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275" y="733"/>
                  <a:ext cx="336" cy="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42" name="Line 182"/>
                <p:cNvSpPr>
                  <a:spLocks noChangeShapeType="1"/>
                </p:cNvSpPr>
                <p:nvPr/>
              </p:nvSpPr>
              <p:spPr bwMode="auto">
                <a:xfrm>
                  <a:off x="1279" y="997"/>
                  <a:ext cx="325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43" name="Line 183"/>
                <p:cNvSpPr>
                  <a:spLocks noChangeShapeType="1"/>
                </p:cNvSpPr>
                <p:nvPr/>
              </p:nvSpPr>
              <p:spPr bwMode="auto">
                <a:xfrm>
                  <a:off x="795" y="1253"/>
                  <a:ext cx="318" cy="1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44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1279" y="1232"/>
                  <a:ext cx="332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51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44" y="49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30</a:t>
                  </a:r>
                </a:p>
              </p:txBody>
            </p:sp>
            <p:sp>
              <p:nvSpPr>
                <p:cNvPr id="4305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757" y="75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23</a:t>
                  </a:r>
                </a:p>
              </p:txBody>
            </p:sp>
            <p:sp>
              <p:nvSpPr>
                <p:cNvPr id="4305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760" y="1282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25</a:t>
                  </a:r>
                </a:p>
              </p:txBody>
            </p:sp>
            <p:sp>
              <p:nvSpPr>
                <p:cNvPr id="43054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1386" y="37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24</a:t>
                  </a:r>
                </a:p>
              </p:txBody>
            </p:sp>
            <p:sp>
              <p:nvSpPr>
                <p:cNvPr id="43055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398" y="766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18</a:t>
                  </a:r>
                </a:p>
              </p:txBody>
            </p:sp>
            <p:sp>
              <p:nvSpPr>
                <p:cNvPr id="4305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806" y="921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28</a:t>
                  </a:r>
                </a:p>
              </p:txBody>
            </p:sp>
            <p:sp>
              <p:nvSpPr>
                <p:cNvPr id="4305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383" y="932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20</a:t>
                  </a:r>
                </a:p>
              </p:txBody>
            </p:sp>
            <p:sp>
              <p:nvSpPr>
                <p:cNvPr id="4305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94" y="1273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29</a:t>
                  </a:r>
                </a:p>
              </p:txBody>
            </p:sp>
            <p:sp>
              <p:nvSpPr>
                <p:cNvPr id="4305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98" y="845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25</a:t>
                  </a:r>
                </a:p>
              </p:txBody>
            </p:sp>
            <p:sp>
              <p:nvSpPr>
                <p:cNvPr id="348354" name="Line 194"/>
                <p:cNvSpPr>
                  <a:spLocks noChangeShapeType="1"/>
                </p:cNvSpPr>
                <p:nvPr/>
              </p:nvSpPr>
              <p:spPr bwMode="auto">
                <a:xfrm>
                  <a:off x="700" y="785"/>
                  <a:ext cx="5" cy="3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55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797" y="1192"/>
                  <a:ext cx="798" cy="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6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070" y="1151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39</a:t>
                  </a:r>
                </a:p>
              </p:txBody>
            </p:sp>
            <p:sp>
              <p:nvSpPr>
                <p:cNvPr id="348357" name="Oval 197"/>
                <p:cNvSpPr>
                  <a:spLocks noChangeArrowheads="1"/>
                </p:cNvSpPr>
                <p:nvPr/>
              </p:nvSpPr>
              <p:spPr bwMode="auto">
                <a:xfrm>
                  <a:off x="2070" y="873"/>
                  <a:ext cx="177" cy="1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58" name="Line 198"/>
                <p:cNvSpPr>
                  <a:spLocks noChangeShapeType="1"/>
                </p:cNvSpPr>
                <p:nvPr/>
              </p:nvSpPr>
              <p:spPr bwMode="auto">
                <a:xfrm>
                  <a:off x="1768" y="722"/>
                  <a:ext cx="319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59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767" y="983"/>
                  <a:ext cx="308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60" name="Freeform 200"/>
                <p:cNvSpPr>
                  <a:spLocks/>
                </p:cNvSpPr>
                <p:nvPr/>
              </p:nvSpPr>
              <p:spPr bwMode="auto">
                <a:xfrm>
                  <a:off x="1286" y="1034"/>
                  <a:ext cx="841" cy="472"/>
                </a:xfrm>
                <a:custGeom>
                  <a:avLst/>
                  <a:gdLst>
                    <a:gd name="T0" fmla="*/ 841 w 841"/>
                    <a:gd name="T1" fmla="*/ 0 h 472"/>
                    <a:gd name="T2" fmla="*/ 628 w 841"/>
                    <a:gd name="T3" fmla="*/ 242 h 472"/>
                    <a:gd name="T4" fmla="*/ 248 w 841"/>
                    <a:gd name="T5" fmla="*/ 466 h 472"/>
                    <a:gd name="T6" fmla="*/ 0 w 841"/>
                    <a:gd name="T7" fmla="*/ 472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1" h="472">
                      <a:moveTo>
                        <a:pt x="841" y="0"/>
                      </a:moveTo>
                      <a:lnTo>
                        <a:pt x="628" y="242"/>
                      </a:lnTo>
                      <a:lnTo>
                        <a:pt x="248" y="466"/>
                      </a:lnTo>
                      <a:lnTo>
                        <a:pt x="0" y="47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67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1846" y="649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20</a:t>
                  </a:r>
                </a:p>
              </p:txBody>
            </p:sp>
            <p:sp>
              <p:nvSpPr>
                <p:cNvPr id="43068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1735" y="1297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40</a:t>
                  </a:r>
                </a:p>
              </p:txBody>
            </p:sp>
            <p:sp>
              <p:nvSpPr>
                <p:cNvPr id="43069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1782" y="915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28</a:t>
                  </a:r>
                </a:p>
              </p:txBody>
            </p:sp>
            <p:sp>
              <p:nvSpPr>
                <p:cNvPr id="348364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1199" y="543"/>
                  <a:ext cx="0" cy="3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7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158" y="600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16</a:t>
                  </a:r>
                </a:p>
              </p:txBody>
            </p:sp>
            <p:sp>
              <p:nvSpPr>
                <p:cNvPr id="348366" name="Oval 206"/>
                <p:cNvSpPr>
                  <a:spLocks noChangeArrowheads="1"/>
                </p:cNvSpPr>
                <p:nvPr/>
              </p:nvSpPr>
              <p:spPr bwMode="auto">
                <a:xfrm>
                  <a:off x="138" y="879"/>
                  <a:ext cx="177" cy="16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67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307" y="733"/>
                  <a:ext cx="319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68" name="Line 208"/>
                <p:cNvSpPr>
                  <a:spLocks noChangeShapeType="1"/>
                </p:cNvSpPr>
                <p:nvPr/>
              </p:nvSpPr>
              <p:spPr bwMode="auto">
                <a:xfrm>
                  <a:off x="308" y="1012"/>
                  <a:ext cx="335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69" name="Oval 209"/>
                <p:cNvSpPr>
                  <a:spLocks noChangeArrowheads="1"/>
                </p:cNvSpPr>
                <p:nvPr/>
              </p:nvSpPr>
              <p:spPr bwMode="auto">
                <a:xfrm>
                  <a:off x="480" y="267"/>
                  <a:ext cx="177" cy="16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ko-K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charset="-127"/>
                  </a:endParaRPr>
                </a:p>
              </p:txBody>
            </p:sp>
            <p:sp>
              <p:nvSpPr>
                <p:cNvPr id="348370" name="Line 210"/>
                <p:cNvSpPr>
                  <a:spLocks noChangeShapeType="1"/>
                </p:cNvSpPr>
                <p:nvPr/>
              </p:nvSpPr>
              <p:spPr bwMode="auto">
                <a:xfrm flipH="1" flipV="1">
                  <a:off x="612" y="414"/>
                  <a:ext cx="54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71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264" y="426"/>
                  <a:ext cx="264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372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666" y="354"/>
                  <a:ext cx="4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7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442" y="474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10</a:t>
                  </a:r>
                </a:p>
              </p:txBody>
            </p:sp>
            <p:sp>
              <p:nvSpPr>
                <p:cNvPr id="4308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804" y="204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19</a:t>
                  </a:r>
                </a:p>
              </p:txBody>
            </p:sp>
            <p:sp>
              <p:nvSpPr>
                <p:cNvPr id="43081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304" y="1056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17</a:t>
                  </a:r>
                </a:p>
              </p:txBody>
            </p:sp>
            <p:sp>
              <p:nvSpPr>
                <p:cNvPr id="43082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96" y="49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20</a:t>
                  </a:r>
                </a:p>
              </p:txBody>
            </p:sp>
            <p:sp>
              <p:nvSpPr>
                <p:cNvPr id="43083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352" y="642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latinLnBrk="1" hangingPunct="1"/>
                  <a:r>
                    <a:rPr kumimoji="1" lang="en-US" altLang="ko-KR" sz="1400" i="0">
                      <a:latin typeface="굴림" charset="-127"/>
                      <a:ea typeface="굴림" charset="-127"/>
                    </a:rPr>
                    <a:t>17</a:t>
                  </a:r>
                </a:p>
              </p:txBody>
            </p:sp>
          </p:grpSp>
          <p:sp>
            <p:nvSpPr>
              <p:cNvPr id="43028" name="Text Box 218"/>
              <p:cNvSpPr txBox="1">
                <a:spLocks noChangeArrowheads="1"/>
              </p:cNvSpPr>
              <p:nvPr/>
            </p:nvSpPr>
            <p:spPr bwMode="auto">
              <a:xfrm>
                <a:off x="512" y="1783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43029" name="Text Box 219"/>
              <p:cNvSpPr txBox="1">
                <a:spLocks noChangeArrowheads="1"/>
              </p:cNvSpPr>
              <p:nvPr/>
            </p:nvSpPr>
            <p:spPr bwMode="auto">
              <a:xfrm>
                <a:off x="1148" y="188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43030" name="Text Box 220"/>
              <p:cNvSpPr txBox="1">
                <a:spLocks noChangeArrowheads="1"/>
              </p:cNvSpPr>
              <p:nvPr/>
            </p:nvSpPr>
            <p:spPr bwMode="auto">
              <a:xfrm>
                <a:off x="170" y="239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43031" name="Text Box 221"/>
              <p:cNvSpPr txBox="1">
                <a:spLocks noChangeArrowheads="1"/>
              </p:cNvSpPr>
              <p:nvPr/>
            </p:nvSpPr>
            <p:spPr bwMode="auto">
              <a:xfrm>
                <a:off x="1142" y="240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endParaRPr kumimoji="1" lang="ko-KR" altLang="en-US" sz="1400" i="0"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3032" name="Text Box 222"/>
              <p:cNvSpPr txBox="1">
                <a:spLocks noChangeArrowheads="1"/>
              </p:cNvSpPr>
              <p:nvPr/>
            </p:nvSpPr>
            <p:spPr bwMode="auto">
              <a:xfrm>
                <a:off x="1628" y="2119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43033" name="Text Box 223"/>
              <p:cNvSpPr txBox="1">
                <a:spLocks noChangeArrowheads="1"/>
              </p:cNvSpPr>
              <p:nvPr/>
            </p:nvSpPr>
            <p:spPr bwMode="auto">
              <a:xfrm>
                <a:off x="1628" y="260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43034" name="Text Box 224"/>
              <p:cNvSpPr txBox="1">
                <a:spLocks noChangeArrowheads="1"/>
              </p:cNvSpPr>
              <p:nvPr/>
            </p:nvSpPr>
            <p:spPr bwMode="auto">
              <a:xfrm>
                <a:off x="1142" y="290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43035" name="Text Box 225"/>
              <p:cNvSpPr txBox="1">
                <a:spLocks noChangeArrowheads="1"/>
              </p:cNvSpPr>
              <p:nvPr/>
            </p:nvSpPr>
            <p:spPr bwMode="auto">
              <a:xfrm>
                <a:off x="656" y="2647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ko-KR" altLang="en-US" sz="1600" i="0"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</p:grpSp>
        <p:sp>
          <p:nvSpPr>
            <p:cNvPr id="43025" name="Rectangle 226"/>
            <p:cNvSpPr>
              <a:spLocks noChangeArrowheads="1"/>
            </p:cNvSpPr>
            <p:nvPr/>
          </p:nvSpPr>
          <p:spPr bwMode="auto">
            <a:xfrm>
              <a:off x="1213" y="2293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8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3026" name="Rectangle 227"/>
            <p:cNvSpPr>
              <a:spLocks noChangeArrowheads="1"/>
            </p:cNvSpPr>
            <p:nvPr/>
          </p:nvSpPr>
          <p:spPr bwMode="auto">
            <a:xfrm>
              <a:off x="2173" y="2293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800" i="0">
                  <a:solidFill>
                    <a:schemeClr val="bg1"/>
                  </a:solidFill>
                  <a:latin typeface="굴림" charset="-127"/>
                  <a:ea typeface="굴림" charset="-127"/>
                </a:rPr>
                <a:t>∞</a:t>
              </a:r>
            </a:p>
          </p:txBody>
        </p:sp>
      </p:grpSp>
      <p:sp>
        <p:nvSpPr>
          <p:cNvPr id="348388" name="AutoShape 228"/>
          <p:cNvSpPr>
            <a:spLocks noChangeArrowheads="1"/>
          </p:cNvSpPr>
          <p:nvPr/>
        </p:nvSpPr>
        <p:spPr bwMode="auto">
          <a:xfrm>
            <a:off x="4292600" y="259873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48389" name="AutoShape 229"/>
          <p:cNvSpPr>
            <a:spLocks noChangeArrowheads="1"/>
          </p:cNvSpPr>
          <p:nvPr/>
        </p:nvSpPr>
        <p:spPr bwMode="auto">
          <a:xfrm flipH="1">
            <a:off x="4311650" y="474503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48390" name="AutoShape 230"/>
          <p:cNvSpPr>
            <a:spLocks noChangeArrowheads="1"/>
          </p:cNvSpPr>
          <p:nvPr/>
        </p:nvSpPr>
        <p:spPr bwMode="auto">
          <a:xfrm rot="5400000">
            <a:off x="6927850" y="37703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43020" name="Text Box 231"/>
          <p:cNvSpPr txBox="1">
            <a:spLocks noChangeArrowheads="1"/>
          </p:cNvSpPr>
          <p:nvPr/>
        </p:nvSpPr>
        <p:spPr bwMode="auto">
          <a:xfrm>
            <a:off x="1476375" y="170021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b="1">
                <a:latin typeface="Times New Roman" pitchFamily="18" charset="0"/>
                <a:ea typeface="굴림" charset="-127"/>
              </a:rPr>
              <a:t>s</a:t>
            </a:r>
          </a:p>
        </p:txBody>
      </p:sp>
      <p:sp>
        <p:nvSpPr>
          <p:cNvPr id="43021" name="Text Box 232"/>
          <p:cNvSpPr txBox="1">
            <a:spLocks noChangeArrowheads="1"/>
          </p:cNvSpPr>
          <p:nvPr/>
        </p:nvSpPr>
        <p:spPr bwMode="auto">
          <a:xfrm>
            <a:off x="3892550" y="213201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b="1">
                <a:latin typeface="Times New Roman" pitchFamily="18" charset="0"/>
                <a:ea typeface="굴림" charset="-127"/>
              </a:rPr>
              <a:t>t</a:t>
            </a:r>
          </a:p>
        </p:txBody>
      </p:sp>
      <p:sp>
        <p:nvSpPr>
          <p:cNvPr id="348393" name="AutoShape 233"/>
          <p:cNvSpPr>
            <a:spLocks noChangeArrowheads="1"/>
          </p:cNvSpPr>
          <p:nvPr/>
        </p:nvSpPr>
        <p:spPr bwMode="auto">
          <a:xfrm rot="5400000">
            <a:off x="1123950" y="62245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Dijkstra Algorithm</a:t>
            </a:r>
            <a:r>
              <a:rPr lang="ko-KR" altLang="en-US" dirty="0"/>
              <a:t>의 </a:t>
            </a:r>
            <a:r>
              <a:rPr lang="ko-KR" altLang="en-US" dirty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49" name="Freeform 241"/>
          <p:cNvSpPr>
            <a:spLocks/>
          </p:cNvSpPr>
          <p:nvPr/>
        </p:nvSpPr>
        <p:spPr bwMode="auto">
          <a:xfrm>
            <a:off x="657225" y="4238625"/>
            <a:ext cx="2914650" cy="2000250"/>
          </a:xfrm>
          <a:custGeom>
            <a:avLst/>
            <a:gdLst>
              <a:gd name="T0" fmla="*/ 114 w 1836"/>
              <a:gd name="T1" fmla="*/ 528 h 1260"/>
              <a:gd name="T2" fmla="*/ 414 w 1836"/>
              <a:gd name="T3" fmla="*/ 78 h 1260"/>
              <a:gd name="T4" fmla="*/ 612 w 1836"/>
              <a:gd name="T5" fmla="*/ 0 h 1260"/>
              <a:gd name="T6" fmla="*/ 1236 w 1836"/>
              <a:gd name="T7" fmla="*/ 108 h 1260"/>
              <a:gd name="T8" fmla="*/ 1758 w 1836"/>
              <a:gd name="T9" fmla="*/ 420 h 1260"/>
              <a:gd name="T10" fmla="*/ 1836 w 1836"/>
              <a:gd name="T11" fmla="*/ 564 h 1260"/>
              <a:gd name="T12" fmla="*/ 1716 w 1836"/>
              <a:gd name="T13" fmla="*/ 720 h 1260"/>
              <a:gd name="T14" fmla="*/ 948 w 1836"/>
              <a:gd name="T15" fmla="*/ 1134 h 1260"/>
              <a:gd name="T16" fmla="*/ 648 w 1836"/>
              <a:gd name="T17" fmla="*/ 1260 h 1260"/>
              <a:gd name="T18" fmla="*/ 234 w 1836"/>
              <a:gd name="T19" fmla="*/ 1104 h 1260"/>
              <a:gd name="T20" fmla="*/ 0 w 1836"/>
              <a:gd name="T21" fmla="*/ 942 h 1260"/>
              <a:gd name="T22" fmla="*/ 18 w 1836"/>
              <a:gd name="T23" fmla="*/ 738 h 1260"/>
              <a:gd name="T24" fmla="*/ 114 w 1836"/>
              <a:gd name="T25" fmla="*/ 52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6" h="1260">
                <a:moveTo>
                  <a:pt x="114" y="528"/>
                </a:moveTo>
                <a:lnTo>
                  <a:pt x="414" y="78"/>
                </a:lnTo>
                <a:lnTo>
                  <a:pt x="612" y="0"/>
                </a:lnTo>
                <a:lnTo>
                  <a:pt x="1236" y="108"/>
                </a:lnTo>
                <a:lnTo>
                  <a:pt x="1758" y="420"/>
                </a:lnTo>
                <a:lnTo>
                  <a:pt x="1836" y="564"/>
                </a:lnTo>
                <a:lnTo>
                  <a:pt x="1716" y="720"/>
                </a:lnTo>
                <a:lnTo>
                  <a:pt x="948" y="1134"/>
                </a:lnTo>
                <a:lnTo>
                  <a:pt x="648" y="1260"/>
                </a:lnTo>
                <a:lnTo>
                  <a:pt x="234" y="1104"/>
                </a:lnTo>
                <a:lnTo>
                  <a:pt x="0" y="942"/>
                </a:lnTo>
                <a:lnTo>
                  <a:pt x="18" y="738"/>
                </a:lnTo>
                <a:lnTo>
                  <a:pt x="114" y="528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0448" name="Freeform 240"/>
          <p:cNvSpPr>
            <a:spLocks/>
          </p:cNvSpPr>
          <p:nvPr/>
        </p:nvSpPr>
        <p:spPr bwMode="auto">
          <a:xfrm>
            <a:off x="4791075" y="4162425"/>
            <a:ext cx="2295525" cy="2038350"/>
          </a:xfrm>
          <a:custGeom>
            <a:avLst/>
            <a:gdLst>
              <a:gd name="T0" fmla="*/ 564 w 1446"/>
              <a:gd name="T1" fmla="*/ 0 h 1284"/>
              <a:gd name="T2" fmla="*/ 1248 w 1446"/>
              <a:gd name="T3" fmla="*/ 84 h 1284"/>
              <a:gd name="T4" fmla="*/ 1332 w 1446"/>
              <a:gd name="T5" fmla="*/ 156 h 1284"/>
              <a:gd name="T6" fmla="*/ 1416 w 1446"/>
              <a:gd name="T7" fmla="*/ 324 h 1284"/>
              <a:gd name="T8" fmla="*/ 1446 w 1446"/>
              <a:gd name="T9" fmla="*/ 834 h 1284"/>
              <a:gd name="T10" fmla="*/ 1380 w 1446"/>
              <a:gd name="T11" fmla="*/ 1044 h 1284"/>
              <a:gd name="T12" fmla="*/ 1098 w 1446"/>
              <a:gd name="T13" fmla="*/ 1146 h 1284"/>
              <a:gd name="T14" fmla="*/ 774 w 1446"/>
              <a:gd name="T15" fmla="*/ 1284 h 1284"/>
              <a:gd name="T16" fmla="*/ 534 w 1446"/>
              <a:gd name="T17" fmla="*/ 1254 h 1284"/>
              <a:gd name="T18" fmla="*/ 108 w 1446"/>
              <a:gd name="T19" fmla="*/ 1002 h 1284"/>
              <a:gd name="T20" fmla="*/ 0 w 1446"/>
              <a:gd name="T21" fmla="*/ 834 h 1284"/>
              <a:gd name="T22" fmla="*/ 126 w 1446"/>
              <a:gd name="T23" fmla="*/ 480 h 1284"/>
              <a:gd name="T24" fmla="*/ 564 w 1446"/>
              <a:gd name="T25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6" h="1284">
                <a:moveTo>
                  <a:pt x="564" y="0"/>
                </a:moveTo>
                <a:lnTo>
                  <a:pt x="1248" y="84"/>
                </a:lnTo>
                <a:lnTo>
                  <a:pt x="1332" y="156"/>
                </a:lnTo>
                <a:lnTo>
                  <a:pt x="1416" y="324"/>
                </a:lnTo>
                <a:lnTo>
                  <a:pt x="1446" y="834"/>
                </a:lnTo>
                <a:lnTo>
                  <a:pt x="1380" y="1044"/>
                </a:lnTo>
                <a:lnTo>
                  <a:pt x="1098" y="1146"/>
                </a:lnTo>
                <a:lnTo>
                  <a:pt x="774" y="1284"/>
                </a:lnTo>
                <a:lnTo>
                  <a:pt x="534" y="1254"/>
                </a:lnTo>
                <a:lnTo>
                  <a:pt x="108" y="1002"/>
                </a:lnTo>
                <a:lnTo>
                  <a:pt x="0" y="834"/>
                </a:lnTo>
                <a:lnTo>
                  <a:pt x="126" y="480"/>
                </a:lnTo>
                <a:lnTo>
                  <a:pt x="564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0447" name="Freeform 239"/>
          <p:cNvSpPr>
            <a:spLocks/>
          </p:cNvSpPr>
          <p:nvPr/>
        </p:nvSpPr>
        <p:spPr bwMode="auto">
          <a:xfrm>
            <a:off x="4800600" y="1666875"/>
            <a:ext cx="2305050" cy="2095500"/>
          </a:xfrm>
          <a:custGeom>
            <a:avLst/>
            <a:gdLst>
              <a:gd name="T0" fmla="*/ 540 w 1452"/>
              <a:gd name="T1" fmla="*/ 0 h 1320"/>
              <a:gd name="T2" fmla="*/ 738 w 1452"/>
              <a:gd name="T3" fmla="*/ 36 h 1320"/>
              <a:gd name="T4" fmla="*/ 840 w 1452"/>
              <a:gd name="T5" fmla="*/ 402 h 1320"/>
              <a:gd name="T6" fmla="*/ 1440 w 1452"/>
              <a:gd name="T7" fmla="*/ 678 h 1320"/>
              <a:gd name="T8" fmla="*/ 1452 w 1452"/>
              <a:gd name="T9" fmla="*/ 912 h 1320"/>
              <a:gd name="T10" fmla="*/ 1116 w 1452"/>
              <a:gd name="T11" fmla="*/ 1152 h 1320"/>
              <a:gd name="T12" fmla="*/ 708 w 1452"/>
              <a:gd name="T13" fmla="*/ 1320 h 1320"/>
              <a:gd name="T14" fmla="*/ 270 w 1452"/>
              <a:gd name="T15" fmla="*/ 1152 h 1320"/>
              <a:gd name="T16" fmla="*/ 0 w 1452"/>
              <a:gd name="T17" fmla="*/ 924 h 1320"/>
              <a:gd name="T18" fmla="*/ 30 w 1452"/>
              <a:gd name="T19" fmla="*/ 726 h 1320"/>
              <a:gd name="T20" fmla="*/ 540 w 1452"/>
              <a:gd name="T21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2" h="1320">
                <a:moveTo>
                  <a:pt x="540" y="0"/>
                </a:moveTo>
                <a:lnTo>
                  <a:pt x="738" y="36"/>
                </a:lnTo>
                <a:lnTo>
                  <a:pt x="840" y="402"/>
                </a:lnTo>
                <a:lnTo>
                  <a:pt x="1440" y="678"/>
                </a:lnTo>
                <a:lnTo>
                  <a:pt x="1452" y="912"/>
                </a:lnTo>
                <a:lnTo>
                  <a:pt x="1116" y="1152"/>
                </a:lnTo>
                <a:lnTo>
                  <a:pt x="708" y="1320"/>
                </a:lnTo>
                <a:lnTo>
                  <a:pt x="270" y="1152"/>
                </a:lnTo>
                <a:lnTo>
                  <a:pt x="0" y="924"/>
                </a:lnTo>
                <a:lnTo>
                  <a:pt x="30" y="726"/>
                </a:lnTo>
                <a:lnTo>
                  <a:pt x="540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0446" name="Freeform 238"/>
          <p:cNvSpPr>
            <a:spLocks/>
          </p:cNvSpPr>
          <p:nvPr/>
        </p:nvSpPr>
        <p:spPr bwMode="auto">
          <a:xfrm>
            <a:off x="495300" y="1666875"/>
            <a:ext cx="2314575" cy="1666875"/>
          </a:xfrm>
          <a:custGeom>
            <a:avLst/>
            <a:gdLst>
              <a:gd name="T0" fmla="*/ 558 w 1458"/>
              <a:gd name="T1" fmla="*/ 0 h 1050"/>
              <a:gd name="T2" fmla="*/ 780 w 1458"/>
              <a:gd name="T3" fmla="*/ 54 h 1050"/>
              <a:gd name="T4" fmla="*/ 942 w 1458"/>
              <a:gd name="T5" fmla="*/ 504 h 1050"/>
              <a:gd name="T6" fmla="*/ 1398 w 1458"/>
              <a:gd name="T7" fmla="*/ 642 h 1050"/>
              <a:gd name="T8" fmla="*/ 1458 w 1458"/>
              <a:gd name="T9" fmla="*/ 858 h 1050"/>
              <a:gd name="T10" fmla="*/ 1314 w 1458"/>
              <a:gd name="T11" fmla="*/ 1032 h 1050"/>
              <a:gd name="T12" fmla="*/ 1038 w 1458"/>
              <a:gd name="T13" fmla="*/ 1050 h 1050"/>
              <a:gd name="T14" fmla="*/ 666 w 1458"/>
              <a:gd name="T15" fmla="*/ 840 h 1050"/>
              <a:gd name="T16" fmla="*/ 258 w 1458"/>
              <a:gd name="T17" fmla="*/ 1020 h 1050"/>
              <a:gd name="T18" fmla="*/ 30 w 1458"/>
              <a:gd name="T19" fmla="*/ 978 h 1050"/>
              <a:gd name="T20" fmla="*/ 0 w 1458"/>
              <a:gd name="T21" fmla="*/ 744 h 1050"/>
              <a:gd name="T22" fmla="*/ 486 w 1458"/>
              <a:gd name="T23" fmla="*/ 0 h 1050"/>
              <a:gd name="T24" fmla="*/ 558 w 1458"/>
              <a:gd name="T25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1050">
                <a:moveTo>
                  <a:pt x="558" y="0"/>
                </a:moveTo>
                <a:lnTo>
                  <a:pt x="780" y="54"/>
                </a:lnTo>
                <a:lnTo>
                  <a:pt x="942" y="504"/>
                </a:lnTo>
                <a:lnTo>
                  <a:pt x="1398" y="642"/>
                </a:lnTo>
                <a:lnTo>
                  <a:pt x="1458" y="858"/>
                </a:lnTo>
                <a:lnTo>
                  <a:pt x="1314" y="1032"/>
                </a:lnTo>
                <a:lnTo>
                  <a:pt x="1038" y="1050"/>
                </a:lnTo>
                <a:lnTo>
                  <a:pt x="666" y="840"/>
                </a:lnTo>
                <a:lnTo>
                  <a:pt x="258" y="1020"/>
                </a:lnTo>
                <a:lnTo>
                  <a:pt x="30" y="978"/>
                </a:lnTo>
                <a:lnTo>
                  <a:pt x="0" y="744"/>
                </a:lnTo>
                <a:lnTo>
                  <a:pt x="486" y="0"/>
                </a:lnTo>
                <a:lnTo>
                  <a:pt x="558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45062" name="Group 2"/>
          <p:cNvGrpSpPr>
            <a:grpSpLocks/>
          </p:cNvGrpSpPr>
          <p:nvPr/>
        </p:nvGrpSpPr>
        <p:grpSpPr bwMode="auto">
          <a:xfrm>
            <a:off x="676275" y="1768475"/>
            <a:ext cx="3392488" cy="2166938"/>
            <a:chOff x="170" y="1752"/>
            <a:chExt cx="2137" cy="1365"/>
          </a:xfrm>
        </p:grpSpPr>
        <p:grpSp>
          <p:nvGrpSpPr>
            <p:cNvPr id="45242" name="Group 3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45251" name="Oval 4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0</a:t>
                </a:r>
              </a:p>
            </p:txBody>
          </p:sp>
          <p:sp>
            <p:nvSpPr>
              <p:cNvPr id="350213" name="Oval 5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14" name="Oval 6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15" name="Oval 7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16" name="Oval 8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17" name="Oval 9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18" name="Oval 10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19" name="Line 11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0" name="Line 12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1" name="Line 13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2" name="Line 14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3" name="Line 15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4" name="Line 16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5" name="Line 17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26" name="Line 18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66" name="Text Box 19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30</a:t>
                </a:r>
              </a:p>
            </p:txBody>
          </p:sp>
          <p:sp>
            <p:nvSpPr>
              <p:cNvPr id="45267" name="Text Box 20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23</a:t>
                </a:r>
              </a:p>
            </p:txBody>
          </p:sp>
          <p:sp>
            <p:nvSpPr>
              <p:cNvPr id="45268" name="Text Box 21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45269" name="Text Box 22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24</a:t>
                </a:r>
              </a:p>
            </p:txBody>
          </p:sp>
          <p:sp>
            <p:nvSpPr>
              <p:cNvPr id="45270" name="Text Box 23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18</a:t>
                </a:r>
              </a:p>
            </p:txBody>
          </p:sp>
          <p:sp>
            <p:nvSpPr>
              <p:cNvPr id="45271" name="Text Box 24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45272" name="Text Box 25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273" name="Text Box 26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29</a:t>
                </a:r>
              </a:p>
            </p:txBody>
          </p:sp>
          <p:sp>
            <p:nvSpPr>
              <p:cNvPr id="45274" name="Text Box 27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350236" name="Line 28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37" name="Line 29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77" name="Text Box 30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39</a:t>
                </a:r>
              </a:p>
            </p:txBody>
          </p:sp>
          <p:sp>
            <p:nvSpPr>
              <p:cNvPr id="45278" name="Oval 31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350240" name="Line 32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41" name="Line 33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42" name="Freeform 34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82" name="Text Box 35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283" name="Text Box 36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40</a:t>
                </a:r>
              </a:p>
            </p:txBody>
          </p:sp>
          <p:sp>
            <p:nvSpPr>
              <p:cNvPr id="45284" name="Text Box 37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350246" name="Line 38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86" name="Text Box 39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16</a:t>
                </a:r>
              </a:p>
            </p:txBody>
          </p:sp>
          <p:sp>
            <p:nvSpPr>
              <p:cNvPr id="350248" name="Oval 40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49" name="Line 41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50" name="Line 42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51" name="Oval 43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52" name="Line 44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53" name="Line 45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54" name="Line 46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94" name="Text Box 47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10</a:t>
                </a:r>
              </a:p>
            </p:txBody>
          </p:sp>
          <p:sp>
            <p:nvSpPr>
              <p:cNvPr id="45295" name="Text Box 48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19</a:t>
                </a:r>
              </a:p>
            </p:txBody>
          </p:sp>
          <p:sp>
            <p:nvSpPr>
              <p:cNvPr id="45296" name="Text Box 49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  <p:sp>
            <p:nvSpPr>
              <p:cNvPr id="45297" name="Text Box 50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298" name="Text Box 51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</p:grpSp>
        <p:sp>
          <p:nvSpPr>
            <p:cNvPr id="45243" name="Text Box 52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5244" name="Text Box 53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5245" name="Text Box 54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5246" name="Text Box 55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5247" name="Text Box 56"/>
            <p:cNvSpPr txBox="1">
              <a:spLocks noChangeArrowheads="1"/>
            </p:cNvSpPr>
            <p:nvPr/>
          </p:nvSpPr>
          <p:spPr bwMode="auto">
            <a:xfrm>
              <a:off x="1628" y="21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5248" name="Text Box 57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5249" name="Text Box 58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5250" name="Text Box 59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</p:grpSp>
      <p:grpSp>
        <p:nvGrpSpPr>
          <p:cNvPr id="45063" name="Group 60"/>
          <p:cNvGrpSpPr>
            <a:grpSpLocks/>
          </p:cNvGrpSpPr>
          <p:nvPr/>
        </p:nvGrpSpPr>
        <p:grpSpPr bwMode="auto">
          <a:xfrm>
            <a:off x="4978400" y="1790700"/>
            <a:ext cx="3392488" cy="2166938"/>
            <a:chOff x="170" y="1752"/>
            <a:chExt cx="2137" cy="1365"/>
          </a:xfrm>
        </p:grpSpPr>
        <p:grpSp>
          <p:nvGrpSpPr>
            <p:cNvPr id="45185" name="Group 61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45194" name="Oval 62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0</a:t>
                </a:r>
              </a:p>
            </p:txBody>
          </p:sp>
          <p:sp>
            <p:nvSpPr>
              <p:cNvPr id="350271" name="Oval 63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72" name="Oval 64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73" name="Oval 65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74" name="Oval 66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75" name="Oval 67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76" name="Oval 68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277" name="Line 69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78" name="Line 70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79" name="Line 71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80" name="Line 72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81" name="Line 73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82" name="Line 74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83" name="Line 75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84" name="Line 76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09" name="Text Box 77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30</a:t>
                </a:r>
              </a:p>
            </p:txBody>
          </p:sp>
          <p:sp>
            <p:nvSpPr>
              <p:cNvPr id="45210" name="Text Box 78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23</a:t>
                </a:r>
              </a:p>
            </p:txBody>
          </p:sp>
          <p:sp>
            <p:nvSpPr>
              <p:cNvPr id="45211" name="Text Box 79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45212" name="Text Box 80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24</a:t>
                </a:r>
              </a:p>
            </p:txBody>
          </p:sp>
          <p:sp>
            <p:nvSpPr>
              <p:cNvPr id="45213" name="Text Box 81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18</a:t>
                </a:r>
              </a:p>
            </p:txBody>
          </p:sp>
          <p:sp>
            <p:nvSpPr>
              <p:cNvPr id="45214" name="Text Box 82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45215" name="Text Box 83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216" name="Text Box 84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29</a:t>
                </a:r>
              </a:p>
            </p:txBody>
          </p:sp>
          <p:sp>
            <p:nvSpPr>
              <p:cNvPr id="45217" name="Text Box 85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350294" name="Line 86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95" name="Line 87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20" name="Text Box 88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39</a:t>
                </a:r>
              </a:p>
            </p:txBody>
          </p:sp>
          <p:sp>
            <p:nvSpPr>
              <p:cNvPr id="45221" name="Oval 89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350298" name="Line 90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299" name="Line 91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00" name="Freeform 92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25" name="Text Box 93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226" name="Text Box 94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40</a:t>
                </a:r>
              </a:p>
            </p:txBody>
          </p:sp>
          <p:sp>
            <p:nvSpPr>
              <p:cNvPr id="45227" name="Text Box 95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350304" name="Line 96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29" name="Text Box 97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16</a:t>
                </a:r>
              </a:p>
            </p:txBody>
          </p:sp>
          <p:sp>
            <p:nvSpPr>
              <p:cNvPr id="350306" name="Oval 98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07" name="Line 99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08" name="Line 100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09" name="Oval 101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10" name="Line 102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11" name="Line 103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12" name="Line 104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237" name="Text Box 105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10</a:t>
                </a:r>
              </a:p>
            </p:txBody>
          </p:sp>
          <p:sp>
            <p:nvSpPr>
              <p:cNvPr id="45238" name="Text Box 106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19</a:t>
                </a:r>
              </a:p>
            </p:txBody>
          </p:sp>
          <p:sp>
            <p:nvSpPr>
              <p:cNvPr id="45239" name="Text Box 107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  <p:sp>
            <p:nvSpPr>
              <p:cNvPr id="45240" name="Text Box 108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241" name="Text Box 109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</p:grpSp>
        <p:sp>
          <p:nvSpPr>
            <p:cNvPr id="45186" name="Text Box 110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5187" name="Text Box 111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5188" name="Text Box 112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5189" name="Text Box 113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5190" name="Text Box 114"/>
            <p:cNvSpPr txBox="1">
              <a:spLocks noChangeArrowheads="1"/>
            </p:cNvSpPr>
            <p:nvPr/>
          </p:nvSpPr>
          <p:spPr bwMode="auto">
            <a:xfrm>
              <a:off x="1628" y="213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41</a:t>
              </a:r>
            </a:p>
          </p:txBody>
        </p:sp>
        <p:sp>
          <p:nvSpPr>
            <p:cNvPr id="45191" name="Text Box 115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5192" name="Text Box 116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5193" name="Text Box 117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</p:grpSp>
      <p:grpSp>
        <p:nvGrpSpPr>
          <p:cNvPr id="45064" name="Group 118"/>
          <p:cNvGrpSpPr>
            <a:grpSpLocks/>
          </p:cNvGrpSpPr>
          <p:nvPr/>
        </p:nvGrpSpPr>
        <p:grpSpPr bwMode="auto">
          <a:xfrm>
            <a:off x="4984750" y="4283075"/>
            <a:ext cx="3392488" cy="2162175"/>
            <a:chOff x="170" y="1752"/>
            <a:chExt cx="2137" cy="1362"/>
          </a:xfrm>
        </p:grpSpPr>
        <p:grpSp>
          <p:nvGrpSpPr>
            <p:cNvPr id="45128" name="Group 119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45137" name="Oval 120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0</a:t>
                </a:r>
              </a:p>
            </p:txBody>
          </p:sp>
          <p:sp>
            <p:nvSpPr>
              <p:cNvPr id="350329" name="Oval 121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30" name="Oval 122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31" name="Oval 123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32" name="Oval 124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33" name="Oval 125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34" name="Oval 126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35" name="Line 127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36" name="Line 128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37" name="Line 129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38" name="Line 130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39" name="Line 131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40" name="Line 132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41" name="Line 133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42" name="Line 134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52" name="Text Box 135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30</a:t>
                </a:r>
              </a:p>
            </p:txBody>
          </p:sp>
          <p:sp>
            <p:nvSpPr>
              <p:cNvPr id="45153" name="Text Box 136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23</a:t>
                </a:r>
              </a:p>
            </p:txBody>
          </p:sp>
          <p:sp>
            <p:nvSpPr>
              <p:cNvPr id="45154" name="Text Box 137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45155" name="Text Box 138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24</a:t>
                </a:r>
              </a:p>
            </p:txBody>
          </p:sp>
          <p:sp>
            <p:nvSpPr>
              <p:cNvPr id="45156" name="Text Box 139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18</a:t>
                </a:r>
              </a:p>
            </p:txBody>
          </p:sp>
          <p:sp>
            <p:nvSpPr>
              <p:cNvPr id="45157" name="Text Box 140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45158" name="Text Box 141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159" name="Text Box 142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29</a:t>
                </a:r>
              </a:p>
            </p:txBody>
          </p:sp>
          <p:sp>
            <p:nvSpPr>
              <p:cNvPr id="45160" name="Text Box 143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350352" name="Line 144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53" name="Line 145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63" name="Text Box 146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39</a:t>
                </a:r>
              </a:p>
            </p:txBody>
          </p:sp>
          <p:sp>
            <p:nvSpPr>
              <p:cNvPr id="45164" name="Oval 147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latin typeface="굴림" charset="-127"/>
                    <a:ea typeface="굴림" charset="-127"/>
                  </a:rPr>
                  <a:t>∞</a:t>
                </a:r>
              </a:p>
            </p:txBody>
          </p:sp>
          <p:sp>
            <p:nvSpPr>
              <p:cNvPr id="350356" name="Line 148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57" name="Line 149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58" name="Freeform 150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68" name="Text Box 151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169" name="Text Box 152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40</a:t>
                </a:r>
              </a:p>
            </p:txBody>
          </p:sp>
          <p:sp>
            <p:nvSpPr>
              <p:cNvPr id="45170" name="Text Box 153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350362" name="Line 154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72" name="Text Box 155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16</a:t>
                </a:r>
              </a:p>
            </p:txBody>
          </p:sp>
          <p:sp>
            <p:nvSpPr>
              <p:cNvPr id="350364" name="Oval 156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65" name="Line 157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66" name="Line 158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67" name="Oval 159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68" name="Line 160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69" name="Line 161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70" name="Line 162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80" name="Text Box 163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10</a:t>
                </a:r>
              </a:p>
            </p:txBody>
          </p:sp>
          <p:sp>
            <p:nvSpPr>
              <p:cNvPr id="45181" name="Text Box 164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19</a:t>
                </a:r>
              </a:p>
            </p:txBody>
          </p:sp>
          <p:sp>
            <p:nvSpPr>
              <p:cNvPr id="45182" name="Text Box 165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  <p:sp>
            <p:nvSpPr>
              <p:cNvPr id="45183" name="Text Box 166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184" name="Text Box 167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</p:grpSp>
        <p:sp>
          <p:nvSpPr>
            <p:cNvPr id="45129" name="Text Box 168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5130" name="Text Box 169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5131" name="Text Box 170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5132" name="Text Box 171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5133" name="Text Box 172"/>
            <p:cNvSpPr txBox="1">
              <a:spLocks noChangeArrowheads="1"/>
            </p:cNvSpPr>
            <p:nvPr/>
          </p:nvSpPr>
          <p:spPr bwMode="auto">
            <a:xfrm>
              <a:off x="1628" y="213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41</a:t>
              </a:r>
            </a:p>
          </p:txBody>
        </p:sp>
        <p:sp>
          <p:nvSpPr>
            <p:cNvPr id="45134" name="Text Box 173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ko-KR" altLang="en-US" sz="1600" i="0">
                  <a:latin typeface="굴림" charset="-127"/>
                  <a:ea typeface="굴림" charset="-127"/>
                </a:rPr>
                <a:t>∞</a:t>
              </a:r>
            </a:p>
          </p:txBody>
        </p:sp>
        <p:sp>
          <p:nvSpPr>
            <p:cNvPr id="45135" name="Text Box 174"/>
            <p:cNvSpPr txBox="1">
              <a:spLocks noChangeArrowheads="1"/>
            </p:cNvSpPr>
            <p:nvPr/>
          </p:nvSpPr>
          <p:spPr bwMode="auto">
            <a:xfrm>
              <a:off x="1142" y="292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50</a:t>
              </a:r>
            </a:p>
          </p:txBody>
        </p:sp>
        <p:sp>
          <p:nvSpPr>
            <p:cNvPr id="45136" name="Text Box 175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</p:grpSp>
      <p:grpSp>
        <p:nvGrpSpPr>
          <p:cNvPr id="45065" name="Group 176"/>
          <p:cNvGrpSpPr>
            <a:grpSpLocks/>
          </p:cNvGrpSpPr>
          <p:nvPr/>
        </p:nvGrpSpPr>
        <p:grpSpPr bwMode="auto">
          <a:xfrm>
            <a:off x="755650" y="4305300"/>
            <a:ext cx="3392488" cy="2162175"/>
            <a:chOff x="170" y="1752"/>
            <a:chExt cx="2137" cy="1362"/>
          </a:xfrm>
        </p:grpSpPr>
        <p:grpSp>
          <p:nvGrpSpPr>
            <p:cNvPr id="45071" name="Group 177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45080" name="Oval 178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0</a:t>
                </a:r>
              </a:p>
            </p:txBody>
          </p:sp>
          <p:sp>
            <p:nvSpPr>
              <p:cNvPr id="350387" name="Oval 179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88" name="Oval 180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89" name="Oval 181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90" name="Oval 182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91" name="Oval 183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92" name="Oval 184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393" name="Line 185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94" name="Line 186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95" name="Line 187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96" name="Line 188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97" name="Line 189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98" name="Line 190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399" name="Line 191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00" name="Line 192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095" name="Text Box 193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30</a:t>
                </a:r>
              </a:p>
            </p:txBody>
          </p:sp>
          <p:sp>
            <p:nvSpPr>
              <p:cNvPr id="45096" name="Text Box 194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23</a:t>
                </a:r>
              </a:p>
            </p:txBody>
          </p:sp>
          <p:sp>
            <p:nvSpPr>
              <p:cNvPr id="45097" name="Text Box 195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45098" name="Text Box 196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24</a:t>
                </a:r>
              </a:p>
            </p:txBody>
          </p:sp>
          <p:sp>
            <p:nvSpPr>
              <p:cNvPr id="45099" name="Text Box 197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18</a:t>
                </a:r>
              </a:p>
            </p:txBody>
          </p:sp>
          <p:sp>
            <p:nvSpPr>
              <p:cNvPr id="45100" name="Text Box 198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45101" name="Text Box 199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102" name="Text Box 200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29</a:t>
                </a:r>
              </a:p>
            </p:txBody>
          </p:sp>
          <p:sp>
            <p:nvSpPr>
              <p:cNvPr id="45103" name="Text Box 201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25</a:t>
                </a:r>
              </a:p>
            </p:txBody>
          </p:sp>
          <p:sp>
            <p:nvSpPr>
              <p:cNvPr id="350410" name="Line 202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11" name="Line 203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06" name="Text Box 204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39</a:t>
                </a:r>
              </a:p>
            </p:txBody>
          </p:sp>
          <p:sp>
            <p:nvSpPr>
              <p:cNvPr id="45107" name="Oval 205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sz="1400" i="0">
                    <a:solidFill>
                      <a:schemeClr val="bg1"/>
                    </a:solidFill>
                    <a:latin typeface="굴림" charset="-127"/>
                    <a:ea typeface="굴림" charset="-127"/>
                  </a:rPr>
                  <a:t>61</a:t>
                </a:r>
              </a:p>
            </p:txBody>
          </p:sp>
          <p:sp>
            <p:nvSpPr>
              <p:cNvPr id="350414" name="Line 206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15" name="Line 207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16" name="Freeform 208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11" name="Text Box 209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112" name="Text Box 210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40</a:t>
                </a:r>
              </a:p>
            </p:txBody>
          </p:sp>
          <p:sp>
            <p:nvSpPr>
              <p:cNvPr id="45113" name="Text Box 211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28</a:t>
                </a:r>
              </a:p>
            </p:txBody>
          </p:sp>
          <p:sp>
            <p:nvSpPr>
              <p:cNvPr id="350420" name="Line 212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15" name="Text Box 213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16</a:t>
                </a:r>
              </a:p>
            </p:txBody>
          </p:sp>
          <p:sp>
            <p:nvSpPr>
              <p:cNvPr id="350422" name="Oval 214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423" name="Line 215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24" name="Line 216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25" name="Oval 217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charset="-127"/>
                </a:endParaRPr>
              </a:p>
            </p:txBody>
          </p:sp>
          <p:sp>
            <p:nvSpPr>
              <p:cNvPr id="350426" name="Line 218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27" name="Line 219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0428" name="Line 220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5123" name="Text Box 221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10</a:t>
                </a:r>
              </a:p>
            </p:txBody>
          </p:sp>
          <p:sp>
            <p:nvSpPr>
              <p:cNvPr id="45124" name="Text Box 222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19</a:t>
                </a:r>
              </a:p>
            </p:txBody>
          </p:sp>
          <p:sp>
            <p:nvSpPr>
              <p:cNvPr id="45125" name="Text Box 223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  <p:sp>
            <p:nvSpPr>
              <p:cNvPr id="45126" name="Text Box 224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20</a:t>
                </a:r>
              </a:p>
            </p:txBody>
          </p:sp>
          <p:sp>
            <p:nvSpPr>
              <p:cNvPr id="45127" name="Text Box 225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latinLnBrk="1" hangingPunct="1"/>
                <a:r>
                  <a:rPr kumimoji="1" lang="en-US" altLang="ko-KR" sz="1400" i="0">
                    <a:latin typeface="굴림" charset="-127"/>
                    <a:ea typeface="굴림" charset="-127"/>
                  </a:rPr>
                  <a:t>17</a:t>
                </a:r>
              </a:p>
            </p:txBody>
          </p:sp>
        </p:grpSp>
        <p:sp>
          <p:nvSpPr>
            <p:cNvPr id="45072" name="Text Box 226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10</a:t>
              </a:r>
            </a:p>
          </p:txBody>
        </p:sp>
        <p:sp>
          <p:nvSpPr>
            <p:cNvPr id="45073" name="Text Box 227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30</a:t>
              </a:r>
            </a:p>
          </p:txBody>
        </p:sp>
        <p:sp>
          <p:nvSpPr>
            <p:cNvPr id="45074" name="Text Box 228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17</a:t>
              </a:r>
            </a:p>
          </p:txBody>
        </p:sp>
        <p:sp>
          <p:nvSpPr>
            <p:cNvPr id="45075" name="Text Box 229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23</a:t>
              </a:r>
            </a:p>
          </p:txBody>
        </p:sp>
        <p:sp>
          <p:nvSpPr>
            <p:cNvPr id="45076" name="Text Box 230"/>
            <p:cNvSpPr txBox="1">
              <a:spLocks noChangeArrowheads="1"/>
            </p:cNvSpPr>
            <p:nvPr/>
          </p:nvSpPr>
          <p:spPr bwMode="auto">
            <a:xfrm>
              <a:off x="1628" y="213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41</a:t>
              </a:r>
            </a:p>
          </p:txBody>
        </p:sp>
        <p:sp>
          <p:nvSpPr>
            <p:cNvPr id="45077" name="Text Box 231"/>
            <p:cNvSpPr txBox="1">
              <a:spLocks noChangeArrowheads="1"/>
            </p:cNvSpPr>
            <p:nvPr/>
          </p:nvSpPr>
          <p:spPr bwMode="auto">
            <a:xfrm>
              <a:off x="1628" y="2605"/>
              <a:ext cx="2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600" i="0">
                  <a:latin typeface="굴림" charset="-127"/>
                  <a:ea typeface="굴림" charset="-127"/>
                </a:rPr>
                <a:t>64</a:t>
              </a:r>
            </a:p>
          </p:txBody>
        </p:sp>
        <p:sp>
          <p:nvSpPr>
            <p:cNvPr id="45078" name="Text Box 232"/>
            <p:cNvSpPr txBox="1">
              <a:spLocks noChangeArrowheads="1"/>
            </p:cNvSpPr>
            <p:nvPr/>
          </p:nvSpPr>
          <p:spPr bwMode="auto">
            <a:xfrm>
              <a:off x="1142" y="292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50</a:t>
              </a:r>
            </a:p>
          </p:txBody>
        </p:sp>
        <p:sp>
          <p:nvSpPr>
            <p:cNvPr id="45079" name="Text Box 233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굴림" charset="-127"/>
                  <a:ea typeface="굴림" charset="-127"/>
                </a:rPr>
                <a:t>25</a:t>
              </a:r>
            </a:p>
          </p:txBody>
        </p:sp>
      </p:grpSp>
      <p:sp>
        <p:nvSpPr>
          <p:cNvPr id="350442" name="AutoShape 234"/>
          <p:cNvSpPr>
            <a:spLocks noChangeArrowheads="1"/>
          </p:cNvSpPr>
          <p:nvPr/>
        </p:nvSpPr>
        <p:spPr bwMode="auto">
          <a:xfrm>
            <a:off x="4276725" y="244633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0443" name="AutoShape 235"/>
          <p:cNvSpPr>
            <a:spLocks noChangeArrowheads="1"/>
          </p:cNvSpPr>
          <p:nvPr/>
        </p:nvSpPr>
        <p:spPr bwMode="auto">
          <a:xfrm flipH="1">
            <a:off x="4425950" y="507206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0444" name="AutoShape 236"/>
          <p:cNvSpPr>
            <a:spLocks noChangeArrowheads="1"/>
          </p:cNvSpPr>
          <p:nvPr/>
        </p:nvSpPr>
        <p:spPr bwMode="auto">
          <a:xfrm rot="5400000">
            <a:off x="6883400" y="410686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0445" name="AutoShape 237"/>
          <p:cNvSpPr>
            <a:spLocks noChangeArrowheads="1"/>
          </p:cNvSpPr>
          <p:nvPr/>
        </p:nvSpPr>
        <p:spPr bwMode="auto">
          <a:xfrm rot="5400000">
            <a:off x="1939925" y="121443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0450" name="AutoShape 242"/>
          <p:cNvSpPr>
            <a:spLocks noChangeArrowheads="1"/>
          </p:cNvSpPr>
          <p:nvPr/>
        </p:nvSpPr>
        <p:spPr bwMode="auto">
          <a:xfrm rot="5400000">
            <a:off x="946150" y="638333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Freeform 2"/>
          <p:cNvSpPr>
            <a:spLocks/>
          </p:cNvSpPr>
          <p:nvPr/>
        </p:nvSpPr>
        <p:spPr bwMode="auto">
          <a:xfrm>
            <a:off x="4910138" y="3625850"/>
            <a:ext cx="3930650" cy="2630488"/>
          </a:xfrm>
          <a:custGeom>
            <a:avLst/>
            <a:gdLst>
              <a:gd name="T0" fmla="*/ 515 w 2476"/>
              <a:gd name="T1" fmla="*/ 28 h 1657"/>
              <a:gd name="T2" fmla="*/ 291 w 2476"/>
              <a:gd name="T3" fmla="*/ 164 h 1657"/>
              <a:gd name="T4" fmla="*/ 107 w 2476"/>
              <a:gd name="T5" fmla="*/ 452 h 1657"/>
              <a:gd name="T6" fmla="*/ 11 w 2476"/>
              <a:gd name="T7" fmla="*/ 780 h 1657"/>
              <a:gd name="T8" fmla="*/ 43 w 2476"/>
              <a:gd name="T9" fmla="*/ 972 h 1657"/>
              <a:gd name="T10" fmla="*/ 211 w 2476"/>
              <a:gd name="T11" fmla="*/ 1196 h 1657"/>
              <a:gd name="T12" fmla="*/ 707 w 2476"/>
              <a:gd name="T13" fmla="*/ 1532 h 1657"/>
              <a:gd name="T14" fmla="*/ 1347 w 2476"/>
              <a:gd name="T15" fmla="*/ 1596 h 1657"/>
              <a:gd name="T16" fmla="*/ 1371 w 2476"/>
              <a:gd name="T17" fmla="*/ 1164 h 1657"/>
              <a:gd name="T18" fmla="*/ 1355 w 2476"/>
              <a:gd name="T19" fmla="*/ 924 h 1657"/>
              <a:gd name="T20" fmla="*/ 1659 w 2476"/>
              <a:gd name="T21" fmla="*/ 796 h 1657"/>
              <a:gd name="T22" fmla="*/ 1931 w 2476"/>
              <a:gd name="T23" fmla="*/ 996 h 1657"/>
              <a:gd name="T24" fmla="*/ 2227 w 2476"/>
              <a:gd name="T25" fmla="*/ 1100 h 1657"/>
              <a:gd name="T26" fmla="*/ 2427 w 2476"/>
              <a:gd name="T27" fmla="*/ 948 h 1657"/>
              <a:gd name="T28" fmla="*/ 2331 w 2476"/>
              <a:gd name="T29" fmla="*/ 660 h 1657"/>
              <a:gd name="T30" fmla="*/ 1555 w 2476"/>
              <a:gd name="T31" fmla="*/ 188 h 1657"/>
              <a:gd name="T32" fmla="*/ 1027 w 2476"/>
              <a:gd name="T33" fmla="*/ 28 h 1657"/>
              <a:gd name="T34" fmla="*/ 515 w 2476"/>
              <a:gd name="T35" fmla="*/ 28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6" h="1657">
                <a:moveTo>
                  <a:pt x="515" y="28"/>
                </a:moveTo>
                <a:cubicBezTo>
                  <a:pt x="392" y="51"/>
                  <a:pt x="359" y="93"/>
                  <a:pt x="291" y="164"/>
                </a:cubicBezTo>
                <a:cubicBezTo>
                  <a:pt x="223" y="235"/>
                  <a:pt x="154" y="349"/>
                  <a:pt x="107" y="452"/>
                </a:cubicBezTo>
                <a:cubicBezTo>
                  <a:pt x="60" y="555"/>
                  <a:pt x="22" y="693"/>
                  <a:pt x="11" y="780"/>
                </a:cubicBezTo>
                <a:cubicBezTo>
                  <a:pt x="0" y="867"/>
                  <a:pt x="10" y="903"/>
                  <a:pt x="43" y="972"/>
                </a:cubicBezTo>
                <a:cubicBezTo>
                  <a:pt x="76" y="1041"/>
                  <a:pt x="100" y="1103"/>
                  <a:pt x="211" y="1196"/>
                </a:cubicBezTo>
                <a:cubicBezTo>
                  <a:pt x="322" y="1289"/>
                  <a:pt x="518" y="1465"/>
                  <a:pt x="707" y="1532"/>
                </a:cubicBezTo>
                <a:cubicBezTo>
                  <a:pt x="896" y="1599"/>
                  <a:pt x="1236" y="1657"/>
                  <a:pt x="1347" y="1596"/>
                </a:cubicBezTo>
                <a:cubicBezTo>
                  <a:pt x="1458" y="1535"/>
                  <a:pt x="1370" y="1276"/>
                  <a:pt x="1371" y="1164"/>
                </a:cubicBezTo>
                <a:cubicBezTo>
                  <a:pt x="1372" y="1052"/>
                  <a:pt x="1307" y="985"/>
                  <a:pt x="1355" y="924"/>
                </a:cubicBezTo>
                <a:cubicBezTo>
                  <a:pt x="1403" y="863"/>
                  <a:pt x="1563" y="784"/>
                  <a:pt x="1659" y="796"/>
                </a:cubicBezTo>
                <a:cubicBezTo>
                  <a:pt x="1755" y="808"/>
                  <a:pt x="1836" y="945"/>
                  <a:pt x="1931" y="996"/>
                </a:cubicBezTo>
                <a:cubicBezTo>
                  <a:pt x="2026" y="1047"/>
                  <a:pt x="2144" y="1108"/>
                  <a:pt x="2227" y="1100"/>
                </a:cubicBezTo>
                <a:cubicBezTo>
                  <a:pt x="2310" y="1092"/>
                  <a:pt x="2410" y="1021"/>
                  <a:pt x="2427" y="948"/>
                </a:cubicBezTo>
                <a:cubicBezTo>
                  <a:pt x="2444" y="875"/>
                  <a:pt x="2476" y="787"/>
                  <a:pt x="2331" y="660"/>
                </a:cubicBezTo>
                <a:cubicBezTo>
                  <a:pt x="2186" y="533"/>
                  <a:pt x="1772" y="293"/>
                  <a:pt x="1555" y="188"/>
                </a:cubicBezTo>
                <a:cubicBezTo>
                  <a:pt x="1338" y="83"/>
                  <a:pt x="1202" y="56"/>
                  <a:pt x="1027" y="28"/>
                </a:cubicBezTo>
                <a:cubicBezTo>
                  <a:pt x="852" y="0"/>
                  <a:pt x="638" y="5"/>
                  <a:pt x="515" y="2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59" name="Freeform 3"/>
          <p:cNvSpPr>
            <a:spLocks/>
          </p:cNvSpPr>
          <p:nvPr/>
        </p:nvSpPr>
        <p:spPr bwMode="auto">
          <a:xfrm>
            <a:off x="317500" y="3570288"/>
            <a:ext cx="3397250" cy="2740025"/>
          </a:xfrm>
          <a:custGeom>
            <a:avLst/>
            <a:gdLst>
              <a:gd name="T0" fmla="*/ 2080 w 2140"/>
              <a:gd name="T1" fmla="*/ 439 h 1726"/>
              <a:gd name="T2" fmla="*/ 2128 w 2140"/>
              <a:gd name="T3" fmla="*/ 599 h 1726"/>
              <a:gd name="T4" fmla="*/ 2016 w 2140"/>
              <a:gd name="T5" fmla="*/ 775 h 1726"/>
              <a:gd name="T6" fmla="*/ 1696 w 2140"/>
              <a:gd name="T7" fmla="*/ 879 h 1726"/>
              <a:gd name="T8" fmla="*/ 1440 w 2140"/>
              <a:gd name="T9" fmla="*/ 1119 h 1726"/>
              <a:gd name="T10" fmla="*/ 1600 w 2140"/>
              <a:gd name="T11" fmla="*/ 1303 h 1726"/>
              <a:gd name="T12" fmla="*/ 1616 w 2140"/>
              <a:gd name="T13" fmla="*/ 1511 h 1726"/>
              <a:gd name="T14" fmla="*/ 1472 w 2140"/>
              <a:gd name="T15" fmla="*/ 1655 h 1726"/>
              <a:gd name="T16" fmla="*/ 1144 w 2140"/>
              <a:gd name="T17" fmla="*/ 1631 h 1726"/>
              <a:gd name="T18" fmla="*/ 184 w 2140"/>
              <a:gd name="T19" fmla="*/ 1087 h 1726"/>
              <a:gd name="T20" fmla="*/ 40 w 2140"/>
              <a:gd name="T21" fmla="*/ 671 h 1726"/>
              <a:gd name="T22" fmla="*/ 112 w 2140"/>
              <a:gd name="T23" fmla="*/ 383 h 1726"/>
              <a:gd name="T24" fmla="*/ 448 w 2140"/>
              <a:gd name="T25" fmla="*/ 87 h 1726"/>
              <a:gd name="T26" fmla="*/ 1040 w 2140"/>
              <a:gd name="T27" fmla="*/ 31 h 1726"/>
              <a:gd name="T28" fmla="*/ 1768 w 2140"/>
              <a:gd name="T29" fmla="*/ 271 h 1726"/>
              <a:gd name="T30" fmla="*/ 2080 w 2140"/>
              <a:gd name="T31" fmla="*/ 439 h 1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40" h="1726">
                <a:moveTo>
                  <a:pt x="2080" y="439"/>
                </a:moveTo>
                <a:cubicBezTo>
                  <a:pt x="2140" y="494"/>
                  <a:pt x="2139" y="543"/>
                  <a:pt x="2128" y="599"/>
                </a:cubicBezTo>
                <a:cubicBezTo>
                  <a:pt x="2117" y="655"/>
                  <a:pt x="2088" y="728"/>
                  <a:pt x="2016" y="775"/>
                </a:cubicBezTo>
                <a:cubicBezTo>
                  <a:pt x="1944" y="822"/>
                  <a:pt x="1792" y="822"/>
                  <a:pt x="1696" y="879"/>
                </a:cubicBezTo>
                <a:cubicBezTo>
                  <a:pt x="1600" y="936"/>
                  <a:pt x="1456" y="1049"/>
                  <a:pt x="1440" y="1119"/>
                </a:cubicBezTo>
                <a:cubicBezTo>
                  <a:pt x="1424" y="1189"/>
                  <a:pt x="1571" y="1238"/>
                  <a:pt x="1600" y="1303"/>
                </a:cubicBezTo>
                <a:cubicBezTo>
                  <a:pt x="1629" y="1368"/>
                  <a:pt x="1637" y="1452"/>
                  <a:pt x="1616" y="1511"/>
                </a:cubicBezTo>
                <a:cubicBezTo>
                  <a:pt x="1595" y="1570"/>
                  <a:pt x="1551" y="1635"/>
                  <a:pt x="1472" y="1655"/>
                </a:cubicBezTo>
                <a:cubicBezTo>
                  <a:pt x="1393" y="1675"/>
                  <a:pt x="1359" y="1726"/>
                  <a:pt x="1144" y="1631"/>
                </a:cubicBezTo>
                <a:cubicBezTo>
                  <a:pt x="929" y="1536"/>
                  <a:pt x="368" y="1247"/>
                  <a:pt x="184" y="1087"/>
                </a:cubicBezTo>
                <a:cubicBezTo>
                  <a:pt x="0" y="927"/>
                  <a:pt x="52" y="788"/>
                  <a:pt x="40" y="671"/>
                </a:cubicBezTo>
                <a:cubicBezTo>
                  <a:pt x="28" y="554"/>
                  <a:pt x="44" y="480"/>
                  <a:pt x="112" y="383"/>
                </a:cubicBezTo>
                <a:cubicBezTo>
                  <a:pt x="180" y="286"/>
                  <a:pt x="293" y="146"/>
                  <a:pt x="448" y="87"/>
                </a:cubicBezTo>
                <a:cubicBezTo>
                  <a:pt x="603" y="28"/>
                  <a:pt x="820" y="0"/>
                  <a:pt x="1040" y="31"/>
                </a:cubicBezTo>
                <a:cubicBezTo>
                  <a:pt x="1260" y="62"/>
                  <a:pt x="1597" y="199"/>
                  <a:pt x="1768" y="271"/>
                </a:cubicBezTo>
                <a:cubicBezTo>
                  <a:pt x="1939" y="343"/>
                  <a:pt x="2020" y="384"/>
                  <a:pt x="2080" y="4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531938" y="4414838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0</a:t>
            </a:r>
          </a:p>
        </p:txBody>
      </p:sp>
      <p:sp>
        <p:nvSpPr>
          <p:cNvPr id="352261" name="Oval 5"/>
          <p:cNvSpPr>
            <a:spLocks noChangeArrowheads="1"/>
          </p:cNvSpPr>
          <p:nvPr/>
        </p:nvSpPr>
        <p:spPr bwMode="auto">
          <a:xfrm>
            <a:off x="2301875" y="5627688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262" name="Oval 6"/>
          <p:cNvSpPr>
            <a:spLocks noChangeArrowheads="1"/>
          </p:cNvSpPr>
          <p:nvPr/>
        </p:nvSpPr>
        <p:spPr bwMode="auto">
          <a:xfrm>
            <a:off x="1531938" y="5222875"/>
            <a:ext cx="279400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263" name="Oval 7"/>
          <p:cNvSpPr>
            <a:spLocks noChangeArrowheads="1"/>
          </p:cNvSpPr>
          <p:nvPr/>
        </p:nvSpPr>
        <p:spPr bwMode="auto">
          <a:xfrm>
            <a:off x="2301875" y="481806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264" name="Oval 8"/>
          <p:cNvSpPr>
            <a:spLocks noChangeArrowheads="1"/>
          </p:cNvSpPr>
          <p:nvPr/>
        </p:nvSpPr>
        <p:spPr bwMode="auto">
          <a:xfrm>
            <a:off x="3073400" y="515620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2265" name="Oval 9"/>
          <p:cNvSpPr>
            <a:spLocks noChangeArrowheads="1"/>
          </p:cNvSpPr>
          <p:nvPr/>
        </p:nvSpPr>
        <p:spPr bwMode="auto">
          <a:xfrm>
            <a:off x="3073400" y="437991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266" name="Oval 10"/>
          <p:cNvSpPr>
            <a:spLocks noChangeArrowheads="1"/>
          </p:cNvSpPr>
          <p:nvPr/>
        </p:nvSpPr>
        <p:spPr bwMode="auto">
          <a:xfrm>
            <a:off x="2301875" y="401002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1793875" y="46164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 flipV="1">
            <a:off x="1811338" y="50117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 flipV="1">
            <a:off x="1741488" y="414496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2584450" y="413861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 flipV="1">
            <a:off x="2566988" y="459263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>
            <a:off x="2573338" y="501173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1804988" y="541813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 flipV="1">
            <a:off x="2573338" y="538480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1882775" y="42195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1744663" y="46323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749425" y="54641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743200" y="4029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2762250" y="46450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1822450" y="48910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738438" y="4908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2755900" y="54498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1333500" y="47704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2284" name="Line 28"/>
          <p:cNvSpPr>
            <a:spLocks noChangeShapeType="1"/>
          </p:cNvSpPr>
          <p:nvPr/>
        </p:nvSpPr>
        <p:spPr bwMode="auto">
          <a:xfrm>
            <a:off x="1654175" y="467518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85" name="Line 29"/>
          <p:cNvSpPr>
            <a:spLocks noChangeShapeType="1"/>
          </p:cNvSpPr>
          <p:nvPr/>
        </p:nvSpPr>
        <p:spPr bwMode="auto">
          <a:xfrm flipV="1">
            <a:off x="1808163" y="532130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2241550" y="52562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3829050" y="4814888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solidFill>
                  <a:schemeClr val="bg1"/>
                </a:solidFill>
                <a:latin typeface="굴림" charset="-127"/>
                <a:ea typeface="굴림" charset="-127"/>
              </a:rPr>
              <a:t>61</a:t>
            </a:r>
          </a:p>
        </p:txBody>
      </p:sp>
      <p:sp>
        <p:nvSpPr>
          <p:cNvPr id="352288" name="Line 32"/>
          <p:cNvSpPr>
            <a:spLocks noChangeShapeType="1"/>
          </p:cNvSpPr>
          <p:nvPr/>
        </p:nvSpPr>
        <p:spPr bwMode="auto">
          <a:xfrm>
            <a:off x="3349625" y="4575175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89" name="Line 33"/>
          <p:cNvSpPr>
            <a:spLocks noChangeShapeType="1"/>
          </p:cNvSpPr>
          <p:nvPr/>
        </p:nvSpPr>
        <p:spPr bwMode="auto">
          <a:xfrm flipV="1">
            <a:off x="3348038" y="498951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90" name="Freeform 34"/>
          <p:cNvSpPr>
            <a:spLocks/>
          </p:cNvSpPr>
          <p:nvPr/>
        </p:nvSpPr>
        <p:spPr bwMode="auto">
          <a:xfrm>
            <a:off x="2584450" y="507047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3473450" y="44592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3297238" y="54879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3371850" y="48815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2294" name="Line 38"/>
          <p:cNvSpPr>
            <a:spLocks noChangeShapeType="1"/>
          </p:cNvSpPr>
          <p:nvPr/>
        </p:nvSpPr>
        <p:spPr bwMode="auto">
          <a:xfrm flipV="1">
            <a:off x="2446338" y="429101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381250" y="43815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52296" name="Oval 40"/>
          <p:cNvSpPr>
            <a:spLocks noChangeArrowheads="1"/>
          </p:cNvSpPr>
          <p:nvPr/>
        </p:nvSpPr>
        <p:spPr bwMode="auto">
          <a:xfrm>
            <a:off x="762000" y="482441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auto">
          <a:xfrm flipV="1">
            <a:off x="1030288" y="45926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98" name="Line 42"/>
          <p:cNvSpPr>
            <a:spLocks noChangeShapeType="1"/>
          </p:cNvSpPr>
          <p:nvPr/>
        </p:nvSpPr>
        <p:spPr bwMode="auto">
          <a:xfrm>
            <a:off x="1031875" y="50355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299" name="Oval 43"/>
          <p:cNvSpPr>
            <a:spLocks noChangeArrowheads="1"/>
          </p:cNvSpPr>
          <p:nvPr/>
        </p:nvSpPr>
        <p:spPr bwMode="auto">
          <a:xfrm>
            <a:off x="1304925" y="385286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 flipH="1" flipV="1">
            <a:off x="1514475" y="4086225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01" name="Line 45"/>
          <p:cNvSpPr>
            <a:spLocks noChangeShapeType="1"/>
          </p:cNvSpPr>
          <p:nvPr/>
        </p:nvSpPr>
        <p:spPr bwMode="auto">
          <a:xfrm flipH="1">
            <a:off x="962025" y="4105275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02" name="Line 46"/>
          <p:cNvSpPr>
            <a:spLocks noChangeShapeType="1"/>
          </p:cNvSpPr>
          <p:nvPr/>
        </p:nvSpPr>
        <p:spPr bwMode="auto">
          <a:xfrm flipH="1" flipV="1">
            <a:off x="1600200" y="3990975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1244600" y="41814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1819275" y="37528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1025525" y="51054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854075" y="42195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1101725" y="44481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1260475" y="38290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2270125" y="39909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717550" y="48006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2260600" y="4791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7160" name="Text Box 56"/>
          <p:cNvSpPr txBox="1">
            <a:spLocks noChangeArrowheads="1"/>
          </p:cNvSpPr>
          <p:nvPr/>
        </p:nvSpPr>
        <p:spPr bwMode="auto">
          <a:xfrm>
            <a:off x="3032125" y="43624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41</a:t>
            </a:r>
          </a:p>
        </p:txBody>
      </p:sp>
      <p:sp>
        <p:nvSpPr>
          <p:cNvPr id="47161" name="Text Box 57"/>
          <p:cNvSpPr txBox="1">
            <a:spLocks noChangeArrowheads="1"/>
          </p:cNvSpPr>
          <p:nvPr/>
        </p:nvSpPr>
        <p:spPr bwMode="auto">
          <a:xfrm>
            <a:off x="3032125" y="51339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64</a:t>
            </a:r>
          </a:p>
        </p:txBody>
      </p:sp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2260600" y="56102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50</a:t>
            </a:r>
          </a:p>
        </p:txBody>
      </p:sp>
      <p:sp>
        <p:nvSpPr>
          <p:cNvPr id="47163" name="Text Box 59"/>
          <p:cNvSpPr txBox="1">
            <a:spLocks noChangeArrowheads="1"/>
          </p:cNvSpPr>
          <p:nvPr/>
        </p:nvSpPr>
        <p:spPr bwMode="auto">
          <a:xfrm>
            <a:off x="1489075" y="52006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2316" name="AutoShape 60"/>
          <p:cNvSpPr>
            <a:spLocks noChangeArrowheads="1"/>
          </p:cNvSpPr>
          <p:nvPr/>
        </p:nvSpPr>
        <p:spPr bwMode="auto">
          <a:xfrm>
            <a:off x="4387850" y="45196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17" name="AutoShape 61"/>
          <p:cNvSpPr>
            <a:spLocks noChangeArrowheads="1"/>
          </p:cNvSpPr>
          <p:nvPr/>
        </p:nvSpPr>
        <p:spPr bwMode="auto">
          <a:xfrm rot="5400000">
            <a:off x="1990725" y="32115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47166" name="Oval 62"/>
          <p:cNvSpPr>
            <a:spLocks noChangeArrowheads="1"/>
          </p:cNvSpPr>
          <p:nvPr/>
        </p:nvSpPr>
        <p:spPr bwMode="auto">
          <a:xfrm>
            <a:off x="5837238" y="4427538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0</a:t>
            </a:r>
          </a:p>
        </p:txBody>
      </p:sp>
      <p:sp>
        <p:nvSpPr>
          <p:cNvPr id="352319" name="Oval 63"/>
          <p:cNvSpPr>
            <a:spLocks noChangeArrowheads="1"/>
          </p:cNvSpPr>
          <p:nvPr/>
        </p:nvSpPr>
        <p:spPr bwMode="auto">
          <a:xfrm>
            <a:off x="6607175" y="5640388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20" name="Oval 64"/>
          <p:cNvSpPr>
            <a:spLocks noChangeArrowheads="1"/>
          </p:cNvSpPr>
          <p:nvPr/>
        </p:nvSpPr>
        <p:spPr bwMode="auto">
          <a:xfrm>
            <a:off x="5837238" y="5235575"/>
            <a:ext cx="279400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21" name="Oval 65"/>
          <p:cNvSpPr>
            <a:spLocks noChangeArrowheads="1"/>
          </p:cNvSpPr>
          <p:nvPr/>
        </p:nvSpPr>
        <p:spPr bwMode="auto">
          <a:xfrm>
            <a:off x="6607175" y="483076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22" name="Oval 66"/>
          <p:cNvSpPr>
            <a:spLocks noChangeArrowheads="1"/>
          </p:cNvSpPr>
          <p:nvPr/>
        </p:nvSpPr>
        <p:spPr bwMode="auto">
          <a:xfrm>
            <a:off x="7378700" y="516890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2323" name="Oval 67"/>
          <p:cNvSpPr>
            <a:spLocks noChangeArrowheads="1"/>
          </p:cNvSpPr>
          <p:nvPr/>
        </p:nvSpPr>
        <p:spPr bwMode="auto">
          <a:xfrm>
            <a:off x="7378700" y="439261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24" name="Oval 68"/>
          <p:cNvSpPr>
            <a:spLocks noChangeArrowheads="1"/>
          </p:cNvSpPr>
          <p:nvPr/>
        </p:nvSpPr>
        <p:spPr bwMode="auto">
          <a:xfrm>
            <a:off x="6607175" y="402272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25" name="Line 69"/>
          <p:cNvSpPr>
            <a:spLocks noChangeShapeType="1"/>
          </p:cNvSpPr>
          <p:nvPr/>
        </p:nvSpPr>
        <p:spPr bwMode="auto">
          <a:xfrm>
            <a:off x="6099175" y="46291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26" name="Line 70"/>
          <p:cNvSpPr>
            <a:spLocks noChangeShapeType="1"/>
          </p:cNvSpPr>
          <p:nvPr/>
        </p:nvSpPr>
        <p:spPr bwMode="auto">
          <a:xfrm flipV="1">
            <a:off x="6116638" y="50244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27" name="Line 71"/>
          <p:cNvSpPr>
            <a:spLocks noChangeShapeType="1"/>
          </p:cNvSpPr>
          <p:nvPr/>
        </p:nvSpPr>
        <p:spPr bwMode="auto">
          <a:xfrm flipV="1">
            <a:off x="6046788" y="415766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28" name="Line 72"/>
          <p:cNvSpPr>
            <a:spLocks noChangeShapeType="1"/>
          </p:cNvSpPr>
          <p:nvPr/>
        </p:nvSpPr>
        <p:spPr bwMode="auto">
          <a:xfrm>
            <a:off x="6889750" y="415131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29" name="Line 73"/>
          <p:cNvSpPr>
            <a:spLocks noChangeShapeType="1"/>
          </p:cNvSpPr>
          <p:nvPr/>
        </p:nvSpPr>
        <p:spPr bwMode="auto">
          <a:xfrm flipV="1">
            <a:off x="6872288" y="460533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30" name="Line 74"/>
          <p:cNvSpPr>
            <a:spLocks noChangeShapeType="1"/>
          </p:cNvSpPr>
          <p:nvPr/>
        </p:nvSpPr>
        <p:spPr bwMode="auto">
          <a:xfrm>
            <a:off x="6878638" y="502443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31" name="Line 75"/>
          <p:cNvSpPr>
            <a:spLocks noChangeShapeType="1"/>
          </p:cNvSpPr>
          <p:nvPr/>
        </p:nvSpPr>
        <p:spPr bwMode="auto">
          <a:xfrm>
            <a:off x="6110288" y="543083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32" name="Line 76"/>
          <p:cNvSpPr>
            <a:spLocks noChangeShapeType="1"/>
          </p:cNvSpPr>
          <p:nvPr/>
        </p:nvSpPr>
        <p:spPr bwMode="auto">
          <a:xfrm flipV="1">
            <a:off x="6878638" y="539750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81" name="Text Box 77"/>
          <p:cNvSpPr txBox="1">
            <a:spLocks noChangeArrowheads="1"/>
          </p:cNvSpPr>
          <p:nvPr/>
        </p:nvSpPr>
        <p:spPr bwMode="auto">
          <a:xfrm>
            <a:off x="6188075" y="42322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7182" name="Text Box 78"/>
          <p:cNvSpPr txBox="1">
            <a:spLocks noChangeArrowheads="1"/>
          </p:cNvSpPr>
          <p:nvPr/>
        </p:nvSpPr>
        <p:spPr bwMode="auto">
          <a:xfrm>
            <a:off x="6049963" y="46450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7183" name="Text Box 79"/>
          <p:cNvSpPr txBox="1">
            <a:spLocks noChangeArrowheads="1"/>
          </p:cNvSpPr>
          <p:nvPr/>
        </p:nvSpPr>
        <p:spPr bwMode="auto">
          <a:xfrm>
            <a:off x="6054725" y="54768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47184" name="Text Box 80"/>
          <p:cNvSpPr txBox="1">
            <a:spLocks noChangeArrowheads="1"/>
          </p:cNvSpPr>
          <p:nvPr/>
        </p:nvSpPr>
        <p:spPr bwMode="auto">
          <a:xfrm>
            <a:off x="7048500" y="40417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7067550" y="46577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47186" name="Text Box 82"/>
          <p:cNvSpPr txBox="1">
            <a:spLocks noChangeArrowheads="1"/>
          </p:cNvSpPr>
          <p:nvPr/>
        </p:nvSpPr>
        <p:spPr bwMode="auto">
          <a:xfrm>
            <a:off x="6127750" y="4903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47187" name="Text Box 83"/>
          <p:cNvSpPr txBox="1">
            <a:spLocks noChangeArrowheads="1"/>
          </p:cNvSpPr>
          <p:nvPr/>
        </p:nvSpPr>
        <p:spPr bwMode="auto">
          <a:xfrm>
            <a:off x="7043738" y="4921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7188" name="Text Box 84"/>
          <p:cNvSpPr txBox="1">
            <a:spLocks noChangeArrowheads="1"/>
          </p:cNvSpPr>
          <p:nvPr/>
        </p:nvSpPr>
        <p:spPr bwMode="auto">
          <a:xfrm>
            <a:off x="7061200" y="54625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638800" y="47831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2342" name="Line 86"/>
          <p:cNvSpPr>
            <a:spLocks noChangeShapeType="1"/>
          </p:cNvSpPr>
          <p:nvPr/>
        </p:nvSpPr>
        <p:spPr bwMode="auto">
          <a:xfrm>
            <a:off x="5959475" y="468788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43" name="Line 87"/>
          <p:cNvSpPr>
            <a:spLocks noChangeShapeType="1"/>
          </p:cNvSpPr>
          <p:nvPr/>
        </p:nvSpPr>
        <p:spPr bwMode="auto">
          <a:xfrm flipV="1">
            <a:off x="6113463" y="533400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92" name="Text Box 88"/>
          <p:cNvSpPr txBox="1">
            <a:spLocks noChangeArrowheads="1"/>
          </p:cNvSpPr>
          <p:nvPr/>
        </p:nvSpPr>
        <p:spPr bwMode="auto">
          <a:xfrm>
            <a:off x="6546850" y="52689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47193" name="Oval 89"/>
          <p:cNvSpPr>
            <a:spLocks noChangeArrowheads="1"/>
          </p:cNvSpPr>
          <p:nvPr/>
        </p:nvSpPr>
        <p:spPr bwMode="auto">
          <a:xfrm>
            <a:off x="8134350" y="4827588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solidFill>
                  <a:schemeClr val="bg1"/>
                </a:solidFill>
                <a:latin typeface="굴림" charset="-127"/>
                <a:ea typeface="굴림" charset="-127"/>
              </a:rPr>
              <a:t>61</a:t>
            </a:r>
          </a:p>
        </p:txBody>
      </p:sp>
      <p:sp>
        <p:nvSpPr>
          <p:cNvPr id="352346" name="Line 90"/>
          <p:cNvSpPr>
            <a:spLocks noChangeShapeType="1"/>
          </p:cNvSpPr>
          <p:nvPr/>
        </p:nvSpPr>
        <p:spPr bwMode="auto">
          <a:xfrm>
            <a:off x="7654925" y="4587875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47" name="Line 91"/>
          <p:cNvSpPr>
            <a:spLocks noChangeShapeType="1"/>
          </p:cNvSpPr>
          <p:nvPr/>
        </p:nvSpPr>
        <p:spPr bwMode="auto">
          <a:xfrm flipV="1">
            <a:off x="7653338" y="500221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48" name="Freeform 92"/>
          <p:cNvSpPr>
            <a:spLocks/>
          </p:cNvSpPr>
          <p:nvPr/>
        </p:nvSpPr>
        <p:spPr bwMode="auto">
          <a:xfrm>
            <a:off x="6889750" y="508317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7778750" y="44719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7198" name="Text Box 94"/>
          <p:cNvSpPr txBox="1">
            <a:spLocks noChangeArrowheads="1"/>
          </p:cNvSpPr>
          <p:nvPr/>
        </p:nvSpPr>
        <p:spPr bwMode="auto">
          <a:xfrm>
            <a:off x="7602538" y="55006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47199" name="Text Box 95"/>
          <p:cNvSpPr txBox="1">
            <a:spLocks noChangeArrowheads="1"/>
          </p:cNvSpPr>
          <p:nvPr/>
        </p:nvSpPr>
        <p:spPr bwMode="auto">
          <a:xfrm>
            <a:off x="7677150" y="4894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2352" name="Line 96"/>
          <p:cNvSpPr>
            <a:spLocks noChangeShapeType="1"/>
          </p:cNvSpPr>
          <p:nvPr/>
        </p:nvSpPr>
        <p:spPr bwMode="auto">
          <a:xfrm flipV="1">
            <a:off x="6751638" y="430371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201" name="Text Box 97"/>
          <p:cNvSpPr txBox="1">
            <a:spLocks noChangeArrowheads="1"/>
          </p:cNvSpPr>
          <p:nvPr/>
        </p:nvSpPr>
        <p:spPr bwMode="auto">
          <a:xfrm>
            <a:off x="6686550" y="43942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52354" name="Oval 98"/>
          <p:cNvSpPr>
            <a:spLocks noChangeArrowheads="1"/>
          </p:cNvSpPr>
          <p:nvPr/>
        </p:nvSpPr>
        <p:spPr bwMode="auto">
          <a:xfrm>
            <a:off x="5067300" y="483711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55" name="Line 99"/>
          <p:cNvSpPr>
            <a:spLocks noChangeShapeType="1"/>
          </p:cNvSpPr>
          <p:nvPr/>
        </p:nvSpPr>
        <p:spPr bwMode="auto">
          <a:xfrm flipV="1">
            <a:off x="5335588" y="46053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56" name="Line 100"/>
          <p:cNvSpPr>
            <a:spLocks noChangeShapeType="1"/>
          </p:cNvSpPr>
          <p:nvPr/>
        </p:nvSpPr>
        <p:spPr bwMode="auto">
          <a:xfrm>
            <a:off x="5337175" y="50482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57" name="Oval 101"/>
          <p:cNvSpPr>
            <a:spLocks noChangeArrowheads="1"/>
          </p:cNvSpPr>
          <p:nvPr/>
        </p:nvSpPr>
        <p:spPr bwMode="auto">
          <a:xfrm>
            <a:off x="5610225" y="386556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2358" name="Line 102"/>
          <p:cNvSpPr>
            <a:spLocks noChangeShapeType="1"/>
          </p:cNvSpPr>
          <p:nvPr/>
        </p:nvSpPr>
        <p:spPr bwMode="auto">
          <a:xfrm flipH="1" flipV="1">
            <a:off x="5819775" y="4098925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59" name="Line 103"/>
          <p:cNvSpPr>
            <a:spLocks noChangeShapeType="1"/>
          </p:cNvSpPr>
          <p:nvPr/>
        </p:nvSpPr>
        <p:spPr bwMode="auto">
          <a:xfrm flipH="1">
            <a:off x="5267325" y="4117975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2360" name="Line 104"/>
          <p:cNvSpPr>
            <a:spLocks noChangeShapeType="1"/>
          </p:cNvSpPr>
          <p:nvPr/>
        </p:nvSpPr>
        <p:spPr bwMode="auto">
          <a:xfrm flipH="1" flipV="1">
            <a:off x="5905500" y="4003675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209" name="Text Box 105"/>
          <p:cNvSpPr txBox="1">
            <a:spLocks noChangeArrowheads="1"/>
          </p:cNvSpPr>
          <p:nvPr/>
        </p:nvSpPr>
        <p:spPr bwMode="auto">
          <a:xfrm>
            <a:off x="5549900" y="41941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7210" name="Text Box 106"/>
          <p:cNvSpPr txBox="1">
            <a:spLocks noChangeArrowheads="1"/>
          </p:cNvSpPr>
          <p:nvPr/>
        </p:nvSpPr>
        <p:spPr bwMode="auto">
          <a:xfrm>
            <a:off x="6124575" y="3765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7211" name="Text Box 107"/>
          <p:cNvSpPr txBox="1">
            <a:spLocks noChangeArrowheads="1"/>
          </p:cNvSpPr>
          <p:nvPr/>
        </p:nvSpPr>
        <p:spPr bwMode="auto">
          <a:xfrm>
            <a:off x="5330825" y="5118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7212" name="Text Box 108"/>
          <p:cNvSpPr txBox="1">
            <a:spLocks noChangeArrowheads="1"/>
          </p:cNvSpPr>
          <p:nvPr/>
        </p:nvSpPr>
        <p:spPr bwMode="auto">
          <a:xfrm>
            <a:off x="5159375" y="42322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7213" name="Text Box 109"/>
          <p:cNvSpPr txBox="1">
            <a:spLocks noChangeArrowheads="1"/>
          </p:cNvSpPr>
          <p:nvPr/>
        </p:nvSpPr>
        <p:spPr bwMode="auto">
          <a:xfrm>
            <a:off x="5407025" y="44608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7214" name="Text Box 110"/>
          <p:cNvSpPr txBox="1">
            <a:spLocks noChangeArrowheads="1"/>
          </p:cNvSpPr>
          <p:nvPr/>
        </p:nvSpPr>
        <p:spPr bwMode="auto">
          <a:xfrm>
            <a:off x="5565775" y="38417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7215" name="Text Box 111"/>
          <p:cNvSpPr txBox="1">
            <a:spLocks noChangeArrowheads="1"/>
          </p:cNvSpPr>
          <p:nvPr/>
        </p:nvSpPr>
        <p:spPr bwMode="auto">
          <a:xfrm>
            <a:off x="6575425" y="4003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7216" name="Text Box 112"/>
          <p:cNvSpPr txBox="1">
            <a:spLocks noChangeArrowheads="1"/>
          </p:cNvSpPr>
          <p:nvPr/>
        </p:nvSpPr>
        <p:spPr bwMode="auto">
          <a:xfrm>
            <a:off x="5022850" y="48133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7217" name="Text Box 113"/>
          <p:cNvSpPr txBox="1">
            <a:spLocks noChangeArrowheads="1"/>
          </p:cNvSpPr>
          <p:nvPr/>
        </p:nvSpPr>
        <p:spPr bwMode="auto">
          <a:xfrm>
            <a:off x="6565900" y="48037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7218" name="Text Box 114"/>
          <p:cNvSpPr txBox="1">
            <a:spLocks noChangeArrowheads="1"/>
          </p:cNvSpPr>
          <p:nvPr/>
        </p:nvSpPr>
        <p:spPr bwMode="auto">
          <a:xfrm>
            <a:off x="7337425" y="4375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41</a:t>
            </a:r>
          </a:p>
        </p:txBody>
      </p:sp>
      <p:sp>
        <p:nvSpPr>
          <p:cNvPr id="47219" name="Text Box 115"/>
          <p:cNvSpPr txBox="1">
            <a:spLocks noChangeArrowheads="1"/>
          </p:cNvSpPr>
          <p:nvPr/>
        </p:nvSpPr>
        <p:spPr bwMode="auto">
          <a:xfrm>
            <a:off x="7337425" y="5146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64</a:t>
            </a:r>
          </a:p>
        </p:txBody>
      </p:sp>
      <p:sp>
        <p:nvSpPr>
          <p:cNvPr id="47220" name="Text Box 116"/>
          <p:cNvSpPr txBox="1">
            <a:spLocks noChangeArrowheads="1"/>
          </p:cNvSpPr>
          <p:nvPr/>
        </p:nvSpPr>
        <p:spPr bwMode="auto">
          <a:xfrm>
            <a:off x="6565900" y="56229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50</a:t>
            </a:r>
          </a:p>
        </p:txBody>
      </p:sp>
      <p:sp>
        <p:nvSpPr>
          <p:cNvPr id="47221" name="Text Box 117"/>
          <p:cNvSpPr txBox="1">
            <a:spLocks noChangeArrowheads="1"/>
          </p:cNvSpPr>
          <p:nvPr/>
        </p:nvSpPr>
        <p:spPr bwMode="auto">
          <a:xfrm>
            <a:off x="5794375" y="52133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5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08" name="Oval 204"/>
          <p:cNvSpPr>
            <a:spLocks noChangeArrowheads="1"/>
          </p:cNvSpPr>
          <p:nvPr/>
        </p:nvSpPr>
        <p:spPr bwMode="auto">
          <a:xfrm rot="-25565193">
            <a:off x="5862638" y="4375150"/>
            <a:ext cx="660400" cy="15113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4507" name="Oval 203"/>
          <p:cNvSpPr>
            <a:spLocks noChangeArrowheads="1"/>
          </p:cNvSpPr>
          <p:nvPr/>
        </p:nvSpPr>
        <p:spPr bwMode="auto">
          <a:xfrm>
            <a:off x="1244600" y="4635500"/>
            <a:ext cx="609600" cy="5810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6492875" y="4781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5445125" y="51704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4191000" y="49260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49159" name="Oval 5"/>
          <p:cNvSpPr>
            <a:spLocks noChangeArrowheads="1"/>
          </p:cNvSpPr>
          <p:nvPr/>
        </p:nvSpPr>
        <p:spPr bwMode="auto">
          <a:xfrm>
            <a:off x="5999163" y="2233613"/>
            <a:ext cx="279400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52</a:t>
            </a:r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6769100" y="344646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11" name="Oval 7"/>
          <p:cNvSpPr>
            <a:spLocks noChangeArrowheads="1"/>
          </p:cNvSpPr>
          <p:nvPr/>
        </p:nvSpPr>
        <p:spPr bwMode="auto">
          <a:xfrm>
            <a:off x="5999163" y="3041650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12" name="Oval 8"/>
          <p:cNvSpPr>
            <a:spLocks noChangeArrowheads="1"/>
          </p:cNvSpPr>
          <p:nvPr/>
        </p:nvSpPr>
        <p:spPr bwMode="auto">
          <a:xfrm>
            <a:off x="6769100" y="2636838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49163" name="Oval 9"/>
          <p:cNvSpPr>
            <a:spLocks noChangeArrowheads="1"/>
          </p:cNvSpPr>
          <p:nvPr/>
        </p:nvSpPr>
        <p:spPr bwMode="auto">
          <a:xfrm>
            <a:off x="7540625" y="2974975"/>
            <a:ext cx="280988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354314" name="Oval 10"/>
          <p:cNvSpPr>
            <a:spLocks noChangeArrowheads="1"/>
          </p:cNvSpPr>
          <p:nvPr/>
        </p:nvSpPr>
        <p:spPr bwMode="auto">
          <a:xfrm>
            <a:off x="7540625" y="2198688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15" name="Oval 11"/>
          <p:cNvSpPr>
            <a:spLocks noChangeArrowheads="1"/>
          </p:cNvSpPr>
          <p:nvPr/>
        </p:nvSpPr>
        <p:spPr bwMode="auto">
          <a:xfrm>
            <a:off x="6769100" y="1828800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16" name="Oval 12"/>
          <p:cNvSpPr>
            <a:spLocks noChangeArrowheads="1"/>
          </p:cNvSpPr>
          <p:nvPr/>
        </p:nvSpPr>
        <p:spPr bwMode="auto">
          <a:xfrm>
            <a:off x="8296275" y="2633663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6759575" y="1831975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49168" name="Text Box 14"/>
          <p:cNvSpPr txBox="1">
            <a:spLocks noChangeArrowheads="1"/>
          </p:cNvSpPr>
          <p:nvPr/>
        </p:nvSpPr>
        <p:spPr bwMode="auto">
          <a:xfrm>
            <a:off x="6738938" y="3448050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49169" name="Text Box 15"/>
          <p:cNvSpPr txBox="1">
            <a:spLocks noChangeArrowheads="1"/>
          </p:cNvSpPr>
          <p:nvPr/>
        </p:nvSpPr>
        <p:spPr bwMode="auto">
          <a:xfrm>
            <a:off x="6734175" y="2630488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34</a:t>
            </a:r>
          </a:p>
        </p:txBody>
      </p:sp>
      <p:sp>
        <p:nvSpPr>
          <p:cNvPr id="49170" name="Text Box 16"/>
          <p:cNvSpPr txBox="1">
            <a:spLocks noChangeArrowheads="1"/>
          </p:cNvSpPr>
          <p:nvPr/>
        </p:nvSpPr>
        <p:spPr bwMode="auto">
          <a:xfrm>
            <a:off x="7510463" y="2984500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9171" name="Text Box 17"/>
          <p:cNvSpPr txBox="1">
            <a:spLocks noChangeArrowheads="1"/>
          </p:cNvSpPr>
          <p:nvPr/>
        </p:nvSpPr>
        <p:spPr bwMode="auto">
          <a:xfrm>
            <a:off x="7524750" y="2203450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8270875" y="26066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endParaRPr kumimoji="1" lang="ko-KR" altLang="en-US" sz="1400" i="0">
              <a:latin typeface="굴림" charset="-127"/>
              <a:ea typeface="굴림" charset="-127"/>
            </a:endParaRPr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5961063" y="3044825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52</a:t>
            </a:r>
          </a:p>
        </p:txBody>
      </p:sp>
      <p:sp>
        <p:nvSpPr>
          <p:cNvPr id="49174" name="Oval 20"/>
          <p:cNvSpPr>
            <a:spLocks noChangeArrowheads="1"/>
          </p:cNvSpPr>
          <p:nvPr/>
        </p:nvSpPr>
        <p:spPr bwMode="auto">
          <a:xfrm>
            <a:off x="5229225" y="264318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68</a:t>
            </a:r>
          </a:p>
        </p:txBody>
      </p:sp>
      <p:sp>
        <p:nvSpPr>
          <p:cNvPr id="49175" name="Oval 21"/>
          <p:cNvSpPr>
            <a:spLocks noChangeArrowheads="1"/>
          </p:cNvSpPr>
          <p:nvPr/>
        </p:nvSpPr>
        <p:spPr bwMode="auto">
          <a:xfrm>
            <a:off x="5772150" y="167163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61</a:t>
            </a:r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 flipH="1">
            <a:off x="7800975" y="2809875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H="1">
            <a:off x="7019925" y="2847975"/>
            <a:ext cx="1285875" cy="666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28" name="Line 24"/>
          <p:cNvSpPr>
            <a:spLocks noChangeShapeType="1"/>
          </p:cNvSpPr>
          <p:nvPr/>
        </p:nvSpPr>
        <p:spPr bwMode="auto">
          <a:xfrm flipH="1" flipV="1">
            <a:off x="7800975" y="2400300"/>
            <a:ext cx="504825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 flipH="1" flipV="1">
            <a:off x="7010400" y="2038350"/>
            <a:ext cx="1304925" cy="676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 flipH="1" flipV="1">
            <a:off x="6038850" y="1847850"/>
            <a:ext cx="2247900" cy="904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 flipH="1">
            <a:off x="7029450" y="2781300"/>
            <a:ext cx="1238250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>
            <a:off x="6276975" y="2371725"/>
            <a:ext cx="1990725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33" name="Line 29"/>
          <p:cNvSpPr>
            <a:spLocks noChangeShapeType="1"/>
          </p:cNvSpPr>
          <p:nvPr/>
        </p:nvSpPr>
        <p:spPr bwMode="auto">
          <a:xfrm flipV="1">
            <a:off x="5505450" y="2743200"/>
            <a:ext cx="2762250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34" name="Line 30"/>
          <p:cNvSpPr>
            <a:spLocks noChangeShapeType="1"/>
          </p:cNvSpPr>
          <p:nvPr/>
        </p:nvSpPr>
        <p:spPr bwMode="auto">
          <a:xfrm flipV="1">
            <a:off x="6276975" y="2771775"/>
            <a:ext cx="2009775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185" name="Oval 31"/>
          <p:cNvSpPr>
            <a:spLocks noChangeArrowheads="1"/>
          </p:cNvSpPr>
          <p:nvPr/>
        </p:nvSpPr>
        <p:spPr bwMode="auto">
          <a:xfrm>
            <a:off x="1458913" y="2157413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400" i="0">
              <a:latin typeface="굴림" charset="-127"/>
              <a:ea typeface="굴림" charset="-127"/>
            </a:endParaRPr>
          </a:p>
        </p:txBody>
      </p:sp>
      <p:sp>
        <p:nvSpPr>
          <p:cNvPr id="354336" name="Oval 32"/>
          <p:cNvSpPr>
            <a:spLocks noChangeArrowheads="1"/>
          </p:cNvSpPr>
          <p:nvPr/>
        </p:nvSpPr>
        <p:spPr bwMode="auto">
          <a:xfrm>
            <a:off x="2228850" y="337026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37" name="Oval 33"/>
          <p:cNvSpPr>
            <a:spLocks noChangeArrowheads="1"/>
          </p:cNvSpPr>
          <p:nvPr/>
        </p:nvSpPr>
        <p:spPr bwMode="auto">
          <a:xfrm>
            <a:off x="1458913" y="2965450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38" name="Oval 34"/>
          <p:cNvSpPr>
            <a:spLocks noChangeArrowheads="1"/>
          </p:cNvSpPr>
          <p:nvPr/>
        </p:nvSpPr>
        <p:spPr bwMode="auto">
          <a:xfrm>
            <a:off x="2228850" y="256063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39" name="Oval 35"/>
          <p:cNvSpPr>
            <a:spLocks noChangeArrowheads="1"/>
          </p:cNvSpPr>
          <p:nvPr/>
        </p:nvSpPr>
        <p:spPr bwMode="auto">
          <a:xfrm>
            <a:off x="3000375" y="2898775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40" name="Oval 36"/>
          <p:cNvSpPr>
            <a:spLocks noChangeArrowheads="1"/>
          </p:cNvSpPr>
          <p:nvPr/>
        </p:nvSpPr>
        <p:spPr bwMode="auto">
          <a:xfrm>
            <a:off x="3000375" y="212248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2228850" y="1752600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>
            <a:off x="1720850" y="235902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3" name="Line 39"/>
          <p:cNvSpPr>
            <a:spLocks noChangeShapeType="1"/>
          </p:cNvSpPr>
          <p:nvPr/>
        </p:nvSpPr>
        <p:spPr bwMode="auto">
          <a:xfrm flipV="1">
            <a:off x="1738313" y="2754313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 flipV="1">
            <a:off x="1668463" y="1887538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5" name="Line 41"/>
          <p:cNvSpPr>
            <a:spLocks noChangeShapeType="1"/>
          </p:cNvSpPr>
          <p:nvPr/>
        </p:nvSpPr>
        <p:spPr bwMode="auto">
          <a:xfrm>
            <a:off x="2511425" y="1881188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6" name="Line 42"/>
          <p:cNvSpPr>
            <a:spLocks noChangeShapeType="1"/>
          </p:cNvSpPr>
          <p:nvPr/>
        </p:nvSpPr>
        <p:spPr bwMode="auto">
          <a:xfrm flipV="1">
            <a:off x="2493963" y="2335213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7" name="Line 43"/>
          <p:cNvSpPr>
            <a:spLocks noChangeShapeType="1"/>
          </p:cNvSpPr>
          <p:nvPr/>
        </p:nvSpPr>
        <p:spPr bwMode="auto">
          <a:xfrm>
            <a:off x="2500313" y="2754313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8" name="Line 44"/>
          <p:cNvSpPr>
            <a:spLocks noChangeShapeType="1"/>
          </p:cNvSpPr>
          <p:nvPr/>
        </p:nvSpPr>
        <p:spPr bwMode="auto">
          <a:xfrm>
            <a:off x="1731963" y="3160713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V="1">
            <a:off x="2500313" y="3127375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00" name="Text Box 46"/>
          <p:cNvSpPr txBox="1">
            <a:spLocks noChangeArrowheads="1"/>
          </p:cNvSpPr>
          <p:nvPr/>
        </p:nvSpPr>
        <p:spPr bwMode="auto">
          <a:xfrm>
            <a:off x="1809750" y="1962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9201" name="Text Box 47"/>
          <p:cNvSpPr txBox="1">
            <a:spLocks noChangeArrowheads="1"/>
          </p:cNvSpPr>
          <p:nvPr/>
        </p:nvSpPr>
        <p:spPr bwMode="auto">
          <a:xfrm>
            <a:off x="1658938" y="24003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9202" name="Text Box 48"/>
          <p:cNvSpPr txBox="1">
            <a:spLocks noChangeArrowheads="1"/>
          </p:cNvSpPr>
          <p:nvPr/>
        </p:nvSpPr>
        <p:spPr bwMode="auto">
          <a:xfrm>
            <a:off x="1676400" y="3232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49203" name="Text Box 49"/>
          <p:cNvSpPr txBox="1">
            <a:spLocks noChangeArrowheads="1"/>
          </p:cNvSpPr>
          <p:nvPr/>
        </p:nvSpPr>
        <p:spPr bwMode="auto">
          <a:xfrm>
            <a:off x="2670175" y="17716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49204" name="Text Box 50"/>
          <p:cNvSpPr txBox="1">
            <a:spLocks noChangeArrowheads="1"/>
          </p:cNvSpPr>
          <p:nvPr/>
        </p:nvSpPr>
        <p:spPr bwMode="auto">
          <a:xfrm>
            <a:off x="2689225" y="23876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49205" name="Text Box 51"/>
          <p:cNvSpPr txBox="1">
            <a:spLocks noChangeArrowheads="1"/>
          </p:cNvSpPr>
          <p:nvPr/>
        </p:nvSpPr>
        <p:spPr bwMode="auto">
          <a:xfrm>
            <a:off x="1724025" y="26336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49206" name="Text Box 52"/>
          <p:cNvSpPr txBox="1">
            <a:spLocks noChangeArrowheads="1"/>
          </p:cNvSpPr>
          <p:nvPr/>
        </p:nvSpPr>
        <p:spPr bwMode="auto">
          <a:xfrm>
            <a:off x="2665413" y="26511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207" name="Text Box 53"/>
          <p:cNvSpPr txBox="1">
            <a:spLocks noChangeArrowheads="1"/>
          </p:cNvSpPr>
          <p:nvPr/>
        </p:nvSpPr>
        <p:spPr bwMode="auto">
          <a:xfrm>
            <a:off x="2682875" y="31924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49208" name="Text Box 54"/>
          <p:cNvSpPr txBox="1">
            <a:spLocks noChangeArrowheads="1"/>
          </p:cNvSpPr>
          <p:nvPr/>
        </p:nvSpPr>
        <p:spPr bwMode="auto">
          <a:xfrm>
            <a:off x="1247775" y="25130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1581150" y="2417763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60" name="Line 56"/>
          <p:cNvSpPr>
            <a:spLocks noChangeShapeType="1"/>
          </p:cNvSpPr>
          <p:nvPr/>
        </p:nvSpPr>
        <p:spPr bwMode="auto">
          <a:xfrm flipV="1">
            <a:off x="1735138" y="3063875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11" name="Text Box 57"/>
          <p:cNvSpPr txBox="1">
            <a:spLocks noChangeArrowheads="1"/>
          </p:cNvSpPr>
          <p:nvPr/>
        </p:nvSpPr>
        <p:spPr bwMode="auto">
          <a:xfrm>
            <a:off x="2168525" y="30241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354362" name="Oval 58"/>
          <p:cNvSpPr>
            <a:spLocks noChangeArrowheads="1"/>
          </p:cNvSpPr>
          <p:nvPr/>
        </p:nvSpPr>
        <p:spPr bwMode="auto">
          <a:xfrm>
            <a:off x="3756025" y="2557463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4363" name="Line 59"/>
          <p:cNvSpPr>
            <a:spLocks noChangeShapeType="1"/>
          </p:cNvSpPr>
          <p:nvPr/>
        </p:nvSpPr>
        <p:spPr bwMode="auto">
          <a:xfrm>
            <a:off x="3276600" y="2317750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64" name="Line 60"/>
          <p:cNvSpPr>
            <a:spLocks noChangeShapeType="1"/>
          </p:cNvSpPr>
          <p:nvPr/>
        </p:nvSpPr>
        <p:spPr bwMode="auto">
          <a:xfrm flipV="1">
            <a:off x="3275013" y="2732088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65" name="Freeform 61"/>
          <p:cNvSpPr>
            <a:spLocks/>
          </p:cNvSpPr>
          <p:nvPr/>
        </p:nvSpPr>
        <p:spPr bwMode="auto">
          <a:xfrm>
            <a:off x="2511425" y="2813050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16" name="Text Box 62"/>
          <p:cNvSpPr txBox="1">
            <a:spLocks noChangeArrowheads="1"/>
          </p:cNvSpPr>
          <p:nvPr/>
        </p:nvSpPr>
        <p:spPr bwMode="auto">
          <a:xfrm>
            <a:off x="3400425" y="22018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217" name="Text Box 63"/>
          <p:cNvSpPr txBox="1">
            <a:spLocks noChangeArrowheads="1"/>
          </p:cNvSpPr>
          <p:nvPr/>
        </p:nvSpPr>
        <p:spPr bwMode="auto">
          <a:xfrm>
            <a:off x="3224213" y="32305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49218" name="Text Box 64"/>
          <p:cNvSpPr txBox="1">
            <a:spLocks noChangeArrowheads="1"/>
          </p:cNvSpPr>
          <p:nvPr/>
        </p:nvSpPr>
        <p:spPr bwMode="auto">
          <a:xfrm>
            <a:off x="3260725" y="25987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4369" name="Line 65"/>
          <p:cNvSpPr>
            <a:spLocks noChangeShapeType="1"/>
          </p:cNvSpPr>
          <p:nvPr/>
        </p:nvSpPr>
        <p:spPr bwMode="auto">
          <a:xfrm flipV="1">
            <a:off x="2373313" y="2033588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20" name="Text Box 66"/>
          <p:cNvSpPr txBox="1">
            <a:spLocks noChangeArrowheads="1"/>
          </p:cNvSpPr>
          <p:nvPr/>
        </p:nvSpPr>
        <p:spPr bwMode="auto">
          <a:xfrm>
            <a:off x="2308225" y="2124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54371" name="Oval 67"/>
          <p:cNvSpPr>
            <a:spLocks noChangeArrowheads="1"/>
          </p:cNvSpPr>
          <p:nvPr/>
        </p:nvSpPr>
        <p:spPr bwMode="auto">
          <a:xfrm>
            <a:off x="688975" y="256698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72" name="Line 68"/>
          <p:cNvSpPr>
            <a:spLocks noChangeShapeType="1"/>
          </p:cNvSpPr>
          <p:nvPr/>
        </p:nvSpPr>
        <p:spPr bwMode="auto">
          <a:xfrm flipV="1">
            <a:off x="957263" y="2335213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73" name="Line 69"/>
          <p:cNvSpPr>
            <a:spLocks noChangeShapeType="1"/>
          </p:cNvSpPr>
          <p:nvPr/>
        </p:nvSpPr>
        <p:spPr bwMode="auto">
          <a:xfrm>
            <a:off x="958850" y="277812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74" name="Oval 70"/>
          <p:cNvSpPr>
            <a:spLocks noChangeArrowheads="1"/>
          </p:cNvSpPr>
          <p:nvPr/>
        </p:nvSpPr>
        <p:spPr bwMode="auto">
          <a:xfrm>
            <a:off x="1231900" y="159543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75" name="Line 71"/>
          <p:cNvSpPr>
            <a:spLocks noChangeShapeType="1"/>
          </p:cNvSpPr>
          <p:nvPr/>
        </p:nvSpPr>
        <p:spPr bwMode="auto">
          <a:xfrm flipH="1" flipV="1">
            <a:off x="1441450" y="1828800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76" name="Line 72"/>
          <p:cNvSpPr>
            <a:spLocks noChangeShapeType="1"/>
          </p:cNvSpPr>
          <p:nvPr/>
        </p:nvSpPr>
        <p:spPr bwMode="auto">
          <a:xfrm flipH="1">
            <a:off x="889000" y="1847850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77" name="Line 73"/>
          <p:cNvSpPr>
            <a:spLocks noChangeShapeType="1"/>
          </p:cNvSpPr>
          <p:nvPr/>
        </p:nvSpPr>
        <p:spPr bwMode="auto">
          <a:xfrm flipH="1" flipV="1">
            <a:off x="1527175" y="1733550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28" name="Text Box 74"/>
          <p:cNvSpPr txBox="1">
            <a:spLocks noChangeArrowheads="1"/>
          </p:cNvSpPr>
          <p:nvPr/>
        </p:nvSpPr>
        <p:spPr bwMode="auto">
          <a:xfrm>
            <a:off x="1158875" y="19240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9229" name="Text Box 75"/>
          <p:cNvSpPr txBox="1">
            <a:spLocks noChangeArrowheads="1"/>
          </p:cNvSpPr>
          <p:nvPr/>
        </p:nvSpPr>
        <p:spPr bwMode="auto">
          <a:xfrm>
            <a:off x="1746250" y="14954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9230" name="Text Box 76"/>
          <p:cNvSpPr txBox="1">
            <a:spLocks noChangeArrowheads="1"/>
          </p:cNvSpPr>
          <p:nvPr/>
        </p:nvSpPr>
        <p:spPr bwMode="auto">
          <a:xfrm>
            <a:off x="952500" y="2886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231" name="Text Box 77"/>
          <p:cNvSpPr txBox="1">
            <a:spLocks noChangeArrowheads="1"/>
          </p:cNvSpPr>
          <p:nvPr/>
        </p:nvSpPr>
        <p:spPr bwMode="auto">
          <a:xfrm>
            <a:off x="781050" y="1962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232" name="Text Box 78"/>
          <p:cNvSpPr txBox="1">
            <a:spLocks noChangeArrowheads="1"/>
          </p:cNvSpPr>
          <p:nvPr/>
        </p:nvSpPr>
        <p:spPr bwMode="auto">
          <a:xfrm>
            <a:off x="1028700" y="21907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233" name="Text Box 79"/>
          <p:cNvSpPr txBox="1">
            <a:spLocks noChangeArrowheads="1"/>
          </p:cNvSpPr>
          <p:nvPr/>
        </p:nvSpPr>
        <p:spPr bwMode="auto">
          <a:xfrm>
            <a:off x="5438775" y="5888038"/>
            <a:ext cx="53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(77)</a:t>
            </a:r>
          </a:p>
        </p:txBody>
      </p:sp>
      <p:sp>
        <p:nvSpPr>
          <p:cNvPr id="49234" name="Text Box 80"/>
          <p:cNvSpPr txBox="1">
            <a:spLocks noChangeArrowheads="1"/>
          </p:cNvSpPr>
          <p:nvPr/>
        </p:nvSpPr>
        <p:spPr bwMode="auto">
          <a:xfrm>
            <a:off x="6356350" y="5465763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(57)</a:t>
            </a:r>
          </a:p>
        </p:txBody>
      </p:sp>
      <p:sp>
        <p:nvSpPr>
          <p:cNvPr id="49235" name="Text Box 81"/>
          <p:cNvSpPr txBox="1">
            <a:spLocks noChangeArrowheads="1"/>
          </p:cNvSpPr>
          <p:nvPr/>
        </p:nvSpPr>
        <p:spPr bwMode="auto">
          <a:xfrm>
            <a:off x="5156200" y="4033838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(71)</a:t>
            </a:r>
          </a:p>
        </p:txBody>
      </p:sp>
      <p:sp>
        <p:nvSpPr>
          <p:cNvPr id="49236" name="Text Box 82"/>
          <p:cNvSpPr txBox="1">
            <a:spLocks noChangeArrowheads="1"/>
          </p:cNvSpPr>
          <p:nvPr/>
        </p:nvSpPr>
        <p:spPr bwMode="auto">
          <a:xfrm>
            <a:off x="4559300" y="5414963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(85)</a:t>
            </a:r>
          </a:p>
        </p:txBody>
      </p:sp>
      <p:sp>
        <p:nvSpPr>
          <p:cNvPr id="49237" name="Text Box 83"/>
          <p:cNvSpPr txBox="1">
            <a:spLocks noChangeArrowheads="1"/>
          </p:cNvSpPr>
          <p:nvPr/>
        </p:nvSpPr>
        <p:spPr bwMode="auto">
          <a:xfrm>
            <a:off x="6492875" y="4167188"/>
            <a:ext cx="517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(70)</a:t>
            </a:r>
          </a:p>
        </p:txBody>
      </p:sp>
      <p:sp>
        <p:nvSpPr>
          <p:cNvPr id="49238" name="Oval 84"/>
          <p:cNvSpPr>
            <a:spLocks noChangeArrowheads="1"/>
          </p:cNvSpPr>
          <p:nvPr/>
        </p:nvSpPr>
        <p:spPr bwMode="auto">
          <a:xfrm>
            <a:off x="5643563" y="4814888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0</a:t>
            </a:r>
          </a:p>
        </p:txBody>
      </p:sp>
      <p:sp>
        <p:nvSpPr>
          <p:cNvPr id="354389" name="Oval 85"/>
          <p:cNvSpPr>
            <a:spLocks noChangeArrowheads="1"/>
          </p:cNvSpPr>
          <p:nvPr/>
        </p:nvSpPr>
        <p:spPr bwMode="auto">
          <a:xfrm>
            <a:off x="6413500" y="602773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90" name="Oval 86"/>
          <p:cNvSpPr>
            <a:spLocks noChangeArrowheads="1"/>
          </p:cNvSpPr>
          <p:nvPr/>
        </p:nvSpPr>
        <p:spPr bwMode="auto">
          <a:xfrm>
            <a:off x="5643563" y="5622925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91" name="Oval 87"/>
          <p:cNvSpPr>
            <a:spLocks noChangeArrowheads="1"/>
          </p:cNvSpPr>
          <p:nvPr/>
        </p:nvSpPr>
        <p:spPr bwMode="auto">
          <a:xfrm>
            <a:off x="6413500" y="521811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4392" name="Oval 88"/>
          <p:cNvSpPr>
            <a:spLocks noChangeArrowheads="1"/>
          </p:cNvSpPr>
          <p:nvPr/>
        </p:nvSpPr>
        <p:spPr bwMode="auto">
          <a:xfrm>
            <a:off x="7185025" y="555625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93" name="Oval 89"/>
          <p:cNvSpPr>
            <a:spLocks noChangeArrowheads="1"/>
          </p:cNvSpPr>
          <p:nvPr/>
        </p:nvSpPr>
        <p:spPr bwMode="auto">
          <a:xfrm>
            <a:off x="7185025" y="477996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94" name="Oval 90"/>
          <p:cNvSpPr>
            <a:spLocks noChangeArrowheads="1"/>
          </p:cNvSpPr>
          <p:nvPr/>
        </p:nvSpPr>
        <p:spPr bwMode="auto">
          <a:xfrm>
            <a:off x="6413500" y="4410075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395" name="Line 91"/>
          <p:cNvSpPr>
            <a:spLocks noChangeShapeType="1"/>
          </p:cNvSpPr>
          <p:nvPr/>
        </p:nvSpPr>
        <p:spPr bwMode="auto">
          <a:xfrm>
            <a:off x="5905500" y="501650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96" name="Line 92"/>
          <p:cNvSpPr>
            <a:spLocks noChangeShapeType="1"/>
          </p:cNvSpPr>
          <p:nvPr/>
        </p:nvSpPr>
        <p:spPr bwMode="auto">
          <a:xfrm flipV="1">
            <a:off x="5922963" y="541178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97" name="Line 93"/>
          <p:cNvSpPr>
            <a:spLocks noChangeShapeType="1"/>
          </p:cNvSpPr>
          <p:nvPr/>
        </p:nvSpPr>
        <p:spPr bwMode="auto">
          <a:xfrm flipV="1">
            <a:off x="5853113" y="454501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98" name="Line 94"/>
          <p:cNvSpPr>
            <a:spLocks noChangeShapeType="1"/>
          </p:cNvSpPr>
          <p:nvPr/>
        </p:nvSpPr>
        <p:spPr bwMode="auto">
          <a:xfrm>
            <a:off x="6696075" y="453866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399" name="Line 95"/>
          <p:cNvSpPr>
            <a:spLocks noChangeShapeType="1"/>
          </p:cNvSpPr>
          <p:nvPr/>
        </p:nvSpPr>
        <p:spPr bwMode="auto">
          <a:xfrm flipV="1">
            <a:off x="6678613" y="499268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00" name="Line 96"/>
          <p:cNvSpPr>
            <a:spLocks noChangeShapeType="1"/>
          </p:cNvSpPr>
          <p:nvPr/>
        </p:nvSpPr>
        <p:spPr bwMode="auto">
          <a:xfrm>
            <a:off x="6684963" y="541178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01" name="Line 97"/>
          <p:cNvSpPr>
            <a:spLocks noChangeShapeType="1"/>
          </p:cNvSpPr>
          <p:nvPr/>
        </p:nvSpPr>
        <p:spPr bwMode="auto">
          <a:xfrm>
            <a:off x="5916613" y="581818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02" name="Line 98"/>
          <p:cNvSpPr>
            <a:spLocks noChangeShapeType="1"/>
          </p:cNvSpPr>
          <p:nvPr/>
        </p:nvSpPr>
        <p:spPr bwMode="auto">
          <a:xfrm flipV="1">
            <a:off x="6684963" y="578485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53" name="Text Box 99"/>
          <p:cNvSpPr txBox="1">
            <a:spLocks noChangeArrowheads="1"/>
          </p:cNvSpPr>
          <p:nvPr/>
        </p:nvSpPr>
        <p:spPr bwMode="auto">
          <a:xfrm>
            <a:off x="5994400" y="46196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9254" name="Text Box 100"/>
          <p:cNvSpPr txBox="1">
            <a:spLocks noChangeArrowheads="1"/>
          </p:cNvSpPr>
          <p:nvPr/>
        </p:nvSpPr>
        <p:spPr bwMode="auto">
          <a:xfrm>
            <a:off x="5843588" y="5045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9255" name="Text Box 101"/>
          <p:cNvSpPr txBox="1">
            <a:spLocks noChangeArrowheads="1"/>
          </p:cNvSpPr>
          <p:nvPr/>
        </p:nvSpPr>
        <p:spPr bwMode="auto">
          <a:xfrm>
            <a:off x="5861050" y="58896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49256" name="Text Box 102"/>
          <p:cNvSpPr txBox="1">
            <a:spLocks noChangeArrowheads="1"/>
          </p:cNvSpPr>
          <p:nvPr/>
        </p:nvSpPr>
        <p:spPr bwMode="auto">
          <a:xfrm>
            <a:off x="6854825" y="44164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49257" name="Text Box 103"/>
          <p:cNvSpPr txBox="1">
            <a:spLocks noChangeArrowheads="1"/>
          </p:cNvSpPr>
          <p:nvPr/>
        </p:nvSpPr>
        <p:spPr bwMode="auto">
          <a:xfrm>
            <a:off x="6873875" y="5045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49258" name="Text Box 104"/>
          <p:cNvSpPr txBox="1">
            <a:spLocks noChangeArrowheads="1"/>
          </p:cNvSpPr>
          <p:nvPr/>
        </p:nvSpPr>
        <p:spPr bwMode="auto">
          <a:xfrm>
            <a:off x="5921375" y="52911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49259" name="Text Box 105"/>
          <p:cNvSpPr txBox="1">
            <a:spLocks noChangeArrowheads="1"/>
          </p:cNvSpPr>
          <p:nvPr/>
        </p:nvSpPr>
        <p:spPr bwMode="auto">
          <a:xfrm>
            <a:off x="6862763" y="52832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260" name="Text Box 106"/>
          <p:cNvSpPr txBox="1">
            <a:spLocks noChangeArrowheads="1"/>
          </p:cNvSpPr>
          <p:nvPr/>
        </p:nvSpPr>
        <p:spPr bwMode="auto">
          <a:xfrm>
            <a:off x="6867525" y="58499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354411" name="Line 107"/>
          <p:cNvSpPr>
            <a:spLocks noChangeShapeType="1"/>
          </p:cNvSpPr>
          <p:nvPr/>
        </p:nvSpPr>
        <p:spPr bwMode="auto">
          <a:xfrm>
            <a:off x="5765800" y="507523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12" name="Line 108"/>
          <p:cNvSpPr>
            <a:spLocks noChangeShapeType="1"/>
          </p:cNvSpPr>
          <p:nvPr/>
        </p:nvSpPr>
        <p:spPr bwMode="auto">
          <a:xfrm flipV="1">
            <a:off x="5919788" y="572135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63" name="Text Box 109"/>
          <p:cNvSpPr txBox="1">
            <a:spLocks noChangeArrowheads="1"/>
          </p:cNvSpPr>
          <p:nvPr/>
        </p:nvSpPr>
        <p:spPr bwMode="auto">
          <a:xfrm>
            <a:off x="6353175" y="56689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49264" name="Oval 110"/>
          <p:cNvSpPr>
            <a:spLocks noChangeArrowheads="1"/>
          </p:cNvSpPr>
          <p:nvPr/>
        </p:nvSpPr>
        <p:spPr bwMode="auto">
          <a:xfrm>
            <a:off x="7940675" y="5214938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ko-KR" altLang="en-US" sz="1800" i="0">
                <a:solidFill>
                  <a:schemeClr val="bg1"/>
                </a:solidFill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354415" name="Line 111"/>
          <p:cNvSpPr>
            <a:spLocks noChangeShapeType="1"/>
          </p:cNvSpPr>
          <p:nvPr/>
        </p:nvSpPr>
        <p:spPr bwMode="auto">
          <a:xfrm>
            <a:off x="7461250" y="4975225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16" name="Line 112"/>
          <p:cNvSpPr>
            <a:spLocks noChangeShapeType="1"/>
          </p:cNvSpPr>
          <p:nvPr/>
        </p:nvSpPr>
        <p:spPr bwMode="auto">
          <a:xfrm flipV="1">
            <a:off x="7459663" y="538956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17" name="Freeform 113"/>
          <p:cNvSpPr>
            <a:spLocks/>
          </p:cNvSpPr>
          <p:nvPr/>
        </p:nvSpPr>
        <p:spPr bwMode="auto">
          <a:xfrm>
            <a:off x="6696075" y="547052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68" name="Text Box 114"/>
          <p:cNvSpPr txBox="1">
            <a:spLocks noChangeArrowheads="1"/>
          </p:cNvSpPr>
          <p:nvPr/>
        </p:nvSpPr>
        <p:spPr bwMode="auto">
          <a:xfrm>
            <a:off x="7585075" y="48593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269" name="Text Box 115"/>
          <p:cNvSpPr txBox="1">
            <a:spLocks noChangeArrowheads="1"/>
          </p:cNvSpPr>
          <p:nvPr/>
        </p:nvSpPr>
        <p:spPr bwMode="auto">
          <a:xfrm>
            <a:off x="7408863" y="58880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49270" name="Text Box 116"/>
          <p:cNvSpPr txBox="1">
            <a:spLocks noChangeArrowheads="1"/>
          </p:cNvSpPr>
          <p:nvPr/>
        </p:nvSpPr>
        <p:spPr bwMode="auto">
          <a:xfrm>
            <a:off x="7458075" y="52562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4421" name="Line 117"/>
          <p:cNvSpPr>
            <a:spLocks noChangeShapeType="1"/>
          </p:cNvSpPr>
          <p:nvPr/>
        </p:nvSpPr>
        <p:spPr bwMode="auto">
          <a:xfrm flipV="1">
            <a:off x="6557963" y="469106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22" name="Oval 118"/>
          <p:cNvSpPr>
            <a:spLocks noChangeArrowheads="1"/>
          </p:cNvSpPr>
          <p:nvPr/>
        </p:nvSpPr>
        <p:spPr bwMode="auto">
          <a:xfrm>
            <a:off x="4873625" y="5224463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23" name="Line 119"/>
          <p:cNvSpPr>
            <a:spLocks noChangeShapeType="1"/>
          </p:cNvSpPr>
          <p:nvPr/>
        </p:nvSpPr>
        <p:spPr bwMode="auto">
          <a:xfrm flipV="1">
            <a:off x="5141913" y="499268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24" name="Line 120"/>
          <p:cNvSpPr>
            <a:spLocks noChangeShapeType="1"/>
          </p:cNvSpPr>
          <p:nvPr/>
        </p:nvSpPr>
        <p:spPr bwMode="auto">
          <a:xfrm>
            <a:off x="5143500" y="543560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25" name="Oval 121"/>
          <p:cNvSpPr>
            <a:spLocks noChangeArrowheads="1"/>
          </p:cNvSpPr>
          <p:nvPr/>
        </p:nvSpPr>
        <p:spPr bwMode="auto">
          <a:xfrm>
            <a:off x="5416550" y="4252913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26" name="Line 122"/>
          <p:cNvSpPr>
            <a:spLocks noChangeShapeType="1"/>
          </p:cNvSpPr>
          <p:nvPr/>
        </p:nvSpPr>
        <p:spPr bwMode="auto">
          <a:xfrm flipH="1" flipV="1">
            <a:off x="5626100" y="4486275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27" name="Line 123"/>
          <p:cNvSpPr>
            <a:spLocks noChangeShapeType="1"/>
          </p:cNvSpPr>
          <p:nvPr/>
        </p:nvSpPr>
        <p:spPr bwMode="auto">
          <a:xfrm flipH="1">
            <a:off x="5073650" y="4505325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28" name="Line 124"/>
          <p:cNvSpPr>
            <a:spLocks noChangeShapeType="1"/>
          </p:cNvSpPr>
          <p:nvPr/>
        </p:nvSpPr>
        <p:spPr bwMode="auto">
          <a:xfrm flipH="1" flipV="1">
            <a:off x="5711825" y="4391025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279" name="Text Box 125"/>
          <p:cNvSpPr txBox="1">
            <a:spLocks noChangeArrowheads="1"/>
          </p:cNvSpPr>
          <p:nvPr/>
        </p:nvSpPr>
        <p:spPr bwMode="auto">
          <a:xfrm>
            <a:off x="5356225" y="45815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9280" name="Text Box 126"/>
          <p:cNvSpPr txBox="1">
            <a:spLocks noChangeArrowheads="1"/>
          </p:cNvSpPr>
          <p:nvPr/>
        </p:nvSpPr>
        <p:spPr bwMode="auto">
          <a:xfrm>
            <a:off x="5930900" y="41529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9281" name="Text Box 127"/>
          <p:cNvSpPr txBox="1">
            <a:spLocks noChangeArrowheads="1"/>
          </p:cNvSpPr>
          <p:nvPr/>
        </p:nvSpPr>
        <p:spPr bwMode="auto">
          <a:xfrm>
            <a:off x="5137150" y="5518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282" name="Text Box 128"/>
          <p:cNvSpPr txBox="1">
            <a:spLocks noChangeArrowheads="1"/>
          </p:cNvSpPr>
          <p:nvPr/>
        </p:nvSpPr>
        <p:spPr bwMode="auto">
          <a:xfrm>
            <a:off x="4965700" y="46196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283" name="Text Box 129"/>
          <p:cNvSpPr txBox="1">
            <a:spLocks noChangeArrowheads="1"/>
          </p:cNvSpPr>
          <p:nvPr/>
        </p:nvSpPr>
        <p:spPr bwMode="auto">
          <a:xfrm>
            <a:off x="5213350" y="48482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284" name="Text Box 130"/>
          <p:cNvSpPr txBox="1">
            <a:spLocks noChangeArrowheads="1"/>
          </p:cNvSpPr>
          <p:nvPr/>
        </p:nvSpPr>
        <p:spPr bwMode="auto">
          <a:xfrm>
            <a:off x="5372100" y="4229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9285" name="Text Box 131"/>
          <p:cNvSpPr txBox="1">
            <a:spLocks noChangeArrowheads="1"/>
          </p:cNvSpPr>
          <p:nvPr/>
        </p:nvSpPr>
        <p:spPr bwMode="auto">
          <a:xfrm>
            <a:off x="6381750" y="43910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9286" name="Text Box 132"/>
          <p:cNvSpPr txBox="1">
            <a:spLocks noChangeArrowheads="1"/>
          </p:cNvSpPr>
          <p:nvPr/>
        </p:nvSpPr>
        <p:spPr bwMode="auto">
          <a:xfrm>
            <a:off x="4829175" y="52006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287" name="Text Box 133"/>
          <p:cNvSpPr txBox="1">
            <a:spLocks noChangeArrowheads="1"/>
          </p:cNvSpPr>
          <p:nvPr/>
        </p:nvSpPr>
        <p:spPr bwMode="auto">
          <a:xfrm>
            <a:off x="6372225" y="51911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9288" name="Text Box 134"/>
          <p:cNvSpPr txBox="1">
            <a:spLocks noChangeArrowheads="1"/>
          </p:cNvSpPr>
          <p:nvPr/>
        </p:nvSpPr>
        <p:spPr bwMode="auto">
          <a:xfrm>
            <a:off x="7143750" y="4735513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289" name="Text Box 135"/>
          <p:cNvSpPr txBox="1">
            <a:spLocks noChangeArrowheads="1"/>
          </p:cNvSpPr>
          <p:nvPr/>
        </p:nvSpPr>
        <p:spPr bwMode="auto">
          <a:xfrm>
            <a:off x="7143750" y="5507038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290" name="Text Box 136"/>
          <p:cNvSpPr txBox="1">
            <a:spLocks noChangeArrowheads="1"/>
          </p:cNvSpPr>
          <p:nvPr/>
        </p:nvSpPr>
        <p:spPr bwMode="auto">
          <a:xfrm>
            <a:off x="6372225" y="5983288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291" name="Text Box 137"/>
          <p:cNvSpPr txBox="1">
            <a:spLocks noChangeArrowheads="1"/>
          </p:cNvSpPr>
          <p:nvPr/>
        </p:nvSpPr>
        <p:spPr bwMode="auto">
          <a:xfrm>
            <a:off x="5600700" y="56007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49292" name="Rectangle 138"/>
          <p:cNvSpPr>
            <a:spLocks noChangeArrowheads="1"/>
          </p:cNvSpPr>
          <p:nvPr/>
        </p:nvSpPr>
        <p:spPr bwMode="auto">
          <a:xfrm>
            <a:off x="7910513" y="4597400"/>
            <a:ext cx="369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solidFill>
                  <a:schemeClr val="bg1"/>
                </a:solidFill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354443" name="Rectangle 139"/>
          <p:cNvSpPr>
            <a:spLocks noChangeArrowheads="1"/>
          </p:cNvSpPr>
          <p:nvPr/>
        </p:nvSpPr>
        <p:spPr bwMode="auto">
          <a:xfrm>
            <a:off x="5003800" y="1527175"/>
            <a:ext cx="3797300" cy="23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49294" name="Text Box 140"/>
          <p:cNvSpPr txBox="1">
            <a:spLocks noChangeArrowheads="1"/>
          </p:cNvSpPr>
          <p:nvPr/>
        </p:nvSpPr>
        <p:spPr bwMode="auto">
          <a:xfrm>
            <a:off x="7172325" y="1373188"/>
            <a:ext cx="14716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추정 잔여거리</a:t>
            </a:r>
          </a:p>
        </p:txBody>
      </p:sp>
      <p:sp>
        <p:nvSpPr>
          <p:cNvPr id="49295" name="Oval 141"/>
          <p:cNvSpPr>
            <a:spLocks noChangeArrowheads="1"/>
          </p:cNvSpPr>
          <p:nvPr/>
        </p:nvSpPr>
        <p:spPr bwMode="auto">
          <a:xfrm>
            <a:off x="1423988" y="4805363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0</a:t>
            </a:r>
          </a:p>
        </p:txBody>
      </p:sp>
      <p:sp>
        <p:nvSpPr>
          <p:cNvPr id="354446" name="Oval 142"/>
          <p:cNvSpPr>
            <a:spLocks noChangeArrowheads="1"/>
          </p:cNvSpPr>
          <p:nvPr/>
        </p:nvSpPr>
        <p:spPr bwMode="auto">
          <a:xfrm>
            <a:off x="2193925" y="601821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47" name="Oval 143"/>
          <p:cNvSpPr>
            <a:spLocks noChangeArrowheads="1"/>
          </p:cNvSpPr>
          <p:nvPr/>
        </p:nvSpPr>
        <p:spPr bwMode="auto">
          <a:xfrm>
            <a:off x="1423988" y="5613400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48" name="Oval 144"/>
          <p:cNvSpPr>
            <a:spLocks noChangeArrowheads="1"/>
          </p:cNvSpPr>
          <p:nvPr/>
        </p:nvSpPr>
        <p:spPr bwMode="auto">
          <a:xfrm>
            <a:off x="2193925" y="520858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49" name="Oval 145"/>
          <p:cNvSpPr>
            <a:spLocks noChangeArrowheads="1"/>
          </p:cNvSpPr>
          <p:nvPr/>
        </p:nvSpPr>
        <p:spPr bwMode="auto">
          <a:xfrm>
            <a:off x="2965450" y="5546725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50" name="Oval 146"/>
          <p:cNvSpPr>
            <a:spLocks noChangeArrowheads="1"/>
          </p:cNvSpPr>
          <p:nvPr/>
        </p:nvSpPr>
        <p:spPr bwMode="auto">
          <a:xfrm>
            <a:off x="2965450" y="477043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51" name="Oval 147"/>
          <p:cNvSpPr>
            <a:spLocks noChangeArrowheads="1"/>
          </p:cNvSpPr>
          <p:nvPr/>
        </p:nvSpPr>
        <p:spPr bwMode="auto">
          <a:xfrm>
            <a:off x="2193925" y="4400550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52" name="Line 148"/>
          <p:cNvSpPr>
            <a:spLocks noChangeShapeType="1"/>
          </p:cNvSpPr>
          <p:nvPr/>
        </p:nvSpPr>
        <p:spPr bwMode="auto">
          <a:xfrm>
            <a:off x="1685925" y="500697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3" name="Line 149"/>
          <p:cNvSpPr>
            <a:spLocks noChangeShapeType="1"/>
          </p:cNvSpPr>
          <p:nvPr/>
        </p:nvSpPr>
        <p:spPr bwMode="auto">
          <a:xfrm flipV="1">
            <a:off x="1703388" y="5402263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4" name="Line 150"/>
          <p:cNvSpPr>
            <a:spLocks noChangeShapeType="1"/>
          </p:cNvSpPr>
          <p:nvPr/>
        </p:nvSpPr>
        <p:spPr bwMode="auto">
          <a:xfrm flipV="1">
            <a:off x="1633538" y="4535488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5" name="Line 151"/>
          <p:cNvSpPr>
            <a:spLocks noChangeShapeType="1"/>
          </p:cNvSpPr>
          <p:nvPr/>
        </p:nvSpPr>
        <p:spPr bwMode="auto">
          <a:xfrm>
            <a:off x="2476500" y="4529138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6" name="Line 152"/>
          <p:cNvSpPr>
            <a:spLocks noChangeShapeType="1"/>
          </p:cNvSpPr>
          <p:nvPr/>
        </p:nvSpPr>
        <p:spPr bwMode="auto">
          <a:xfrm flipV="1">
            <a:off x="2459038" y="4983163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7" name="Line 153"/>
          <p:cNvSpPr>
            <a:spLocks noChangeShapeType="1"/>
          </p:cNvSpPr>
          <p:nvPr/>
        </p:nvSpPr>
        <p:spPr bwMode="auto">
          <a:xfrm>
            <a:off x="2465388" y="5402263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8" name="Line 154"/>
          <p:cNvSpPr>
            <a:spLocks noChangeShapeType="1"/>
          </p:cNvSpPr>
          <p:nvPr/>
        </p:nvSpPr>
        <p:spPr bwMode="auto">
          <a:xfrm>
            <a:off x="1697038" y="5808663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59" name="Line 155"/>
          <p:cNvSpPr>
            <a:spLocks noChangeShapeType="1"/>
          </p:cNvSpPr>
          <p:nvPr/>
        </p:nvSpPr>
        <p:spPr bwMode="auto">
          <a:xfrm flipV="1">
            <a:off x="2465388" y="5775325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310" name="Text Box 156"/>
          <p:cNvSpPr txBox="1">
            <a:spLocks noChangeArrowheads="1"/>
          </p:cNvSpPr>
          <p:nvPr/>
        </p:nvSpPr>
        <p:spPr bwMode="auto">
          <a:xfrm>
            <a:off x="1774825" y="4610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49311" name="Text Box 157"/>
          <p:cNvSpPr txBox="1">
            <a:spLocks noChangeArrowheads="1"/>
          </p:cNvSpPr>
          <p:nvPr/>
        </p:nvSpPr>
        <p:spPr bwMode="auto">
          <a:xfrm>
            <a:off x="1611313" y="5035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49312" name="Text Box 158"/>
          <p:cNvSpPr txBox="1">
            <a:spLocks noChangeArrowheads="1"/>
          </p:cNvSpPr>
          <p:nvPr/>
        </p:nvSpPr>
        <p:spPr bwMode="auto">
          <a:xfrm>
            <a:off x="1641475" y="5880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49313" name="Text Box 159"/>
          <p:cNvSpPr txBox="1">
            <a:spLocks noChangeArrowheads="1"/>
          </p:cNvSpPr>
          <p:nvPr/>
        </p:nvSpPr>
        <p:spPr bwMode="auto">
          <a:xfrm>
            <a:off x="2635250" y="44069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49314" name="Text Box 160"/>
          <p:cNvSpPr txBox="1">
            <a:spLocks noChangeArrowheads="1"/>
          </p:cNvSpPr>
          <p:nvPr/>
        </p:nvSpPr>
        <p:spPr bwMode="auto">
          <a:xfrm>
            <a:off x="2654300" y="5035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49315" name="Text Box 161"/>
          <p:cNvSpPr txBox="1">
            <a:spLocks noChangeArrowheads="1"/>
          </p:cNvSpPr>
          <p:nvPr/>
        </p:nvSpPr>
        <p:spPr bwMode="auto">
          <a:xfrm>
            <a:off x="1689100" y="52816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49316" name="Text Box 162"/>
          <p:cNvSpPr txBox="1">
            <a:spLocks noChangeArrowheads="1"/>
          </p:cNvSpPr>
          <p:nvPr/>
        </p:nvSpPr>
        <p:spPr bwMode="auto">
          <a:xfrm>
            <a:off x="2668588" y="5273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317" name="Text Box 163"/>
          <p:cNvSpPr txBox="1">
            <a:spLocks noChangeArrowheads="1"/>
          </p:cNvSpPr>
          <p:nvPr/>
        </p:nvSpPr>
        <p:spPr bwMode="auto">
          <a:xfrm>
            <a:off x="2647950" y="58404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49318" name="Text Box 164"/>
          <p:cNvSpPr txBox="1">
            <a:spLocks noChangeArrowheads="1"/>
          </p:cNvSpPr>
          <p:nvPr/>
        </p:nvSpPr>
        <p:spPr bwMode="auto">
          <a:xfrm>
            <a:off x="1212850" y="51609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4469" name="Line 165"/>
          <p:cNvSpPr>
            <a:spLocks noChangeShapeType="1"/>
          </p:cNvSpPr>
          <p:nvPr/>
        </p:nvSpPr>
        <p:spPr bwMode="auto">
          <a:xfrm>
            <a:off x="1546225" y="5065713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70" name="Line 166"/>
          <p:cNvSpPr>
            <a:spLocks noChangeShapeType="1"/>
          </p:cNvSpPr>
          <p:nvPr/>
        </p:nvSpPr>
        <p:spPr bwMode="auto">
          <a:xfrm flipV="1">
            <a:off x="1700213" y="5711825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321" name="Text Box 167"/>
          <p:cNvSpPr txBox="1">
            <a:spLocks noChangeArrowheads="1"/>
          </p:cNvSpPr>
          <p:nvPr/>
        </p:nvSpPr>
        <p:spPr bwMode="auto">
          <a:xfrm>
            <a:off x="2133600" y="56721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354472" name="Oval 168"/>
          <p:cNvSpPr>
            <a:spLocks noChangeArrowheads="1"/>
          </p:cNvSpPr>
          <p:nvPr/>
        </p:nvSpPr>
        <p:spPr bwMode="auto">
          <a:xfrm>
            <a:off x="3721100" y="5205413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4473" name="Line 169"/>
          <p:cNvSpPr>
            <a:spLocks noChangeShapeType="1"/>
          </p:cNvSpPr>
          <p:nvPr/>
        </p:nvSpPr>
        <p:spPr bwMode="auto">
          <a:xfrm>
            <a:off x="3241675" y="4965700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74" name="Line 170"/>
          <p:cNvSpPr>
            <a:spLocks noChangeShapeType="1"/>
          </p:cNvSpPr>
          <p:nvPr/>
        </p:nvSpPr>
        <p:spPr bwMode="auto">
          <a:xfrm flipV="1">
            <a:off x="3240088" y="5380038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75" name="Freeform 171"/>
          <p:cNvSpPr>
            <a:spLocks/>
          </p:cNvSpPr>
          <p:nvPr/>
        </p:nvSpPr>
        <p:spPr bwMode="auto">
          <a:xfrm>
            <a:off x="2476500" y="5461000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326" name="Text Box 172"/>
          <p:cNvSpPr txBox="1">
            <a:spLocks noChangeArrowheads="1"/>
          </p:cNvSpPr>
          <p:nvPr/>
        </p:nvSpPr>
        <p:spPr bwMode="auto">
          <a:xfrm>
            <a:off x="3378200" y="48371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327" name="Text Box 173"/>
          <p:cNvSpPr txBox="1">
            <a:spLocks noChangeArrowheads="1"/>
          </p:cNvSpPr>
          <p:nvPr/>
        </p:nvSpPr>
        <p:spPr bwMode="auto">
          <a:xfrm>
            <a:off x="3189288" y="58785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49328" name="Text Box 174"/>
          <p:cNvSpPr txBox="1">
            <a:spLocks noChangeArrowheads="1"/>
          </p:cNvSpPr>
          <p:nvPr/>
        </p:nvSpPr>
        <p:spPr bwMode="auto">
          <a:xfrm>
            <a:off x="3213100" y="52593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4479" name="Line 175"/>
          <p:cNvSpPr>
            <a:spLocks noChangeShapeType="1"/>
          </p:cNvSpPr>
          <p:nvPr/>
        </p:nvSpPr>
        <p:spPr bwMode="auto">
          <a:xfrm flipV="1">
            <a:off x="2338388" y="4681538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330" name="Text Box 176"/>
          <p:cNvSpPr txBox="1">
            <a:spLocks noChangeArrowheads="1"/>
          </p:cNvSpPr>
          <p:nvPr/>
        </p:nvSpPr>
        <p:spPr bwMode="auto">
          <a:xfrm>
            <a:off x="2273300" y="47720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54481" name="Oval 177"/>
          <p:cNvSpPr>
            <a:spLocks noChangeArrowheads="1"/>
          </p:cNvSpPr>
          <p:nvPr/>
        </p:nvSpPr>
        <p:spPr bwMode="auto">
          <a:xfrm>
            <a:off x="654050" y="521493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82" name="Line 178"/>
          <p:cNvSpPr>
            <a:spLocks noChangeShapeType="1"/>
          </p:cNvSpPr>
          <p:nvPr/>
        </p:nvSpPr>
        <p:spPr bwMode="auto">
          <a:xfrm flipV="1">
            <a:off x="922338" y="4983163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83" name="Line 179"/>
          <p:cNvSpPr>
            <a:spLocks noChangeShapeType="1"/>
          </p:cNvSpPr>
          <p:nvPr/>
        </p:nvSpPr>
        <p:spPr bwMode="auto">
          <a:xfrm>
            <a:off x="923925" y="5426075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84" name="Oval 180"/>
          <p:cNvSpPr>
            <a:spLocks noChangeArrowheads="1"/>
          </p:cNvSpPr>
          <p:nvPr/>
        </p:nvSpPr>
        <p:spPr bwMode="auto">
          <a:xfrm>
            <a:off x="1196975" y="424338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4485" name="Line 181"/>
          <p:cNvSpPr>
            <a:spLocks noChangeShapeType="1"/>
          </p:cNvSpPr>
          <p:nvPr/>
        </p:nvSpPr>
        <p:spPr bwMode="auto">
          <a:xfrm flipH="1" flipV="1">
            <a:off x="1406525" y="4476750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86" name="Line 182"/>
          <p:cNvSpPr>
            <a:spLocks noChangeShapeType="1"/>
          </p:cNvSpPr>
          <p:nvPr/>
        </p:nvSpPr>
        <p:spPr bwMode="auto">
          <a:xfrm flipH="1">
            <a:off x="854075" y="4495800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4487" name="Line 183"/>
          <p:cNvSpPr>
            <a:spLocks noChangeShapeType="1"/>
          </p:cNvSpPr>
          <p:nvPr/>
        </p:nvSpPr>
        <p:spPr bwMode="auto">
          <a:xfrm flipH="1" flipV="1">
            <a:off x="1492250" y="4381500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9338" name="Text Box 184"/>
          <p:cNvSpPr txBox="1">
            <a:spLocks noChangeArrowheads="1"/>
          </p:cNvSpPr>
          <p:nvPr/>
        </p:nvSpPr>
        <p:spPr bwMode="auto">
          <a:xfrm>
            <a:off x="1136650" y="45720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49339" name="Text Box 185"/>
          <p:cNvSpPr txBox="1">
            <a:spLocks noChangeArrowheads="1"/>
          </p:cNvSpPr>
          <p:nvPr/>
        </p:nvSpPr>
        <p:spPr bwMode="auto">
          <a:xfrm>
            <a:off x="1711325" y="41433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49340" name="Text Box 186"/>
          <p:cNvSpPr txBox="1">
            <a:spLocks noChangeArrowheads="1"/>
          </p:cNvSpPr>
          <p:nvPr/>
        </p:nvSpPr>
        <p:spPr bwMode="auto">
          <a:xfrm>
            <a:off x="917575" y="55213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341" name="Text Box 187"/>
          <p:cNvSpPr txBox="1">
            <a:spLocks noChangeArrowheads="1"/>
          </p:cNvSpPr>
          <p:nvPr/>
        </p:nvSpPr>
        <p:spPr bwMode="auto">
          <a:xfrm>
            <a:off x="746125" y="4610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49342" name="Text Box 188"/>
          <p:cNvSpPr txBox="1">
            <a:spLocks noChangeArrowheads="1"/>
          </p:cNvSpPr>
          <p:nvPr/>
        </p:nvSpPr>
        <p:spPr bwMode="auto">
          <a:xfrm>
            <a:off x="993775" y="48387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49343" name="Text Box 189"/>
          <p:cNvSpPr txBox="1">
            <a:spLocks noChangeArrowheads="1"/>
          </p:cNvSpPr>
          <p:nvPr/>
        </p:nvSpPr>
        <p:spPr bwMode="auto">
          <a:xfrm>
            <a:off x="1152525" y="4192588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44" name="Text Box 190"/>
          <p:cNvSpPr txBox="1">
            <a:spLocks noChangeArrowheads="1"/>
          </p:cNvSpPr>
          <p:nvPr/>
        </p:nvSpPr>
        <p:spPr bwMode="auto">
          <a:xfrm>
            <a:off x="2162175" y="4354513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45" name="Text Box 191"/>
          <p:cNvSpPr txBox="1">
            <a:spLocks noChangeArrowheads="1"/>
          </p:cNvSpPr>
          <p:nvPr/>
        </p:nvSpPr>
        <p:spPr bwMode="auto">
          <a:xfrm>
            <a:off x="609600" y="5164138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46" name="Text Box 192"/>
          <p:cNvSpPr txBox="1">
            <a:spLocks noChangeArrowheads="1"/>
          </p:cNvSpPr>
          <p:nvPr/>
        </p:nvSpPr>
        <p:spPr bwMode="auto">
          <a:xfrm>
            <a:off x="2152650" y="5154613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47" name="Text Box 193"/>
          <p:cNvSpPr txBox="1">
            <a:spLocks noChangeArrowheads="1"/>
          </p:cNvSpPr>
          <p:nvPr/>
        </p:nvSpPr>
        <p:spPr bwMode="auto">
          <a:xfrm>
            <a:off x="2924175" y="4725988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48" name="Text Box 194"/>
          <p:cNvSpPr txBox="1">
            <a:spLocks noChangeArrowheads="1"/>
          </p:cNvSpPr>
          <p:nvPr/>
        </p:nvSpPr>
        <p:spPr bwMode="auto">
          <a:xfrm>
            <a:off x="2924175" y="5497513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49" name="Text Box 195"/>
          <p:cNvSpPr txBox="1">
            <a:spLocks noChangeArrowheads="1"/>
          </p:cNvSpPr>
          <p:nvPr/>
        </p:nvSpPr>
        <p:spPr bwMode="auto">
          <a:xfrm>
            <a:off x="2152650" y="5973763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50" name="Text Box 196"/>
          <p:cNvSpPr txBox="1">
            <a:spLocks noChangeArrowheads="1"/>
          </p:cNvSpPr>
          <p:nvPr/>
        </p:nvSpPr>
        <p:spPr bwMode="auto">
          <a:xfrm>
            <a:off x="1381125" y="5564188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51" name="Rectangle 197"/>
          <p:cNvSpPr>
            <a:spLocks noChangeArrowheads="1"/>
          </p:cNvSpPr>
          <p:nvPr/>
        </p:nvSpPr>
        <p:spPr bwMode="auto">
          <a:xfrm>
            <a:off x="3338513" y="4321175"/>
            <a:ext cx="369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solidFill>
                  <a:schemeClr val="bg1"/>
                </a:solidFill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49352" name="Rectangle 198"/>
          <p:cNvSpPr>
            <a:spLocks noChangeArrowheads="1"/>
          </p:cNvSpPr>
          <p:nvPr/>
        </p:nvSpPr>
        <p:spPr bwMode="auto">
          <a:xfrm>
            <a:off x="3665538" y="51419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800" i="0">
                <a:solidFill>
                  <a:schemeClr val="bg1"/>
                </a:solidFill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354503" name="AutoShape 199"/>
          <p:cNvSpPr>
            <a:spLocks noChangeArrowheads="1"/>
          </p:cNvSpPr>
          <p:nvPr/>
        </p:nvSpPr>
        <p:spPr bwMode="auto">
          <a:xfrm rot="5400000">
            <a:off x="2593975" y="38592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4504" name="AutoShape 200"/>
          <p:cNvSpPr>
            <a:spLocks noChangeArrowheads="1"/>
          </p:cNvSpPr>
          <p:nvPr/>
        </p:nvSpPr>
        <p:spPr bwMode="auto">
          <a:xfrm rot="5400000">
            <a:off x="7381875" y="63896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A* Algorithm</a:t>
            </a:r>
            <a:r>
              <a:rPr lang="ko-KR" altLang="en-US" dirty="0"/>
              <a:t>의 작동 </a:t>
            </a:r>
            <a:r>
              <a:rPr lang="ko-KR" altLang="en-US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2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83" name="Freeform 131"/>
          <p:cNvSpPr>
            <a:spLocks/>
          </p:cNvSpPr>
          <p:nvPr/>
        </p:nvSpPr>
        <p:spPr bwMode="auto">
          <a:xfrm>
            <a:off x="5372100" y="3028950"/>
            <a:ext cx="3076575" cy="1171575"/>
          </a:xfrm>
          <a:custGeom>
            <a:avLst/>
            <a:gdLst>
              <a:gd name="T0" fmla="*/ 210 w 1938"/>
              <a:gd name="T1" fmla="*/ 480 h 738"/>
              <a:gd name="T2" fmla="*/ 636 w 1938"/>
              <a:gd name="T3" fmla="*/ 732 h 738"/>
              <a:gd name="T4" fmla="*/ 924 w 1938"/>
              <a:gd name="T5" fmla="*/ 714 h 738"/>
              <a:gd name="T6" fmla="*/ 1188 w 1938"/>
              <a:gd name="T7" fmla="*/ 522 h 738"/>
              <a:gd name="T8" fmla="*/ 1332 w 1938"/>
              <a:gd name="T9" fmla="*/ 534 h 738"/>
              <a:gd name="T10" fmla="*/ 1578 w 1938"/>
              <a:gd name="T11" fmla="*/ 690 h 738"/>
              <a:gd name="T12" fmla="*/ 1800 w 1938"/>
              <a:gd name="T13" fmla="*/ 738 h 738"/>
              <a:gd name="T14" fmla="*/ 1926 w 1938"/>
              <a:gd name="T15" fmla="*/ 630 h 738"/>
              <a:gd name="T16" fmla="*/ 1938 w 1938"/>
              <a:gd name="T17" fmla="*/ 474 h 738"/>
              <a:gd name="T18" fmla="*/ 1890 w 1938"/>
              <a:gd name="T19" fmla="*/ 336 h 738"/>
              <a:gd name="T20" fmla="*/ 1452 w 1938"/>
              <a:gd name="T21" fmla="*/ 72 h 738"/>
              <a:gd name="T22" fmla="*/ 1170 w 1938"/>
              <a:gd name="T23" fmla="*/ 0 h 738"/>
              <a:gd name="T24" fmla="*/ 888 w 1938"/>
              <a:gd name="T25" fmla="*/ 192 h 738"/>
              <a:gd name="T26" fmla="*/ 690 w 1938"/>
              <a:gd name="T27" fmla="*/ 246 h 738"/>
              <a:gd name="T28" fmla="*/ 432 w 1938"/>
              <a:gd name="T29" fmla="*/ 114 h 738"/>
              <a:gd name="T30" fmla="*/ 210 w 1938"/>
              <a:gd name="T31" fmla="*/ 72 h 738"/>
              <a:gd name="T32" fmla="*/ 30 w 1938"/>
              <a:gd name="T33" fmla="*/ 156 h 738"/>
              <a:gd name="T34" fmla="*/ 0 w 1938"/>
              <a:gd name="T35" fmla="*/ 288 h 738"/>
              <a:gd name="T36" fmla="*/ 210 w 1938"/>
              <a:gd name="T37" fmla="*/ 48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38" h="738">
                <a:moveTo>
                  <a:pt x="210" y="480"/>
                </a:moveTo>
                <a:lnTo>
                  <a:pt x="636" y="732"/>
                </a:lnTo>
                <a:lnTo>
                  <a:pt x="924" y="714"/>
                </a:lnTo>
                <a:lnTo>
                  <a:pt x="1188" y="522"/>
                </a:lnTo>
                <a:lnTo>
                  <a:pt x="1332" y="534"/>
                </a:lnTo>
                <a:lnTo>
                  <a:pt x="1578" y="690"/>
                </a:lnTo>
                <a:lnTo>
                  <a:pt x="1800" y="738"/>
                </a:lnTo>
                <a:lnTo>
                  <a:pt x="1926" y="630"/>
                </a:lnTo>
                <a:lnTo>
                  <a:pt x="1938" y="474"/>
                </a:lnTo>
                <a:lnTo>
                  <a:pt x="1890" y="336"/>
                </a:lnTo>
                <a:lnTo>
                  <a:pt x="1452" y="72"/>
                </a:lnTo>
                <a:lnTo>
                  <a:pt x="1170" y="0"/>
                </a:lnTo>
                <a:lnTo>
                  <a:pt x="888" y="192"/>
                </a:lnTo>
                <a:lnTo>
                  <a:pt x="690" y="246"/>
                </a:lnTo>
                <a:lnTo>
                  <a:pt x="432" y="114"/>
                </a:lnTo>
                <a:lnTo>
                  <a:pt x="210" y="72"/>
                </a:lnTo>
                <a:lnTo>
                  <a:pt x="30" y="156"/>
                </a:lnTo>
                <a:lnTo>
                  <a:pt x="0" y="288"/>
                </a:lnTo>
                <a:lnTo>
                  <a:pt x="210" y="48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82" name="Freeform 130"/>
          <p:cNvSpPr>
            <a:spLocks/>
          </p:cNvSpPr>
          <p:nvPr/>
        </p:nvSpPr>
        <p:spPr bwMode="auto">
          <a:xfrm>
            <a:off x="1362075" y="3028950"/>
            <a:ext cx="2381250" cy="1228725"/>
          </a:xfrm>
          <a:custGeom>
            <a:avLst/>
            <a:gdLst>
              <a:gd name="T0" fmla="*/ 84 w 1500"/>
              <a:gd name="T1" fmla="*/ 420 h 774"/>
              <a:gd name="T2" fmla="*/ 552 w 1500"/>
              <a:gd name="T3" fmla="*/ 702 h 774"/>
              <a:gd name="T4" fmla="*/ 804 w 1500"/>
              <a:gd name="T5" fmla="*/ 774 h 774"/>
              <a:gd name="T6" fmla="*/ 1188 w 1500"/>
              <a:gd name="T7" fmla="*/ 576 h 774"/>
              <a:gd name="T8" fmla="*/ 1428 w 1500"/>
              <a:gd name="T9" fmla="*/ 378 h 774"/>
              <a:gd name="T10" fmla="*/ 1500 w 1500"/>
              <a:gd name="T11" fmla="*/ 162 h 774"/>
              <a:gd name="T12" fmla="*/ 1368 w 1500"/>
              <a:gd name="T13" fmla="*/ 0 h 774"/>
              <a:gd name="T14" fmla="*/ 840 w 1500"/>
              <a:gd name="T15" fmla="*/ 210 h 774"/>
              <a:gd name="T16" fmla="*/ 594 w 1500"/>
              <a:gd name="T17" fmla="*/ 198 h 774"/>
              <a:gd name="T18" fmla="*/ 300 w 1500"/>
              <a:gd name="T19" fmla="*/ 72 h 774"/>
              <a:gd name="T20" fmla="*/ 54 w 1500"/>
              <a:gd name="T21" fmla="*/ 120 h 774"/>
              <a:gd name="T22" fmla="*/ 0 w 1500"/>
              <a:gd name="T23" fmla="*/ 282 h 774"/>
              <a:gd name="T24" fmla="*/ 84 w 1500"/>
              <a:gd name="T25" fmla="*/ 42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0" h="774">
                <a:moveTo>
                  <a:pt x="84" y="420"/>
                </a:moveTo>
                <a:lnTo>
                  <a:pt x="552" y="702"/>
                </a:lnTo>
                <a:lnTo>
                  <a:pt x="804" y="774"/>
                </a:lnTo>
                <a:lnTo>
                  <a:pt x="1188" y="576"/>
                </a:lnTo>
                <a:lnTo>
                  <a:pt x="1428" y="378"/>
                </a:lnTo>
                <a:lnTo>
                  <a:pt x="1500" y="162"/>
                </a:lnTo>
                <a:lnTo>
                  <a:pt x="1368" y="0"/>
                </a:lnTo>
                <a:lnTo>
                  <a:pt x="840" y="210"/>
                </a:lnTo>
                <a:lnTo>
                  <a:pt x="594" y="198"/>
                </a:lnTo>
                <a:lnTo>
                  <a:pt x="300" y="72"/>
                </a:lnTo>
                <a:lnTo>
                  <a:pt x="54" y="120"/>
                </a:lnTo>
                <a:lnTo>
                  <a:pt x="0" y="282"/>
                </a:lnTo>
                <a:lnTo>
                  <a:pt x="84" y="42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04" name="Oval 2"/>
          <p:cNvSpPr>
            <a:spLocks noChangeArrowheads="1"/>
          </p:cNvSpPr>
          <p:nvPr/>
        </p:nvSpPr>
        <p:spPr bwMode="auto">
          <a:xfrm>
            <a:off x="1627188" y="3324225"/>
            <a:ext cx="279400" cy="2682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0</a:t>
            </a:r>
          </a:p>
        </p:txBody>
      </p:sp>
      <p:sp>
        <p:nvSpPr>
          <p:cNvPr id="356355" name="Oval 3"/>
          <p:cNvSpPr>
            <a:spLocks noChangeArrowheads="1"/>
          </p:cNvSpPr>
          <p:nvPr/>
        </p:nvSpPr>
        <p:spPr bwMode="auto">
          <a:xfrm>
            <a:off x="2397125" y="4537075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1627188" y="4132263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2397125" y="3727450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3168650" y="4065588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359" name="Oval 7"/>
          <p:cNvSpPr>
            <a:spLocks noChangeArrowheads="1"/>
          </p:cNvSpPr>
          <p:nvPr/>
        </p:nvSpPr>
        <p:spPr bwMode="auto">
          <a:xfrm>
            <a:off x="3168650" y="3289300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6360" name="Oval 8"/>
          <p:cNvSpPr>
            <a:spLocks noChangeArrowheads="1"/>
          </p:cNvSpPr>
          <p:nvPr/>
        </p:nvSpPr>
        <p:spPr bwMode="auto">
          <a:xfrm>
            <a:off x="2397125" y="2919413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>
            <a:off x="1889125" y="3525838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 flipV="1">
            <a:off x="1906588" y="3921125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 flipV="1">
            <a:off x="1836738" y="3054350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>
            <a:off x="2679700" y="3048000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 flipV="1">
            <a:off x="2662238" y="3502025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2668588" y="3921125"/>
            <a:ext cx="5159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1900238" y="4327525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68" name="Line 16"/>
          <p:cNvSpPr>
            <a:spLocks noChangeShapeType="1"/>
          </p:cNvSpPr>
          <p:nvPr/>
        </p:nvSpPr>
        <p:spPr bwMode="auto">
          <a:xfrm flipV="1">
            <a:off x="2668588" y="4294188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19" name="Text Box 17"/>
          <p:cNvSpPr txBox="1">
            <a:spLocks noChangeArrowheads="1"/>
          </p:cNvSpPr>
          <p:nvPr/>
        </p:nvSpPr>
        <p:spPr bwMode="auto">
          <a:xfrm>
            <a:off x="1978025" y="31289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51220" name="Text Box 18"/>
          <p:cNvSpPr txBox="1">
            <a:spLocks noChangeArrowheads="1"/>
          </p:cNvSpPr>
          <p:nvPr/>
        </p:nvSpPr>
        <p:spPr bwMode="auto">
          <a:xfrm>
            <a:off x="1839913" y="35671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51221" name="Text Box 19"/>
          <p:cNvSpPr txBox="1">
            <a:spLocks noChangeArrowheads="1"/>
          </p:cNvSpPr>
          <p:nvPr/>
        </p:nvSpPr>
        <p:spPr bwMode="auto">
          <a:xfrm>
            <a:off x="1844675" y="43989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51222" name="Text Box 20"/>
          <p:cNvSpPr txBox="1">
            <a:spLocks noChangeArrowheads="1"/>
          </p:cNvSpPr>
          <p:nvPr/>
        </p:nvSpPr>
        <p:spPr bwMode="auto">
          <a:xfrm>
            <a:off x="2838450" y="29384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51223" name="Text Box 21"/>
          <p:cNvSpPr txBox="1">
            <a:spLocks noChangeArrowheads="1"/>
          </p:cNvSpPr>
          <p:nvPr/>
        </p:nvSpPr>
        <p:spPr bwMode="auto">
          <a:xfrm>
            <a:off x="2857500" y="35544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51224" name="Text Box 22"/>
          <p:cNvSpPr txBox="1">
            <a:spLocks noChangeArrowheads="1"/>
          </p:cNvSpPr>
          <p:nvPr/>
        </p:nvSpPr>
        <p:spPr bwMode="auto">
          <a:xfrm>
            <a:off x="1892300" y="38004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51225" name="Text Box 23"/>
          <p:cNvSpPr txBox="1">
            <a:spLocks noChangeArrowheads="1"/>
          </p:cNvSpPr>
          <p:nvPr/>
        </p:nvSpPr>
        <p:spPr bwMode="auto">
          <a:xfrm>
            <a:off x="2897188" y="38179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51226" name="Text Box 24"/>
          <p:cNvSpPr txBox="1">
            <a:spLocks noChangeArrowheads="1"/>
          </p:cNvSpPr>
          <p:nvPr/>
        </p:nvSpPr>
        <p:spPr bwMode="auto">
          <a:xfrm>
            <a:off x="2851150" y="43592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51227" name="Text Box 25"/>
          <p:cNvSpPr txBox="1">
            <a:spLocks noChangeArrowheads="1"/>
          </p:cNvSpPr>
          <p:nvPr/>
        </p:nvSpPr>
        <p:spPr bwMode="auto">
          <a:xfrm>
            <a:off x="1416050" y="36798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6378" name="Line 26"/>
          <p:cNvSpPr>
            <a:spLocks noChangeShapeType="1"/>
          </p:cNvSpPr>
          <p:nvPr/>
        </p:nvSpPr>
        <p:spPr bwMode="auto">
          <a:xfrm>
            <a:off x="1749425" y="3584575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 flipV="1">
            <a:off x="1903413" y="4230688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30" name="Text Box 28"/>
          <p:cNvSpPr txBox="1">
            <a:spLocks noChangeArrowheads="1"/>
          </p:cNvSpPr>
          <p:nvPr/>
        </p:nvSpPr>
        <p:spPr bwMode="auto">
          <a:xfrm>
            <a:off x="2336800" y="41910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51231" name="Oval 29"/>
          <p:cNvSpPr>
            <a:spLocks noChangeArrowheads="1"/>
          </p:cNvSpPr>
          <p:nvPr/>
        </p:nvSpPr>
        <p:spPr bwMode="auto">
          <a:xfrm>
            <a:off x="3924300" y="3724275"/>
            <a:ext cx="280988" cy="268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600" i="0">
                <a:solidFill>
                  <a:schemeClr val="bg1"/>
                </a:solidFill>
                <a:latin typeface="굴림" charset="-127"/>
                <a:ea typeface="굴림" charset="-127"/>
              </a:rPr>
              <a:t>61</a:t>
            </a:r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3444875" y="3484563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 flipV="1">
            <a:off x="3443288" y="3898900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84" name="Freeform 32"/>
          <p:cNvSpPr>
            <a:spLocks/>
          </p:cNvSpPr>
          <p:nvPr/>
        </p:nvSpPr>
        <p:spPr bwMode="auto">
          <a:xfrm>
            <a:off x="2679700" y="3979863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35" name="Text Box 33"/>
          <p:cNvSpPr txBox="1">
            <a:spLocks noChangeArrowheads="1"/>
          </p:cNvSpPr>
          <p:nvPr/>
        </p:nvSpPr>
        <p:spPr bwMode="auto">
          <a:xfrm>
            <a:off x="3568700" y="3368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51236" name="Text Box 34"/>
          <p:cNvSpPr txBox="1">
            <a:spLocks noChangeArrowheads="1"/>
          </p:cNvSpPr>
          <p:nvPr/>
        </p:nvSpPr>
        <p:spPr bwMode="auto">
          <a:xfrm>
            <a:off x="3392488" y="43973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51237" name="Text Box 35"/>
          <p:cNvSpPr txBox="1">
            <a:spLocks noChangeArrowheads="1"/>
          </p:cNvSpPr>
          <p:nvPr/>
        </p:nvSpPr>
        <p:spPr bwMode="auto">
          <a:xfrm>
            <a:off x="3429000" y="37528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 flipV="1">
            <a:off x="2541588" y="3200400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39" name="Text Box 37"/>
          <p:cNvSpPr txBox="1">
            <a:spLocks noChangeArrowheads="1"/>
          </p:cNvSpPr>
          <p:nvPr/>
        </p:nvSpPr>
        <p:spPr bwMode="auto">
          <a:xfrm>
            <a:off x="2476500" y="32908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56390" name="Oval 38"/>
          <p:cNvSpPr>
            <a:spLocks noChangeArrowheads="1"/>
          </p:cNvSpPr>
          <p:nvPr/>
        </p:nvSpPr>
        <p:spPr bwMode="auto">
          <a:xfrm>
            <a:off x="857250" y="373380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 flipV="1">
            <a:off x="1125538" y="3502025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1127125" y="3944938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93" name="Oval 41"/>
          <p:cNvSpPr>
            <a:spLocks noChangeArrowheads="1"/>
          </p:cNvSpPr>
          <p:nvPr/>
        </p:nvSpPr>
        <p:spPr bwMode="auto">
          <a:xfrm>
            <a:off x="1400175" y="276225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394" name="Line 42"/>
          <p:cNvSpPr>
            <a:spLocks noChangeShapeType="1"/>
          </p:cNvSpPr>
          <p:nvPr/>
        </p:nvSpPr>
        <p:spPr bwMode="auto">
          <a:xfrm flipH="1" flipV="1">
            <a:off x="1609725" y="2995613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95" name="Line 43"/>
          <p:cNvSpPr>
            <a:spLocks noChangeShapeType="1"/>
          </p:cNvSpPr>
          <p:nvPr/>
        </p:nvSpPr>
        <p:spPr bwMode="auto">
          <a:xfrm flipH="1">
            <a:off x="1057275" y="3014663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396" name="Line 44"/>
          <p:cNvSpPr>
            <a:spLocks noChangeShapeType="1"/>
          </p:cNvSpPr>
          <p:nvPr/>
        </p:nvSpPr>
        <p:spPr bwMode="auto">
          <a:xfrm flipH="1" flipV="1">
            <a:off x="1695450" y="2900363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47" name="Text Box 45"/>
          <p:cNvSpPr txBox="1">
            <a:spLocks noChangeArrowheads="1"/>
          </p:cNvSpPr>
          <p:nvPr/>
        </p:nvSpPr>
        <p:spPr bwMode="auto">
          <a:xfrm>
            <a:off x="1339850" y="30908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51248" name="Text Box 46"/>
          <p:cNvSpPr txBox="1">
            <a:spLocks noChangeArrowheads="1"/>
          </p:cNvSpPr>
          <p:nvPr/>
        </p:nvSpPr>
        <p:spPr bwMode="auto">
          <a:xfrm>
            <a:off x="1914525" y="26622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51249" name="Text Box 47"/>
          <p:cNvSpPr txBox="1">
            <a:spLocks noChangeArrowheads="1"/>
          </p:cNvSpPr>
          <p:nvPr/>
        </p:nvSpPr>
        <p:spPr bwMode="auto">
          <a:xfrm>
            <a:off x="1108075" y="40274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51250" name="Text Box 48"/>
          <p:cNvSpPr txBox="1">
            <a:spLocks noChangeArrowheads="1"/>
          </p:cNvSpPr>
          <p:nvPr/>
        </p:nvSpPr>
        <p:spPr bwMode="auto">
          <a:xfrm>
            <a:off x="949325" y="31289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51251" name="Text Box 49"/>
          <p:cNvSpPr txBox="1">
            <a:spLocks noChangeArrowheads="1"/>
          </p:cNvSpPr>
          <p:nvPr/>
        </p:nvSpPr>
        <p:spPr bwMode="auto">
          <a:xfrm>
            <a:off x="1171575" y="33575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51252" name="Text Box 50"/>
          <p:cNvSpPr txBox="1">
            <a:spLocks noChangeArrowheads="1"/>
          </p:cNvSpPr>
          <p:nvPr/>
        </p:nvSpPr>
        <p:spPr bwMode="auto">
          <a:xfrm>
            <a:off x="1355725" y="27384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51253" name="Text Box 51"/>
          <p:cNvSpPr txBox="1">
            <a:spLocks noChangeArrowheads="1"/>
          </p:cNvSpPr>
          <p:nvPr/>
        </p:nvSpPr>
        <p:spPr bwMode="auto">
          <a:xfrm>
            <a:off x="2365375" y="29003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51254" name="Text Box 52"/>
          <p:cNvSpPr txBox="1">
            <a:spLocks noChangeArrowheads="1"/>
          </p:cNvSpPr>
          <p:nvPr/>
        </p:nvSpPr>
        <p:spPr bwMode="auto">
          <a:xfrm>
            <a:off x="812800" y="37099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51255" name="Text Box 53"/>
          <p:cNvSpPr txBox="1">
            <a:spLocks noChangeArrowheads="1"/>
          </p:cNvSpPr>
          <p:nvPr/>
        </p:nvSpPr>
        <p:spPr bwMode="auto">
          <a:xfrm>
            <a:off x="2355850" y="37004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51256" name="Text Box 54"/>
          <p:cNvSpPr txBox="1">
            <a:spLocks noChangeArrowheads="1"/>
          </p:cNvSpPr>
          <p:nvPr/>
        </p:nvSpPr>
        <p:spPr bwMode="auto">
          <a:xfrm>
            <a:off x="3127375" y="32718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41</a:t>
            </a:r>
          </a:p>
        </p:txBody>
      </p:sp>
      <p:sp>
        <p:nvSpPr>
          <p:cNvPr id="51257" name="Text Box 55"/>
          <p:cNvSpPr txBox="1">
            <a:spLocks noChangeArrowheads="1"/>
          </p:cNvSpPr>
          <p:nvPr/>
        </p:nvSpPr>
        <p:spPr bwMode="auto">
          <a:xfrm>
            <a:off x="3127375" y="4016375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51258" name="Text Box 56"/>
          <p:cNvSpPr txBox="1">
            <a:spLocks noChangeArrowheads="1"/>
          </p:cNvSpPr>
          <p:nvPr/>
        </p:nvSpPr>
        <p:spPr bwMode="auto">
          <a:xfrm>
            <a:off x="2355850" y="45196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50</a:t>
            </a:r>
          </a:p>
        </p:txBody>
      </p:sp>
      <p:sp>
        <p:nvSpPr>
          <p:cNvPr id="51259" name="Text Box 57"/>
          <p:cNvSpPr txBox="1">
            <a:spLocks noChangeArrowheads="1"/>
          </p:cNvSpPr>
          <p:nvPr/>
        </p:nvSpPr>
        <p:spPr bwMode="auto">
          <a:xfrm>
            <a:off x="1584325" y="41100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51260" name="Text Box 58"/>
          <p:cNvSpPr txBox="1">
            <a:spLocks noChangeArrowheads="1"/>
          </p:cNvSpPr>
          <p:nvPr/>
        </p:nvSpPr>
        <p:spPr bwMode="auto">
          <a:xfrm>
            <a:off x="3349625" y="3092450"/>
            <a:ext cx="54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(60)</a:t>
            </a:r>
          </a:p>
        </p:txBody>
      </p:sp>
      <p:sp>
        <p:nvSpPr>
          <p:cNvPr id="51261" name="Text Box 59"/>
          <p:cNvSpPr txBox="1">
            <a:spLocks noChangeArrowheads="1"/>
          </p:cNvSpPr>
          <p:nvPr/>
        </p:nvSpPr>
        <p:spPr bwMode="auto">
          <a:xfrm>
            <a:off x="2276475" y="4770438"/>
            <a:ext cx="568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(89)</a:t>
            </a:r>
          </a:p>
        </p:txBody>
      </p:sp>
      <p:sp>
        <p:nvSpPr>
          <p:cNvPr id="51262" name="Oval 60"/>
          <p:cNvSpPr>
            <a:spLocks noChangeArrowheads="1"/>
          </p:cNvSpPr>
          <p:nvPr/>
        </p:nvSpPr>
        <p:spPr bwMode="auto">
          <a:xfrm>
            <a:off x="5643563" y="3321050"/>
            <a:ext cx="279400" cy="2682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0</a:t>
            </a:r>
          </a:p>
        </p:txBody>
      </p:sp>
      <p:sp>
        <p:nvSpPr>
          <p:cNvPr id="356413" name="Oval 61"/>
          <p:cNvSpPr>
            <a:spLocks noChangeArrowheads="1"/>
          </p:cNvSpPr>
          <p:nvPr/>
        </p:nvSpPr>
        <p:spPr bwMode="auto">
          <a:xfrm>
            <a:off x="6413500" y="4533900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414" name="Oval 62"/>
          <p:cNvSpPr>
            <a:spLocks noChangeArrowheads="1"/>
          </p:cNvSpPr>
          <p:nvPr/>
        </p:nvSpPr>
        <p:spPr bwMode="auto">
          <a:xfrm>
            <a:off x="5643563" y="4129088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415" name="Oval 63"/>
          <p:cNvSpPr>
            <a:spLocks noChangeArrowheads="1"/>
          </p:cNvSpPr>
          <p:nvPr/>
        </p:nvSpPr>
        <p:spPr bwMode="auto">
          <a:xfrm>
            <a:off x="6413500" y="372427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6416" name="Oval 64"/>
          <p:cNvSpPr>
            <a:spLocks noChangeArrowheads="1"/>
          </p:cNvSpPr>
          <p:nvPr/>
        </p:nvSpPr>
        <p:spPr bwMode="auto">
          <a:xfrm>
            <a:off x="7185025" y="4062413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417" name="Oval 65"/>
          <p:cNvSpPr>
            <a:spLocks noChangeArrowheads="1"/>
          </p:cNvSpPr>
          <p:nvPr/>
        </p:nvSpPr>
        <p:spPr bwMode="auto">
          <a:xfrm>
            <a:off x="7185025" y="328612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6418" name="Oval 66"/>
          <p:cNvSpPr>
            <a:spLocks noChangeArrowheads="1"/>
          </p:cNvSpPr>
          <p:nvPr/>
        </p:nvSpPr>
        <p:spPr bwMode="auto">
          <a:xfrm>
            <a:off x="6413500" y="2916238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419" name="Line 67"/>
          <p:cNvSpPr>
            <a:spLocks noChangeShapeType="1"/>
          </p:cNvSpPr>
          <p:nvPr/>
        </p:nvSpPr>
        <p:spPr bwMode="auto">
          <a:xfrm>
            <a:off x="5905500" y="3522663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0" name="Line 68"/>
          <p:cNvSpPr>
            <a:spLocks noChangeShapeType="1"/>
          </p:cNvSpPr>
          <p:nvPr/>
        </p:nvSpPr>
        <p:spPr bwMode="auto">
          <a:xfrm flipV="1">
            <a:off x="5922963" y="3917950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1" name="Line 69"/>
          <p:cNvSpPr>
            <a:spLocks noChangeShapeType="1"/>
          </p:cNvSpPr>
          <p:nvPr/>
        </p:nvSpPr>
        <p:spPr bwMode="auto">
          <a:xfrm flipV="1">
            <a:off x="5853113" y="3051175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2" name="Line 70"/>
          <p:cNvSpPr>
            <a:spLocks noChangeShapeType="1"/>
          </p:cNvSpPr>
          <p:nvPr/>
        </p:nvSpPr>
        <p:spPr bwMode="auto">
          <a:xfrm>
            <a:off x="6696075" y="3044825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3" name="Line 71"/>
          <p:cNvSpPr>
            <a:spLocks noChangeShapeType="1"/>
          </p:cNvSpPr>
          <p:nvPr/>
        </p:nvSpPr>
        <p:spPr bwMode="auto">
          <a:xfrm flipV="1">
            <a:off x="6678613" y="3498850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4" name="Line 72"/>
          <p:cNvSpPr>
            <a:spLocks noChangeShapeType="1"/>
          </p:cNvSpPr>
          <p:nvPr/>
        </p:nvSpPr>
        <p:spPr bwMode="auto">
          <a:xfrm>
            <a:off x="6684963" y="3917950"/>
            <a:ext cx="5159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5" name="Line 73"/>
          <p:cNvSpPr>
            <a:spLocks noChangeShapeType="1"/>
          </p:cNvSpPr>
          <p:nvPr/>
        </p:nvSpPr>
        <p:spPr bwMode="auto">
          <a:xfrm>
            <a:off x="5916613" y="4324350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V="1">
            <a:off x="6684963" y="4291013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77" name="Text Box 75"/>
          <p:cNvSpPr txBox="1">
            <a:spLocks noChangeArrowheads="1"/>
          </p:cNvSpPr>
          <p:nvPr/>
        </p:nvSpPr>
        <p:spPr bwMode="auto">
          <a:xfrm>
            <a:off x="5994400" y="3125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51278" name="Text Box 76"/>
          <p:cNvSpPr txBox="1">
            <a:spLocks noChangeArrowheads="1"/>
          </p:cNvSpPr>
          <p:nvPr/>
        </p:nvSpPr>
        <p:spPr bwMode="auto">
          <a:xfrm>
            <a:off x="5830888" y="35512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51279" name="Text Box 77"/>
          <p:cNvSpPr txBox="1">
            <a:spLocks noChangeArrowheads="1"/>
          </p:cNvSpPr>
          <p:nvPr/>
        </p:nvSpPr>
        <p:spPr bwMode="auto">
          <a:xfrm>
            <a:off x="5861050" y="4395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51280" name="Text Box 78"/>
          <p:cNvSpPr txBox="1">
            <a:spLocks noChangeArrowheads="1"/>
          </p:cNvSpPr>
          <p:nvPr/>
        </p:nvSpPr>
        <p:spPr bwMode="auto">
          <a:xfrm>
            <a:off x="6854825" y="29352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24</a:t>
            </a:r>
          </a:p>
        </p:txBody>
      </p:sp>
      <p:sp>
        <p:nvSpPr>
          <p:cNvPr id="51281" name="Text Box 79"/>
          <p:cNvSpPr txBox="1">
            <a:spLocks noChangeArrowheads="1"/>
          </p:cNvSpPr>
          <p:nvPr/>
        </p:nvSpPr>
        <p:spPr bwMode="auto">
          <a:xfrm>
            <a:off x="6873875" y="35512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18</a:t>
            </a:r>
          </a:p>
        </p:txBody>
      </p:sp>
      <p:sp>
        <p:nvSpPr>
          <p:cNvPr id="51282" name="Text Box 80"/>
          <p:cNvSpPr txBox="1">
            <a:spLocks noChangeArrowheads="1"/>
          </p:cNvSpPr>
          <p:nvPr/>
        </p:nvSpPr>
        <p:spPr bwMode="auto">
          <a:xfrm>
            <a:off x="5921375" y="37973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51283" name="Text Box 81"/>
          <p:cNvSpPr txBox="1">
            <a:spLocks noChangeArrowheads="1"/>
          </p:cNvSpPr>
          <p:nvPr/>
        </p:nvSpPr>
        <p:spPr bwMode="auto">
          <a:xfrm>
            <a:off x="6875463" y="37893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51284" name="Text Box 82"/>
          <p:cNvSpPr txBox="1">
            <a:spLocks noChangeArrowheads="1"/>
          </p:cNvSpPr>
          <p:nvPr/>
        </p:nvSpPr>
        <p:spPr bwMode="auto">
          <a:xfrm>
            <a:off x="6867525" y="4356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29</a:t>
            </a:r>
          </a:p>
        </p:txBody>
      </p:sp>
      <p:sp>
        <p:nvSpPr>
          <p:cNvPr id="51285" name="Text Box 83"/>
          <p:cNvSpPr txBox="1">
            <a:spLocks noChangeArrowheads="1"/>
          </p:cNvSpPr>
          <p:nvPr/>
        </p:nvSpPr>
        <p:spPr bwMode="auto">
          <a:xfrm>
            <a:off x="5445125" y="36766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6436" name="Line 84"/>
          <p:cNvSpPr>
            <a:spLocks noChangeShapeType="1"/>
          </p:cNvSpPr>
          <p:nvPr/>
        </p:nvSpPr>
        <p:spPr bwMode="auto">
          <a:xfrm>
            <a:off x="5765800" y="3581400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37" name="Line 85"/>
          <p:cNvSpPr>
            <a:spLocks noChangeShapeType="1"/>
          </p:cNvSpPr>
          <p:nvPr/>
        </p:nvSpPr>
        <p:spPr bwMode="auto">
          <a:xfrm flipV="1">
            <a:off x="5919788" y="4227513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88" name="Text Box 86"/>
          <p:cNvSpPr txBox="1">
            <a:spLocks noChangeArrowheads="1"/>
          </p:cNvSpPr>
          <p:nvPr/>
        </p:nvSpPr>
        <p:spPr bwMode="auto">
          <a:xfrm>
            <a:off x="6353175" y="41878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51289" name="Oval 87"/>
          <p:cNvSpPr>
            <a:spLocks noChangeArrowheads="1"/>
          </p:cNvSpPr>
          <p:nvPr/>
        </p:nvSpPr>
        <p:spPr bwMode="auto">
          <a:xfrm>
            <a:off x="7940675" y="3721100"/>
            <a:ext cx="280988" cy="268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600" i="0">
                <a:solidFill>
                  <a:schemeClr val="bg1"/>
                </a:solidFill>
                <a:latin typeface="굴림" charset="-127"/>
                <a:ea typeface="굴림" charset="-127"/>
              </a:rPr>
              <a:t>61</a:t>
            </a:r>
          </a:p>
        </p:txBody>
      </p:sp>
      <p:sp>
        <p:nvSpPr>
          <p:cNvPr id="356440" name="Line 88"/>
          <p:cNvSpPr>
            <a:spLocks noChangeShapeType="1"/>
          </p:cNvSpPr>
          <p:nvPr/>
        </p:nvSpPr>
        <p:spPr bwMode="auto">
          <a:xfrm>
            <a:off x="7461250" y="3481388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41" name="Line 89"/>
          <p:cNvSpPr>
            <a:spLocks noChangeShapeType="1"/>
          </p:cNvSpPr>
          <p:nvPr/>
        </p:nvSpPr>
        <p:spPr bwMode="auto">
          <a:xfrm flipV="1">
            <a:off x="7459663" y="3895725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42" name="Freeform 90"/>
          <p:cNvSpPr>
            <a:spLocks/>
          </p:cNvSpPr>
          <p:nvPr/>
        </p:nvSpPr>
        <p:spPr bwMode="auto">
          <a:xfrm>
            <a:off x="6696075" y="3976688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93" name="Text Box 91"/>
          <p:cNvSpPr txBox="1">
            <a:spLocks noChangeArrowheads="1"/>
          </p:cNvSpPr>
          <p:nvPr/>
        </p:nvSpPr>
        <p:spPr bwMode="auto">
          <a:xfrm>
            <a:off x="7585075" y="33655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51294" name="Text Box 92"/>
          <p:cNvSpPr txBox="1">
            <a:spLocks noChangeArrowheads="1"/>
          </p:cNvSpPr>
          <p:nvPr/>
        </p:nvSpPr>
        <p:spPr bwMode="auto">
          <a:xfrm>
            <a:off x="7408863" y="43942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51295" name="Text Box 93"/>
          <p:cNvSpPr txBox="1">
            <a:spLocks noChangeArrowheads="1"/>
          </p:cNvSpPr>
          <p:nvPr/>
        </p:nvSpPr>
        <p:spPr bwMode="auto">
          <a:xfrm>
            <a:off x="7432675" y="37623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28</a:t>
            </a:r>
          </a:p>
        </p:txBody>
      </p:sp>
      <p:sp>
        <p:nvSpPr>
          <p:cNvPr id="356446" name="Line 94"/>
          <p:cNvSpPr>
            <a:spLocks noChangeShapeType="1"/>
          </p:cNvSpPr>
          <p:nvPr/>
        </p:nvSpPr>
        <p:spPr bwMode="auto">
          <a:xfrm flipV="1">
            <a:off x="6557963" y="3197225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97" name="Text Box 95"/>
          <p:cNvSpPr txBox="1">
            <a:spLocks noChangeArrowheads="1"/>
          </p:cNvSpPr>
          <p:nvPr/>
        </p:nvSpPr>
        <p:spPr bwMode="auto">
          <a:xfrm>
            <a:off x="6492875" y="32877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16</a:t>
            </a:r>
          </a:p>
        </p:txBody>
      </p:sp>
      <p:sp>
        <p:nvSpPr>
          <p:cNvPr id="356448" name="Oval 96"/>
          <p:cNvSpPr>
            <a:spLocks noChangeArrowheads="1"/>
          </p:cNvSpPr>
          <p:nvPr/>
        </p:nvSpPr>
        <p:spPr bwMode="auto">
          <a:xfrm>
            <a:off x="4873625" y="3730625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449" name="Line 97"/>
          <p:cNvSpPr>
            <a:spLocks noChangeShapeType="1"/>
          </p:cNvSpPr>
          <p:nvPr/>
        </p:nvSpPr>
        <p:spPr bwMode="auto">
          <a:xfrm flipV="1">
            <a:off x="5141913" y="3498850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50" name="Line 98"/>
          <p:cNvSpPr>
            <a:spLocks noChangeShapeType="1"/>
          </p:cNvSpPr>
          <p:nvPr/>
        </p:nvSpPr>
        <p:spPr bwMode="auto">
          <a:xfrm>
            <a:off x="5143500" y="3941763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51" name="Oval 99"/>
          <p:cNvSpPr>
            <a:spLocks noChangeArrowheads="1"/>
          </p:cNvSpPr>
          <p:nvPr/>
        </p:nvSpPr>
        <p:spPr bwMode="auto">
          <a:xfrm>
            <a:off x="5416550" y="2759075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56452" name="Line 100"/>
          <p:cNvSpPr>
            <a:spLocks noChangeShapeType="1"/>
          </p:cNvSpPr>
          <p:nvPr/>
        </p:nvSpPr>
        <p:spPr bwMode="auto">
          <a:xfrm flipH="1" flipV="1">
            <a:off x="5626100" y="2992438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53" name="Line 101"/>
          <p:cNvSpPr>
            <a:spLocks noChangeShapeType="1"/>
          </p:cNvSpPr>
          <p:nvPr/>
        </p:nvSpPr>
        <p:spPr bwMode="auto">
          <a:xfrm flipH="1">
            <a:off x="5073650" y="3011488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6454" name="Line 102"/>
          <p:cNvSpPr>
            <a:spLocks noChangeShapeType="1"/>
          </p:cNvSpPr>
          <p:nvPr/>
        </p:nvSpPr>
        <p:spPr bwMode="auto">
          <a:xfrm flipH="1" flipV="1">
            <a:off x="5711825" y="2897188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305" name="Text Box 103"/>
          <p:cNvSpPr txBox="1">
            <a:spLocks noChangeArrowheads="1"/>
          </p:cNvSpPr>
          <p:nvPr/>
        </p:nvSpPr>
        <p:spPr bwMode="auto">
          <a:xfrm>
            <a:off x="5356225" y="30876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51306" name="Text Box 104"/>
          <p:cNvSpPr txBox="1">
            <a:spLocks noChangeArrowheads="1"/>
          </p:cNvSpPr>
          <p:nvPr/>
        </p:nvSpPr>
        <p:spPr bwMode="auto">
          <a:xfrm>
            <a:off x="5930900" y="26590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19</a:t>
            </a:r>
          </a:p>
        </p:txBody>
      </p:sp>
      <p:sp>
        <p:nvSpPr>
          <p:cNvPr id="51307" name="Text Box 105"/>
          <p:cNvSpPr txBox="1">
            <a:spLocks noChangeArrowheads="1"/>
          </p:cNvSpPr>
          <p:nvPr/>
        </p:nvSpPr>
        <p:spPr bwMode="auto">
          <a:xfrm>
            <a:off x="5137150" y="40370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51308" name="Text Box 106"/>
          <p:cNvSpPr txBox="1">
            <a:spLocks noChangeArrowheads="1"/>
          </p:cNvSpPr>
          <p:nvPr/>
        </p:nvSpPr>
        <p:spPr bwMode="auto">
          <a:xfrm>
            <a:off x="4965700" y="3125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20</a:t>
            </a:r>
          </a:p>
        </p:txBody>
      </p:sp>
      <p:sp>
        <p:nvSpPr>
          <p:cNvPr id="51309" name="Text Box 107"/>
          <p:cNvSpPr txBox="1">
            <a:spLocks noChangeArrowheads="1"/>
          </p:cNvSpPr>
          <p:nvPr/>
        </p:nvSpPr>
        <p:spPr bwMode="auto">
          <a:xfrm>
            <a:off x="5213350" y="33416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51310" name="Text Box 108"/>
          <p:cNvSpPr txBox="1">
            <a:spLocks noChangeArrowheads="1"/>
          </p:cNvSpPr>
          <p:nvPr/>
        </p:nvSpPr>
        <p:spPr bwMode="auto">
          <a:xfrm>
            <a:off x="5372100" y="2735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51311" name="Text Box 109"/>
          <p:cNvSpPr txBox="1">
            <a:spLocks noChangeArrowheads="1"/>
          </p:cNvSpPr>
          <p:nvPr/>
        </p:nvSpPr>
        <p:spPr bwMode="auto">
          <a:xfrm>
            <a:off x="6381750" y="28971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30</a:t>
            </a:r>
          </a:p>
        </p:txBody>
      </p:sp>
      <p:sp>
        <p:nvSpPr>
          <p:cNvPr id="51312" name="Text Box 110"/>
          <p:cNvSpPr txBox="1">
            <a:spLocks noChangeArrowheads="1"/>
          </p:cNvSpPr>
          <p:nvPr/>
        </p:nvSpPr>
        <p:spPr bwMode="auto">
          <a:xfrm>
            <a:off x="4829175" y="37068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17</a:t>
            </a:r>
          </a:p>
        </p:txBody>
      </p:sp>
      <p:sp>
        <p:nvSpPr>
          <p:cNvPr id="51313" name="Text Box 111"/>
          <p:cNvSpPr txBox="1">
            <a:spLocks noChangeArrowheads="1"/>
          </p:cNvSpPr>
          <p:nvPr/>
        </p:nvSpPr>
        <p:spPr bwMode="auto">
          <a:xfrm>
            <a:off x="6372225" y="36972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23</a:t>
            </a:r>
          </a:p>
        </p:txBody>
      </p:sp>
      <p:sp>
        <p:nvSpPr>
          <p:cNvPr id="51314" name="Text Box 112"/>
          <p:cNvSpPr txBox="1">
            <a:spLocks noChangeArrowheads="1"/>
          </p:cNvSpPr>
          <p:nvPr/>
        </p:nvSpPr>
        <p:spPr bwMode="auto">
          <a:xfrm>
            <a:off x="7143750" y="32686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41</a:t>
            </a:r>
          </a:p>
        </p:txBody>
      </p:sp>
      <p:sp>
        <p:nvSpPr>
          <p:cNvPr id="51315" name="Text Box 113"/>
          <p:cNvSpPr txBox="1">
            <a:spLocks noChangeArrowheads="1"/>
          </p:cNvSpPr>
          <p:nvPr/>
        </p:nvSpPr>
        <p:spPr bwMode="auto">
          <a:xfrm>
            <a:off x="7143750" y="4013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600" i="0">
                <a:latin typeface="굴림" charset="-127"/>
                <a:ea typeface="굴림" charset="-127"/>
              </a:rPr>
              <a:t>∞</a:t>
            </a:r>
          </a:p>
        </p:txBody>
      </p:sp>
      <p:sp>
        <p:nvSpPr>
          <p:cNvPr id="51316" name="Text Box 114"/>
          <p:cNvSpPr txBox="1">
            <a:spLocks noChangeArrowheads="1"/>
          </p:cNvSpPr>
          <p:nvPr/>
        </p:nvSpPr>
        <p:spPr bwMode="auto">
          <a:xfrm>
            <a:off x="6372225" y="45164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50</a:t>
            </a:r>
          </a:p>
        </p:txBody>
      </p:sp>
      <p:sp>
        <p:nvSpPr>
          <p:cNvPr id="51317" name="Text Box 115"/>
          <p:cNvSpPr txBox="1">
            <a:spLocks noChangeArrowheads="1"/>
          </p:cNvSpPr>
          <p:nvPr/>
        </p:nvSpPr>
        <p:spPr bwMode="auto">
          <a:xfrm>
            <a:off x="5600700" y="41068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25</a:t>
            </a:r>
          </a:p>
        </p:txBody>
      </p:sp>
      <p:sp>
        <p:nvSpPr>
          <p:cNvPr id="356468" name="AutoShape 116"/>
          <p:cNvSpPr>
            <a:spLocks noChangeArrowheads="1"/>
          </p:cNvSpPr>
          <p:nvPr/>
        </p:nvSpPr>
        <p:spPr bwMode="auto">
          <a:xfrm>
            <a:off x="4219575" y="32115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56469" name="AutoShape 117"/>
          <p:cNvSpPr>
            <a:spLocks noChangeArrowheads="1"/>
          </p:cNvSpPr>
          <p:nvPr/>
        </p:nvSpPr>
        <p:spPr bwMode="auto">
          <a:xfrm rot="5400000">
            <a:off x="2143125" y="20177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51320" name="Text Box 118"/>
          <p:cNvSpPr txBox="1">
            <a:spLocks noChangeArrowheads="1"/>
          </p:cNvSpPr>
          <p:nvPr/>
        </p:nvSpPr>
        <p:spPr bwMode="auto">
          <a:xfrm>
            <a:off x="1397000" y="4373563"/>
            <a:ext cx="53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(77)</a:t>
            </a:r>
          </a:p>
        </p:txBody>
      </p:sp>
      <p:sp>
        <p:nvSpPr>
          <p:cNvPr id="51321" name="Text Box 119"/>
          <p:cNvSpPr txBox="1">
            <a:spLocks noChangeArrowheads="1"/>
          </p:cNvSpPr>
          <p:nvPr/>
        </p:nvSpPr>
        <p:spPr bwMode="auto">
          <a:xfrm>
            <a:off x="2314575" y="3951288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(57)</a:t>
            </a:r>
          </a:p>
        </p:txBody>
      </p:sp>
      <p:sp>
        <p:nvSpPr>
          <p:cNvPr id="51322" name="Text Box 120"/>
          <p:cNvSpPr txBox="1">
            <a:spLocks noChangeArrowheads="1"/>
          </p:cNvSpPr>
          <p:nvPr/>
        </p:nvSpPr>
        <p:spPr bwMode="auto">
          <a:xfrm>
            <a:off x="1114425" y="2519363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(71)</a:t>
            </a:r>
          </a:p>
        </p:txBody>
      </p:sp>
      <p:sp>
        <p:nvSpPr>
          <p:cNvPr id="51323" name="Text Box 121"/>
          <p:cNvSpPr txBox="1">
            <a:spLocks noChangeArrowheads="1"/>
          </p:cNvSpPr>
          <p:nvPr/>
        </p:nvSpPr>
        <p:spPr bwMode="auto">
          <a:xfrm>
            <a:off x="517525" y="3900488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(85)</a:t>
            </a:r>
          </a:p>
        </p:txBody>
      </p:sp>
      <p:sp>
        <p:nvSpPr>
          <p:cNvPr id="51324" name="Text Box 122"/>
          <p:cNvSpPr txBox="1">
            <a:spLocks noChangeArrowheads="1"/>
          </p:cNvSpPr>
          <p:nvPr/>
        </p:nvSpPr>
        <p:spPr bwMode="auto">
          <a:xfrm>
            <a:off x="2451100" y="2652713"/>
            <a:ext cx="517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(70)</a:t>
            </a:r>
          </a:p>
        </p:txBody>
      </p:sp>
      <p:sp>
        <p:nvSpPr>
          <p:cNvPr id="51325" name="Text Box 123"/>
          <p:cNvSpPr txBox="1">
            <a:spLocks noChangeArrowheads="1"/>
          </p:cNvSpPr>
          <p:nvPr/>
        </p:nvSpPr>
        <p:spPr bwMode="auto">
          <a:xfrm>
            <a:off x="7350125" y="3092450"/>
            <a:ext cx="54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(60)</a:t>
            </a:r>
          </a:p>
        </p:txBody>
      </p:sp>
      <p:sp>
        <p:nvSpPr>
          <p:cNvPr id="51326" name="Text Box 124"/>
          <p:cNvSpPr txBox="1">
            <a:spLocks noChangeArrowheads="1"/>
          </p:cNvSpPr>
          <p:nvPr/>
        </p:nvSpPr>
        <p:spPr bwMode="auto">
          <a:xfrm>
            <a:off x="6276975" y="4770438"/>
            <a:ext cx="568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(89)</a:t>
            </a:r>
          </a:p>
        </p:txBody>
      </p:sp>
      <p:sp>
        <p:nvSpPr>
          <p:cNvPr id="51327" name="Text Box 125"/>
          <p:cNvSpPr txBox="1">
            <a:spLocks noChangeArrowheads="1"/>
          </p:cNvSpPr>
          <p:nvPr/>
        </p:nvSpPr>
        <p:spPr bwMode="auto">
          <a:xfrm>
            <a:off x="5397500" y="4373563"/>
            <a:ext cx="53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(77)</a:t>
            </a:r>
          </a:p>
        </p:txBody>
      </p:sp>
      <p:sp>
        <p:nvSpPr>
          <p:cNvPr id="51328" name="Text Box 126"/>
          <p:cNvSpPr txBox="1">
            <a:spLocks noChangeArrowheads="1"/>
          </p:cNvSpPr>
          <p:nvPr/>
        </p:nvSpPr>
        <p:spPr bwMode="auto">
          <a:xfrm>
            <a:off x="6315075" y="3951288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(57)</a:t>
            </a:r>
          </a:p>
        </p:txBody>
      </p:sp>
      <p:sp>
        <p:nvSpPr>
          <p:cNvPr id="51329" name="Text Box 127"/>
          <p:cNvSpPr txBox="1">
            <a:spLocks noChangeArrowheads="1"/>
          </p:cNvSpPr>
          <p:nvPr/>
        </p:nvSpPr>
        <p:spPr bwMode="auto">
          <a:xfrm>
            <a:off x="5114925" y="2519363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(71)</a:t>
            </a:r>
          </a:p>
        </p:txBody>
      </p:sp>
      <p:sp>
        <p:nvSpPr>
          <p:cNvPr id="51330" name="Text Box 128"/>
          <p:cNvSpPr txBox="1">
            <a:spLocks noChangeArrowheads="1"/>
          </p:cNvSpPr>
          <p:nvPr/>
        </p:nvSpPr>
        <p:spPr bwMode="auto">
          <a:xfrm>
            <a:off x="4518025" y="3900488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(85)</a:t>
            </a:r>
          </a:p>
        </p:txBody>
      </p:sp>
      <p:sp>
        <p:nvSpPr>
          <p:cNvPr id="51331" name="Text Box 129"/>
          <p:cNvSpPr txBox="1">
            <a:spLocks noChangeArrowheads="1"/>
          </p:cNvSpPr>
          <p:nvPr/>
        </p:nvSpPr>
        <p:spPr bwMode="auto">
          <a:xfrm>
            <a:off x="6451600" y="2652713"/>
            <a:ext cx="517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b="1" i="0">
                <a:latin typeface="굴림" charset="-127"/>
                <a:ea typeface="굴림" charset="-127"/>
              </a:rPr>
              <a:t>(70)</a:t>
            </a:r>
          </a:p>
        </p:txBody>
      </p:sp>
      <p:sp>
        <p:nvSpPr>
          <p:cNvPr id="51332" name="Text Box 132"/>
          <p:cNvSpPr txBox="1">
            <a:spLocks noChangeArrowheads="1"/>
          </p:cNvSpPr>
          <p:nvPr/>
        </p:nvSpPr>
        <p:spPr bwMode="auto">
          <a:xfrm>
            <a:off x="831850" y="5564188"/>
            <a:ext cx="715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000" i="0">
                <a:ea typeface="굴림" charset="-127"/>
              </a:rPr>
              <a:t> 추정잔여거리를 사용함으로써 탐색의 단계가 현저히 줄었다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4852988" y="1919288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2189163" y="3070225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893763" y="4224338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88938" y="539432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1-2-3-4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325563" y="537527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1-2-3-5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746625" y="2309813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0+33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711450" y="315118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10+23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93700" y="45339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200" i="0">
                <a:latin typeface="굴림" charset="-127"/>
                <a:ea typeface="굴림" charset="-127"/>
              </a:rPr>
              <a:t>    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(37)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24+13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1830388" y="4224338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1-2-4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295525" y="4532313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31+13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2981325" y="4224338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440113" y="45339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20+13</a:t>
            </a:r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5502275" y="3070225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6019800" y="321468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10+23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4421188" y="4224338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1-3-2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157663" y="453390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28+16</a:t>
            </a:r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5286375" y="4210050"/>
            <a:ext cx="6492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1-3-4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5772150" y="4494213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17+16</a:t>
            </a:r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6583363" y="4210050"/>
            <a:ext cx="6159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1-3-5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7069138" y="4456113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(35)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 19+16</a:t>
            </a: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3341688" y="539432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1-2-5-4</a:t>
            </a: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3478213" y="6335713"/>
            <a:ext cx="503237" cy="2889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2478088" y="537527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1-2-5-3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2632075" y="6335713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45</a:t>
            </a: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2333625" y="60531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44475" y="60531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254125" y="60531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3252788" y="606742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4638675" y="5375275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1-3-4-2</a:t>
            </a:r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5575300" y="5356225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1-3-4-5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5756275" y="6316663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7445375" y="5375275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1-3-5-4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7572375" y="6326188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43</a:t>
            </a:r>
          </a:p>
        </p:txBody>
      </p:sp>
      <p:sp>
        <p:nvSpPr>
          <p:cNvPr id="53283" name="Oval 35"/>
          <p:cNvSpPr>
            <a:spLocks noChangeArrowheads="1"/>
          </p:cNvSpPr>
          <p:nvPr/>
        </p:nvSpPr>
        <p:spPr bwMode="auto">
          <a:xfrm>
            <a:off x="6581775" y="5356225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1-3-5-2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6726238" y="6307138"/>
            <a:ext cx="5032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58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6437313" y="603408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4494213" y="603408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5503863" y="603408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7356475" y="6048375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289" name="Oval 41"/>
          <p:cNvSpPr>
            <a:spLocks noChangeArrowheads="1"/>
          </p:cNvSpPr>
          <p:nvPr/>
        </p:nvSpPr>
        <p:spPr bwMode="auto">
          <a:xfrm>
            <a:off x="6827838" y="3070225"/>
            <a:ext cx="617537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1-4</a:t>
            </a: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7167563" y="346868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(53)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30+23</a:t>
            </a:r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8021638" y="307181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1-5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8310563" y="346868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(48)</a:t>
            </a:r>
          </a:p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 25+23</a:t>
            </a:r>
          </a:p>
        </p:txBody>
      </p:sp>
      <p:sp>
        <p:nvSpPr>
          <p:cNvPr id="360493" name="Line 45"/>
          <p:cNvSpPr>
            <a:spLocks noChangeShapeType="1"/>
          </p:cNvSpPr>
          <p:nvPr/>
        </p:nvSpPr>
        <p:spPr bwMode="auto">
          <a:xfrm flipH="1">
            <a:off x="2660650" y="2255838"/>
            <a:ext cx="2227263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494" name="Line 46"/>
          <p:cNvSpPr>
            <a:spLocks noChangeShapeType="1"/>
          </p:cNvSpPr>
          <p:nvPr/>
        </p:nvSpPr>
        <p:spPr bwMode="auto">
          <a:xfrm>
            <a:off x="5205413" y="2336800"/>
            <a:ext cx="452437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495" name="Line 47"/>
          <p:cNvSpPr>
            <a:spLocks noChangeShapeType="1"/>
          </p:cNvSpPr>
          <p:nvPr/>
        </p:nvSpPr>
        <p:spPr bwMode="auto">
          <a:xfrm>
            <a:off x="5338763" y="2297113"/>
            <a:ext cx="166846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496" name="Line 48"/>
          <p:cNvSpPr>
            <a:spLocks noChangeShapeType="1"/>
          </p:cNvSpPr>
          <p:nvPr/>
        </p:nvSpPr>
        <p:spPr bwMode="auto">
          <a:xfrm>
            <a:off x="5403850" y="2230438"/>
            <a:ext cx="2703513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497" name="Line 49"/>
          <p:cNvSpPr>
            <a:spLocks noChangeShapeType="1"/>
          </p:cNvSpPr>
          <p:nvPr/>
        </p:nvSpPr>
        <p:spPr bwMode="auto">
          <a:xfrm flipH="1">
            <a:off x="2211388" y="3502025"/>
            <a:ext cx="211137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498" name="Line 50"/>
          <p:cNvSpPr>
            <a:spLocks noChangeShapeType="1"/>
          </p:cNvSpPr>
          <p:nvPr/>
        </p:nvSpPr>
        <p:spPr bwMode="auto">
          <a:xfrm flipH="1">
            <a:off x="1255713" y="3462338"/>
            <a:ext cx="106045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499" name="Line 51"/>
          <p:cNvSpPr>
            <a:spLocks noChangeShapeType="1"/>
          </p:cNvSpPr>
          <p:nvPr/>
        </p:nvSpPr>
        <p:spPr bwMode="auto">
          <a:xfrm>
            <a:off x="2595563" y="3487738"/>
            <a:ext cx="6350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0" name="Line 52"/>
          <p:cNvSpPr>
            <a:spLocks noChangeShapeType="1"/>
          </p:cNvSpPr>
          <p:nvPr/>
        </p:nvSpPr>
        <p:spPr bwMode="auto">
          <a:xfrm flipH="1">
            <a:off x="5629275" y="3502025"/>
            <a:ext cx="146050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 flipH="1">
            <a:off x="4781550" y="3489325"/>
            <a:ext cx="90170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2" name="Line 54"/>
          <p:cNvSpPr>
            <a:spLocks noChangeShapeType="1"/>
          </p:cNvSpPr>
          <p:nvPr/>
        </p:nvSpPr>
        <p:spPr bwMode="auto">
          <a:xfrm>
            <a:off x="5894388" y="3489325"/>
            <a:ext cx="928687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3" name="Line 55"/>
          <p:cNvSpPr>
            <a:spLocks noChangeShapeType="1"/>
          </p:cNvSpPr>
          <p:nvPr/>
        </p:nvSpPr>
        <p:spPr bwMode="auto">
          <a:xfrm flipH="1">
            <a:off x="792163" y="4641850"/>
            <a:ext cx="3444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4" name="Line 56"/>
          <p:cNvSpPr>
            <a:spLocks noChangeShapeType="1"/>
          </p:cNvSpPr>
          <p:nvPr/>
        </p:nvSpPr>
        <p:spPr bwMode="auto">
          <a:xfrm>
            <a:off x="1270000" y="4654550"/>
            <a:ext cx="4111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5" name="Line 57"/>
          <p:cNvSpPr>
            <a:spLocks noChangeShapeType="1"/>
          </p:cNvSpPr>
          <p:nvPr/>
        </p:nvSpPr>
        <p:spPr bwMode="auto">
          <a:xfrm flipH="1">
            <a:off x="2873375" y="4654550"/>
            <a:ext cx="3571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6" name="Line 58"/>
          <p:cNvSpPr>
            <a:spLocks noChangeShapeType="1"/>
          </p:cNvSpPr>
          <p:nvPr/>
        </p:nvSpPr>
        <p:spPr bwMode="auto">
          <a:xfrm>
            <a:off x="3349625" y="4654550"/>
            <a:ext cx="3857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7" name="Line 59"/>
          <p:cNvSpPr>
            <a:spLocks noChangeShapeType="1"/>
          </p:cNvSpPr>
          <p:nvPr/>
        </p:nvSpPr>
        <p:spPr bwMode="auto">
          <a:xfrm flipH="1">
            <a:off x="5059363" y="4641850"/>
            <a:ext cx="4635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8" name="Line 60"/>
          <p:cNvSpPr>
            <a:spLocks noChangeShapeType="1"/>
          </p:cNvSpPr>
          <p:nvPr/>
        </p:nvSpPr>
        <p:spPr bwMode="auto">
          <a:xfrm>
            <a:off x="5643563" y="4641850"/>
            <a:ext cx="33020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09" name="Line 61"/>
          <p:cNvSpPr>
            <a:spLocks noChangeShapeType="1"/>
          </p:cNvSpPr>
          <p:nvPr/>
        </p:nvSpPr>
        <p:spPr bwMode="auto">
          <a:xfrm>
            <a:off x="6915150" y="4641850"/>
            <a:ext cx="26988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0510" name="Line 62"/>
          <p:cNvSpPr>
            <a:spLocks noChangeShapeType="1"/>
          </p:cNvSpPr>
          <p:nvPr/>
        </p:nvSpPr>
        <p:spPr bwMode="auto">
          <a:xfrm>
            <a:off x="7021513" y="4614863"/>
            <a:ext cx="741362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3311" name="Oval 63"/>
          <p:cNvSpPr>
            <a:spLocks noChangeArrowheads="1"/>
          </p:cNvSpPr>
          <p:nvPr/>
        </p:nvSpPr>
        <p:spPr bwMode="auto">
          <a:xfrm>
            <a:off x="4713288" y="178752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53312" name="Oval 64"/>
          <p:cNvSpPr>
            <a:spLocks noChangeArrowheads="1"/>
          </p:cNvSpPr>
          <p:nvPr/>
        </p:nvSpPr>
        <p:spPr bwMode="auto">
          <a:xfrm>
            <a:off x="2049463" y="29273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53313" name="Oval 65"/>
          <p:cNvSpPr>
            <a:spLocks noChangeArrowheads="1"/>
          </p:cNvSpPr>
          <p:nvPr/>
        </p:nvSpPr>
        <p:spPr bwMode="auto">
          <a:xfrm>
            <a:off x="3319463" y="523081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3314" name="Oval 66"/>
          <p:cNvSpPr>
            <a:spLocks noChangeArrowheads="1"/>
          </p:cNvSpPr>
          <p:nvPr/>
        </p:nvSpPr>
        <p:spPr bwMode="auto">
          <a:xfrm>
            <a:off x="873125" y="40068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53315" name="Oval 67"/>
          <p:cNvSpPr>
            <a:spLocks noChangeArrowheads="1"/>
          </p:cNvSpPr>
          <p:nvPr/>
        </p:nvSpPr>
        <p:spPr bwMode="auto">
          <a:xfrm>
            <a:off x="5213350" y="4019550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53316" name="Oval 68"/>
          <p:cNvSpPr>
            <a:spLocks noChangeArrowheads="1"/>
          </p:cNvSpPr>
          <p:nvPr/>
        </p:nvSpPr>
        <p:spPr bwMode="auto">
          <a:xfrm>
            <a:off x="5395913" y="288131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317" name="Oval 69"/>
          <p:cNvSpPr>
            <a:spLocks noChangeArrowheads="1"/>
          </p:cNvSpPr>
          <p:nvPr/>
        </p:nvSpPr>
        <p:spPr bwMode="auto">
          <a:xfrm>
            <a:off x="2922588" y="40195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53318" name="Oval 70"/>
          <p:cNvSpPr>
            <a:spLocks noChangeArrowheads="1"/>
          </p:cNvSpPr>
          <p:nvPr/>
        </p:nvSpPr>
        <p:spPr bwMode="auto">
          <a:xfrm>
            <a:off x="6488113" y="40195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533400" y="632618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48</a:t>
            </a: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1468438" y="632618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44</a:t>
            </a: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4783138" y="630713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52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TSP </a:t>
            </a:r>
            <a:r>
              <a:rPr lang="ko-KR" altLang="en-US" sz="2400" dirty="0"/>
              <a:t>예제를 대상으로 한 </a:t>
            </a:r>
            <a:r>
              <a:rPr lang="en-US" altLang="ko-KR" sz="2400" dirty="0"/>
              <a:t>A* Algorithm </a:t>
            </a:r>
            <a:r>
              <a:rPr lang="ko-KR" altLang="en-US" sz="2400" dirty="0"/>
              <a:t>탐색의 예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State-Space Tree)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1130300" y="4152900"/>
            <a:ext cx="635000" cy="13335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3060700" y="4178300"/>
            <a:ext cx="1473200" cy="13335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5130800" y="4178300"/>
            <a:ext cx="3860800" cy="13335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554663" y="3241675"/>
            <a:ext cx="49053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233988" y="4268788"/>
            <a:ext cx="576262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82295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69100" y="3241675"/>
            <a:ext cx="471488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7964488" y="3241675"/>
            <a:ext cx="4714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826770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67715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H="1">
            <a:off x="5540375" y="3613150"/>
            <a:ext cx="2095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>
            <a:off x="5856288" y="3624263"/>
            <a:ext cx="24447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 flipH="1">
            <a:off x="7945438" y="3632200"/>
            <a:ext cx="212725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>
            <a:off x="8258175" y="3624263"/>
            <a:ext cx="27305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7051675" y="4271963"/>
            <a:ext cx="576263" cy="622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7156450" y="5068888"/>
            <a:ext cx="366713" cy="25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461125" y="4271963"/>
            <a:ext cx="574675" cy="622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000" i="0">
              <a:latin typeface="굴림" charset="-127"/>
              <a:ea typeface="굴림" charset="-127"/>
            </a:endParaRP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6578600" y="5068888"/>
            <a:ext cx="365125" cy="25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418263" y="4846638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153241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7002463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153421</a:t>
            </a:r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6788150" y="2216150"/>
            <a:ext cx="419100" cy="384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1-5</a:t>
            </a:r>
          </a:p>
        </p:txBody>
      </p:sp>
      <p:sp>
        <p:nvSpPr>
          <p:cNvPr id="362519" name="Line 23"/>
          <p:cNvSpPr>
            <a:spLocks noChangeShapeType="1"/>
          </p:cNvSpPr>
          <p:nvPr/>
        </p:nvSpPr>
        <p:spPr bwMode="auto">
          <a:xfrm flipH="1">
            <a:off x="6735763" y="3622675"/>
            <a:ext cx="2159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>
            <a:off x="7048500" y="3633788"/>
            <a:ext cx="284163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8394700" y="5068888"/>
            <a:ext cx="36671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7796213" y="5068888"/>
            <a:ext cx="366712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7642225" y="4851400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154231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5183188" y="4851400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152351</a:t>
            </a: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5756275" y="4851400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152431</a:t>
            </a: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8239125" y="4852988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154321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5330825" y="5072063"/>
            <a:ext cx="36671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5911850" y="5072063"/>
            <a:ext cx="36671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endParaRPr kumimoji="1" lang="ko-KR" altLang="en-US" sz="1200" i="0">
              <a:latin typeface="굴림" charset="-127"/>
              <a:ea typeface="굴림" charset="-127"/>
            </a:endParaRPr>
          </a:p>
        </p:txBody>
      </p:sp>
      <p:sp>
        <p:nvSpPr>
          <p:cNvPr id="362529" name="Freeform 33"/>
          <p:cNvSpPr>
            <a:spLocks/>
          </p:cNvSpPr>
          <p:nvPr/>
        </p:nvSpPr>
        <p:spPr bwMode="auto">
          <a:xfrm>
            <a:off x="5805488" y="3000375"/>
            <a:ext cx="2355850" cy="247650"/>
          </a:xfrm>
          <a:custGeom>
            <a:avLst/>
            <a:gdLst>
              <a:gd name="T0" fmla="*/ 0 w 2040"/>
              <a:gd name="T1" fmla="*/ 168 h 176"/>
              <a:gd name="T2" fmla="*/ 8 w 2040"/>
              <a:gd name="T3" fmla="*/ 0 h 176"/>
              <a:gd name="T4" fmla="*/ 2032 w 2040"/>
              <a:gd name="T5" fmla="*/ 0 h 176"/>
              <a:gd name="T6" fmla="*/ 2040 w 2040"/>
              <a:gd name="T7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0" h="176">
                <a:moveTo>
                  <a:pt x="0" y="168"/>
                </a:moveTo>
                <a:lnTo>
                  <a:pt x="8" y="0"/>
                </a:lnTo>
                <a:lnTo>
                  <a:pt x="2032" y="0"/>
                </a:lnTo>
                <a:lnTo>
                  <a:pt x="2040" y="1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30" name="Line 34"/>
          <p:cNvSpPr>
            <a:spLocks noChangeShapeType="1"/>
          </p:cNvSpPr>
          <p:nvPr/>
        </p:nvSpPr>
        <p:spPr bwMode="auto">
          <a:xfrm>
            <a:off x="6997700" y="2605088"/>
            <a:ext cx="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>
            <a:off x="7086600" y="244157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(48)</a:t>
            </a:r>
          </a:p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 25+23</a:t>
            </a:r>
          </a:p>
        </p:txBody>
      </p:sp>
      <p:sp>
        <p:nvSpPr>
          <p:cNvPr id="55332" name="Oval 36"/>
          <p:cNvSpPr>
            <a:spLocks noChangeArrowheads="1"/>
          </p:cNvSpPr>
          <p:nvPr/>
        </p:nvSpPr>
        <p:spPr bwMode="auto">
          <a:xfrm>
            <a:off x="1495425" y="3241675"/>
            <a:ext cx="469900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1-2-5</a:t>
            </a: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1838325" y="3540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(33)</a:t>
            </a:r>
          </a:p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 20+13</a:t>
            </a:r>
          </a:p>
        </p:txBody>
      </p:sp>
      <p:sp>
        <p:nvSpPr>
          <p:cNvPr id="55334" name="Oval 38"/>
          <p:cNvSpPr>
            <a:spLocks noChangeArrowheads="1"/>
          </p:cNvSpPr>
          <p:nvPr/>
        </p:nvSpPr>
        <p:spPr bwMode="auto">
          <a:xfrm>
            <a:off x="1766888" y="4268788"/>
            <a:ext cx="574675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1-2-5-4</a:t>
            </a:r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1865313" y="5068888"/>
            <a:ext cx="366712" cy="25717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55336" name="Oval 40"/>
          <p:cNvSpPr>
            <a:spLocks noChangeArrowheads="1"/>
          </p:cNvSpPr>
          <p:nvPr/>
        </p:nvSpPr>
        <p:spPr bwMode="auto">
          <a:xfrm>
            <a:off x="117475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1-2-5-3</a:t>
            </a: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1287463" y="5068888"/>
            <a:ext cx="3651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45</a:t>
            </a:r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1133475" y="4840288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125341</a:t>
            </a: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1714500" y="4852988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125431</a:t>
            </a:r>
          </a:p>
        </p:txBody>
      </p:sp>
      <p:sp>
        <p:nvSpPr>
          <p:cNvPr id="362540" name="Line 44"/>
          <p:cNvSpPr>
            <a:spLocks noChangeShapeType="1"/>
          </p:cNvSpPr>
          <p:nvPr/>
        </p:nvSpPr>
        <p:spPr bwMode="auto">
          <a:xfrm flipH="1">
            <a:off x="1444625" y="3624263"/>
            <a:ext cx="2587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41" name="Line 45"/>
          <p:cNvSpPr>
            <a:spLocks noChangeShapeType="1"/>
          </p:cNvSpPr>
          <p:nvPr/>
        </p:nvSpPr>
        <p:spPr bwMode="auto">
          <a:xfrm>
            <a:off x="1771650" y="3624263"/>
            <a:ext cx="2809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42" name="Oval 46"/>
          <p:cNvSpPr>
            <a:spLocks noChangeArrowheads="1"/>
          </p:cNvSpPr>
          <p:nvPr/>
        </p:nvSpPr>
        <p:spPr bwMode="auto">
          <a:xfrm>
            <a:off x="3527425" y="3228975"/>
            <a:ext cx="469900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1-3-5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3870325" y="35274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(35)</a:t>
            </a:r>
          </a:p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 19+16</a:t>
            </a:r>
          </a:p>
        </p:txBody>
      </p:sp>
      <p:sp>
        <p:nvSpPr>
          <p:cNvPr id="55344" name="Oval 48"/>
          <p:cNvSpPr>
            <a:spLocks noChangeArrowheads="1"/>
          </p:cNvSpPr>
          <p:nvPr/>
        </p:nvSpPr>
        <p:spPr bwMode="auto">
          <a:xfrm>
            <a:off x="3798888" y="4256088"/>
            <a:ext cx="574675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1-3-5-4</a:t>
            </a:r>
          </a:p>
        </p:txBody>
      </p:sp>
      <p:sp>
        <p:nvSpPr>
          <p:cNvPr id="55345" name="Rectangle 49"/>
          <p:cNvSpPr>
            <a:spLocks noChangeArrowheads="1"/>
          </p:cNvSpPr>
          <p:nvPr/>
        </p:nvSpPr>
        <p:spPr bwMode="auto">
          <a:xfrm>
            <a:off x="3897313" y="5056188"/>
            <a:ext cx="366712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41</a:t>
            </a:r>
          </a:p>
        </p:txBody>
      </p:sp>
      <p:sp>
        <p:nvSpPr>
          <p:cNvPr id="55346" name="Oval 50"/>
          <p:cNvSpPr>
            <a:spLocks noChangeArrowheads="1"/>
          </p:cNvSpPr>
          <p:nvPr/>
        </p:nvSpPr>
        <p:spPr bwMode="auto">
          <a:xfrm>
            <a:off x="3206750" y="42513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1-3-5-2</a:t>
            </a:r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3319463" y="5056188"/>
            <a:ext cx="3651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58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3165475" y="4827588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125341</a:t>
            </a:r>
          </a:p>
        </p:txBody>
      </p:sp>
      <p:sp>
        <p:nvSpPr>
          <p:cNvPr id="55349" name="Rectangle 53"/>
          <p:cNvSpPr>
            <a:spLocks noChangeArrowheads="1"/>
          </p:cNvSpPr>
          <p:nvPr/>
        </p:nvSpPr>
        <p:spPr bwMode="auto">
          <a:xfrm>
            <a:off x="3746500" y="4840288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000" i="0">
                <a:latin typeface="굴림" charset="-127"/>
                <a:ea typeface="굴림" charset="-127"/>
              </a:rPr>
              <a:t>125431</a:t>
            </a:r>
          </a:p>
        </p:txBody>
      </p:sp>
      <p:sp>
        <p:nvSpPr>
          <p:cNvPr id="362550" name="Line 54"/>
          <p:cNvSpPr>
            <a:spLocks noChangeShapeType="1"/>
          </p:cNvSpPr>
          <p:nvPr/>
        </p:nvSpPr>
        <p:spPr bwMode="auto">
          <a:xfrm flipH="1">
            <a:off x="3476625" y="3611563"/>
            <a:ext cx="2587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51" name="Line 55"/>
          <p:cNvSpPr>
            <a:spLocks noChangeShapeType="1"/>
          </p:cNvSpPr>
          <p:nvPr/>
        </p:nvSpPr>
        <p:spPr bwMode="auto">
          <a:xfrm>
            <a:off x="3803650" y="3611563"/>
            <a:ext cx="2809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52" name="Line 56"/>
          <p:cNvSpPr>
            <a:spLocks noChangeShapeType="1"/>
          </p:cNvSpPr>
          <p:nvPr/>
        </p:nvSpPr>
        <p:spPr bwMode="auto">
          <a:xfrm flipV="1">
            <a:off x="1714500" y="2336800"/>
            <a:ext cx="25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53" name="Line 57"/>
          <p:cNvSpPr>
            <a:spLocks noChangeShapeType="1"/>
          </p:cNvSpPr>
          <p:nvPr/>
        </p:nvSpPr>
        <p:spPr bwMode="auto">
          <a:xfrm flipH="1" flipV="1">
            <a:off x="3505200" y="2273300"/>
            <a:ext cx="2413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54" name="Line 58"/>
          <p:cNvSpPr>
            <a:spLocks noChangeShapeType="1"/>
          </p:cNvSpPr>
          <p:nvPr/>
        </p:nvSpPr>
        <p:spPr bwMode="auto">
          <a:xfrm flipH="1" flipV="1">
            <a:off x="6375400" y="977900"/>
            <a:ext cx="5969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2574925" y="4230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400" i="0">
                <a:ea typeface="굴림" charset="-127"/>
              </a:rPr>
              <a:t>…</a:t>
            </a:r>
            <a:endParaRPr kumimoji="1" lang="en-US" altLang="ko-KR" sz="2400" i="0">
              <a:latin typeface="굴림" charset="-127"/>
              <a:ea typeface="굴림" charset="-127"/>
            </a:endParaRPr>
          </a:p>
        </p:txBody>
      </p:sp>
      <p:sp>
        <p:nvSpPr>
          <p:cNvPr id="55356" name="Text Box 60"/>
          <p:cNvSpPr txBox="1">
            <a:spLocks noChangeArrowheads="1"/>
          </p:cNvSpPr>
          <p:nvPr/>
        </p:nvSpPr>
        <p:spPr bwMode="auto">
          <a:xfrm>
            <a:off x="428625" y="4243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400" i="0">
                <a:ea typeface="굴림" charset="-127"/>
              </a:rPr>
              <a:t>…</a:t>
            </a:r>
            <a:endParaRPr kumimoji="1" lang="en-US" altLang="ko-KR" sz="2400" i="0">
              <a:latin typeface="굴림" charset="-127"/>
              <a:ea typeface="굴림" charset="-127"/>
            </a:endParaRP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4543425" y="4256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400" i="0">
                <a:ea typeface="굴림" charset="-127"/>
              </a:rPr>
              <a:t>…</a:t>
            </a:r>
            <a:endParaRPr kumimoji="1" lang="en-US" altLang="ko-KR" sz="2400" i="0">
              <a:latin typeface="굴림" charset="-127"/>
              <a:ea typeface="굴림" charset="-127"/>
            </a:endParaRPr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2968625" y="6083300"/>
            <a:ext cx="1736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400" i="0">
                <a:latin typeface="굴림" charset="-127"/>
                <a:ea typeface="굴림" charset="-127"/>
              </a:rPr>
              <a:t>계산된 </a:t>
            </a:r>
            <a:r>
              <a:rPr kumimoji="1" lang="en-US" altLang="ko-KR" sz="1400" i="0">
                <a:latin typeface="굴림" charset="-127"/>
                <a:ea typeface="굴림" charset="-127"/>
              </a:rPr>
              <a:t>leaf node</a:t>
            </a:r>
            <a:r>
              <a:rPr kumimoji="1" lang="ko-KR" altLang="en-US" sz="1400" i="0">
                <a:latin typeface="굴림" charset="-127"/>
                <a:ea typeface="굴림" charset="-127"/>
              </a:rPr>
              <a:t>들</a:t>
            </a:r>
          </a:p>
        </p:txBody>
      </p:sp>
      <p:sp>
        <p:nvSpPr>
          <p:cNvPr id="362559" name="Line 63"/>
          <p:cNvSpPr>
            <a:spLocks noChangeShapeType="1"/>
          </p:cNvSpPr>
          <p:nvPr/>
        </p:nvSpPr>
        <p:spPr bwMode="auto">
          <a:xfrm flipV="1">
            <a:off x="3746500" y="5486400"/>
            <a:ext cx="152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60" name="Line 64"/>
          <p:cNvSpPr>
            <a:spLocks noChangeShapeType="1"/>
          </p:cNvSpPr>
          <p:nvPr/>
        </p:nvSpPr>
        <p:spPr bwMode="auto">
          <a:xfrm flipH="1" flipV="1">
            <a:off x="1524000" y="5499100"/>
            <a:ext cx="22225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5330825" y="6057900"/>
            <a:ext cx="232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400" i="0">
                <a:latin typeface="굴림" charset="-127"/>
                <a:ea typeface="굴림" charset="-127"/>
              </a:rPr>
              <a:t>계산되지 않은 </a:t>
            </a:r>
            <a:r>
              <a:rPr kumimoji="1" lang="en-US" altLang="ko-KR" sz="1400" i="0">
                <a:latin typeface="굴림" charset="-127"/>
                <a:ea typeface="굴림" charset="-127"/>
              </a:rPr>
              <a:t>leaf node</a:t>
            </a:r>
            <a:r>
              <a:rPr kumimoji="1" lang="ko-KR" altLang="en-US" sz="1400" i="0">
                <a:latin typeface="굴림" charset="-127"/>
                <a:ea typeface="굴림" charset="-127"/>
              </a:rPr>
              <a:t>들</a:t>
            </a:r>
          </a:p>
        </p:txBody>
      </p:sp>
      <p:sp>
        <p:nvSpPr>
          <p:cNvPr id="362562" name="Line 66"/>
          <p:cNvSpPr>
            <a:spLocks noChangeShapeType="1"/>
          </p:cNvSpPr>
          <p:nvPr/>
        </p:nvSpPr>
        <p:spPr bwMode="auto">
          <a:xfrm flipV="1">
            <a:off x="6629400" y="5511800"/>
            <a:ext cx="317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5363" name="Text Box 67"/>
          <p:cNvSpPr txBox="1">
            <a:spLocks noChangeArrowheads="1"/>
          </p:cNvSpPr>
          <p:nvPr/>
        </p:nvSpPr>
        <p:spPr bwMode="auto">
          <a:xfrm>
            <a:off x="1089025" y="6096000"/>
            <a:ext cx="155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400" i="0">
                <a:latin typeface="굴림" charset="-127"/>
                <a:ea typeface="굴림" charset="-127"/>
              </a:rPr>
              <a:t>방문된 </a:t>
            </a:r>
            <a:r>
              <a:rPr kumimoji="1" lang="en-US" altLang="ko-KR" sz="1400" i="0">
                <a:latin typeface="굴림" charset="-127"/>
                <a:ea typeface="굴림" charset="-127"/>
              </a:rPr>
              <a:t>leaf node</a:t>
            </a:r>
          </a:p>
        </p:txBody>
      </p:sp>
      <p:sp>
        <p:nvSpPr>
          <p:cNvPr id="362564" name="Line 68"/>
          <p:cNvSpPr>
            <a:spLocks noChangeShapeType="1"/>
          </p:cNvSpPr>
          <p:nvPr/>
        </p:nvSpPr>
        <p:spPr bwMode="auto">
          <a:xfrm flipV="1">
            <a:off x="2044700" y="5334000"/>
            <a:ext cx="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2565" name="Text Box 69"/>
          <p:cNvSpPr txBox="1">
            <a:spLocks noChangeArrowheads="1"/>
          </p:cNvSpPr>
          <p:nvPr/>
        </p:nvSpPr>
        <p:spPr bwMode="auto">
          <a:xfrm>
            <a:off x="936625" y="10842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55367" name="Group 77"/>
          <p:cNvGrpSpPr>
            <a:grpSpLocks/>
          </p:cNvGrpSpPr>
          <p:nvPr/>
        </p:nvGrpSpPr>
        <p:grpSpPr bwMode="auto">
          <a:xfrm>
            <a:off x="500063" y="1109663"/>
            <a:ext cx="4554537" cy="715962"/>
            <a:chOff x="459" y="1011"/>
            <a:chExt cx="2869" cy="451"/>
          </a:xfrm>
        </p:grpSpPr>
        <p:sp>
          <p:nvSpPr>
            <p:cNvPr id="362567" name="Rectangle 71"/>
            <p:cNvSpPr>
              <a:spLocks noChangeArrowheads="1"/>
            </p:cNvSpPr>
            <p:nvPr/>
          </p:nvSpPr>
          <p:spPr bwMode="auto">
            <a:xfrm>
              <a:off x="462" y="1026"/>
              <a:ext cx="204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62568" name="Rectangle 72"/>
            <p:cNvSpPr>
              <a:spLocks noChangeArrowheads="1"/>
            </p:cNvSpPr>
            <p:nvPr/>
          </p:nvSpPr>
          <p:spPr bwMode="auto">
            <a:xfrm>
              <a:off x="1252" y="1024"/>
              <a:ext cx="204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55370" name="Text Box 73"/>
            <p:cNvSpPr txBox="1">
              <a:spLocks noChangeArrowheads="1"/>
            </p:cNvSpPr>
            <p:nvPr/>
          </p:nvSpPr>
          <p:spPr bwMode="auto">
            <a:xfrm>
              <a:off x="650" y="1013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-KR" altLang="en-US" sz="1800" i="0">
                  <a:ea typeface="굴림" charset="-127"/>
                </a:rPr>
                <a:t>영역과 </a:t>
              </a:r>
            </a:p>
          </p:txBody>
        </p:sp>
        <p:sp>
          <p:nvSpPr>
            <p:cNvPr id="55371" name="Text Box 74"/>
            <p:cNvSpPr txBox="1">
              <a:spLocks noChangeArrowheads="1"/>
            </p:cNvSpPr>
            <p:nvPr/>
          </p:nvSpPr>
          <p:spPr bwMode="auto">
            <a:xfrm>
              <a:off x="1452" y="1011"/>
              <a:ext cx="1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-KR" altLang="en-US" sz="1800" i="0">
                  <a:ea typeface="굴림" charset="-127"/>
                </a:rPr>
                <a:t>영역의 </a:t>
              </a:r>
              <a:r>
                <a:rPr lang="en-US" altLang="ko-KR" sz="1800" i="0">
                  <a:ea typeface="굴림" charset="-127"/>
                </a:rPr>
                <a:t>leaf node</a:t>
              </a:r>
              <a:r>
                <a:rPr lang="ko-KR" altLang="en-US" sz="1800" i="0">
                  <a:ea typeface="굴림" charset="-127"/>
                </a:rPr>
                <a:t>들이 모두  </a:t>
              </a:r>
            </a:p>
          </p:txBody>
        </p:sp>
        <p:sp>
          <p:nvSpPr>
            <p:cNvPr id="55372" name="Rectangle 75"/>
            <p:cNvSpPr>
              <a:spLocks noChangeArrowheads="1"/>
            </p:cNvSpPr>
            <p:nvPr/>
          </p:nvSpPr>
          <p:spPr bwMode="auto">
            <a:xfrm>
              <a:off x="459" y="1259"/>
              <a:ext cx="231" cy="16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200" i="0">
                  <a:solidFill>
                    <a:schemeClr val="bg1"/>
                  </a:solidFill>
                  <a:latin typeface="굴림" charset="-127"/>
                  <a:ea typeface="굴림" charset="-127"/>
                </a:rPr>
                <a:t>40</a:t>
              </a:r>
            </a:p>
          </p:txBody>
        </p:sp>
        <p:sp>
          <p:nvSpPr>
            <p:cNvPr id="55373" name="Text Box 76"/>
            <p:cNvSpPr txBox="1">
              <a:spLocks noChangeArrowheads="1"/>
            </p:cNvSpPr>
            <p:nvPr/>
          </p:nvSpPr>
          <p:spPr bwMode="auto">
            <a:xfrm>
              <a:off x="658" y="1231"/>
              <a:ext cx="2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-KR" altLang="en-US" sz="1800" i="0">
                  <a:ea typeface="굴림" charset="-127"/>
                </a:rPr>
                <a:t>보다 커질 수 없는 이유를 이해할 것  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A* Algorithm</a:t>
            </a:r>
            <a:r>
              <a:rPr lang="ko-KR" altLang="en-US" sz="2400" dirty="0"/>
              <a:t>이 첫 </a:t>
            </a:r>
            <a:r>
              <a:rPr lang="en-US" altLang="ko-KR" sz="2400" dirty="0"/>
              <a:t>Leaf Node</a:t>
            </a:r>
            <a:r>
              <a:rPr lang="ko-KR" altLang="en-US" sz="2400" dirty="0"/>
              <a:t>를 방문하는 순간 종료되는 </a:t>
            </a:r>
            <a:r>
              <a:rPr lang="ko-KR" altLang="en-US" sz="2400" dirty="0"/>
              <a:t>이유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State-Space</a:t>
            </a:r>
            <a:r>
              <a:rPr lang="en-US" altLang="ko-KR" dirty="0"/>
              <a:t> Tree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State-space tree (</a:t>
            </a:r>
            <a:r>
              <a:rPr lang="ko-KR" altLang="en-US" sz="2400" smtClean="0">
                <a:ea typeface="굴림" charset="-127"/>
              </a:rPr>
              <a:t>상태공간트리</a:t>
            </a:r>
            <a:r>
              <a:rPr lang="en-US" altLang="ko-KR" sz="2400" smtClean="0">
                <a:ea typeface="굴림" charset="-127"/>
              </a:rPr>
              <a:t>)</a:t>
            </a:r>
          </a:p>
          <a:p>
            <a:pPr lvl="1"/>
            <a:r>
              <a:rPr lang="ko-KR" altLang="en-US" sz="2000" smtClean="0">
                <a:ea typeface="굴림" charset="-127"/>
              </a:rPr>
              <a:t>문제 해결 과정의 중간 상태를 각각 한 노드로 나타낸 트리</a:t>
            </a:r>
          </a:p>
          <a:p>
            <a:r>
              <a:rPr lang="ko-KR" altLang="en-US" sz="2400" smtClean="0">
                <a:ea typeface="굴림" charset="-127"/>
              </a:rPr>
              <a:t>이 장에서 배우는 세가지 상태공간 탐색 기법</a:t>
            </a:r>
          </a:p>
          <a:p>
            <a:pPr lvl="1"/>
            <a:r>
              <a:rPr lang="en-US" altLang="ko-KR" sz="2000" smtClean="0">
                <a:ea typeface="굴림" charset="-127"/>
              </a:rPr>
              <a:t>Backtracking</a:t>
            </a:r>
          </a:p>
          <a:p>
            <a:pPr lvl="1"/>
            <a:r>
              <a:rPr lang="en-US" altLang="ko-KR" sz="2000" smtClean="0">
                <a:ea typeface="굴림" charset="-127"/>
              </a:rPr>
              <a:t>Branch-and-bound</a:t>
            </a:r>
          </a:p>
          <a:p>
            <a:pPr lvl="1"/>
            <a:r>
              <a:rPr lang="en-US" altLang="ko-KR" sz="2000" smtClean="0">
                <a:ea typeface="굴림" charset="-127"/>
              </a:rPr>
              <a:t>A</a:t>
            </a:r>
            <a:r>
              <a:rPr lang="en-US" altLang="ko-KR" sz="2000" baseline="30000" smtClean="0">
                <a:ea typeface="굴림" charset="-127"/>
              </a:rPr>
              <a:t>*</a:t>
            </a:r>
            <a:r>
              <a:rPr lang="en-US" altLang="ko-KR" sz="2000" smtClean="0">
                <a:ea typeface="굴림" charset="-127"/>
              </a:rPr>
              <a:t> algorithm</a:t>
            </a:r>
            <a:endParaRPr lang="ko-KR" altLang="en-US" sz="2000" smtClean="0">
              <a:ea typeface="굴림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1444625" y="303053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923925" y="42910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682750" y="483870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432050" y="40068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63550" y="35798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82600" y="48498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246063" y="2890838"/>
            <a:ext cx="2771775" cy="2522537"/>
          </a:xfrm>
          <a:prstGeom prst="rect">
            <a:avLst/>
          </a:prstGeom>
          <a:gradFill rotWithShape="1">
            <a:gsLst>
              <a:gs pos="0">
                <a:srgbClr val="CCECFF">
                  <a:alpha val="39999"/>
                </a:srgbClr>
              </a:gs>
              <a:gs pos="100000">
                <a:srgbClr val="CCECFF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375150" y="30210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3854450" y="42814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613275" y="4829175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5362575" y="3997325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394075" y="35702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413125" y="48402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7324725" y="3013075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804025" y="42735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7562850" y="482123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8312150" y="39893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343650" y="35623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6362700" y="48323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4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950913" y="5538788"/>
            <a:ext cx="1141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latin typeface="굴림" charset="-127"/>
                <a:ea typeface="굴림" charset="-127"/>
              </a:rPr>
              <a:t>TSP </a:t>
            </a:r>
            <a:r>
              <a:rPr kumimoji="1" lang="ko-KR" altLang="en-US" sz="1800" i="0">
                <a:latin typeface="굴림" charset="-127"/>
                <a:ea typeface="굴림" charset="-127"/>
              </a:rPr>
              <a:t>예제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090988" y="55372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800" i="0">
                <a:latin typeface="굴림" charset="-127"/>
                <a:ea typeface="굴림" charset="-127"/>
              </a:rPr>
              <a:t>해의 예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6988175" y="55054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1800" i="0">
                <a:latin typeface="굴림" charset="-127"/>
                <a:ea typeface="굴림" charset="-127"/>
              </a:rPr>
              <a:t>최적해</a:t>
            </a:r>
          </a:p>
        </p:txBody>
      </p:sp>
      <p:sp>
        <p:nvSpPr>
          <p:cNvPr id="368664" name="Line 24"/>
          <p:cNvSpPr>
            <a:spLocks noChangeShapeType="1"/>
          </p:cNvSpPr>
          <p:nvPr/>
        </p:nvSpPr>
        <p:spPr bwMode="auto">
          <a:xfrm flipH="1">
            <a:off x="3717925" y="3319463"/>
            <a:ext cx="673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3576638" y="3962400"/>
            <a:ext cx="20637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66" name="Line 26"/>
          <p:cNvSpPr>
            <a:spLocks noChangeShapeType="1"/>
          </p:cNvSpPr>
          <p:nvPr/>
        </p:nvSpPr>
        <p:spPr bwMode="auto">
          <a:xfrm flipV="1">
            <a:off x="3808413" y="5006975"/>
            <a:ext cx="784225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67" name="Line 27"/>
          <p:cNvSpPr>
            <a:spLocks noChangeShapeType="1"/>
          </p:cNvSpPr>
          <p:nvPr/>
        </p:nvSpPr>
        <p:spPr bwMode="auto">
          <a:xfrm flipH="1" flipV="1">
            <a:off x="4219575" y="4594225"/>
            <a:ext cx="442913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68" name="Line 28"/>
          <p:cNvSpPr>
            <a:spLocks noChangeShapeType="1"/>
          </p:cNvSpPr>
          <p:nvPr/>
        </p:nvSpPr>
        <p:spPr bwMode="auto">
          <a:xfrm flipV="1">
            <a:off x="4240213" y="4243388"/>
            <a:ext cx="10953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69" name="Line 29"/>
          <p:cNvSpPr>
            <a:spLocks noChangeShapeType="1"/>
          </p:cNvSpPr>
          <p:nvPr/>
        </p:nvSpPr>
        <p:spPr bwMode="auto">
          <a:xfrm flipH="1" flipV="1">
            <a:off x="4752975" y="3338513"/>
            <a:ext cx="642938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0" name="Line 30"/>
          <p:cNvSpPr>
            <a:spLocks noChangeShapeType="1"/>
          </p:cNvSpPr>
          <p:nvPr/>
        </p:nvSpPr>
        <p:spPr bwMode="auto">
          <a:xfrm flipH="1">
            <a:off x="6672263" y="3300413"/>
            <a:ext cx="673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1" name="Line 31"/>
          <p:cNvSpPr>
            <a:spLocks noChangeShapeType="1"/>
          </p:cNvSpPr>
          <p:nvPr/>
        </p:nvSpPr>
        <p:spPr bwMode="auto">
          <a:xfrm>
            <a:off x="6640513" y="3943350"/>
            <a:ext cx="2508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2" name="Line 32"/>
          <p:cNvSpPr>
            <a:spLocks noChangeShapeType="1"/>
          </p:cNvSpPr>
          <p:nvPr/>
        </p:nvSpPr>
        <p:spPr bwMode="auto">
          <a:xfrm flipH="1" flipV="1">
            <a:off x="7707313" y="3319463"/>
            <a:ext cx="64293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3" name="Line 33"/>
          <p:cNvSpPr>
            <a:spLocks noChangeShapeType="1"/>
          </p:cNvSpPr>
          <p:nvPr/>
        </p:nvSpPr>
        <p:spPr bwMode="auto">
          <a:xfrm flipH="1">
            <a:off x="6681788" y="4625975"/>
            <a:ext cx="18097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4" name="Line 34"/>
          <p:cNvSpPr>
            <a:spLocks noChangeShapeType="1"/>
          </p:cNvSpPr>
          <p:nvPr/>
        </p:nvSpPr>
        <p:spPr bwMode="auto">
          <a:xfrm>
            <a:off x="6772275" y="5016500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5" name="Line 35"/>
          <p:cNvSpPr>
            <a:spLocks noChangeShapeType="1"/>
          </p:cNvSpPr>
          <p:nvPr/>
        </p:nvSpPr>
        <p:spPr bwMode="auto">
          <a:xfrm flipV="1">
            <a:off x="7877175" y="4333875"/>
            <a:ext cx="4826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6" name="Rectangle 36"/>
          <p:cNvSpPr>
            <a:spLocks noChangeArrowheads="1"/>
          </p:cNvSpPr>
          <p:nvPr/>
        </p:nvSpPr>
        <p:spPr bwMode="auto">
          <a:xfrm>
            <a:off x="3192463" y="2890838"/>
            <a:ext cx="2771775" cy="2522537"/>
          </a:xfrm>
          <a:prstGeom prst="rect">
            <a:avLst/>
          </a:prstGeom>
          <a:gradFill rotWithShape="1">
            <a:gsLst>
              <a:gs pos="0">
                <a:srgbClr val="CCECFF">
                  <a:alpha val="39999"/>
                </a:srgbClr>
              </a:gs>
              <a:gs pos="100000">
                <a:srgbClr val="CCECFF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68677" name="Rectangle 37"/>
          <p:cNvSpPr>
            <a:spLocks noChangeArrowheads="1"/>
          </p:cNvSpPr>
          <p:nvPr/>
        </p:nvSpPr>
        <p:spPr bwMode="auto">
          <a:xfrm>
            <a:off x="6113463" y="2890838"/>
            <a:ext cx="2771775" cy="2522537"/>
          </a:xfrm>
          <a:prstGeom prst="rect">
            <a:avLst/>
          </a:prstGeom>
          <a:gradFill rotWithShape="1">
            <a:gsLst>
              <a:gs pos="0">
                <a:srgbClr val="CCECFF">
                  <a:alpha val="39999"/>
                </a:srgbClr>
              </a:gs>
              <a:gs pos="100000">
                <a:srgbClr val="CCECFF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TSP</a:t>
            </a:r>
            <a:r>
              <a:rPr lang="ko-KR" altLang="en-US" dirty="0"/>
              <a:t>의 </a:t>
            </a:r>
            <a:r>
              <a:rPr lang="ko-KR" altLang="en-US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Group 2"/>
          <p:cNvGraphicFramePr>
            <a:graphicFrameLocks noGrp="1"/>
          </p:cNvGraphicFramePr>
          <p:nvPr/>
        </p:nvGraphicFramePr>
        <p:xfrm>
          <a:off x="5341938" y="3376613"/>
          <a:ext cx="2808287" cy="2808289"/>
        </p:xfrm>
        <a:graphic>
          <a:graphicData uri="http://schemas.openxmlformats.org/drawingml/2006/table">
            <a:tbl>
              <a:tblPr/>
              <a:tblGrid>
                <a:gridCol w="547687"/>
                <a:gridCol w="547688"/>
                <a:gridCol w="549275"/>
                <a:gridCol w="547687"/>
                <a:gridCol w="615950"/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4900613" y="3476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4900613" y="40782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4900613" y="46529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4900613" y="5203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4900613" y="57340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5502275" y="2925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6032500" y="2925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6581775" y="2925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7132638" y="2925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7708900" y="2925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5</a:t>
            </a:r>
          </a:p>
        </p:txBody>
      </p:sp>
      <p:grpSp>
        <p:nvGrpSpPr>
          <p:cNvPr id="12338" name="Group 96"/>
          <p:cNvGrpSpPr>
            <a:grpSpLocks/>
          </p:cNvGrpSpPr>
          <p:nvPr/>
        </p:nvGrpSpPr>
        <p:grpSpPr bwMode="auto">
          <a:xfrm>
            <a:off x="393700" y="3276600"/>
            <a:ext cx="3789363" cy="2933700"/>
            <a:chOff x="2996" y="1977"/>
            <a:chExt cx="2387" cy="1848"/>
          </a:xfrm>
        </p:grpSpPr>
        <p:sp>
          <p:nvSpPr>
            <p:cNvPr id="12340" name="Oval 50"/>
            <p:cNvSpPr>
              <a:spLocks noChangeArrowheads="1"/>
            </p:cNvSpPr>
            <p:nvPr/>
          </p:nvSpPr>
          <p:spPr bwMode="auto">
            <a:xfrm>
              <a:off x="3196" y="2151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</a:t>
              </a:r>
            </a:p>
          </p:txBody>
        </p:sp>
        <p:sp>
          <p:nvSpPr>
            <p:cNvPr id="12341" name="Oval 51"/>
            <p:cNvSpPr>
              <a:spLocks noChangeArrowheads="1"/>
            </p:cNvSpPr>
            <p:nvPr/>
          </p:nvSpPr>
          <p:spPr bwMode="auto">
            <a:xfrm>
              <a:off x="4092" y="3073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3</a:t>
              </a:r>
            </a:p>
          </p:txBody>
        </p:sp>
        <p:sp>
          <p:nvSpPr>
            <p:cNvPr id="12342" name="Oval 52"/>
            <p:cNvSpPr>
              <a:spLocks noChangeArrowheads="1"/>
            </p:cNvSpPr>
            <p:nvPr/>
          </p:nvSpPr>
          <p:spPr bwMode="auto">
            <a:xfrm>
              <a:off x="5130" y="3438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4</a:t>
              </a:r>
            </a:p>
          </p:txBody>
        </p:sp>
        <p:sp>
          <p:nvSpPr>
            <p:cNvPr id="12343" name="Oval 53"/>
            <p:cNvSpPr>
              <a:spLocks noChangeArrowheads="1"/>
            </p:cNvSpPr>
            <p:nvPr/>
          </p:nvSpPr>
          <p:spPr bwMode="auto">
            <a:xfrm>
              <a:off x="4714" y="2129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2</a:t>
              </a:r>
            </a:p>
          </p:txBody>
        </p:sp>
        <p:sp>
          <p:nvSpPr>
            <p:cNvPr id="12344" name="Oval 54"/>
            <p:cNvSpPr>
              <a:spLocks noChangeArrowheads="1"/>
            </p:cNvSpPr>
            <p:nvPr/>
          </p:nvSpPr>
          <p:spPr bwMode="auto">
            <a:xfrm>
              <a:off x="3102" y="3449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5</a:t>
              </a:r>
            </a:p>
          </p:txBody>
        </p:sp>
        <p:cxnSp>
          <p:nvCxnSpPr>
            <p:cNvPr id="12345" name="AutoShape 55"/>
            <p:cNvCxnSpPr>
              <a:cxnSpLocks noChangeShapeType="1"/>
              <a:stCxn id="12343" idx="1"/>
              <a:endCxn id="12340" idx="7"/>
            </p:cNvCxnSpPr>
            <p:nvPr/>
          </p:nvCxnSpPr>
          <p:spPr bwMode="auto">
            <a:xfrm flipH="1">
              <a:off x="3412" y="2165"/>
              <a:ext cx="1339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46" name="AutoShape 56"/>
            <p:cNvCxnSpPr>
              <a:cxnSpLocks noChangeShapeType="1"/>
              <a:stCxn id="12340" idx="0"/>
              <a:endCxn id="12343" idx="0"/>
            </p:cNvCxnSpPr>
            <p:nvPr/>
          </p:nvCxnSpPr>
          <p:spPr bwMode="auto">
            <a:xfrm flipV="1">
              <a:off x="3323" y="2129"/>
              <a:ext cx="1518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7" name="Text Box 57"/>
            <p:cNvSpPr txBox="1">
              <a:spLocks noChangeArrowheads="1"/>
            </p:cNvSpPr>
            <p:nvPr/>
          </p:nvSpPr>
          <p:spPr bwMode="auto">
            <a:xfrm>
              <a:off x="3956" y="197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  <p:sp>
          <p:nvSpPr>
            <p:cNvPr id="12348" name="Text Box 58"/>
            <p:cNvSpPr txBox="1">
              <a:spLocks noChangeArrowheads="1"/>
            </p:cNvSpPr>
            <p:nvPr/>
          </p:nvSpPr>
          <p:spPr bwMode="auto">
            <a:xfrm>
              <a:off x="3964" y="216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  <p:cxnSp>
          <p:nvCxnSpPr>
            <p:cNvPr id="12349" name="AutoShape 59"/>
            <p:cNvCxnSpPr>
              <a:cxnSpLocks noChangeShapeType="1"/>
              <a:stCxn id="12340" idx="3"/>
              <a:endCxn id="12344" idx="1"/>
            </p:cNvCxnSpPr>
            <p:nvPr/>
          </p:nvCxnSpPr>
          <p:spPr bwMode="auto">
            <a:xfrm flipH="1">
              <a:off x="3139" y="2361"/>
              <a:ext cx="94" cy="1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0" name="AutoShape 60"/>
            <p:cNvCxnSpPr>
              <a:cxnSpLocks noChangeShapeType="1"/>
              <a:stCxn id="12344" idx="0"/>
              <a:endCxn id="12340" idx="4"/>
            </p:cNvCxnSpPr>
            <p:nvPr/>
          </p:nvCxnSpPr>
          <p:spPr bwMode="auto">
            <a:xfrm flipV="1">
              <a:off x="3229" y="2397"/>
              <a:ext cx="94" cy="10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51" name="Text Box 61"/>
            <p:cNvSpPr txBox="1">
              <a:spLocks noChangeArrowheads="1"/>
            </p:cNvSpPr>
            <p:nvPr/>
          </p:nvSpPr>
          <p:spPr bwMode="auto">
            <a:xfrm>
              <a:off x="2996" y="277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25</a:t>
              </a:r>
            </a:p>
          </p:txBody>
        </p:sp>
        <p:sp>
          <p:nvSpPr>
            <p:cNvPr id="12352" name="Text Box 62"/>
            <p:cNvSpPr txBox="1">
              <a:spLocks noChangeArrowheads="1"/>
            </p:cNvSpPr>
            <p:nvPr/>
          </p:nvSpPr>
          <p:spPr bwMode="auto">
            <a:xfrm>
              <a:off x="3236" y="2793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14</a:t>
              </a:r>
            </a:p>
          </p:txBody>
        </p:sp>
        <p:cxnSp>
          <p:nvCxnSpPr>
            <p:cNvPr id="12353" name="AutoShape 63"/>
            <p:cNvCxnSpPr>
              <a:cxnSpLocks noChangeShapeType="1"/>
              <a:stCxn id="12340" idx="5"/>
              <a:endCxn id="12341" idx="1"/>
            </p:cNvCxnSpPr>
            <p:nvPr/>
          </p:nvCxnSpPr>
          <p:spPr bwMode="auto">
            <a:xfrm>
              <a:off x="3412" y="2361"/>
              <a:ext cx="717" cy="7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4" name="AutoShape 64"/>
            <p:cNvCxnSpPr>
              <a:cxnSpLocks noChangeShapeType="1"/>
              <a:stCxn id="12341" idx="2"/>
              <a:endCxn id="12340" idx="4"/>
            </p:cNvCxnSpPr>
            <p:nvPr/>
          </p:nvCxnSpPr>
          <p:spPr bwMode="auto">
            <a:xfrm flipH="1" flipV="1">
              <a:off x="3323" y="2397"/>
              <a:ext cx="769" cy="7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55" name="Text Box 65"/>
            <p:cNvSpPr txBox="1">
              <a:spLocks noChangeArrowheads="1"/>
            </p:cNvSpPr>
            <p:nvPr/>
          </p:nvSpPr>
          <p:spPr bwMode="auto">
            <a:xfrm>
              <a:off x="3764" y="265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  <p:sp>
          <p:nvSpPr>
            <p:cNvPr id="12356" name="Text Box 66"/>
            <p:cNvSpPr txBox="1">
              <a:spLocks noChangeArrowheads="1"/>
            </p:cNvSpPr>
            <p:nvPr/>
          </p:nvSpPr>
          <p:spPr bwMode="auto">
            <a:xfrm>
              <a:off x="3540" y="2753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  <p:cxnSp>
          <p:nvCxnSpPr>
            <p:cNvPr id="12357" name="AutoShape 67"/>
            <p:cNvCxnSpPr>
              <a:cxnSpLocks noChangeShapeType="1"/>
              <a:stCxn id="12344" idx="6"/>
              <a:endCxn id="12342" idx="2"/>
            </p:cNvCxnSpPr>
            <p:nvPr/>
          </p:nvCxnSpPr>
          <p:spPr bwMode="auto">
            <a:xfrm flipV="1">
              <a:off x="3355" y="3561"/>
              <a:ext cx="1775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8" name="AutoShape 68"/>
            <p:cNvCxnSpPr>
              <a:cxnSpLocks noChangeShapeType="1"/>
              <a:stCxn id="12342" idx="3"/>
              <a:endCxn id="12344" idx="5"/>
            </p:cNvCxnSpPr>
            <p:nvPr/>
          </p:nvCxnSpPr>
          <p:spPr bwMode="auto">
            <a:xfrm flipH="1">
              <a:off x="3318" y="3648"/>
              <a:ext cx="1849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69"/>
            <p:cNvCxnSpPr>
              <a:cxnSpLocks noChangeShapeType="1"/>
              <a:stCxn id="12343" idx="3"/>
              <a:endCxn id="12341" idx="0"/>
            </p:cNvCxnSpPr>
            <p:nvPr/>
          </p:nvCxnSpPr>
          <p:spPr bwMode="auto">
            <a:xfrm flipH="1">
              <a:off x="4219" y="2339"/>
              <a:ext cx="532" cy="7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70"/>
            <p:cNvCxnSpPr>
              <a:cxnSpLocks noChangeShapeType="1"/>
              <a:stCxn id="12341" idx="7"/>
              <a:endCxn id="12343" idx="4"/>
            </p:cNvCxnSpPr>
            <p:nvPr/>
          </p:nvCxnSpPr>
          <p:spPr bwMode="auto">
            <a:xfrm flipV="1">
              <a:off x="4308" y="2375"/>
              <a:ext cx="533" cy="7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1" name="AutoShape 71"/>
            <p:cNvCxnSpPr>
              <a:cxnSpLocks noChangeShapeType="1"/>
              <a:stCxn id="12343" idx="6"/>
              <a:endCxn id="12342" idx="7"/>
            </p:cNvCxnSpPr>
            <p:nvPr/>
          </p:nvCxnSpPr>
          <p:spPr bwMode="auto">
            <a:xfrm>
              <a:off x="4967" y="2252"/>
              <a:ext cx="379" cy="1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72"/>
            <p:cNvCxnSpPr>
              <a:cxnSpLocks noChangeShapeType="1"/>
              <a:stCxn id="12342" idx="0"/>
              <a:endCxn id="12343" idx="5"/>
            </p:cNvCxnSpPr>
            <p:nvPr/>
          </p:nvCxnSpPr>
          <p:spPr bwMode="auto">
            <a:xfrm flipH="1" flipV="1">
              <a:off x="4930" y="2339"/>
              <a:ext cx="327" cy="10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73"/>
            <p:cNvCxnSpPr>
              <a:cxnSpLocks noChangeShapeType="1"/>
              <a:stCxn id="12342" idx="1"/>
              <a:endCxn id="12340" idx="5"/>
            </p:cNvCxnSpPr>
            <p:nvPr/>
          </p:nvCxnSpPr>
          <p:spPr bwMode="auto">
            <a:xfrm flipH="1" flipV="1">
              <a:off x="3412" y="2361"/>
              <a:ext cx="1755" cy="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74"/>
            <p:cNvCxnSpPr>
              <a:cxnSpLocks noChangeShapeType="1"/>
              <a:stCxn id="12344" idx="0"/>
              <a:endCxn id="12343" idx="2"/>
            </p:cNvCxnSpPr>
            <p:nvPr/>
          </p:nvCxnSpPr>
          <p:spPr bwMode="auto">
            <a:xfrm flipV="1">
              <a:off x="3229" y="2252"/>
              <a:ext cx="1485" cy="1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65" name="Text Box 75"/>
            <p:cNvSpPr txBox="1">
              <a:spLocks noChangeArrowheads="1"/>
            </p:cNvSpPr>
            <p:nvPr/>
          </p:nvSpPr>
          <p:spPr bwMode="auto">
            <a:xfrm>
              <a:off x="5076" y="264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21</a:t>
              </a:r>
            </a:p>
          </p:txBody>
        </p:sp>
        <p:sp>
          <p:nvSpPr>
            <p:cNvPr id="12366" name="Text Box 76"/>
            <p:cNvSpPr txBox="1">
              <a:spLocks noChangeArrowheads="1"/>
            </p:cNvSpPr>
            <p:nvPr/>
          </p:nvSpPr>
          <p:spPr bwMode="auto">
            <a:xfrm>
              <a:off x="4876" y="272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11</a:t>
              </a:r>
            </a:p>
          </p:txBody>
        </p:sp>
        <p:sp>
          <p:nvSpPr>
            <p:cNvPr id="12367" name="Text Box 77"/>
            <p:cNvSpPr txBox="1">
              <a:spLocks noChangeArrowheads="1"/>
            </p:cNvSpPr>
            <p:nvPr/>
          </p:nvSpPr>
          <p:spPr bwMode="auto">
            <a:xfrm>
              <a:off x="4604" y="3097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30</a:t>
              </a:r>
            </a:p>
          </p:txBody>
        </p:sp>
        <p:sp>
          <p:nvSpPr>
            <p:cNvPr id="12368" name="Text Box 78"/>
            <p:cNvSpPr txBox="1">
              <a:spLocks noChangeArrowheads="1"/>
            </p:cNvSpPr>
            <p:nvPr/>
          </p:nvSpPr>
          <p:spPr bwMode="auto">
            <a:xfrm>
              <a:off x="4836" y="3049"/>
              <a:ext cx="17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8</a:t>
              </a:r>
            </a:p>
          </p:txBody>
        </p:sp>
        <p:cxnSp>
          <p:nvCxnSpPr>
            <p:cNvPr id="12369" name="AutoShape 79"/>
            <p:cNvCxnSpPr>
              <a:cxnSpLocks noChangeShapeType="1"/>
              <a:stCxn id="12344" idx="7"/>
              <a:endCxn id="12341" idx="2"/>
            </p:cNvCxnSpPr>
            <p:nvPr/>
          </p:nvCxnSpPr>
          <p:spPr bwMode="auto">
            <a:xfrm flipV="1">
              <a:off x="3318" y="3196"/>
              <a:ext cx="77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70" name="AutoShape 80"/>
            <p:cNvCxnSpPr>
              <a:cxnSpLocks noChangeShapeType="1"/>
              <a:stCxn id="12341" idx="3"/>
              <a:endCxn id="12344" idx="6"/>
            </p:cNvCxnSpPr>
            <p:nvPr/>
          </p:nvCxnSpPr>
          <p:spPr bwMode="auto">
            <a:xfrm flipH="1">
              <a:off x="3355" y="3283"/>
              <a:ext cx="77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71" name="AutoShape 81"/>
            <p:cNvCxnSpPr>
              <a:cxnSpLocks noChangeShapeType="1"/>
              <a:stCxn id="12341" idx="6"/>
              <a:endCxn id="12342" idx="1"/>
            </p:cNvCxnSpPr>
            <p:nvPr/>
          </p:nvCxnSpPr>
          <p:spPr bwMode="auto">
            <a:xfrm>
              <a:off x="4345" y="3196"/>
              <a:ext cx="822" cy="2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72" name="AutoShape 82"/>
            <p:cNvCxnSpPr>
              <a:cxnSpLocks noChangeShapeType="1"/>
              <a:stCxn id="12342" idx="2"/>
              <a:endCxn id="12341" idx="5"/>
            </p:cNvCxnSpPr>
            <p:nvPr/>
          </p:nvCxnSpPr>
          <p:spPr bwMode="auto">
            <a:xfrm flipH="1" flipV="1">
              <a:off x="4308" y="3283"/>
              <a:ext cx="822" cy="2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3" name="Text Box 83"/>
            <p:cNvSpPr txBox="1">
              <a:spLocks noChangeArrowheads="1"/>
            </p:cNvSpPr>
            <p:nvPr/>
          </p:nvSpPr>
          <p:spPr bwMode="auto">
            <a:xfrm>
              <a:off x="4140" y="340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3</a:t>
              </a:r>
            </a:p>
          </p:txBody>
        </p:sp>
        <p:sp>
          <p:nvSpPr>
            <p:cNvPr id="12374" name="Text Box 84"/>
            <p:cNvSpPr txBox="1">
              <a:spLocks noChangeArrowheads="1"/>
            </p:cNvSpPr>
            <p:nvPr/>
          </p:nvSpPr>
          <p:spPr bwMode="auto">
            <a:xfrm>
              <a:off x="4140" y="36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3</a:t>
              </a:r>
            </a:p>
          </p:txBody>
        </p:sp>
        <p:sp>
          <p:nvSpPr>
            <p:cNvPr id="12375" name="Text Box 85"/>
            <p:cNvSpPr txBox="1">
              <a:spLocks noChangeArrowheads="1"/>
            </p:cNvSpPr>
            <p:nvPr/>
          </p:nvSpPr>
          <p:spPr bwMode="auto">
            <a:xfrm>
              <a:off x="3708" y="31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9</a:t>
              </a:r>
            </a:p>
          </p:txBody>
        </p:sp>
        <p:sp>
          <p:nvSpPr>
            <p:cNvPr id="12376" name="Text Box 86"/>
            <p:cNvSpPr txBox="1">
              <a:spLocks noChangeArrowheads="1"/>
            </p:cNvSpPr>
            <p:nvPr/>
          </p:nvSpPr>
          <p:spPr bwMode="auto">
            <a:xfrm>
              <a:off x="3708" y="337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  <p:sp>
          <p:nvSpPr>
            <p:cNvPr id="12377" name="Text Box 87"/>
            <p:cNvSpPr txBox="1">
              <a:spLocks noChangeArrowheads="1"/>
            </p:cNvSpPr>
            <p:nvPr/>
          </p:nvSpPr>
          <p:spPr bwMode="auto">
            <a:xfrm>
              <a:off x="4380" y="30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7</a:t>
              </a:r>
            </a:p>
          </p:txBody>
        </p:sp>
        <p:sp>
          <p:nvSpPr>
            <p:cNvPr id="12378" name="Text Box 88"/>
            <p:cNvSpPr txBox="1">
              <a:spLocks noChangeArrowheads="1"/>
            </p:cNvSpPr>
            <p:nvPr/>
          </p:nvSpPr>
          <p:spPr bwMode="auto">
            <a:xfrm>
              <a:off x="4372" y="33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7</a:t>
              </a:r>
            </a:p>
          </p:txBody>
        </p:sp>
        <p:sp>
          <p:nvSpPr>
            <p:cNvPr id="12379" name="Text Box 89"/>
            <p:cNvSpPr txBox="1">
              <a:spLocks noChangeArrowheads="1"/>
            </p:cNvSpPr>
            <p:nvPr/>
          </p:nvSpPr>
          <p:spPr bwMode="auto">
            <a:xfrm>
              <a:off x="4412" y="2529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14</a:t>
              </a:r>
            </a:p>
          </p:txBody>
        </p:sp>
        <p:sp>
          <p:nvSpPr>
            <p:cNvPr id="12380" name="Text Box 90"/>
            <p:cNvSpPr txBox="1">
              <a:spLocks noChangeArrowheads="1"/>
            </p:cNvSpPr>
            <p:nvPr/>
          </p:nvSpPr>
          <p:spPr bwMode="auto">
            <a:xfrm>
              <a:off x="4500" y="2665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18</a:t>
              </a:r>
            </a:p>
          </p:txBody>
        </p:sp>
        <p:sp>
          <p:nvSpPr>
            <p:cNvPr id="12381" name="Text Box 91"/>
            <p:cNvSpPr txBox="1">
              <a:spLocks noChangeArrowheads="1"/>
            </p:cNvSpPr>
            <p:nvPr/>
          </p:nvSpPr>
          <p:spPr bwMode="auto">
            <a:xfrm>
              <a:off x="4268" y="2401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  <p:cxnSp>
          <p:nvCxnSpPr>
            <p:cNvPr id="12382" name="AutoShape 92"/>
            <p:cNvCxnSpPr>
              <a:cxnSpLocks noChangeShapeType="1"/>
              <a:stCxn id="12340" idx="6"/>
              <a:endCxn id="12342" idx="0"/>
            </p:cNvCxnSpPr>
            <p:nvPr/>
          </p:nvCxnSpPr>
          <p:spPr bwMode="auto">
            <a:xfrm>
              <a:off x="3449" y="2274"/>
              <a:ext cx="1808" cy="1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83" name="AutoShape 93"/>
            <p:cNvCxnSpPr>
              <a:cxnSpLocks noChangeShapeType="1"/>
              <a:stCxn id="12343" idx="3"/>
              <a:endCxn id="12344" idx="7"/>
            </p:cNvCxnSpPr>
            <p:nvPr/>
          </p:nvCxnSpPr>
          <p:spPr bwMode="auto">
            <a:xfrm flipH="1">
              <a:off x="3318" y="2339"/>
              <a:ext cx="1433" cy="1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84" name="Text Box 94"/>
            <p:cNvSpPr txBox="1">
              <a:spLocks noChangeArrowheads="1"/>
            </p:cNvSpPr>
            <p:nvPr/>
          </p:nvSpPr>
          <p:spPr bwMode="auto">
            <a:xfrm>
              <a:off x="4244" y="2545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latinLnBrk="1" hangingPunct="1"/>
              <a:r>
                <a:rPr kumimoji="1" lang="en-US" altLang="ko-KR" sz="1400" i="0">
                  <a:latin typeface="Times New Roman" pitchFamily="18" charset="0"/>
                  <a:ea typeface="굴림" charset="-127"/>
                </a:rPr>
                <a:t>10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TSP</a:t>
            </a:r>
            <a:r>
              <a:rPr lang="ko-KR" altLang="en-US" dirty="0"/>
              <a:t>와 </a:t>
            </a:r>
            <a:r>
              <a:rPr lang="en-US" altLang="ko-KR" dirty="0"/>
              <a:t>Adjacency Matrix</a:t>
            </a:r>
            <a:r>
              <a:rPr lang="ko-KR" altLang="en-US" dirty="0"/>
              <a:t>의 </a:t>
            </a:r>
            <a:r>
              <a:rPr lang="ko-KR" altLang="en-US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643438" y="139541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84213" y="370046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79388" y="487045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1-2-3-4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116013" y="485140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1-2-3-5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582863" y="370046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1-2-4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3850" y="5643563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48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258888" y="5643563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44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391025" y="370046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216525" y="2546350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1-3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808538" y="485140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1-2-5-4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935538" y="5624513"/>
            <a:ext cx="503237" cy="288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3944938" y="485140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1-2-5-3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089400" y="5624513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45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800475" y="60753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4925" y="60753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044575" y="60753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719638" y="60706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7253288" y="482282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1-5-4-2</a:t>
            </a: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8189913" y="480377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1-5-4-3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7397750" y="559593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63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8332788" y="559593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63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7108825" y="60277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8118475" y="60277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6542088" y="2546350"/>
            <a:ext cx="617537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1-4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8097838" y="2547938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1-5</a:t>
            </a: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4427538" y="12509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2411413" y="238442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>
            <a:off x="3810000" y="47069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4706938" y="46878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612775" y="34829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2509838" y="34829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98425" y="46878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981075" y="47069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7108825" y="4678363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40</a:t>
            </a:r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8043863" y="467836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41</a:t>
            </a:r>
          </a:p>
        </p:txBody>
      </p:sp>
      <p:sp>
        <p:nvSpPr>
          <p:cNvPr id="370725" name="Line 37"/>
          <p:cNvSpPr>
            <a:spLocks noChangeShapeType="1"/>
          </p:cNvSpPr>
          <p:nvPr/>
        </p:nvSpPr>
        <p:spPr bwMode="auto">
          <a:xfrm flipH="1">
            <a:off x="2903538" y="1731963"/>
            <a:ext cx="1774825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26" name="Line 38"/>
          <p:cNvSpPr>
            <a:spLocks noChangeShapeType="1"/>
          </p:cNvSpPr>
          <p:nvPr/>
        </p:nvSpPr>
        <p:spPr bwMode="auto">
          <a:xfrm>
            <a:off x="4995863" y="1812925"/>
            <a:ext cx="442912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5072063" y="233203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12</a:t>
            </a:r>
          </a:p>
        </p:txBody>
      </p:sp>
      <p:sp>
        <p:nvSpPr>
          <p:cNvPr id="370728" name="Line 40"/>
          <p:cNvSpPr>
            <a:spLocks noChangeShapeType="1"/>
          </p:cNvSpPr>
          <p:nvPr/>
        </p:nvSpPr>
        <p:spPr bwMode="auto">
          <a:xfrm>
            <a:off x="5129213" y="1773238"/>
            <a:ext cx="166846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5194300" y="1706563"/>
            <a:ext cx="3090863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78" name="Oval 42"/>
          <p:cNvSpPr>
            <a:spLocks noChangeArrowheads="1"/>
          </p:cNvSpPr>
          <p:nvPr/>
        </p:nvSpPr>
        <p:spPr bwMode="auto">
          <a:xfrm>
            <a:off x="6440488" y="233203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22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7953375" y="23320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32</a:t>
            </a:r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2882900" y="2978150"/>
            <a:ext cx="15875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1046163" y="2901950"/>
            <a:ext cx="162718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4" name="Line 46"/>
          <p:cNvSpPr>
            <a:spLocks noChangeShapeType="1"/>
          </p:cNvSpPr>
          <p:nvPr/>
        </p:nvSpPr>
        <p:spPr bwMode="auto">
          <a:xfrm>
            <a:off x="5556250" y="2978150"/>
            <a:ext cx="241300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5" name="Line 47"/>
          <p:cNvSpPr>
            <a:spLocks noChangeShapeType="1"/>
          </p:cNvSpPr>
          <p:nvPr/>
        </p:nvSpPr>
        <p:spPr bwMode="auto">
          <a:xfrm>
            <a:off x="5426075" y="2974975"/>
            <a:ext cx="10795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6" name="Line 48"/>
          <p:cNvSpPr>
            <a:spLocks noChangeShapeType="1"/>
          </p:cNvSpPr>
          <p:nvPr/>
        </p:nvSpPr>
        <p:spPr bwMode="auto">
          <a:xfrm>
            <a:off x="5702300" y="2928938"/>
            <a:ext cx="400050" cy="744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7" name="Line 49"/>
          <p:cNvSpPr>
            <a:spLocks noChangeShapeType="1"/>
          </p:cNvSpPr>
          <p:nvPr/>
        </p:nvSpPr>
        <p:spPr bwMode="auto">
          <a:xfrm flipH="1">
            <a:off x="582613" y="4117975"/>
            <a:ext cx="3444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8" name="Line 50"/>
          <p:cNvSpPr>
            <a:spLocks noChangeShapeType="1"/>
          </p:cNvSpPr>
          <p:nvPr/>
        </p:nvSpPr>
        <p:spPr bwMode="auto">
          <a:xfrm>
            <a:off x="1060450" y="4130675"/>
            <a:ext cx="4111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 flipH="1">
            <a:off x="4300538" y="4140200"/>
            <a:ext cx="357187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40" name="Line 52"/>
          <p:cNvSpPr>
            <a:spLocks noChangeShapeType="1"/>
          </p:cNvSpPr>
          <p:nvPr/>
        </p:nvSpPr>
        <p:spPr bwMode="auto">
          <a:xfrm>
            <a:off x="4794250" y="4130675"/>
            <a:ext cx="376238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970213" y="485933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1-2-4-5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3097213" y="5632450"/>
            <a:ext cx="5032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54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106613" y="485933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1-2-4-3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2251075" y="5632450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61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1962150" y="60833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2881313" y="60785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2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4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5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3</a:t>
            </a:r>
            <a:r>
              <a:rPr kumimoji="1" lang="en-US" altLang="ko-KR" sz="800" i="0">
                <a:latin typeface="굴림" charset="-127"/>
                <a:ea typeface="굴림" charset="-127"/>
              </a:rPr>
              <a:t>-</a:t>
            </a:r>
            <a:r>
              <a:rPr kumimoji="1" lang="en-US" altLang="ko-KR" sz="1200" i="0">
                <a:latin typeface="굴림" charset="-127"/>
                <a:ea typeface="굴림" charset="-127"/>
              </a:rPr>
              <a:t>1</a:t>
            </a:r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1971675" y="47148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2849563" y="47148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>
            <a:off x="2608263" y="2546350"/>
            <a:ext cx="576262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1-2</a:t>
            </a:r>
          </a:p>
        </p:txBody>
      </p:sp>
      <p:sp>
        <p:nvSpPr>
          <p:cNvPr id="370750" name="Line 62"/>
          <p:cNvSpPr>
            <a:spLocks noChangeShapeType="1"/>
          </p:cNvSpPr>
          <p:nvPr/>
        </p:nvSpPr>
        <p:spPr bwMode="auto">
          <a:xfrm>
            <a:off x="3140075" y="2878138"/>
            <a:ext cx="1514475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99" name="Oval 63"/>
          <p:cNvSpPr>
            <a:spLocks noChangeArrowheads="1"/>
          </p:cNvSpPr>
          <p:nvPr/>
        </p:nvSpPr>
        <p:spPr bwMode="auto">
          <a:xfrm>
            <a:off x="4319588" y="34829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370752" name="Line 64"/>
          <p:cNvSpPr>
            <a:spLocks noChangeShapeType="1"/>
          </p:cNvSpPr>
          <p:nvPr/>
        </p:nvSpPr>
        <p:spPr bwMode="auto">
          <a:xfrm flipH="1">
            <a:off x="2497138" y="4129088"/>
            <a:ext cx="334962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3" name="Line 65"/>
          <p:cNvSpPr>
            <a:spLocks noChangeShapeType="1"/>
          </p:cNvSpPr>
          <p:nvPr/>
        </p:nvSpPr>
        <p:spPr bwMode="auto">
          <a:xfrm>
            <a:off x="2965450" y="4141788"/>
            <a:ext cx="392113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4" name="Line 66"/>
          <p:cNvSpPr>
            <a:spLocks noChangeShapeType="1"/>
          </p:cNvSpPr>
          <p:nvPr/>
        </p:nvSpPr>
        <p:spPr bwMode="auto">
          <a:xfrm>
            <a:off x="6840538" y="2979738"/>
            <a:ext cx="15875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5" name="Line 67"/>
          <p:cNvSpPr>
            <a:spLocks noChangeShapeType="1"/>
          </p:cNvSpPr>
          <p:nvPr/>
        </p:nvSpPr>
        <p:spPr bwMode="auto">
          <a:xfrm flipH="1">
            <a:off x="6523038" y="2968625"/>
            <a:ext cx="196850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6" name="Line 68"/>
          <p:cNvSpPr>
            <a:spLocks noChangeShapeType="1"/>
          </p:cNvSpPr>
          <p:nvPr/>
        </p:nvSpPr>
        <p:spPr bwMode="auto">
          <a:xfrm>
            <a:off x="6997700" y="2959100"/>
            <a:ext cx="15875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7" name="Line 69"/>
          <p:cNvSpPr>
            <a:spLocks noChangeShapeType="1"/>
          </p:cNvSpPr>
          <p:nvPr/>
        </p:nvSpPr>
        <p:spPr bwMode="auto">
          <a:xfrm flipH="1">
            <a:off x="7818438" y="2990850"/>
            <a:ext cx="558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8" name="Line 70"/>
          <p:cNvSpPr>
            <a:spLocks noChangeShapeType="1"/>
          </p:cNvSpPr>
          <p:nvPr/>
        </p:nvSpPr>
        <p:spPr bwMode="auto">
          <a:xfrm flipH="1">
            <a:off x="7580313" y="2949575"/>
            <a:ext cx="66675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59" name="Line 71"/>
          <p:cNvSpPr>
            <a:spLocks noChangeShapeType="1"/>
          </p:cNvSpPr>
          <p:nvPr/>
        </p:nvSpPr>
        <p:spPr bwMode="auto">
          <a:xfrm flipH="1">
            <a:off x="8405813" y="2970213"/>
            <a:ext cx="8890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>
            <a:off x="8110538" y="3714750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1-5-4</a:t>
            </a:r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>
            <a:off x="8039100" y="3497263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latinLnBrk="1" hangingPunct="1"/>
            <a:r>
              <a:rPr kumimoji="1" lang="en-US" altLang="ko-KR" sz="1200" i="0">
                <a:latin typeface="굴림" charset="-127"/>
                <a:ea typeface="굴림" charset="-127"/>
              </a:rPr>
              <a:t>39</a:t>
            </a:r>
          </a:p>
        </p:txBody>
      </p:sp>
      <p:sp>
        <p:nvSpPr>
          <p:cNvPr id="14410" name="Text Box 74"/>
          <p:cNvSpPr txBox="1">
            <a:spLocks noChangeArrowheads="1"/>
          </p:cNvSpPr>
          <p:nvPr/>
        </p:nvSpPr>
        <p:spPr bwMode="auto">
          <a:xfrm>
            <a:off x="5624513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ea typeface="굴림" charset="-127"/>
              </a:rPr>
              <a:t>…</a:t>
            </a:r>
            <a:endParaRPr kumimoji="1" lang="en-US" altLang="ko-KR" sz="1800" i="0">
              <a:latin typeface="굴림" charset="-127"/>
              <a:ea typeface="굴림" charset="-127"/>
            </a:endParaRPr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6591300" y="3716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ea typeface="굴림" charset="-127"/>
              </a:rPr>
              <a:t>…</a:t>
            </a:r>
            <a:endParaRPr kumimoji="1" lang="en-US" altLang="ko-KR" sz="1800" i="0">
              <a:latin typeface="굴림" charset="-127"/>
              <a:ea typeface="굴림" charset="-127"/>
            </a:endParaRPr>
          </a:p>
        </p:txBody>
      </p:sp>
      <p:sp>
        <p:nvSpPr>
          <p:cNvPr id="14412" name="Text Box 76"/>
          <p:cNvSpPr txBox="1">
            <a:spLocks noChangeArrowheads="1"/>
          </p:cNvSpPr>
          <p:nvPr/>
        </p:nvSpPr>
        <p:spPr bwMode="auto">
          <a:xfrm>
            <a:off x="7424738" y="37004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ea typeface="굴림" charset="-127"/>
              </a:rPr>
              <a:t>…</a:t>
            </a:r>
            <a:endParaRPr kumimoji="1" lang="en-US" altLang="ko-KR" sz="1800" i="0">
              <a:latin typeface="굴림" charset="-127"/>
              <a:ea typeface="굴림" charset="-127"/>
            </a:endParaRPr>
          </a:p>
        </p:txBody>
      </p:sp>
      <p:sp>
        <p:nvSpPr>
          <p:cNvPr id="370765" name="Line 77"/>
          <p:cNvSpPr>
            <a:spLocks noChangeShapeType="1"/>
          </p:cNvSpPr>
          <p:nvPr/>
        </p:nvSpPr>
        <p:spPr bwMode="auto">
          <a:xfrm flipH="1">
            <a:off x="7689850" y="4135438"/>
            <a:ext cx="63182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0766" name="Line 78"/>
          <p:cNvSpPr>
            <a:spLocks noChangeShapeType="1"/>
          </p:cNvSpPr>
          <p:nvPr/>
        </p:nvSpPr>
        <p:spPr bwMode="auto">
          <a:xfrm>
            <a:off x="8458200" y="4144963"/>
            <a:ext cx="92075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415" name="Text Box 79"/>
          <p:cNvSpPr txBox="1">
            <a:spLocks noChangeArrowheads="1"/>
          </p:cNvSpPr>
          <p:nvPr/>
        </p:nvSpPr>
        <p:spPr bwMode="auto">
          <a:xfrm>
            <a:off x="6189663" y="4949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800" i="0">
                <a:ea typeface="굴림" charset="-127"/>
              </a:rPr>
              <a:t>…</a:t>
            </a:r>
            <a:endParaRPr kumimoji="1" lang="en-US" altLang="ko-KR" sz="1800" i="0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사전적 탐색의 </a:t>
            </a:r>
            <a:r>
              <a:rPr lang="en-US" altLang="ko-KR" dirty="0"/>
              <a:t>State-Space Tree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Backtracking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charset="-127"/>
              </a:rPr>
              <a:t>DFS </a:t>
            </a:r>
            <a:r>
              <a:rPr lang="ko-KR" altLang="en-US" sz="2800" smtClean="0">
                <a:ea typeface="굴림" charset="-127"/>
              </a:rPr>
              <a:t>또는 그와 유사한 스타일의 탐색을 총칭한다</a:t>
            </a:r>
          </a:p>
          <a:p>
            <a:r>
              <a:rPr lang="en-US" altLang="ko-KR" sz="2800" smtClean="0">
                <a:ea typeface="굴림" charset="-127"/>
              </a:rPr>
              <a:t>Go as deeply as possible, backtrack if impossible</a:t>
            </a:r>
          </a:p>
          <a:p>
            <a:pPr lvl="1"/>
            <a:r>
              <a:rPr lang="ko-KR" altLang="en-US" sz="2400" smtClean="0">
                <a:ea typeface="굴림" charset="-127"/>
              </a:rPr>
              <a:t>가능한 지점까지 탐색하다가 막히면 되돌아간다 </a:t>
            </a:r>
          </a:p>
          <a:p>
            <a:r>
              <a:rPr lang="ko-KR" altLang="en-US" sz="2800" smtClean="0">
                <a:ea typeface="굴림" charset="-127"/>
              </a:rPr>
              <a:t>예</a:t>
            </a:r>
          </a:p>
          <a:p>
            <a:pPr lvl="1"/>
            <a:r>
              <a:rPr lang="en-US" altLang="ko-KR" sz="2400" smtClean="0">
                <a:ea typeface="굴림" charset="-127"/>
              </a:rPr>
              <a:t>Maze, 8-Queens problem, Map coloring, …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5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97"/>
          <p:cNvGrpSpPr>
            <a:grpSpLocks/>
          </p:cNvGrpSpPr>
          <p:nvPr/>
        </p:nvGrpSpPr>
        <p:grpSpPr bwMode="auto">
          <a:xfrm>
            <a:off x="1738313" y="4351338"/>
            <a:ext cx="3024187" cy="2082800"/>
            <a:chOff x="826" y="617"/>
            <a:chExt cx="2038" cy="1474"/>
          </a:xfrm>
        </p:grpSpPr>
        <p:sp>
          <p:nvSpPr>
            <p:cNvPr id="306274" name="Rectangle 98"/>
            <p:cNvSpPr>
              <a:spLocks noChangeArrowheads="1"/>
            </p:cNvSpPr>
            <p:nvPr/>
          </p:nvSpPr>
          <p:spPr bwMode="auto">
            <a:xfrm>
              <a:off x="1875" y="1640"/>
              <a:ext cx="989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75" name="Rectangle 99"/>
            <p:cNvSpPr>
              <a:spLocks noChangeArrowheads="1"/>
            </p:cNvSpPr>
            <p:nvPr/>
          </p:nvSpPr>
          <p:spPr bwMode="auto">
            <a:xfrm>
              <a:off x="1238" y="1558"/>
              <a:ext cx="206" cy="2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76" name="Rectangle 100"/>
            <p:cNvSpPr>
              <a:spLocks noChangeArrowheads="1"/>
            </p:cNvSpPr>
            <p:nvPr/>
          </p:nvSpPr>
          <p:spPr bwMode="auto">
            <a:xfrm>
              <a:off x="1691" y="617"/>
              <a:ext cx="206" cy="73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77" name="Rectangle 101"/>
            <p:cNvSpPr>
              <a:spLocks noChangeArrowheads="1"/>
            </p:cNvSpPr>
            <p:nvPr/>
          </p:nvSpPr>
          <p:spPr bwMode="auto">
            <a:xfrm>
              <a:off x="1114" y="903"/>
              <a:ext cx="578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78" name="Rectangle 102"/>
            <p:cNvSpPr>
              <a:spLocks noChangeArrowheads="1"/>
            </p:cNvSpPr>
            <p:nvPr/>
          </p:nvSpPr>
          <p:spPr bwMode="auto">
            <a:xfrm>
              <a:off x="1898" y="617"/>
              <a:ext cx="783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79" name="Rectangle 103"/>
            <p:cNvSpPr>
              <a:spLocks noChangeArrowheads="1"/>
            </p:cNvSpPr>
            <p:nvPr/>
          </p:nvSpPr>
          <p:spPr bwMode="auto">
            <a:xfrm>
              <a:off x="2187" y="821"/>
              <a:ext cx="206" cy="127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80" name="Rectangle 104"/>
            <p:cNvSpPr>
              <a:spLocks noChangeArrowheads="1"/>
            </p:cNvSpPr>
            <p:nvPr/>
          </p:nvSpPr>
          <p:spPr bwMode="auto">
            <a:xfrm>
              <a:off x="2393" y="1068"/>
              <a:ext cx="453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81" name="Rectangle 105"/>
            <p:cNvSpPr>
              <a:spLocks noChangeArrowheads="1"/>
            </p:cNvSpPr>
            <p:nvPr/>
          </p:nvSpPr>
          <p:spPr bwMode="auto">
            <a:xfrm>
              <a:off x="826" y="1354"/>
              <a:ext cx="1072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</p:grp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2401888" y="6084888"/>
            <a:ext cx="31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S</a:t>
            </a:r>
          </a:p>
        </p:txBody>
      </p:sp>
      <p:sp>
        <p:nvSpPr>
          <p:cNvPr id="18436" name="Text Box 11"/>
          <p:cNvSpPr txBox="1">
            <a:spLocks noChangeArrowheads="1"/>
          </p:cNvSpPr>
          <p:nvPr/>
        </p:nvSpPr>
        <p:spPr bwMode="auto">
          <a:xfrm>
            <a:off x="4775200" y="497998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T</a:t>
            </a:r>
          </a:p>
        </p:txBody>
      </p:sp>
      <p:sp>
        <p:nvSpPr>
          <p:cNvPr id="306188" name="Oval 12"/>
          <p:cNvSpPr>
            <a:spLocks noChangeArrowheads="1"/>
          </p:cNvSpPr>
          <p:nvPr/>
        </p:nvSpPr>
        <p:spPr bwMode="auto">
          <a:xfrm>
            <a:off x="2449513" y="5475288"/>
            <a:ext cx="122237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89" name="Oval 13"/>
          <p:cNvSpPr>
            <a:spLocks noChangeArrowheads="1"/>
          </p:cNvSpPr>
          <p:nvPr/>
        </p:nvSpPr>
        <p:spPr bwMode="auto">
          <a:xfrm>
            <a:off x="3857625" y="4435475"/>
            <a:ext cx="122238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0" name="Oval 14"/>
          <p:cNvSpPr>
            <a:spLocks noChangeArrowheads="1"/>
          </p:cNvSpPr>
          <p:nvPr/>
        </p:nvSpPr>
        <p:spPr bwMode="auto">
          <a:xfrm>
            <a:off x="3857625" y="5070475"/>
            <a:ext cx="122238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1" name="Oval 15"/>
          <p:cNvSpPr>
            <a:spLocks noChangeArrowheads="1"/>
          </p:cNvSpPr>
          <p:nvPr/>
        </p:nvSpPr>
        <p:spPr bwMode="auto">
          <a:xfrm>
            <a:off x="3122613" y="4838700"/>
            <a:ext cx="122237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4652963" y="5070475"/>
            <a:ext cx="122237" cy="115888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4408488" y="4435475"/>
            <a:ext cx="120650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244850" y="5880100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2449513" y="5995988"/>
            <a:ext cx="122237" cy="115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2143125" y="4838700"/>
            <a:ext cx="123825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1714500" y="5475288"/>
            <a:ext cx="122238" cy="115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198" name="Line 22"/>
          <p:cNvSpPr>
            <a:spLocks noChangeShapeType="1"/>
          </p:cNvSpPr>
          <p:nvPr/>
        </p:nvSpPr>
        <p:spPr bwMode="auto">
          <a:xfrm>
            <a:off x="1836738" y="5534025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199" name="Line 23"/>
          <p:cNvSpPr>
            <a:spLocks noChangeShapeType="1"/>
          </p:cNvSpPr>
          <p:nvPr/>
        </p:nvSpPr>
        <p:spPr bwMode="auto">
          <a:xfrm>
            <a:off x="2509838" y="5591175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0" name="Line 24"/>
          <p:cNvSpPr>
            <a:spLocks noChangeShapeType="1"/>
          </p:cNvSpPr>
          <p:nvPr/>
        </p:nvSpPr>
        <p:spPr bwMode="auto">
          <a:xfrm>
            <a:off x="2266950" y="4897438"/>
            <a:ext cx="855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1" name="Line 25"/>
          <p:cNvSpPr>
            <a:spLocks noChangeShapeType="1"/>
          </p:cNvSpPr>
          <p:nvPr/>
        </p:nvSpPr>
        <p:spPr bwMode="auto">
          <a:xfrm>
            <a:off x="3979863" y="4492625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2" name="Line 26"/>
          <p:cNvSpPr>
            <a:spLocks noChangeShapeType="1"/>
          </p:cNvSpPr>
          <p:nvPr/>
        </p:nvSpPr>
        <p:spPr bwMode="auto">
          <a:xfrm>
            <a:off x="3979863" y="5129213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3" name="Line 27"/>
          <p:cNvSpPr>
            <a:spLocks noChangeShapeType="1"/>
          </p:cNvSpPr>
          <p:nvPr/>
        </p:nvSpPr>
        <p:spPr bwMode="auto">
          <a:xfrm>
            <a:off x="3917950" y="51863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4" name="Line 28"/>
          <p:cNvSpPr>
            <a:spLocks noChangeShapeType="1"/>
          </p:cNvSpPr>
          <p:nvPr/>
        </p:nvSpPr>
        <p:spPr bwMode="auto">
          <a:xfrm>
            <a:off x="3917950" y="4551363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5" name="Freeform 29"/>
          <p:cNvSpPr>
            <a:spLocks/>
          </p:cNvSpPr>
          <p:nvPr/>
        </p:nvSpPr>
        <p:spPr bwMode="auto">
          <a:xfrm>
            <a:off x="2571750" y="4954588"/>
            <a:ext cx="611188" cy="579437"/>
          </a:xfrm>
          <a:custGeom>
            <a:avLst/>
            <a:gdLst>
              <a:gd name="T0" fmla="*/ 0 w 480"/>
              <a:gd name="T1" fmla="*/ 480 h 480"/>
              <a:gd name="T2" fmla="*/ 480 w 480"/>
              <a:gd name="T3" fmla="*/ 480 h 480"/>
              <a:gd name="T4" fmla="*/ 480 w 480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lnTo>
                  <a:pt x="480" y="480"/>
                </a:lnTo>
                <a:lnTo>
                  <a:pt x="4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06" name="Freeform 30"/>
          <p:cNvSpPr>
            <a:spLocks/>
          </p:cNvSpPr>
          <p:nvPr/>
        </p:nvSpPr>
        <p:spPr bwMode="auto">
          <a:xfrm>
            <a:off x="3182938" y="4492625"/>
            <a:ext cx="674687" cy="346075"/>
          </a:xfrm>
          <a:custGeom>
            <a:avLst/>
            <a:gdLst>
              <a:gd name="T0" fmla="*/ 0 w 528"/>
              <a:gd name="T1" fmla="*/ 288 h 288"/>
              <a:gd name="T2" fmla="*/ 0 w 528"/>
              <a:gd name="T3" fmla="*/ 0 h 288"/>
              <a:gd name="T4" fmla="*/ 528 w 528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288"/>
                </a:moveTo>
                <a:lnTo>
                  <a:pt x="0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56" name="Text Box 31"/>
          <p:cNvSpPr txBox="1">
            <a:spLocks noChangeArrowheads="1"/>
          </p:cNvSpPr>
          <p:nvPr/>
        </p:nvSpPr>
        <p:spPr bwMode="auto">
          <a:xfrm>
            <a:off x="1506538" y="5407025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2</a:t>
            </a:r>
          </a:p>
        </p:txBody>
      </p: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3244850" y="481171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3</a:t>
            </a:r>
          </a:p>
        </p:txBody>
      </p:sp>
      <p:sp>
        <p:nvSpPr>
          <p:cNvPr id="18458" name="Text Box 33"/>
          <p:cNvSpPr txBox="1">
            <a:spLocks noChangeArrowheads="1"/>
          </p:cNvSpPr>
          <p:nvPr/>
        </p:nvSpPr>
        <p:spPr bwMode="auto">
          <a:xfrm>
            <a:off x="2387600" y="521970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1</a:t>
            </a:r>
          </a:p>
        </p:txBody>
      </p:sp>
      <p:sp>
        <p:nvSpPr>
          <p:cNvPr id="18459" name="Text Box 34"/>
          <p:cNvSpPr txBox="1">
            <a:spLocks noChangeArrowheads="1"/>
          </p:cNvSpPr>
          <p:nvPr/>
        </p:nvSpPr>
        <p:spPr bwMode="auto">
          <a:xfrm>
            <a:off x="3797300" y="416083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4</a:t>
            </a:r>
          </a:p>
        </p:txBody>
      </p:sp>
      <p:sp>
        <p:nvSpPr>
          <p:cNvPr id="18460" name="Text Box 35"/>
          <p:cNvSpPr txBox="1">
            <a:spLocks noChangeArrowheads="1"/>
          </p:cNvSpPr>
          <p:nvPr/>
        </p:nvSpPr>
        <p:spPr bwMode="auto">
          <a:xfrm>
            <a:off x="3613150" y="502920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5</a:t>
            </a:r>
          </a:p>
        </p:txBody>
      </p:sp>
      <p:sp>
        <p:nvSpPr>
          <p:cNvPr id="18461" name="Text Box 36"/>
          <p:cNvSpPr txBox="1">
            <a:spLocks noChangeArrowheads="1"/>
          </p:cNvSpPr>
          <p:nvPr/>
        </p:nvSpPr>
        <p:spPr bwMode="auto">
          <a:xfrm>
            <a:off x="3657600" y="57213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6</a:t>
            </a:r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6489700" y="2663825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63" name="Text Box 38"/>
          <p:cNvSpPr txBox="1">
            <a:spLocks noChangeArrowheads="1"/>
          </p:cNvSpPr>
          <p:nvPr/>
        </p:nvSpPr>
        <p:spPr bwMode="auto">
          <a:xfrm>
            <a:off x="6367463" y="2398713"/>
            <a:ext cx="31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S</a:t>
            </a:r>
          </a:p>
        </p:txBody>
      </p:sp>
      <p:sp>
        <p:nvSpPr>
          <p:cNvPr id="306215" name="Oval 39"/>
          <p:cNvSpPr>
            <a:spLocks noChangeArrowheads="1"/>
          </p:cNvSpPr>
          <p:nvPr/>
        </p:nvSpPr>
        <p:spPr bwMode="auto">
          <a:xfrm>
            <a:off x="6489700" y="3109913"/>
            <a:ext cx="122238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65" name="Text Box 40"/>
          <p:cNvSpPr txBox="1">
            <a:spLocks noChangeArrowheads="1"/>
          </p:cNvSpPr>
          <p:nvPr/>
        </p:nvSpPr>
        <p:spPr bwMode="auto">
          <a:xfrm>
            <a:off x="6184900" y="302418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1</a:t>
            </a:r>
          </a:p>
        </p:txBody>
      </p:sp>
      <p:sp>
        <p:nvSpPr>
          <p:cNvPr id="306217" name="Rectangle 41"/>
          <p:cNvSpPr>
            <a:spLocks noChangeArrowheads="1"/>
          </p:cNvSpPr>
          <p:nvPr/>
        </p:nvSpPr>
        <p:spPr bwMode="auto">
          <a:xfrm>
            <a:off x="6259513" y="3613150"/>
            <a:ext cx="120650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67" name="Text Box 42"/>
          <p:cNvSpPr txBox="1">
            <a:spLocks noChangeArrowheads="1"/>
          </p:cNvSpPr>
          <p:nvPr/>
        </p:nvSpPr>
        <p:spPr bwMode="auto">
          <a:xfrm>
            <a:off x="6061075" y="354488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2</a:t>
            </a:r>
          </a:p>
        </p:txBody>
      </p:sp>
      <p:sp>
        <p:nvSpPr>
          <p:cNvPr id="306219" name="Oval 43"/>
          <p:cNvSpPr>
            <a:spLocks noChangeArrowheads="1"/>
          </p:cNvSpPr>
          <p:nvPr/>
        </p:nvSpPr>
        <p:spPr bwMode="auto">
          <a:xfrm>
            <a:off x="6735763" y="3630613"/>
            <a:ext cx="120650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69" name="Text Box 44"/>
          <p:cNvSpPr txBox="1">
            <a:spLocks noChangeArrowheads="1"/>
          </p:cNvSpPr>
          <p:nvPr/>
        </p:nvSpPr>
        <p:spPr bwMode="auto">
          <a:xfrm>
            <a:off x="6796088" y="3544888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3</a:t>
            </a:r>
          </a:p>
        </p:txBody>
      </p:sp>
      <p:sp>
        <p:nvSpPr>
          <p:cNvPr id="306221" name="Oval 45"/>
          <p:cNvSpPr>
            <a:spLocks noChangeArrowheads="1"/>
          </p:cNvSpPr>
          <p:nvPr/>
        </p:nvSpPr>
        <p:spPr bwMode="auto">
          <a:xfrm>
            <a:off x="7040563" y="4108450"/>
            <a:ext cx="123825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71" name="Text Box 46"/>
          <p:cNvSpPr txBox="1">
            <a:spLocks noChangeArrowheads="1"/>
          </p:cNvSpPr>
          <p:nvPr/>
        </p:nvSpPr>
        <p:spPr bwMode="auto">
          <a:xfrm>
            <a:off x="7085013" y="3960813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4</a:t>
            </a:r>
          </a:p>
        </p:txBody>
      </p:sp>
      <p:sp>
        <p:nvSpPr>
          <p:cNvPr id="306223" name="Rectangle 47"/>
          <p:cNvSpPr>
            <a:spLocks noChangeArrowheads="1"/>
          </p:cNvSpPr>
          <p:nvPr/>
        </p:nvSpPr>
        <p:spPr bwMode="auto">
          <a:xfrm>
            <a:off x="6735763" y="4570413"/>
            <a:ext cx="120650" cy="11588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24" name="Oval 48"/>
          <p:cNvSpPr>
            <a:spLocks noChangeArrowheads="1"/>
          </p:cNvSpPr>
          <p:nvPr/>
        </p:nvSpPr>
        <p:spPr bwMode="auto">
          <a:xfrm>
            <a:off x="7408863" y="4570413"/>
            <a:ext cx="122237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74" name="Text Box 49"/>
          <p:cNvSpPr txBox="1">
            <a:spLocks noChangeArrowheads="1"/>
          </p:cNvSpPr>
          <p:nvPr/>
        </p:nvSpPr>
        <p:spPr bwMode="auto">
          <a:xfrm>
            <a:off x="7164388" y="4529138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5</a:t>
            </a:r>
          </a:p>
        </p:txBody>
      </p:sp>
      <p:sp>
        <p:nvSpPr>
          <p:cNvPr id="18475" name="Text Box 50"/>
          <p:cNvSpPr txBox="1">
            <a:spLocks noChangeArrowheads="1"/>
          </p:cNvSpPr>
          <p:nvPr/>
        </p:nvSpPr>
        <p:spPr bwMode="auto">
          <a:xfrm>
            <a:off x="7766050" y="50482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T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6592888" y="5553075"/>
            <a:ext cx="122237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28" name="Rectangle 52"/>
          <p:cNvSpPr>
            <a:spLocks noChangeArrowheads="1"/>
          </p:cNvSpPr>
          <p:nvPr/>
        </p:nvSpPr>
        <p:spPr bwMode="auto">
          <a:xfrm>
            <a:off x="7662863" y="5091113"/>
            <a:ext cx="123825" cy="115887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18478" name="Text Box 53"/>
          <p:cNvSpPr txBox="1">
            <a:spLocks noChangeArrowheads="1"/>
          </p:cNvSpPr>
          <p:nvPr/>
        </p:nvSpPr>
        <p:spPr bwMode="auto">
          <a:xfrm>
            <a:off x="7173913" y="5029200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6</a:t>
            </a:r>
          </a:p>
        </p:txBody>
      </p:sp>
      <p:sp>
        <p:nvSpPr>
          <p:cNvPr id="306230" name="Line 54"/>
          <p:cNvSpPr>
            <a:spLocks noChangeShapeType="1"/>
          </p:cNvSpPr>
          <p:nvPr/>
        </p:nvSpPr>
        <p:spPr bwMode="auto">
          <a:xfrm>
            <a:off x="6551613" y="2779713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307138" y="3241675"/>
            <a:ext cx="2444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551613" y="3241675"/>
            <a:ext cx="2444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>
            <a:off x="6796088" y="3762375"/>
            <a:ext cx="3063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4" name="Line 58"/>
          <p:cNvSpPr>
            <a:spLocks noChangeShapeType="1"/>
          </p:cNvSpPr>
          <p:nvPr/>
        </p:nvSpPr>
        <p:spPr bwMode="auto">
          <a:xfrm flipH="1">
            <a:off x="6796088" y="4224338"/>
            <a:ext cx="306387" cy="346075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>
            <a:off x="7102475" y="4224338"/>
            <a:ext cx="3683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6" name="Line 60"/>
          <p:cNvSpPr>
            <a:spLocks noChangeShapeType="1"/>
          </p:cNvSpPr>
          <p:nvPr/>
        </p:nvSpPr>
        <p:spPr bwMode="auto">
          <a:xfrm flipH="1">
            <a:off x="7164388" y="4686300"/>
            <a:ext cx="306387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7" name="Line 61"/>
          <p:cNvSpPr>
            <a:spLocks noChangeShapeType="1"/>
          </p:cNvSpPr>
          <p:nvPr/>
        </p:nvSpPr>
        <p:spPr bwMode="auto">
          <a:xfrm>
            <a:off x="7470775" y="4686300"/>
            <a:ext cx="2444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713288" y="5880100"/>
            <a:ext cx="123825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39" name="Oval 63"/>
          <p:cNvSpPr>
            <a:spLocks noChangeArrowheads="1"/>
          </p:cNvSpPr>
          <p:nvPr/>
        </p:nvSpPr>
        <p:spPr bwMode="auto">
          <a:xfrm>
            <a:off x="3857625" y="5880100"/>
            <a:ext cx="122238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3857625" y="6343650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41" name="Line 65"/>
          <p:cNvSpPr>
            <a:spLocks noChangeShapeType="1"/>
          </p:cNvSpPr>
          <p:nvPr/>
        </p:nvSpPr>
        <p:spPr bwMode="auto">
          <a:xfrm flipH="1">
            <a:off x="3367088" y="5937250"/>
            <a:ext cx="49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42" name="Line 66"/>
          <p:cNvSpPr>
            <a:spLocks noChangeShapeType="1"/>
          </p:cNvSpPr>
          <p:nvPr/>
        </p:nvSpPr>
        <p:spPr bwMode="auto">
          <a:xfrm>
            <a:off x="3979863" y="5937250"/>
            <a:ext cx="73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43" name="Line 67"/>
          <p:cNvSpPr>
            <a:spLocks noChangeShapeType="1"/>
          </p:cNvSpPr>
          <p:nvPr/>
        </p:nvSpPr>
        <p:spPr bwMode="auto">
          <a:xfrm>
            <a:off x="3917950" y="5995988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93" name="Text Box 68"/>
          <p:cNvSpPr txBox="1">
            <a:spLocks noChangeArrowheads="1"/>
          </p:cNvSpPr>
          <p:nvPr/>
        </p:nvSpPr>
        <p:spPr bwMode="auto">
          <a:xfrm>
            <a:off x="2998788" y="5837238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7</a:t>
            </a:r>
          </a:p>
        </p:txBody>
      </p:sp>
      <p:sp>
        <p:nvSpPr>
          <p:cNvPr id="18494" name="Text Box 69"/>
          <p:cNvSpPr txBox="1">
            <a:spLocks noChangeArrowheads="1"/>
          </p:cNvSpPr>
          <p:nvPr/>
        </p:nvSpPr>
        <p:spPr bwMode="auto">
          <a:xfrm>
            <a:off x="3805238" y="6434138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8</a:t>
            </a:r>
          </a:p>
        </p:txBody>
      </p:sp>
      <p:sp>
        <p:nvSpPr>
          <p:cNvPr id="18495" name="Text Box 70"/>
          <p:cNvSpPr txBox="1">
            <a:spLocks noChangeArrowheads="1"/>
          </p:cNvSpPr>
          <p:nvPr/>
        </p:nvSpPr>
        <p:spPr bwMode="auto">
          <a:xfrm>
            <a:off x="4829175" y="583723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9</a:t>
            </a:r>
          </a:p>
        </p:txBody>
      </p:sp>
      <p:sp>
        <p:nvSpPr>
          <p:cNvPr id="306247" name="Oval 71"/>
          <p:cNvSpPr>
            <a:spLocks noChangeArrowheads="1"/>
          </p:cNvSpPr>
          <p:nvPr/>
        </p:nvSpPr>
        <p:spPr bwMode="auto">
          <a:xfrm>
            <a:off x="7083425" y="5091113"/>
            <a:ext cx="120650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7572375" y="5553075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7083425" y="5553075"/>
            <a:ext cx="120650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50" name="Line 74"/>
          <p:cNvSpPr>
            <a:spLocks noChangeShapeType="1"/>
          </p:cNvSpPr>
          <p:nvPr/>
        </p:nvSpPr>
        <p:spPr bwMode="auto">
          <a:xfrm>
            <a:off x="7143750" y="5207000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51" name="Line 75"/>
          <p:cNvSpPr>
            <a:spLocks noChangeShapeType="1"/>
          </p:cNvSpPr>
          <p:nvPr/>
        </p:nvSpPr>
        <p:spPr bwMode="auto">
          <a:xfrm flipH="1">
            <a:off x="6653213" y="5207000"/>
            <a:ext cx="49053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6252" name="Line 76"/>
          <p:cNvSpPr>
            <a:spLocks noChangeShapeType="1"/>
          </p:cNvSpPr>
          <p:nvPr/>
        </p:nvSpPr>
        <p:spPr bwMode="auto">
          <a:xfrm>
            <a:off x="7143750" y="5207000"/>
            <a:ext cx="48895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502" name="Text Box 77"/>
          <p:cNvSpPr txBox="1">
            <a:spLocks noChangeArrowheads="1"/>
          </p:cNvSpPr>
          <p:nvPr/>
        </p:nvSpPr>
        <p:spPr bwMode="auto">
          <a:xfrm>
            <a:off x="7510463" y="5694363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9</a:t>
            </a:r>
          </a:p>
        </p:txBody>
      </p:sp>
      <p:sp>
        <p:nvSpPr>
          <p:cNvPr id="18503" name="Text Box 78"/>
          <p:cNvSpPr txBox="1">
            <a:spLocks noChangeArrowheads="1"/>
          </p:cNvSpPr>
          <p:nvPr/>
        </p:nvSpPr>
        <p:spPr bwMode="auto">
          <a:xfrm>
            <a:off x="7019925" y="569436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8</a:t>
            </a:r>
          </a:p>
        </p:txBody>
      </p:sp>
      <p:sp>
        <p:nvSpPr>
          <p:cNvPr id="18504" name="Text Box 79"/>
          <p:cNvSpPr txBox="1">
            <a:spLocks noChangeArrowheads="1"/>
          </p:cNvSpPr>
          <p:nvPr/>
        </p:nvSpPr>
        <p:spPr bwMode="auto">
          <a:xfrm>
            <a:off x="6530975" y="569436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7</a:t>
            </a:r>
          </a:p>
        </p:txBody>
      </p:sp>
      <p:grpSp>
        <p:nvGrpSpPr>
          <p:cNvPr id="18505" name="Group 96"/>
          <p:cNvGrpSpPr>
            <a:grpSpLocks/>
          </p:cNvGrpSpPr>
          <p:nvPr/>
        </p:nvGrpSpPr>
        <p:grpSpPr bwMode="auto">
          <a:xfrm>
            <a:off x="1738313" y="1957388"/>
            <a:ext cx="3024187" cy="2081212"/>
            <a:chOff x="826" y="617"/>
            <a:chExt cx="2038" cy="1474"/>
          </a:xfrm>
        </p:grpSpPr>
        <p:sp>
          <p:nvSpPr>
            <p:cNvPr id="306256" name="Rectangle 80"/>
            <p:cNvSpPr>
              <a:spLocks noChangeArrowheads="1"/>
            </p:cNvSpPr>
            <p:nvPr/>
          </p:nvSpPr>
          <p:spPr bwMode="auto">
            <a:xfrm>
              <a:off x="1875" y="1641"/>
              <a:ext cx="989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57" name="Rectangle 81"/>
            <p:cNvSpPr>
              <a:spLocks noChangeArrowheads="1"/>
            </p:cNvSpPr>
            <p:nvPr/>
          </p:nvSpPr>
          <p:spPr bwMode="auto">
            <a:xfrm>
              <a:off x="1238" y="1559"/>
              <a:ext cx="206" cy="2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1691" y="617"/>
              <a:ext cx="206" cy="73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1114" y="904"/>
              <a:ext cx="578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60" name="Rectangle 84"/>
            <p:cNvSpPr>
              <a:spLocks noChangeArrowheads="1"/>
            </p:cNvSpPr>
            <p:nvPr/>
          </p:nvSpPr>
          <p:spPr bwMode="auto">
            <a:xfrm>
              <a:off x="1898" y="617"/>
              <a:ext cx="783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61" name="Rectangle 85"/>
            <p:cNvSpPr>
              <a:spLocks noChangeArrowheads="1"/>
            </p:cNvSpPr>
            <p:nvPr/>
          </p:nvSpPr>
          <p:spPr bwMode="auto">
            <a:xfrm>
              <a:off x="2187" y="822"/>
              <a:ext cx="206" cy="126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62" name="Rectangle 86"/>
            <p:cNvSpPr>
              <a:spLocks noChangeArrowheads="1"/>
            </p:cNvSpPr>
            <p:nvPr/>
          </p:nvSpPr>
          <p:spPr bwMode="auto">
            <a:xfrm>
              <a:off x="2393" y="1067"/>
              <a:ext cx="453" cy="20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  <p:sp>
          <p:nvSpPr>
            <p:cNvPr id="306263" name="Rectangle 87"/>
            <p:cNvSpPr>
              <a:spLocks noChangeArrowheads="1"/>
            </p:cNvSpPr>
            <p:nvPr/>
          </p:nvSpPr>
          <p:spPr bwMode="auto">
            <a:xfrm>
              <a:off x="826" y="1355"/>
              <a:ext cx="1072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endParaRPr>
            </a:p>
          </p:txBody>
        </p:sp>
      </p:grpSp>
      <p:sp>
        <p:nvSpPr>
          <p:cNvPr id="18506" name="Text Box 88"/>
          <p:cNvSpPr txBox="1">
            <a:spLocks noChangeArrowheads="1"/>
          </p:cNvSpPr>
          <p:nvPr/>
        </p:nvSpPr>
        <p:spPr bwMode="auto">
          <a:xfrm>
            <a:off x="1103313" y="2060575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굴림" charset="-127"/>
                <a:ea typeface="굴림" charset="-127"/>
              </a:rPr>
              <a:t>maze</a:t>
            </a:r>
          </a:p>
        </p:txBody>
      </p:sp>
      <p:sp>
        <p:nvSpPr>
          <p:cNvPr id="18507" name="Text Box 89"/>
          <p:cNvSpPr txBox="1">
            <a:spLocks noChangeArrowheads="1"/>
          </p:cNvSpPr>
          <p:nvPr/>
        </p:nvSpPr>
        <p:spPr bwMode="auto">
          <a:xfrm>
            <a:off x="2376488" y="3706813"/>
            <a:ext cx="31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S</a:t>
            </a:r>
          </a:p>
        </p:txBody>
      </p:sp>
      <p:sp>
        <p:nvSpPr>
          <p:cNvPr id="18508" name="Text Box 90"/>
          <p:cNvSpPr txBox="1">
            <a:spLocks noChangeArrowheads="1"/>
          </p:cNvSpPr>
          <p:nvPr/>
        </p:nvSpPr>
        <p:spPr bwMode="auto">
          <a:xfrm>
            <a:off x="4762500" y="260826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1600" i="0">
                <a:latin typeface="Bookman" pitchFamily="18" charset="0"/>
                <a:ea typeface="굴림" charset="-127"/>
              </a:rPr>
              <a:t>T</a:t>
            </a:r>
          </a:p>
        </p:txBody>
      </p:sp>
      <p:sp>
        <p:nvSpPr>
          <p:cNvPr id="18509" name="Text Box 91"/>
          <p:cNvSpPr txBox="1">
            <a:spLocks noChangeArrowheads="1"/>
          </p:cNvSpPr>
          <p:nvPr/>
        </p:nvSpPr>
        <p:spPr bwMode="auto">
          <a:xfrm>
            <a:off x="933450" y="6400800"/>
            <a:ext cx="289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ko-KR" altLang="en-US" sz="2000" i="0">
                <a:latin typeface="굴림" charset="-127"/>
                <a:ea typeface="굴림" charset="-127"/>
              </a:rPr>
              <a:t>그래프로 모델링한 미로</a:t>
            </a:r>
          </a:p>
        </p:txBody>
      </p:sp>
      <p:sp>
        <p:nvSpPr>
          <p:cNvPr id="18510" name="Text Box 92"/>
          <p:cNvSpPr txBox="1">
            <a:spLocks noChangeArrowheads="1"/>
          </p:cNvSpPr>
          <p:nvPr/>
        </p:nvSpPr>
        <p:spPr bwMode="auto">
          <a:xfrm>
            <a:off x="6183313" y="6038850"/>
            <a:ext cx="168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/>
            <a:r>
              <a:rPr kumimoji="1" lang="en-US" altLang="ko-KR" sz="2000" i="0">
                <a:latin typeface="Times New Roman" pitchFamily="18" charset="0"/>
                <a:ea typeface="굴림" charset="-127"/>
              </a:rPr>
              <a:t>Branching tree</a:t>
            </a:r>
          </a:p>
        </p:txBody>
      </p:sp>
      <p:sp>
        <p:nvSpPr>
          <p:cNvPr id="306269" name="Rectangle 93"/>
          <p:cNvSpPr>
            <a:spLocks noChangeArrowheads="1"/>
          </p:cNvSpPr>
          <p:nvPr/>
        </p:nvSpPr>
        <p:spPr bwMode="auto">
          <a:xfrm>
            <a:off x="6421438" y="4113213"/>
            <a:ext cx="120650" cy="11588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sp>
        <p:nvSpPr>
          <p:cNvPr id="306270" name="Line 94"/>
          <p:cNvSpPr>
            <a:spLocks noChangeShapeType="1"/>
          </p:cNvSpPr>
          <p:nvPr/>
        </p:nvSpPr>
        <p:spPr bwMode="auto">
          <a:xfrm flipH="1">
            <a:off x="6481763" y="3765550"/>
            <a:ext cx="304800" cy="3476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maze(</a:t>
            </a:r>
            <a:r>
              <a:rPr lang="en-US" altLang="ko-KR" sz="2000" i="1" smtClean="0">
                <a:ea typeface="굴림" charset="-127"/>
              </a:rPr>
              <a:t>v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visited[</a:t>
            </a:r>
            <a:r>
              <a:rPr lang="en-US" altLang="ko-KR" sz="2000" i="1" smtClean="0">
                <a:ea typeface="굴림" charset="-127"/>
              </a:rPr>
              <a:t>v</a:t>
            </a:r>
            <a:r>
              <a:rPr lang="en-US" altLang="ko-KR" sz="2000" smtClean="0">
                <a:ea typeface="굴림" charset="-127"/>
              </a:rPr>
              <a:t>] ← YES;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i="1" smtClean="0">
                <a:ea typeface="굴림" charset="-127"/>
              </a:rPr>
              <a:t>v</a:t>
            </a:r>
            <a:r>
              <a:rPr lang="en-US" altLang="ko-KR" sz="2000" smtClean="0">
                <a:ea typeface="굴림" charset="-127"/>
              </a:rPr>
              <a:t> = T) 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then</a:t>
            </a:r>
            <a:r>
              <a:rPr lang="en-US" altLang="ko-KR" sz="2000" smtClean="0">
                <a:ea typeface="굴림" charset="-127"/>
              </a:rPr>
              <a:t> {print “</a:t>
            </a:r>
            <a:r>
              <a:rPr lang="ko-KR" altLang="en-US" sz="2000" smtClean="0">
                <a:ea typeface="굴림" charset="-127"/>
              </a:rPr>
              <a:t>성공</a:t>
            </a:r>
            <a:r>
              <a:rPr lang="en-US" altLang="ko-KR" sz="2000" smtClean="0">
                <a:ea typeface="굴림" charset="-127"/>
              </a:rPr>
              <a:t>!”; exit( 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for each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1600" smtClean="0">
                <a:ea typeface="굴림" charset="-127"/>
              </a:rPr>
              <a:t>∈</a:t>
            </a:r>
            <a:r>
              <a:rPr lang="en-US" altLang="ko-KR" sz="2000" smtClean="0">
                <a:ea typeface="굴림" charset="-127"/>
              </a:rPr>
              <a:t> L(</a:t>
            </a:r>
            <a:r>
              <a:rPr lang="en-US" altLang="ko-KR" sz="2000" i="1" smtClean="0">
                <a:ea typeface="굴림" charset="-127"/>
              </a:rPr>
              <a:t>v</a:t>
            </a:r>
            <a:r>
              <a:rPr lang="en-US" altLang="ko-KR" sz="2000" smtClean="0">
                <a:ea typeface="굴림" charset="-127"/>
              </a:rPr>
              <a:t>)  </a:t>
            </a:r>
            <a:r>
              <a:rPr lang="en-US" altLang="ko-KR" sz="1800" smtClean="0">
                <a:ea typeface="굴림" charset="-127"/>
              </a:rPr>
              <a:t>▷</a:t>
            </a:r>
            <a:r>
              <a:rPr lang="en-US" altLang="ko-KR" sz="1800" smtClean="0">
                <a:latin typeface="굴림" charset="-127"/>
                <a:ea typeface="굴림" charset="-127"/>
              </a:rPr>
              <a:t> </a:t>
            </a:r>
            <a:r>
              <a:rPr lang="en-US" altLang="ko-KR" sz="1800" smtClean="0">
                <a:ea typeface="굴림" charset="-127"/>
              </a:rPr>
              <a:t>L(</a:t>
            </a:r>
            <a:r>
              <a:rPr lang="en-US" altLang="ko-KR" sz="1800" i="1" smtClean="0">
                <a:ea typeface="굴림" charset="-127"/>
              </a:rPr>
              <a:t>v</a:t>
            </a:r>
            <a:r>
              <a:rPr lang="en-US" altLang="ko-KR" sz="1800" smtClean="0">
                <a:ea typeface="굴림" charset="-127"/>
              </a:rPr>
              <a:t>) : </a:t>
            </a:r>
            <a:r>
              <a:rPr lang="ko-KR" altLang="en-US" sz="1800" smtClean="0">
                <a:ea typeface="굴림" charset="-127"/>
              </a:rPr>
              <a:t>정점 </a:t>
            </a:r>
            <a:r>
              <a:rPr lang="en-US" altLang="ko-KR" sz="1800" i="1" smtClean="0">
                <a:ea typeface="굴림" charset="-127"/>
              </a:rPr>
              <a:t>v</a:t>
            </a:r>
            <a:r>
              <a:rPr lang="ko-KR" altLang="en-US" sz="1800" smtClean="0">
                <a:latin typeface="굴림" charset="-127"/>
                <a:ea typeface="굴림" charset="-127"/>
              </a:rPr>
              <a:t>의 인접 </a:t>
            </a:r>
            <a:r>
              <a:rPr lang="ko-KR" altLang="en-US" sz="1800" smtClean="0">
                <a:ea typeface="굴림" charset="-127"/>
              </a:rPr>
              <a:t>정점</a:t>
            </a:r>
            <a:r>
              <a:rPr lang="ko-KR" altLang="en-US" sz="1800" smtClean="0">
                <a:latin typeface="굴림" charset="-127"/>
                <a:ea typeface="굴림" charset="-127"/>
              </a:rPr>
              <a:t> 집합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if</a:t>
            </a:r>
            <a:r>
              <a:rPr lang="en-US" altLang="ko-KR" sz="2000" smtClean="0">
                <a:ea typeface="굴림" charset="-127"/>
              </a:rPr>
              <a:t> (visited[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] = NO) </a:t>
            </a:r>
            <a:r>
              <a:rPr lang="en-US" altLang="ko-KR" sz="2000" b="1" smtClean="0">
                <a:solidFill>
                  <a:srgbClr val="0066FF"/>
                </a:solidFill>
                <a:ea typeface="굴림" charset="-127"/>
              </a:rPr>
              <a:t>then</a:t>
            </a:r>
            <a:r>
              <a:rPr lang="en-US" altLang="ko-KR" sz="2000" smtClean="0">
                <a:ea typeface="굴림" charset="-127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	prev[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] ← </a:t>
            </a:r>
            <a:r>
              <a:rPr lang="en-US" altLang="ko-KR" sz="2000" i="1" smtClean="0">
                <a:ea typeface="굴림" charset="-127"/>
              </a:rPr>
              <a:t>v</a:t>
            </a:r>
            <a:r>
              <a:rPr lang="en-US" altLang="ko-KR" sz="2000" smtClean="0"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	maze(</a:t>
            </a:r>
            <a:r>
              <a:rPr lang="en-US" altLang="ko-KR" sz="2000" i="1" smtClean="0">
                <a:ea typeface="굴림" charset="-127"/>
              </a:rPr>
              <a:t>x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			}</a:t>
            </a:r>
            <a:endParaRPr lang="ru-RU" altLang="ko-KR" sz="200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</a:rPr>
              <a:t>}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1683</Words>
  <Application>Microsoft Office PowerPoint</Application>
  <PresentationFormat>화면 슬라이드 쇼(4:3)</PresentationFormat>
  <Paragraphs>1026</Paragraphs>
  <Slides>26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목판</vt:lpstr>
      <vt:lpstr>알고리즘 상태공간 트리의 탐색</vt:lpstr>
      <vt:lpstr>학습목표</vt:lpstr>
      <vt:lpstr>State-Space Tree</vt:lpstr>
      <vt:lpstr>TSP의 예</vt:lpstr>
      <vt:lpstr>TSP와 Adjacency Matrix의 예</vt:lpstr>
      <vt:lpstr>사전적 탐색의 State-Space Tree </vt:lpstr>
      <vt:lpstr>Backtracking</vt:lpstr>
      <vt:lpstr>Maze</vt:lpstr>
      <vt:lpstr>PowerPoint 프레젠테이션</vt:lpstr>
      <vt:lpstr>Coloring Problem</vt:lpstr>
      <vt:lpstr>Coloring Problem의 예:  Map Coloring</vt:lpstr>
      <vt:lpstr>PowerPoint 프레젠테이션</vt:lpstr>
      <vt:lpstr>PowerPoint 프레젠테이션</vt:lpstr>
      <vt:lpstr> State-Space Tree</vt:lpstr>
      <vt:lpstr>Branch-and-Bound</vt:lpstr>
      <vt:lpstr>PowerPoint 프레젠테이션</vt:lpstr>
      <vt:lpstr>TSP 예제를 대상으로 한 Branch-and-Bound 탐색의 예 (State-Space Tree)</vt:lpstr>
      <vt:lpstr>A* Algorithm</vt:lpstr>
      <vt:lpstr>Shortest Path 문제</vt:lpstr>
      <vt:lpstr>Dijkstra Algorithm의 예시</vt:lpstr>
      <vt:lpstr>PowerPoint 프레젠테이션</vt:lpstr>
      <vt:lpstr>PowerPoint 프레젠테이션</vt:lpstr>
      <vt:lpstr>A* Algorithm의 작동 예</vt:lpstr>
      <vt:lpstr>PowerPoint 프레젠테이션</vt:lpstr>
      <vt:lpstr>TSP 예제를 대상으로 한 A* Algorithm 탐색의 예 (State-Space Tree) </vt:lpstr>
      <vt:lpstr>A* Algorithm이 첫 Leaf Node를 방문하는 순간 종료되는 이유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197</cp:revision>
  <dcterms:created xsi:type="dcterms:W3CDTF">2017-02-28T02:06:20Z</dcterms:created>
  <dcterms:modified xsi:type="dcterms:W3CDTF">2017-11-14T01:19:47Z</dcterms:modified>
</cp:coreProperties>
</file>