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7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2" autoAdjust="0"/>
    <p:restoredTop sz="94660"/>
  </p:normalViewPr>
  <p:slideViewPr>
    <p:cSldViewPr snapToGrid="0">
      <p:cViewPr>
        <p:scale>
          <a:sx n="75" d="100"/>
          <a:sy n="75" d="100"/>
        </p:scale>
        <p:origin x="-2652" y="-13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50" y="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5DFB5-05BD-4C3C-A20B-C883CB0BB652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31A62-98F8-498F-8450-080E2990B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36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13251-9DA9-4D74-B9AF-2B8BEE02A147}" type="datetimeFigureOut">
              <a:rPr lang="ko-KR" altLang="en-US" smtClean="0"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97570-0036-4005-A5E9-E95C73789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7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97570-0036-4005-A5E9-E95C7378986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70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76CE96-C1D0-4F71-A5A4-7974B06CA443}" type="slidenum">
              <a:rPr lang="en-US" altLang="ko-KR" sz="1300" i="0">
                <a:latin typeface="Times" panose="02020603050405020304" pitchFamily="18" charset="0"/>
              </a:rPr>
              <a:pPr/>
              <a:t>11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285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996CE5-1739-4DD4-A237-7FBDE5E21A8B}" type="slidenum">
              <a:rPr lang="en-US" altLang="ko-KR" sz="1300" i="0">
                <a:latin typeface="Times" panose="02020603050405020304" pitchFamily="18" charset="0"/>
              </a:rPr>
              <a:pPr/>
              <a:t>12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12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1BD852-8B90-4161-884B-ACF363E9547E}" type="slidenum">
              <a:rPr lang="en-US" altLang="ko-KR" sz="1300" i="0">
                <a:latin typeface="Times" panose="02020603050405020304" pitchFamily="18" charset="0"/>
              </a:rPr>
              <a:pPr/>
              <a:t>13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614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4137DA-AD3F-4F8D-B50B-62E160EA64AE}" type="slidenum">
              <a:rPr lang="en-US" altLang="ko-KR" sz="1300" i="0">
                <a:latin typeface="Times" panose="02020603050405020304" pitchFamily="18" charset="0"/>
              </a:rPr>
              <a:pPr/>
              <a:t>14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718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309A24-271C-45BF-81FA-66B4ED2A53BD}" type="slidenum">
              <a:rPr lang="en-US" altLang="ko-KR" sz="1300" i="0">
                <a:latin typeface="Times" panose="02020603050405020304" pitchFamily="18" charset="0"/>
              </a:rPr>
              <a:pPr/>
              <a:t>15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179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1F4C9E-F2DE-4818-9D14-E6E567EACC94}" type="slidenum">
              <a:rPr lang="en-US" altLang="ko-KR" sz="1300" i="0">
                <a:latin typeface="Times" panose="02020603050405020304" pitchFamily="18" charset="0"/>
              </a:rPr>
              <a:pPr/>
              <a:t>16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986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7A1D6E-CFB2-4D11-8C8E-B69DA708A60E}" type="slidenum">
              <a:rPr lang="en-US" altLang="ko-KR" sz="1300" i="0">
                <a:latin typeface="Times" panose="02020603050405020304" pitchFamily="18" charset="0"/>
              </a:rPr>
              <a:pPr/>
              <a:t>17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965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4CA1A7-5353-4EC4-95C2-EC99DAA117E7}" type="slidenum">
              <a:rPr lang="en-US" altLang="ko-KR" sz="1300" i="0">
                <a:latin typeface="Times" panose="02020603050405020304" pitchFamily="18" charset="0"/>
              </a:rPr>
              <a:pPr/>
              <a:t>18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9282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6AAEBF-E0A3-4FEB-8C83-31D604E58FB3}" type="slidenum">
              <a:rPr lang="en-US" altLang="ko-KR" sz="1300" i="0">
                <a:latin typeface="Times" panose="02020603050405020304" pitchFamily="18" charset="0"/>
              </a:rPr>
              <a:pPr/>
              <a:t>19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844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361EFA-3068-44D1-8CDD-51141F0DF199}" type="slidenum">
              <a:rPr lang="en-US" altLang="ko-KR" sz="1300" i="0">
                <a:latin typeface="Times" panose="02020603050405020304" pitchFamily="18" charset="0"/>
              </a:rPr>
              <a:pPr/>
              <a:t>20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09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DB697E-9D85-401E-8543-D3F7654F07BF}" type="slidenum">
              <a:rPr lang="en-US" altLang="ko-KR" sz="1300" i="0">
                <a:latin typeface="Times" panose="02020603050405020304" pitchFamily="18" charset="0"/>
              </a:rPr>
              <a:pPr/>
              <a:t>3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2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3ECCFD-58FB-4F4F-B3AC-9F022766E232}" type="slidenum">
              <a:rPr lang="en-US" altLang="ko-KR" sz="1300" i="0">
                <a:latin typeface="Times" panose="02020603050405020304" pitchFamily="18" charset="0"/>
              </a:rPr>
              <a:pPr/>
              <a:t>21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365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55CCBB-D378-4889-BA2B-B4E1125BF1E1}" type="slidenum">
              <a:rPr lang="en-US" altLang="ko-KR" sz="1300" i="0">
                <a:latin typeface="Times" panose="02020603050405020304" pitchFamily="18" charset="0"/>
              </a:rPr>
              <a:pPr/>
              <a:t>22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763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5280F5-36FE-43D4-82EB-256969AC2C02}" type="slidenum">
              <a:rPr lang="en-US" altLang="ko-KR" sz="1300" i="0">
                <a:latin typeface="Times" panose="02020603050405020304" pitchFamily="18" charset="0"/>
              </a:rPr>
              <a:pPr/>
              <a:t>23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77944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A7F3D1-4474-4552-8510-D47A6782CA9F}" type="slidenum">
              <a:rPr lang="en-US" altLang="ko-KR" sz="1300" i="0">
                <a:latin typeface="Times" panose="02020603050405020304" pitchFamily="18" charset="0"/>
              </a:rPr>
              <a:pPr/>
              <a:t>24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910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028D6A-4659-4FD8-8D78-95A1752C858E}" type="slidenum">
              <a:rPr lang="en-US" altLang="ko-KR" sz="1300" i="0">
                <a:latin typeface="Times" panose="02020603050405020304" pitchFamily="18" charset="0"/>
              </a:rPr>
              <a:pPr/>
              <a:t>25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850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A4E744-6CF3-4B55-839C-539A4DEB0ABC}" type="slidenum">
              <a:rPr lang="en-US" altLang="ko-KR" sz="1300" i="0">
                <a:latin typeface="Times" panose="02020603050405020304" pitchFamily="18" charset="0"/>
              </a:rPr>
              <a:pPr/>
              <a:t>26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961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41F8EC-62C6-4CB3-82E1-C060D1B1FD09}" type="slidenum">
              <a:rPr lang="en-US" altLang="ko-KR" sz="1300" i="0">
                <a:latin typeface="Times" panose="02020603050405020304" pitchFamily="18" charset="0"/>
              </a:rPr>
              <a:pPr/>
              <a:t>27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385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D7C383-3F8F-4001-9EC2-2B7CCA13B06C}" type="slidenum">
              <a:rPr lang="en-US" altLang="ko-KR" sz="1300" i="0">
                <a:latin typeface="Times" panose="02020603050405020304" pitchFamily="18" charset="0"/>
              </a:rPr>
              <a:pPr/>
              <a:t>28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672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1AEF11-9657-40D7-B942-FC64DFC6ED08}" type="slidenum">
              <a:rPr lang="en-US" altLang="ko-KR" sz="1300" i="0">
                <a:latin typeface="Times" panose="02020603050405020304" pitchFamily="18" charset="0"/>
              </a:rPr>
              <a:pPr/>
              <a:t>29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480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BB7D0A-6C49-401D-BDCD-33DB47045ED6}" type="slidenum">
              <a:rPr lang="en-US" altLang="ko-KR" sz="1300" i="0">
                <a:latin typeface="Times" panose="02020603050405020304" pitchFamily="18" charset="0"/>
              </a:rPr>
              <a:pPr/>
              <a:t>30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23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DF9C08-55C4-440C-A95C-AEDC29D4BE3F}" type="slidenum">
              <a:rPr lang="en-US" altLang="ko-KR" sz="1300" i="0">
                <a:latin typeface="Times" panose="02020603050405020304" pitchFamily="18" charset="0"/>
              </a:rPr>
              <a:pPr/>
              <a:t>4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697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276931-2EEC-4909-9602-78F8DF513A9A}" type="slidenum">
              <a:rPr lang="en-US" altLang="ko-KR" sz="1300" i="0">
                <a:latin typeface="Times" panose="02020603050405020304" pitchFamily="18" charset="0"/>
              </a:rPr>
              <a:pPr/>
              <a:t>31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~9/17/2007</a:t>
            </a:r>
          </a:p>
        </p:txBody>
      </p:sp>
    </p:spTree>
    <p:extLst>
      <p:ext uri="{BB962C8B-B14F-4D97-AF65-F5344CB8AC3E}">
        <p14:creationId xmlns:p14="http://schemas.microsoft.com/office/powerpoint/2010/main" val="3173520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3B135D-B95D-4D74-8F22-972BE3844D28}" type="slidenum">
              <a:rPr lang="en-US" altLang="ko-KR" sz="1300" i="0">
                <a:latin typeface="Times" panose="02020603050405020304" pitchFamily="18" charset="0"/>
              </a:rPr>
              <a:pPr/>
              <a:t>33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8413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9A1E82-3EF2-4FD3-BD53-A3BD76F4929F}" type="slidenum">
              <a:rPr lang="en-US" altLang="ko-KR" sz="1300" i="0">
                <a:latin typeface="Times" panose="02020603050405020304" pitchFamily="18" charset="0"/>
              </a:rPr>
              <a:pPr/>
              <a:t>34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424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461E64-C871-4FC5-94FA-58D022C6EC6A}" type="slidenum">
              <a:rPr lang="en-US" altLang="ko-KR" sz="1300" i="0">
                <a:latin typeface="Times" panose="02020603050405020304" pitchFamily="18" charset="0"/>
              </a:rPr>
              <a:pPr/>
              <a:t>35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563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F8E99D-F723-4A82-9F3D-866BE3A2017D}" type="slidenum">
              <a:rPr lang="en-US" altLang="ko-KR" sz="1300" i="0">
                <a:latin typeface="Times" panose="02020603050405020304" pitchFamily="18" charset="0"/>
              </a:rPr>
              <a:pPr/>
              <a:t>36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261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A2EB07-E5BE-48B3-803F-5D9626D7E6DE}" type="slidenum">
              <a:rPr lang="en-US" altLang="ko-KR" sz="1300" i="0">
                <a:latin typeface="Times" panose="02020603050405020304" pitchFamily="18" charset="0"/>
              </a:rPr>
              <a:pPr/>
              <a:t>37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823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CE2559-ABE5-44E6-9858-BDC45B643F0A}" type="slidenum">
              <a:rPr lang="en-US" altLang="ko-KR" sz="1300" i="0">
                <a:latin typeface="Times" panose="02020603050405020304" pitchFamily="18" charset="0"/>
              </a:rPr>
              <a:pPr/>
              <a:t>38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1724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EDA0BD-DDAC-4B60-8A87-6AFC7D8619D4}" type="slidenum">
              <a:rPr lang="en-US" altLang="ko-KR" sz="1300" i="0">
                <a:latin typeface="Times" panose="02020603050405020304" pitchFamily="18" charset="0"/>
              </a:rPr>
              <a:pPr/>
              <a:t>39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26223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07C507E-B7EB-4A3D-96F5-19B21B31A1E5}" type="slidenum">
              <a:rPr lang="en-US" altLang="ko-KR" sz="1300" i="0">
                <a:latin typeface="Times" panose="02020603050405020304" pitchFamily="18" charset="0"/>
              </a:rPr>
              <a:pPr/>
              <a:t>40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8637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72DEEA-4E08-4840-92EE-3FB477CB8A54}" type="slidenum">
              <a:rPr lang="en-US" altLang="ko-KR" sz="1300" i="0">
                <a:latin typeface="Times" panose="02020603050405020304" pitchFamily="18" charset="0"/>
              </a:rPr>
              <a:pPr/>
              <a:t>41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82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2CC49B-29FC-434A-B84C-2810EB115060}" type="slidenum">
              <a:rPr lang="en-US" altLang="ko-KR" sz="1300" i="0">
                <a:latin typeface="Times" panose="02020603050405020304" pitchFamily="18" charset="0"/>
              </a:rPr>
              <a:pPr/>
              <a:t>5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0435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D12F04-1BAF-4037-9367-A752F00C764A}" type="slidenum">
              <a:rPr lang="en-US" altLang="ko-KR" sz="1300" i="0">
                <a:latin typeface="Times" panose="02020603050405020304" pitchFamily="18" charset="0"/>
              </a:rPr>
              <a:pPr/>
              <a:t>42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ko-KR" altLang="en-US" smtClean="0">
                <a:latin typeface="Times" panose="02020603050405020304" pitchFamily="18" charset="0"/>
                <a:ea typeface="굴림" panose="020B0600000101010101" pitchFamily="50" charset="-127"/>
              </a:rPr>
              <a:t>~10/8/2003</a:t>
            </a:r>
          </a:p>
          <a:p>
            <a:r>
              <a:rPr lang="en-US" altLang="ko-KR" smtClean="0">
                <a:latin typeface="Times" panose="02020603050405020304" pitchFamily="18" charset="0"/>
                <a:ea typeface="굴림" panose="020B0600000101010101" pitchFamily="50" charset="-127"/>
              </a:rPr>
              <a:t>~10/24/2005</a:t>
            </a:r>
          </a:p>
        </p:txBody>
      </p:sp>
    </p:spTree>
    <p:extLst>
      <p:ext uri="{BB962C8B-B14F-4D97-AF65-F5344CB8AC3E}">
        <p14:creationId xmlns:p14="http://schemas.microsoft.com/office/powerpoint/2010/main" val="309194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AE7007-0014-4B00-81B3-CC4C10BAB108}" type="slidenum">
              <a:rPr lang="en-US" altLang="ko-KR" sz="1300" i="0">
                <a:latin typeface="Times" panose="02020603050405020304" pitchFamily="18" charset="0"/>
              </a:rPr>
              <a:pPr/>
              <a:t>6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436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E7AC68-CC8E-477A-9639-2D1408C3EFF5}" type="slidenum">
              <a:rPr lang="en-US" altLang="ko-KR" sz="1300" i="0">
                <a:latin typeface="Times" panose="02020603050405020304" pitchFamily="18" charset="0"/>
              </a:rPr>
              <a:pPr/>
              <a:t>7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844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1CCF42-445B-48BE-8D19-507301D9305C}" type="slidenum">
              <a:rPr lang="en-US" altLang="ko-KR" sz="1300" i="0">
                <a:latin typeface="Times" panose="02020603050405020304" pitchFamily="18" charset="0"/>
              </a:rPr>
              <a:pPr/>
              <a:t>8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684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542E17-5122-4CFB-8BC0-40811396B821}" type="slidenum">
              <a:rPr lang="en-US" altLang="ko-KR" sz="1300" i="0">
                <a:latin typeface="Times" panose="02020603050405020304" pitchFamily="18" charset="0"/>
              </a:rPr>
              <a:pPr/>
              <a:t>9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02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8375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28575A-9506-4B1C-B563-03AB94FD04C6}" type="slidenum">
              <a:rPr lang="en-US" altLang="ko-KR" sz="1300" i="0">
                <a:latin typeface="Times" panose="02020603050405020304" pitchFamily="18" charset="0"/>
              </a:rPr>
              <a:pPr/>
              <a:t>10</a:t>
            </a:fld>
            <a:endParaRPr lang="en-US" altLang="ko-KR" sz="1300" i="0">
              <a:latin typeface="Times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29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576898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8890" y="6268700"/>
            <a:ext cx="24551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F989B1-5E99-463C-B90F-323F416BB983}" type="datetime1">
              <a:rPr lang="en-US" altLang="ko-KR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83227" y="6272785"/>
            <a:ext cx="417531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  <p:pic>
        <p:nvPicPr>
          <p:cNvPr id="13" name="image2.png"/>
          <p:cNvPicPr>
            <a:picLocks noChangeAspect="1"/>
          </p:cNvPicPr>
          <p:nvPr userDrawn="1"/>
        </p:nvPicPr>
        <p:blipFill rotWithShape="1">
          <a:blip r:embed="rId5">
            <a:extLst/>
          </a:blip>
          <a:srcRect r="66076"/>
          <a:stretch/>
        </p:blipFill>
        <p:spPr>
          <a:xfrm>
            <a:off x="788670" y="6205199"/>
            <a:ext cx="594557" cy="5429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16549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89F-51EE-4268-B2A3-9D2F201E98E5}" type="datetime1">
              <a:rPr lang="en-US" altLang="ko-KR" smtClean="0"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9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639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70760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58848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D509D81-3708-43C2-9D2E-7CA631CBDF0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8980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F837A-9240-4DF7-92B4-2D42108F7B0C}" type="datetime1">
              <a:rPr lang="en-US" altLang="ko-KR" smtClean="0"/>
              <a:t>9/25/2017</a:t>
            </a:fld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Dept. of Game &amp; Multimedia Engineering</a:t>
            </a: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8150-B92D-4363-B80E-44202824046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48576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D9C591-7583-4ABF-BD5B-E78EFEB259D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6353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57" y="239706"/>
            <a:ext cx="8621486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265464"/>
            <a:ext cx="8621486" cy="4906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8890" y="635442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021C90-F190-4B10-902F-65D366E45530}" type="datetime1">
              <a:rPr lang="en-US" altLang="ko-KR" smtClean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9328" y="6354425"/>
            <a:ext cx="41987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9868" y="635442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age2.png"/>
          <p:cNvPicPr>
            <a:picLocks noChangeAspect="1"/>
          </p:cNvPicPr>
          <p:nvPr userDrawn="1"/>
        </p:nvPicPr>
        <p:blipFill rotWithShape="1">
          <a:blip r:embed="rId9">
            <a:extLst/>
          </a:blip>
          <a:srcRect r="66076"/>
          <a:stretch/>
        </p:blipFill>
        <p:spPr>
          <a:xfrm>
            <a:off x="564772" y="6281081"/>
            <a:ext cx="594557" cy="54292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6"/>
          <p:cNvSpPr/>
          <p:nvPr userDrawn="1"/>
        </p:nvSpPr>
        <p:spPr>
          <a:xfrm>
            <a:off x="261257" y="1077861"/>
            <a:ext cx="7772400" cy="45719"/>
          </a:xfrm>
          <a:prstGeom prst="rect">
            <a:avLst/>
          </a:prstGeom>
          <a:blipFill dpi="0" rotWithShape="1">
            <a:blip r:embed="rId10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76478" b="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630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>
              <a:spcBef>
                <a:spcPts val="0"/>
              </a:spcBef>
            </a:pPr>
            <a:r>
              <a:rPr lang="ko-KR" altLang="en-US" dirty="0" smtClean="0"/>
              <a:t>알고리즘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4800" spc="-300" dirty="0" smtClean="0"/>
              <a:t>정렬</a:t>
            </a:r>
            <a:endParaRPr lang="en-US" sz="4800" spc="-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임종범</a:t>
            </a:r>
            <a:endParaRPr lang="en-US" altLang="ko-KR" dirty="0"/>
          </a:p>
          <a:p>
            <a:r>
              <a:rPr lang="en-US" altLang="ko-KR" i="1" dirty="0" smtClean="0">
                <a:latin typeface="Georgia" panose="02040502050405020303" pitchFamily="18" charset="0"/>
              </a:rPr>
              <a:t>jblim@kpu.ac.kr</a:t>
            </a:r>
            <a:endParaRPr lang="ko-KR" altLang="en-US" i="1" dirty="0">
              <a:latin typeface="Georgia" panose="02040502050405020303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Dept. of Game &amp; Multimedia Engineering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609600" y="952500"/>
            <a:ext cx="7772400" cy="265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bubbleSort(A[], n)    ▷ A[1 ... n]</a:t>
            </a:r>
            <a:r>
              <a:rPr lang="ko-KR" altLang="en-US" sz="2000" i="0">
                <a:ea typeface="굴림" panose="020B0600000101010101" pitchFamily="50" charset="-127"/>
              </a:rPr>
              <a:t>을 정렬한다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{ </a:t>
            </a:r>
            <a:endParaRPr lang="en-US" altLang="ko-KR" sz="2000" b="1" i="0">
              <a:ea typeface="굴림" panose="020B0600000101010101" pitchFamily="50" charset="-127"/>
            </a:endParaRPr>
          </a:p>
          <a:p>
            <a:pPr>
              <a:buFontTx/>
              <a:buNone/>
            </a:pPr>
            <a:r>
              <a:rPr lang="en-US" altLang="ko-KR" sz="2000" b="1" i="0">
                <a:ea typeface="굴림" panose="020B0600000101010101" pitchFamily="50" charset="-127"/>
              </a:rPr>
              <a:t>        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000" i="0">
                <a:ea typeface="굴림" panose="020B0600000101010101" pitchFamily="50" charset="-127"/>
              </a:rPr>
              <a:t> last ← n 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downto</a:t>
            </a:r>
            <a:r>
              <a:rPr lang="en-US" altLang="ko-KR" sz="2000" i="0">
                <a:ea typeface="굴림" panose="020B0600000101010101" pitchFamily="50" charset="-127"/>
              </a:rPr>
              <a:t> 2                                             ----------------- ①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000" b="1" i="0">
                <a:ea typeface="굴림" panose="020B0600000101010101" pitchFamily="50" charset="-127"/>
              </a:rPr>
              <a:t> </a:t>
            </a:r>
            <a:r>
              <a:rPr lang="en-US" altLang="ko-KR" sz="2000" i="0">
                <a:ea typeface="굴림" panose="020B0600000101010101" pitchFamily="50" charset="-127"/>
              </a:rPr>
              <a:t>i ← 1 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to</a:t>
            </a:r>
            <a:r>
              <a:rPr lang="en-US" altLang="ko-KR" sz="2000" b="1" i="0">
                <a:ea typeface="굴림" panose="020B0600000101010101" pitchFamily="50" charset="-127"/>
              </a:rPr>
              <a:t> </a:t>
            </a:r>
            <a:r>
              <a:rPr lang="en-US" altLang="ko-KR" sz="2000" i="0">
                <a:ea typeface="굴림" panose="020B0600000101010101" pitchFamily="50" charset="-127"/>
              </a:rPr>
              <a:t>last-1                                           ------------------ ②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                        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if</a:t>
            </a:r>
            <a:r>
              <a:rPr lang="en-US" altLang="ko-KR" sz="2000" i="0">
                <a:ea typeface="굴림" panose="020B0600000101010101" pitchFamily="50" charset="-127"/>
              </a:rPr>
              <a:t> (A[i] &gt; A[i+1]) 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then</a:t>
            </a:r>
            <a:r>
              <a:rPr lang="en-US" altLang="ko-KR" sz="2000" i="0">
                <a:ea typeface="굴림" panose="020B0600000101010101" pitchFamily="50" charset="-127"/>
              </a:rPr>
              <a:t> A[i] ↔ A[i+1]; ▷ </a:t>
            </a:r>
            <a:r>
              <a:rPr lang="ko-KR" altLang="en-US" sz="2000" i="0">
                <a:ea typeface="굴림" panose="020B0600000101010101" pitchFamily="50" charset="-127"/>
              </a:rPr>
              <a:t>원소 교환 </a:t>
            </a:r>
            <a:r>
              <a:rPr lang="en-US" altLang="ko-KR" sz="2000" i="0">
                <a:ea typeface="굴림" panose="020B0600000101010101" pitchFamily="50" charset="-127"/>
              </a:rPr>
              <a:t>-- ③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} 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390525" y="3976688"/>
            <a:ext cx="8486775" cy="155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sz="2000" i="0">
                <a:ea typeface="굴림" panose="020B0600000101010101" pitchFamily="50" charset="-127"/>
              </a:rPr>
              <a:t> </a:t>
            </a:r>
            <a:r>
              <a:rPr lang="ko-KR" altLang="en-US" sz="2000" i="0">
                <a:ea typeface="굴림" panose="020B0600000101010101" pitchFamily="50" charset="-127"/>
              </a:rPr>
              <a:t>수행시간</a:t>
            </a:r>
            <a:r>
              <a:rPr lang="en-US" altLang="ko-KR" sz="2000" i="0">
                <a:ea typeface="굴림" panose="020B0600000101010101" pitchFamily="50" charset="-127"/>
              </a:rPr>
              <a:t>: </a:t>
            </a:r>
            <a:endParaRPr lang="ko-KR" altLang="en-US" sz="2000" i="0">
              <a:ea typeface="굴림" panose="020B0600000101010101" pitchFamily="50" charset="-127"/>
            </a:endParaRPr>
          </a:p>
          <a:p>
            <a:pPr lvl="1">
              <a:buFont typeface="굴림" panose="020B0600000101010101" pitchFamily="50" charset="-127"/>
              <a:buChar char="—"/>
              <a:defRPr/>
            </a:pP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i="0">
                <a:ea typeface="굴림" panose="020B0600000101010101" pitchFamily="50" charset="-127"/>
              </a:rPr>
              <a:t>①</a:t>
            </a:r>
            <a:r>
              <a:rPr lang="ko-KR" altLang="en-US" sz="2000" i="0">
                <a:ea typeface="굴림" panose="020B0600000101010101" pitchFamily="50" charset="-127"/>
              </a:rPr>
              <a:t>의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000" i="0">
                <a:ea typeface="굴림" panose="020B0600000101010101" pitchFamily="50" charset="-127"/>
              </a:rPr>
              <a:t> </a:t>
            </a:r>
            <a:r>
              <a:rPr lang="ko-KR" altLang="en-US" sz="2000" i="0">
                <a:ea typeface="굴림" panose="020B0600000101010101" pitchFamily="50" charset="-127"/>
              </a:rPr>
              <a:t>루프는 </a:t>
            </a:r>
            <a:r>
              <a:rPr lang="en-US" altLang="ko-KR" sz="2000" i="0">
                <a:ea typeface="굴림" panose="020B0600000101010101" pitchFamily="50" charset="-127"/>
              </a:rPr>
              <a:t>n-1</a:t>
            </a:r>
            <a:r>
              <a:rPr lang="ko-KR" altLang="en-US" sz="2000" i="0">
                <a:ea typeface="굴림" panose="020B0600000101010101" pitchFamily="50" charset="-127"/>
              </a:rPr>
              <a:t>번 반복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</a:p>
          <a:p>
            <a:pPr lvl="1">
              <a:buFont typeface="굴림" panose="020B0600000101010101" pitchFamily="50" charset="-127"/>
              <a:buChar char="—"/>
              <a:defRPr/>
            </a:pPr>
            <a:r>
              <a:rPr lang="ko-KR" altLang="en-US" sz="2000" i="0">
                <a:ea typeface="굴림" panose="020B0600000101010101" pitchFamily="50" charset="-127"/>
              </a:rPr>
              <a:t> </a:t>
            </a:r>
            <a:r>
              <a:rPr lang="en-US" altLang="ko-KR" sz="2000" i="0">
                <a:ea typeface="굴림" panose="020B0600000101010101" pitchFamily="50" charset="-127"/>
              </a:rPr>
              <a:t>②</a:t>
            </a:r>
            <a:r>
              <a:rPr lang="ko-KR" altLang="en-US" sz="2000" i="0">
                <a:ea typeface="굴림" panose="020B0600000101010101" pitchFamily="50" charset="-127"/>
              </a:rPr>
              <a:t>의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000" i="0">
                <a:ea typeface="굴림" panose="020B0600000101010101" pitchFamily="50" charset="-127"/>
              </a:rPr>
              <a:t> </a:t>
            </a:r>
            <a:r>
              <a:rPr lang="ko-KR" altLang="en-US" sz="2000" i="0">
                <a:ea typeface="굴림" panose="020B0600000101010101" pitchFamily="50" charset="-127"/>
              </a:rPr>
              <a:t>루프는 각각</a:t>
            </a:r>
            <a:r>
              <a:rPr lang="ko-KR" altLang="en-US" i="0">
                <a:ea typeface="굴림" panose="020B0600000101010101" pitchFamily="50" charset="-127"/>
              </a:rPr>
              <a:t> </a:t>
            </a:r>
            <a:r>
              <a:rPr lang="en-US" altLang="ko-KR" sz="2000" i="0">
                <a:ea typeface="굴림" panose="020B0600000101010101" pitchFamily="50" charset="-127"/>
              </a:rPr>
              <a:t>n-1, n-2, …, 2, 1</a:t>
            </a:r>
            <a:r>
              <a:rPr lang="ko-KR" altLang="en-US" sz="2000" i="0">
                <a:ea typeface="굴림" panose="020B0600000101010101" pitchFamily="50" charset="-127"/>
              </a:rPr>
              <a:t>번 반복</a:t>
            </a:r>
          </a:p>
          <a:p>
            <a:pPr lvl="1">
              <a:buFont typeface="굴림" panose="020B0600000101010101" pitchFamily="50" charset="-127"/>
              <a:buChar char="—"/>
              <a:defRPr/>
            </a:pPr>
            <a:r>
              <a:rPr lang="en-US" altLang="ko-KR" sz="2000" i="0">
                <a:ea typeface="굴림" panose="020B0600000101010101" pitchFamily="50" charset="-127"/>
              </a:rPr>
              <a:t> ③</a:t>
            </a:r>
            <a:r>
              <a:rPr lang="ko-KR" altLang="en-US" sz="2000" i="0">
                <a:ea typeface="굴림" panose="020B0600000101010101" pitchFamily="50" charset="-127"/>
              </a:rPr>
              <a:t>은 상수 시간 작업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390525" y="5667375"/>
            <a:ext cx="394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-1)+(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-2)+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···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+2+1 =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3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4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49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4" grpId="0" animBg="1" autoUpdateAnimBg="0"/>
      <p:bldP spid="294915" grpId="0" animBg="1" autoUpdateAnimBg="0"/>
      <p:bldP spid="29491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2401888" y="2881313"/>
            <a:ext cx="841375" cy="366712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941888" y="5946775"/>
            <a:ext cx="430212" cy="3683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938713" y="1001713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4518025" y="1001713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097338" y="1001713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675063" y="1001713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254375" y="1001713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833688" y="1001713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411413" y="1001713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990725" y="1001713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570038" y="1001713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1147763" y="1001713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99022" name="Line 14"/>
          <p:cNvSpPr>
            <a:spLocks noChangeShapeType="1"/>
          </p:cNvSpPr>
          <p:nvPr/>
        </p:nvSpPr>
        <p:spPr bwMode="auto">
          <a:xfrm>
            <a:off x="1147763" y="1001713"/>
            <a:ext cx="42132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23" name="Line 15"/>
          <p:cNvSpPr>
            <a:spLocks noChangeShapeType="1"/>
          </p:cNvSpPr>
          <p:nvPr/>
        </p:nvSpPr>
        <p:spPr bwMode="auto">
          <a:xfrm>
            <a:off x="1147763" y="1366838"/>
            <a:ext cx="42132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24" name="Line 16"/>
          <p:cNvSpPr>
            <a:spLocks noChangeShapeType="1"/>
          </p:cNvSpPr>
          <p:nvPr/>
        </p:nvSpPr>
        <p:spPr bwMode="auto">
          <a:xfrm>
            <a:off x="1147763" y="1001713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25" name="Line 17"/>
          <p:cNvSpPr>
            <a:spLocks noChangeShapeType="1"/>
          </p:cNvSpPr>
          <p:nvPr/>
        </p:nvSpPr>
        <p:spPr bwMode="auto">
          <a:xfrm>
            <a:off x="1570038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26" name="Line 18"/>
          <p:cNvSpPr>
            <a:spLocks noChangeShapeType="1"/>
          </p:cNvSpPr>
          <p:nvPr/>
        </p:nvSpPr>
        <p:spPr bwMode="auto">
          <a:xfrm>
            <a:off x="1990725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27" name="Line 19"/>
          <p:cNvSpPr>
            <a:spLocks noChangeShapeType="1"/>
          </p:cNvSpPr>
          <p:nvPr/>
        </p:nvSpPr>
        <p:spPr bwMode="auto">
          <a:xfrm>
            <a:off x="2411413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28" name="Line 20"/>
          <p:cNvSpPr>
            <a:spLocks noChangeShapeType="1"/>
          </p:cNvSpPr>
          <p:nvPr/>
        </p:nvSpPr>
        <p:spPr bwMode="auto">
          <a:xfrm>
            <a:off x="2833688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29" name="Line 21"/>
          <p:cNvSpPr>
            <a:spLocks noChangeShapeType="1"/>
          </p:cNvSpPr>
          <p:nvPr/>
        </p:nvSpPr>
        <p:spPr bwMode="auto">
          <a:xfrm>
            <a:off x="3254375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30" name="Line 22"/>
          <p:cNvSpPr>
            <a:spLocks noChangeShapeType="1"/>
          </p:cNvSpPr>
          <p:nvPr/>
        </p:nvSpPr>
        <p:spPr bwMode="auto">
          <a:xfrm>
            <a:off x="3675063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31" name="Line 23"/>
          <p:cNvSpPr>
            <a:spLocks noChangeShapeType="1"/>
          </p:cNvSpPr>
          <p:nvPr/>
        </p:nvSpPr>
        <p:spPr bwMode="auto">
          <a:xfrm>
            <a:off x="4097338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32" name="Line 24"/>
          <p:cNvSpPr>
            <a:spLocks noChangeShapeType="1"/>
          </p:cNvSpPr>
          <p:nvPr/>
        </p:nvSpPr>
        <p:spPr bwMode="auto">
          <a:xfrm>
            <a:off x="4518025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33" name="Line 25"/>
          <p:cNvSpPr>
            <a:spLocks noChangeShapeType="1"/>
          </p:cNvSpPr>
          <p:nvPr/>
        </p:nvSpPr>
        <p:spPr bwMode="auto">
          <a:xfrm>
            <a:off x="4938713" y="10017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34" name="Line 26"/>
          <p:cNvSpPr>
            <a:spLocks noChangeShapeType="1"/>
          </p:cNvSpPr>
          <p:nvPr/>
        </p:nvSpPr>
        <p:spPr bwMode="auto">
          <a:xfrm>
            <a:off x="5360988" y="1001713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4935538" y="1914525"/>
            <a:ext cx="4222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4514850" y="1914525"/>
            <a:ext cx="42068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4094163" y="1914525"/>
            <a:ext cx="420687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671888" y="1914525"/>
            <a:ext cx="4222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3251200" y="1914525"/>
            <a:ext cx="42068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2830513" y="1914525"/>
            <a:ext cx="420687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2408238" y="1914525"/>
            <a:ext cx="4222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1987550" y="1914525"/>
            <a:ext cx="420688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1566863" y="1914525"/>
            <a:ext cx="420687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1144588" y="1914525"/>
            <a:ext cx="4222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99045" name="Line 37"/>
          <p:cNvSpPr>
            <a:spLocks noChangeShapeType="1"/>
          </p:cNvSpPr>
          <p:nvPr/>
        </p:nvSpPr>
        <p:spPr bwMode="auto">
          <a:xfrm>
            <a:off x="1144588" y="1914525"/>
            <a:ext cx="42132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46" name="Line 38"/>
          <p:cNvSpPr>
            <a:spLocks noChangeShapeType="1"/>
          </p:cNvSpPr>
          <p:nvPr/>
        </p:nvSpPr>
        <p:spPr bwMode="auto">
          <a:xfrm>
            <a:off x="1144588" y="2290763"/>
            <a:ext cx="42132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47" name="Line 39"/>
          <p:cNvSpPr>
            <a:spLocks noChangeShapeType="1"/>
          </p:cNvSpPr>
          <p:nvPr/>
        </p:nvSpPr>
        <p:spPr bwMode="auto">
          <a:xfrm>
            <a:off x="1144588" y="1914525"/>
            <a:ext cx="0" cy="3762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48" name="Line 40"/>
          <p:cNvSpPr>
            <a:spLocks noChangeShapeType="1"/>
          </p:cNvSpPr>
          <p:nvPr/>
        </p:nvSpPr>
        <p:spPr bwMode="auto">
          <a:xfrm>
            <a:off x="1566863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49" name="Line 41"/>
          <p:cNvSpPr>
            <a:spLocks noChangeShapeType="1"/>
          </p:cNvSpPr>
          <p:nvPr/>
        </p:nvSpPr>
        <p:spPr bwMode="auto">
          <a:xfrm>
            <a:off x="1987550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50" name="Line 42"/>
          <p:cNvSpPr>
            <a:spLocks noChangeShapeType="1"/>
          </p:cNvSpPr>
          <p:nvPr/>
        </p:nvSpPr>
        <p:spPr bwMode="auto">
          <a:xfrm>
            <a:off x="2408238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51" name="Line 43"/>
          <p:cNvSpPr>
            <a:spLocks noChangeShapeType="1"/>
          </p:cNvSpPr>
          <p:nvPr/>
        </p:nvSpPr>
        <p:spPr bwMode="auto">
          <a:xfrm>
            <a:off x="2830513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52" name="Line 44"/>
          <p:cNvSpPr>
            <a:spLocks noChangeShapeType="1"/>
          </p:cNvSpPr>
          <p:nvPr/>
        </p:nvSpPr>
        <p:spPr bwMode="auto">
          <a:xfrm>
            <a:off x="3251200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53" name="Line 45"/>
          <p:cNvSpPr>
            <a:spLocks noChangeShapeType="1"/>
          </p:cNvSpPr>
          <p:nvPr/>
        </p:nvSpPr>
        <p:spPr bwMode="auto">
          <a:xfrm>
            <a:off x="3671888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54" name="Line 46"/>
          <p:cNvSpPr>
            <a:spLocks noChangeShapeType="1"/>
          </p:cNvSpPr>
          <p:nvPr/>
        </p:nvSpPr>
        <p:spPr bwMode="auto">
          <a:xfrm>
            <a:off x="4094163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55" name="Line 47"/>
          <p:cNvSpPr>
            <a:spLocks noChangeShapeType="1"/>
          </p:cNvSpPr>
          <p:nvPr/>
        </p:nvSpPr>
        <p:spPr bwMode="auto">
          <a:xfrm>
            <a:off x="4514850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56" name="Line 48"/>
          <p:cNvSpPr>
            <a:spLocks noChangeShapeType="1"/>
          </p:cNvSpPr>
          <p:nvPr/>
        </p:nvSpPr>
        <p:spPr bwMode="auto">
          <a:xfrm>
            <a:off x="4935538" y="1914525"/>
            <a:ext cx="0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57" name="Line 49"/>
          <p:cNvSpPr>
            <a:spLocks noChangeShapeType="1"/>
          </p:cNvSpPr>
          <p:nvPr/>
        </p:nvSpPr>
        <p:spPr bwMode="auto">
          <a:xfrm>
            <a:off x="5357813" y="1914525"/>
            <a:ext cx="0" cy="3762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58" name="Text Box 50"/>
          <p:cNvSpPr txBox="1">
            <a:spLocks noChangeArrowheads="1"/>
          </p:cNvSpPr>
          <p:nvPr/>
        </p:nvSpPr>
        <p:spPr bwMode="auto">
          <a:xfrm>
            <a:off x="542925" y="619125"/>
            <a:ext cx="2127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정렬할 배열이 주어짐</a:t>
            </a: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539750" y="1436688"/>
            <a:ext cx="4070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왼쪽부터 시작해 이웃한 쌍들을 비교해간다</a:t>
            </a:r>
            <a:endParaRPr lang="en-US" altLang="ko-KR" sz="1600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4929188" y="2881313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4506913" y="2881313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4086225" y="2881313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3665538" y="2881313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3243263" y="2881313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2822575" y="2881313"/>
            <a:ext cx="420688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4634" name="Rectangle 58"/>
          <p:cNvSpPr>
            <a:spLocks noChangeArrowheads="1"/>
          </p:cNvSpPr>
          <p:nvPr/>
        </p:nvSpPr>
        <p:spPr bwMode="auto">
          <a:xfrm>
            <a:off x="2401888" y="2881313"/>
            <a:ext cx="420687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1979613" y="2881313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1558925" y="2881313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1138238" y="2881313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99070" name="Line 62"/>
          <p:cNvSpPr>
            <a:spLocks noChangeShapeType="1"/>
          </p:cNvSpPr>
          <p:nvPr/>
        </p:nvSpPr>
        <p:spPr bwMode="auto">
          <a:xfrm>
            <a:off x="1138238" y="2881313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71" name="Line 63"/>
          <p:cNvSpPr>
            <a:spLocks noChangeShapeType="1"/>
          </p:cNvSpPr>
          <p:nvPr/>
        </p:nvSpPr>
        <p:spPr bwMode="auto">
          <a:xfrm>
            <a:off x="1138238" y="3255963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72" name="Line 64"/>
          <p:cNvSpPr>
            <a:spLocks noChangeShapeType="1"/>
          </p:cNvSpPr>
          <p:nvPr/>
        </p:nvSpPr>
        <p:spPr bwMode="auto">
          <a:xfrm>
            <a:off x="1138238" y="2881313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73" name="Line 65"/>
          <p:cNvSpPr>
            <a:spLocks noChangeShapeType="1"/>
          </p:cNvSpPr>
          <p:nvPr/>
        </p:nvSpPr>
        <p:spPr bwMode="auto">
          <a:xfrm>
            <a:off x="1558925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74" name="Line 66"/>
          <p:cNvSpPr>
            <a:spLocks noChangeShapeType="1"/>
          </p:cNvSpPr>
          <p:nvPr/>
        </p:nvSpPr>
        <p:spPr bwMode="auto">
          <a:xfrm>
            <a:off x="1979613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75" name="Line 67"/>
          <p:cNvSpPr>
            <a:spLocks noChangeShapeType="1"/>
          </p:cNvSpPr>
          <p:nvPr/>
        </p:nvSpPr>
        <p:spPr bwMode="auto">
          <a:xfrm>
            <a:off x="2401888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76" name="Line 68"/>
          <p:cNvSpPr>
            <a:spLocks noChangeShapeType="1"/>
          </p:cNvSpPr>
          <p:nvPr/>
        </p:nvSpPr>
        <p:spPr bwMode="auto">
          <a:xfrm>
            <a:off x="2822575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77" name="Line 69"/>
          <p:cNvSpPr>
            <a:spLocks noChangeShapeType="1"/>
          </p:cNvSpPr>
          <p:nvPr/>
        </p:nvSpPr>
        <p:spPr bwMode="auto">
          <a:xfrm>
            <a:off x="3243263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78" name="Line 70"/>
          <p:cNvSpPr>
            <a:spLocks noChangeShapeType="1"/>
          </p:cNvSpPr>
          <p:nvPr/>
        </p:nvSpPr>
        <p:spPr bwMode="auto">
          <a:xfrm>
            <a:off x="3665538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79" name="Line 71"/>
          <p:cNvSpPr>
            <a:spLocks noChangeShapeType="1"/>
          </p:cNvSpPr>
          <p:nvPr/>
        </p:nvSpPr>
        <p:spPr bwMode="auto">
          <a:xfrm>
            <a:off x="4086225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80" name="Line 72"/>
          <p:cNvSpPr>
            <a:spLocks noChangeShapeType="1"/>
          </p:cNvSpPr>
          <p:nvPr/>
        </p:nvSpPr>
        <p:spPr bwMode="auto">
          <a:xfrm>
            <a:off x="4506913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81" name="Line 73"/>
          <p:cNvSpPr>
            <a:spLocks noChangeShapeType="1"/>
          </p:cNvSpPr>
          <p:nvPr/>
        </p:nvSpPr>
        <p:spPr bwMode="auto">
          <a:xfrm>
            <a:off x="4929188" y="2881313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82" name="Line 74"/>
          <p:cNvSpPr>
            <a:spLocks noChangeShapeType="1"/>
          </p:cNvSpPr>
          <p:nvPr/>
        </p:nvSpPr>
        <p:spPr bwMode="auto">
          <a:xfrm>
            <a:off x="5349875" y="2881313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83" name="Text Box 75"/>
          <p:cNvSpPr txBox="1">
            <a:spLocks noChangeArrowheads="1"/>
          </p:cNvSpPr>
          <p:nvPr/>
        </p:nvSpPr>
        <p:spPr bwMode="auto">
          <a:xfrm>
            <a:off x="527050" y="2393950"/>
            <a:ext cx="3721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순서대로 되어 있지 않으면 자리 바꾼다</a:t>
            </a:r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4933950" y="59531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4653" name="Rectangle 77"/>
          <p:cNvSpPr>
            <a:spLocks noChangeArrowheads="1"/>
          </p:cNvSpPr>
          <p:nvPr/>
        </p:nvSpPr>
        <p:spPr bwMode="auto">
          <a:xfrm>
            <a:off x="4511675" y="59531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654" name="Rectangle 78"/>
          <p:cNvSpPr>
            <a:spLocks noChangeArrowheads="1"/>
          </p:cNvSpPr>
          <p:nvPr/>
        </p:nvSpPr>
        <p:spPr bwMode="auto">
          <a:xfrm>
            <a:off x="4090988" y="59531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655" name="Rectangle 79"/>
          <p:cNvSpPr>
            <a:spLocks noChangeArrowheads="1"/>
          </p:cNvSpPr>
          <p:nvPr/>
        </p:nvSpPr>
        <p:spPr bwMode="auto">
          <a:xfrm>
            <a:off x="3670300" y="59531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24656" name="Rectangle 80"/>
          <p:cNvSpPr>
            <a:spLocks noChangeArrowheads="1"/>
          </p:cNvSpPr>
          <p:nvPr/>
        </p:nvSpPr>
        <p:spPr bwMode="auto">
          <a:xfrm>
            <a:off x="3248025" y="59531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4657" name="Rectangle 81"/>
          <p:cNvSpPr>
            <a:spLocks noChangeArrowheads="1"/>
          </p:cNvSpPr>
          <p:nvPr/>
        </p:nvSpPr>
        <p:spPr bwMode="auto">
          <a:xfrm>
            <a:off x="2827338" y="59531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4658" name="Rectangle 82"/>
          <p:cNvSpPr>
            <a:spLocks noChangeArrowheads="1"/>
          </p:cNvSpPr>
          <p:nvPr/>
        </p:nvSpPr>
        <p:spPr bwMode="auto">
          <a:xfrm>
            <a:off x="2406650" y="59531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4659" name="Rectangle 83"/>
          <p:cNvSpPr>
            <a:spLocks noChangeArrowheads="1"/>
          </p:cNvSpPr>
          <p:nvPr/>
        </p:nvSpPr>
        <p:spPr bwMode="auto">
          <a:xfrm>
            <a:off x="1984375" y="59531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4660" name="Rectangle 84"/>
          <p:cNvSpPr>
            <a:spLocks noChangeArrowheads="1"/>
          </p:cNvSpPr>
          <p:nvPr/>
        </p:nvSpPr>
        <p:spPr bwMode="auto">
          <a:xfrm>
            <a:off x="1563688" y="59531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4661" name="Rectangle 85"/>
          <p:cNvSpPr>
            <a:spLocks noChangeArrowheads="1"/>
          </p:cNvSpPr>
          <p:nvPr/>
        </p:nvSpPr>
        <p:spPr bwMode="auto">
          <a:xfrm>
            <a:off x="1143000" y="59531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99094" name="Line 86"/>
          <p:cNvSpPr>
            <a:spLocks noChangeShapeType="1"/>
          </p:cNvSpPr>
          <p:nvPr/>
        </p:nvSpPr>
        <p:spPr bwMode="auto">
          <a:xfrm>
            <a:off x="1143000" y="59404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95" name="Line 87"/>
          <p:cNvSpPr>
            <a:spLocks noChangeShapeType="1"/>
          </p:cNvSpPr>
          <p:nvPr/>
        </p:nvSpPr>
        <p:spPr bwMode="auto">
          <a:xfrm>
            <a:off x="1143000" y="63277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96" name="Line 88"/>
          <p:cNvSpPr>
            <a:spLocks noChangeShapeType="1"/>
          </p:cNvSpPr>
          <p:nvPr/>
        </p:nvSpPr>
        <p:spPr bwMode="auto">
          <a:xfrm>
            <a:off x="1143000" y="59531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97" name="Line 89"/>
          <p:cNvSpPr>
            <a:spLocks noChangeShapeType="1"/>
          </p:cNvSpPr>
          <p:nvPr/>
        </p:nvSpPr>
        <p:spPr bwMode="auto">
          <a:xfrm>
            <a:off x="1563688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98" name="Line 90"/>
          <p:cNvSpPr>
            <a:spLocks noChangeShapeType="1"/>
          </p:cNvSpPr>
          <p:nvPr/>
        </p:nvSpPr>
        <p:spPr bwMode="auto">
          <a:xfrm>
            <a:off x="1984375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099" name="Line 91"/>
          <p:cNvSpPr>
            <a:spLocks noChangeShapeType="1"/>
          </p:cNvSpPr>
          <p:nvPr/>
        </p:nvSpPr>
        <p:spPr bwMode="auto">
          <a:xfrm>
            <a:off x="2406650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00" name="Line 92"/>
          <p:cNvSpPr>
            <a:spLocks noChangeShapeType="1"/>
          </p:cNvSpPr>
          <p:nvPr/>
        </p:nvSpPr>
        <p:spPr bwMode="auto">
          <a:xfrm>
            <a:off x="2827338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01" name="Line 93"/>
          <p:cNvSpPr>
            <a:spLocks noChangeShapeType="1"/>
          </p:cNvSpPr>
          <p:nvPr/>
        </p:nvSpPr>
        <p:spPr bwMode="auto">
          <a:xfrm>
            <a:off x="3248025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02" name="Line 94"/>
          <p:cNvSpPr>
            <a:spLocks noChangeShapeType="1"/>
          </p:cNvSpPr>
          <p:nvPr/>
        </p:nvSpPr>
        <p:spPr bwMode="auto">
          <a:xfrm>
            <a:off x="3670300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03" name="Line 95"/>
          <p:cNvSpPr>
            <a:spLocks noChangeShapeType="1"/>
          </p:cNvSpPr>
          <p:nvPr/>
        </p:nvSpPr>
        <p:spPr bwMode="auto">
          <a:xfrm>
            <a:off x="4090988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04" name="Line 96"/>
          <p:cNvSpPr>
            <a:spLocks noChangeShapeType="1"/>
          </p:cNvSpPr>
          <p:nvPr/>
        </p:nvSpPr>
        <p:spPr bwMode="auto">
          <a:xfrm>
            <a:off x="4511675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05" name="Line 97"/>
          <p:cNvSpPr>
            <a:spLocks noChangeShapeType="1"/>
          </p:cNvSpPr>
          <p:nvPr/>
        </p:nvSpPr>
        <p:spPr bwMode="auto">
          <a:xfrm>
            <a:off x="4933950" y="59531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06" name="Line 98"/>
          <p:cNvSpPr>
            <a:spLocks noChangeShapeType="1"/>
          </p:cNvSpPr>
          <p:nvPr/>
        </p:nvSpPr>
        <p:spPr bwMode="auto">
          <a:xfrm>
            <a:off x="5354638" y="59531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07" name="Text Box 99"/>
          <p:cNvSpPr txBox="1">
            <a:spLocks noChangeArrowheads="1"/>
          </p:cNvSpPr>
          <p:nvPr/>
        </p:nvSpPr>
        <p:spPr bwMode="auto">
          <a:xfrm>
            <a:off x="536575" y="5524500"/>
            <a:ext cx="361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맨 오른쪽 수</a:t>
            </a:r>
            <a:r>
              <a:rPr lang="en-US" altLang="ko-KR" sz="16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(73)</a:t>
            </a: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를 대상에서 제외한다</a:t>
            </a:r>
            <a:endParaRPr lang="en-US" altLang="ko-KR" sz="1600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99108" name="Freeform 100"/>
          <p:cNvSpPr>
            <a:spLocks/>
          </p:cNvSpPr>
          <p:nvPr/>
        </p:nvSpPr>
        <p:spPr bwMode="auto">
          <a:xfrm>
            <a:off x="2233613" y="1765300"/>
            <a:ext cx="342900" cy="117475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09" name="Freeform 101"/>
          <p:cNvSpPr>
            <a:spLocks/>
          </p:cNvSpPr>
          <p:nvPr/>
        </p:nvSpPr>
        <p:spPr bwMode="auto">
          <a:xfrm>
            <a:off x="2646363" y="2747963"/>
            <a:ext cx="342900" cy="117475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10" name="Rectangle 102"/>
          <p:cNvSpPr>
            <a:spLocks noChangeArrowheads="1"/>
          </p:cNvSpPr>
          <p:nvPr/>
        </p:nvSpPr>
        <p:spPr bwMode="auto">
          <a:xfrm>
            <a:off x="2835275" y="3462338"/>
            <a:ext cx="842963" cy="365125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4679" name="Rectangle 103"/>
          <p:cNvSpPr>
            <a:spLocks noChangeArrowheads="1"/>
          </p:cNvSpPr>
          <p:nvPr/>
        </p:nvSpPr>
        <p:spPr bwMode="auto">
          <a:xfrm>
            <a:off x="4932363" y="3462338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4680" name="Rectangle 104"/>
          <p:cNvSpPr>
            <a:spLocks noChangeArrowheads="1"/>
          </p:cNvSpPr>
          <p:nvPr/>
        </p:nvSpPr>
        <p:spPr bwMode="auto">
          <a:xfrm>
            <a:off x="4511675" y="3462338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681" name="Rectangle 105"/>
          <p:cNvSpPr>
            <a:spLocks noChangeArrowheads="1"/>
          </p:cNvSpPr>
          <p:nvPr/>
        </p:nvSpPr>
        <p:spPr bwMode="auto">
          <a:xfrm>
            <a:off x="4089400" y="3462338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682" name="Rectangle 106"/>
          <p:cNvSpPr>
            <a:spLocks noChangeArrowheads="1"/>
          </p:cNvSpPr>
          <p:nvPr/>
        </p:nvSpPr>
        <p:spPr bwMode="auto">
          <a:xfrm>
            <a:off x="3668713" y="3462338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4683" name="Rectangle 107"/>
          <p:cNvSpPr>
            <a:spLocks noChangeArrowheads="1"/>
          </p:cNvSpPr>
          <p:nvPr/>
        </p:nvSpPr>
        <p:spPr bwMode="auto">
          <a:xfrm>
            <a:off x="3248025" y="3462338"/>
            <a:ext cx="420688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4684" name="Rectangle 108"/>
          <p:cNvSpPr>
            <a:spLocks noChangeArrowheads="1"/>
          </p:cNvSpPr>
          <p:nvPr/>
        </p:nvSpPr>
        <p:spPr bwMode="auto">
          <a:xfrm>
            <a:off x="2825750" y="3462338"/>
            <a:ext cx="422275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4685" name="Rectangle 109"/>
          <p:cNvSpPr>
            <a:spLocks noChangeArrowheads="1"/>
          </p:cNvSpPr>
          <p:nvPr/>
        </p:nvSpPr>
        <p:spPr bwMode="auto">
          <a:xfrm>
            <a:off x="2405063" y="3462338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4686" name="Rectangle 110"/>
          <p:cNvSpPr>
            <a:spLocks noChangeArrowheads="1"/>
          </p:cNvSpPr>
          <p:nvPr/>
        </p:nvSpPr>
        <p:spPr bwMode="auto">
          <a:xfrm>
            <a:off x="1984375" y="3462338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4687" name="Rectangle 111"/>
          <p:cNvSpPr>
            <a:spLocks noChangeArrowheads="1"/>
          </p:cNvSpPr>
          <p:nvPr/>
        </p:nvSpPr>
        <p:spPr bwMode="auto">
          <a:xfrm>
            <a:off x="1562100" y="3462338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4688" name="Rectangle 112"/>
          <p:cNvSpPr>
            <a:spLocks noChangeArrowheads="1"/>
          </p:cNvSpPr>
          <p:nvPr/>
        </p:nvSpPr>
        <p:spPr bwMode="auto">
          <a:xfrm>
            <a:off x="1141413" y="3462338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99121" name="Line 113"/>
          <p:cNvSpPr>
            <a:spLocks noChangeShapeType="1"/>
          </p:cNvSpPr>
          <p:nvPr/>
        </p:nvSpPr>
        <p:spPr bwMode="auto">
          <a:xfrm>
            <a:off x="1141413" y="3462338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22" name="Line 114"/>
          <p:cNvSpPr>
            <a:spLocks noChangeShapeType="1"/>
          </p:cNvSpPr>
          <p:nvPr/>
        </p:nvSpPr>
        <p:spPr bwMode="auto">
          <a:xfrm>
            <a:off x="1141413" y="3836988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23" name="Line 115"/>
          <p:cNvSpPr>
            <a:spLocks noChangeShapeType="1"/>
          </p:cNvSpPr>
          <p:nvPr/>
        </p:nvSpPr>
        <p:spPr bwMode="auto">
          <a:xfrm>
            <a:off x="1141413" y="3462338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24" name="Line 116"/>
          <p:cNvSpPr>
            <a:spLocks noChangeShapeType="1"/>
          </p:cNvSpPr>
          <p:nvPr/>
        </p:nvSpPr>
        <p:spPr bwMode="auto">
          <a:xfrm>
            <a:off x="1562100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25" name="Line 117"/>
          <p:cNvSpPr>
            <a:spLocks noChangeShapeType="1"/>
          </p:cNvSpPr>
          <p:nvPr/>
        </p:nvSpPr>
        <p:spPr bwMode="auto">
          <a:xfrm>
            <a:off x="1984375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26" name="Line 118"/>
          <p:cNvSpPr>
            <a:spLocks noChangeShapeType="1"/>
          </p:cNvSpPr>
          <p:nvPr/>
        </p:nvSpPr>
        <p:spPr bwMode="auto">
          <a:xfrm>
            <a:off x="2405063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27" name="Line 119"/>
          <p:cNvSpPr>
            <a:spLocks noChangeShapeType="1"/>
          </p:cNvSpPr>
          <p:nvPr/>
        </p:nvSpPr>
        <p:spPr bwMode="auto">
          <a:xfrm>
            <a:off x="2825750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28" name="Line 120"/>
          <p:cNvSpPr>
            <a:spLocks noChangeShapeType="1"/>
          </p:cNvSpPr>
          <p:nvPr/>
        </p:nvSpPr>
        <p:spPr bwMode="auto">
          <a:xfrm>
            <a:off x="3248025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29" name="Line 121"/>
          <p:cNvSpPr>
            <a:spLocks noChangeShapeType="1"/>
          </p:cNvSpPr>
          <p:nvPr/>
        </p:nvSpPr>
        <p:spPr bwMode="auto">
          <a:xfrm>
            <a:off x="3668713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30" name="Line 122"/>
          <p:cNvSpPr>
            <a:spLocks noChangeShapeType="1"/>
          </p:cNvSpPr>
          <p:nvPr/>
        </p:nvSpPr>
        <p:spPr bwMode="auto">
          <a:xfrm>
            <a:off x="4089400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31" name="Line 123"/>
          <p:cNvSpPr>
            <a:spLocks noChangeShapeType="1"/>
          </p:cNvSpPr>
          <p:nvPr/>
        </p:nvSpPr>
        <p:spPr bwMode="auto">
          <a:xfrm>
            <a:off x="4511675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32" name="Line 124"/>
          <p:cNvSpPr>
            <a:spLocks noChangeShapeType="1"/>
          </p:cNvSpPr>
          <p:nvPr/>
        </p:nvSpPr>
        <p:spPr bwMode="auto">
          <a:xfrm>
            <a:off x="4932363" y="3462338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33" name="Line 125"/>
          <p:cNvSpPr>
            <a:spLocks noChangeShapeType="1"/>
          </p:cNvSpPr>
          <p:nvPr/>
        </p:nvSpPr>
        <p:spPr bwMode="auto">
          <a:xfrm>
            <a:off x="5353050" y="3462338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34" name="Freeform 126"/>
          <p:cNvSpPr>
            <a:spLocks/>
          </p:cNvSpPr>
          <p:nvPr/>
        </p:nvSpPr>
        <p:spPr bwMode="auto">
          <a:xfrm>
            <a:off x="3081338" y="3328988"/>
            <a:ext cx="341312" cy="115887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35" name="Rectangle 127"/>
          <p:cNvSpPr>
            <a:spLocks noChangeArrowheads="1"/>
          </p:cNvSpPr>
          <p:nvPr/>
        </p:nvSpPr>
        <p:spPr bwMode="auto">
          <a:xfrm>
            <a:off x="3241675" y="4076700"/>
            <a:ext cx="842963" cy="366713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4704" name="Rectangle 128"/>
          <p:cNvSpPr>
            <a:spLocks noChangeArrowheads="1"/>
          </p:cNvSpPr>
          <p:nvPr/>
        </p:nvSpPr>
        <p:spPr bwMode="auto">
          <a:xfrm>
            <a:off x="4932363" y="4065588"/>
            <a:ext cx="420687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4705" name="Rectangle 129"/>
          <p:cNvSpPr>
            <a:spLocks noChangeArrowheads="1"/>
          </p:cNvSpPr>
          <p:nvPr/>
        </p:nvSpPr>
        <p:spPr bwMode="auto">
          <a:xfrm>
            <a:off x="4511675" y="4065588"/>
            <a:ext cx="420688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706" name="Rectangle 130"/>
          <p:cNvSpPr>
            <a:spLocks noChangeArrowheads="1"/>
          </p:cNvSpPr>
          <p:nvPr/>
        </p:nvSpPr>
        <p:spPr bwMode="auto">
          <a:xfrm>
            <a:off x="4089400" y="4065588"/>
            <a:ext cx="4222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707" name="Rectangle 131"/>
          <p:cNvSpPr>
            <a:spLocks noChangeArrowheads="1"/>
          </p:cNvSpPr>
          <p:nvPr/>
        </p:nvSpPr>
        <p:spPr bwMode="auto">
          <a:xfrm>
            <a:off x="3668713" y="4065588"/>
            <a:ext cx="420687" cy="3762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4708" name="Rectangle 132"/>
          <p:cNvSpPr>
            <a:spLocks noChangeArrowheads="1"/>
          </p:cNvSpPr>
          <p:nvPr/>
        </p:nvSpPr>
        <p:spPr bwMode="auto">
          <a:xfrm>
            <a:off x="3248025" y="4065588"/>
            <a:ext cx="420688" cy="3762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4709" name="Rectangle 133"/>
          <p:cNvSpPr>
            <a:spLocks noChangeArrowheads="1"/>
          </p:cNvSpPr>
          <p:nvPr/>
        </p:nvSpPr>
        <p:spPr bwMode="auto">
          <a:xfrm>
            <a:off x="2825750" y="4065588"/>
            <a:ext cx="4222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4710" name="Rectangle 134"/>
          <p:cNvSpPr>
            <a:spLocks noChangeArrowheads="1"/>
          </p:cNvSpPr>
          <p:nvPr/>
        </p:nvSpPr>
        <p:spPr bwMode="auto">
          <a:xfrm>
            <a:off x="2405063" y="4065588"/>
            <a:ext cx="420687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4711" name="Rectangle 135"/>
          <p:cNvSpPr>
            <a:spLocks noChangeArrowheads="1"/>
          </p:cNvSpPr>
          <p:nvPr/>
        </p:nvSpPr>
        <p:spPr bwMode="auto">
          <a:xfrm>
            <a:off x="1984375" y="4065588"/>
            <a:ext cx="420688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4712" name="Rectangle 136"/>
          <p:cNvSpPr>
            <a:spLocks noChangeArrowheads="1"/>
          </p:cNvSpPr>
          <p:nvPr/>
        </p:nvSpPr>
        <p:spPr bwMode="auto">
          <a:xfrm>
            <a:off x="1562100" y="4065588"/>
            <a:ext cx="4222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4713" name="Rectangle 137"/>
          <p:cNvSpPr>
            <a:spLocks noChangeArrowheads="1"/>
          </p:cNvSpPr>
          <p:nvPr/>
        </p:nvSpPr>
        <p:spPr bwMode="auto">
          <a:xfrm>
            <a:off x="1141413" y="4065588"/>
            <a:ext cx="420687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99146" name="Line 138"/>
          <p:cNvSpPr>
            <a:spLocks noChangeShapeType="1"/>
          </p:cNvSpPr>
          <p:nvPr/>
        </p:nvSpPr>
        <p:spPr bwMode="auto">
          <a:xfrm>
            <a:off x="1141413" y="4065588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47" name="Line 139"/>
          <p:cNvSpPr>
            <a:spLocks noChangeShapeType="1"/>
          </p:cNvSpPr>
          <p:nvPr/>
        </p:nvSpPr>
        <p:spPr bwMode="auto">
          <a:xfrm>
            <a:off x="1141413" y="4441825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48" name="Line 140"/>
          <p:cNvSpPr>
            <a:spLocks noChangeShapeType="1"/>
          </p:cNvSpPr>
          <p:nvPr/>
        </p:nvSpPr>
        <p:spPr bwMode="auto">
          <a:xfrm>
            <a:off x="1141413" y="4065588"/>
            <a:ext cx="0" cy="376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49" name="Line 141"/>
          <p:cNvSpPr>
            <a:spLocks noChangeShapeType="1"/>
          </p:cNvSpPr>
          <p:nvPr/>
        </p:nvSpPr>
        <p:spPr bwMode="auto">
          <a:xfrm>
            <a:off x="1562100" y="4065588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50" name="Line 142"/>
          <p:cNvSpPr>
            <a:spLocks noChangeShapeType="1"/>
          </p:cNvSpPr>
          <p:nvPr/>
        </p:nvSpPr>
        <p:spPr bwMode="auto">
          <a:xfrm>
            <a:off x="1984375" y="4065588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51" name="Line 143"/>
          <p:cNvSpPr>
            <a:spLocks noChangeShapeType="1"/>
          </p:cNvSpPr>
          <p:nvPr/>
        </p:nvSpPr>
        <p:spPr bwMode="auto">
          <a:xfrm>
            <a:off x="2405063" y="4065588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52" name="Line 144"/>
          <p:cNvSpPr>
            <a:spLocks noChangeShapeType="1"/>
          </p:cNvSpPr>
          <p:nvPr/>
        </p:nvSpPr>
        <p:spPr bwMode="auto">
          <a:xfrm>
            <a:off x="2825750" y="4076700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53" name="Line 145"/>
          <p:cNvSpPr>
            <a:spLocks noChangeShapeType="1"/>
          </p:cNvSpPr>
          <p:nvPr/>
        </p:nvSpPr>
        <p:spPr bwMode="auto">
          <a:xfrm>
            <a:off x="3248025" y="4076700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54" name="Line 146"/>
          <p:cNvSpPr>
            <a:spLocks noChangeShapeType="1"/>
          </p:cNvSpPr>
          <p:nvPr/>
        </p:nvSpPr>
        <p:spPr bwMode="auto">
          <a:xfrm>
            <a:off x="3668713" y="4076700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55" name="Line 147"/>
          <p:cNvSpPr>
            <a:spLocks noChangeShapeType="1"/>
          </p:cNvSpPr>
          <p:nvPr/>
        </p:nvSpPr>
        <p:spPr bwMode="auto">
          <a:xfrm>
            <a:off x="4089400" y="4065588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56" name="Line 148"/>
          <p:cNvSpPr>
            <a:spLocks noChangeShapeType="1"/>
          </p:cNvSpPr>
          <p:nvPr/>
        </p:nvSpPr>
        <p:spPr bwMode="auto">
          <a:xfrm>
            <a:off x="4511675" y="4065588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57" name="Line 149"/>
          <p:cNvSpPr>
            <a:spLocks noChangeShapeType="1"/>
          </p:cNvSpPr>
          <p:nvPr/>
        </p:nvSpPr>
        <p:spPr bwMode="auto">
          <a:xfrm>
            <a:off x="4932363" y="4065588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58" name="Line 150"/>
          <p:cNvSpPr>
            <a:spLocks noChangeShapeType="1"/>
          </p:cNvSpPr>
          <p:nvPr/>
        </p:nvSpPr>
        <p:spPr bwMode="auto">
          <a:xfrm>
            <a:off x="5353050" y="4065588"/>
            <a:ext cx="0" cy="376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59" name="Freeform 151"/>
          <p:cNvSpPr>
            <a:spLocks/>
          </p:cNvSpPr>
          <p:nvPr/>
        </p:nvSpPr>
        <p:spPr bwMode="auto">
          <a:xfrm>
            <a:off x="3487738" y="3913188"/>
            <a:ext cx="341312" cy="115887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60" name="Rectangle 152"/>
          <p:cNvSpPr>
            <a:spLocks noChangeArrowheads="1"/>
          </p:cNvSpPr>
          <p:nvPr/>
        </p:nvSpPr>
        <p:spPr bwMode="auto">
          <a:xfrm>
            <a:off x="4511675" y="4983163"/>
            <a:ext cx="842963" cy="366712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4729" name="Rectangle 153"/>
          <p:cNvSpPr>
            <a:spLocks noChangeArrowheads="1"/>
          </p:cNvSpPr>
          <p:nvPr/>
        </p:nvSpPr>
        <p:spPr bwMode="auto">
          <a:xfrm>
            <a:off x="4932363" y="4983163"/>
            <a:ext cx="420687" cy="3762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4730" name="Rectangle 154"/>
          <p:cNvSpPr>
            <a:spLocks noChangeArrowheads="1"/>
          </p:cNvSpPr>
          <p:nvPr/>
        </p:nvSpPr>
        <p:spPr bwMode="auto">
          <a:xfrm>
            <a:off x="4511675" y="4983163"/>
            <a:ext cx="420688" cy="376237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731" name="Rectangle 155"/>
          <p:cNvSpPr>
            <a:spLocks noChangeArrowheads="1"/>
          </p:cNvSpPr>
          <p:nvPr/>
        </p:nvSpPr>
        <p:spPr bwMode="auto">
          <a:xfrm>
            <a:off x="4089400" y="4983163"/>
            <a:ext cx="4222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4732" name="Rectangle 156"/>
          <p:cNvSpPr>
            <a:spLocks noChangeArrowheads="1"/>
          </p:cNvSpPr>
          <p:nvPr/>
        </p:nvSpPr>
        <p:spPr bwMode="auto">
          <a:xfrm>
            <a:off x="3668713" y="4983163"/>
            <a:ext cx="420687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24733" name="Rectangle 157"/>
          <p:cNvSpPr>
            <a:spLocks noChangeArrowheads="1"/>
          </p:cNvSpPr>
          <p:nvPr/>
        </p:nvSpPr>
        <p:spPr bwMode="auto">
          <a:xfrm>
            <a:off x="3248025" y="4983163"/>
            <a:ext cx="420688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4734" name="Rectangle 158"/>
          <p:cNvSpPr>
            <a:spLocks noChangeArrowheads="1"/>
          </p:cNvSpPr>
          <p:nvPr/>
        </p:nvSpPr>
        <p:spPr bwMode="auto">
          <a:xfrm>
            <a:off x="2825750" y="4983163"/>
            <a:ext cx="4222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4735" name="Rectangle 159"/>
          <p:cNvSpPr>
            <a:spLocks noChangeArrowheads="1"/>
          </p:cNvSpPr>
          <p:nvPr/>
        </p:nvSpPr>
        <p:spPr bwMode="auto">
          <a:xfrm>
            <a:off x="2405063" y="4983163"/>
            <a:ext cx="420687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4736" name="Rectangle 160"/>
          <p:cNvSpPr>
            <a:spLocks noChangeArrowheads="1"/>
          </p:cNvSpPr>
          <p:nvPr/>
        </p:nvSpPr>
        <p:spPr bwMode="auto">
          <a:xfrm>
            <a:off x="1984375" y="4983163"/>
            <a:ext cx="420688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4737" name="Rectangle 161"/>
          <p:cNvSpPr>
            <a:spLocks noChangeArrowheads="1"/>
          </p:cNvSpPr>
          <p:nvPr/>
        </p:nvSpPr>
        <p:spPr bwMode="auto">
          <a:xfrm>
            <a:off x="1562100" y="4983163"/>
            <a:ext cx="4222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4738" name="Rectangle 162"/>
          <p:cNvSpPr>
            <a:spLocks noChangeArrowheads="1"/>
          </p:cNvSpPr>
          <p:nvPr/>
        </p:nvSpPr>
        <p:spPr bwMode="auto">
          <a:xfrm>
            <a:off x="1141413" y="4983163"/>
            <a:ext cx="420687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99171" name="Line 163"/>
          <p:cNvSpPr>
            <a:spLocks noChangeShapeType="1"/>
          </p:cNvSpPr>
          <p:nvPr/>
        </p:nvSpPr>
        <p:spPr bwMode="auto">
          <a:xfrm>
            <a:off x="1141413" y="4983163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72" name="Line 164"/>
          <p:cNvSpPr>
            <a:spLocks noChangeShapeType="1"/>
          </p:cNvSpPr>
          <p:nvPr/>
        </p:nvSpPr>
        <p:spPr bwMode="auto">
          <a:xfrm>
            <a:off x="1141413" y="5359400"/>
            <a:ext cx="421163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73" name="Line 165"/>
          <p:cNvSpPr>
            <a:spLocks noChangeShapeType="1"/>
          </p:cNvSpPr>
          <p:nvPr/>
        </p:nvSpPr>
        <p:spPr bwMode="auto">
          <a:xfrm>
            <a:off x="1141413" y="4983163"/>
            <a:ext cx="0" cy="376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74" name="Line 166"/>
          <p:cNvSpPr>
            <a:spLocks noChangeShapeType="1"/>
          </p:cNvSpPr>
          <p:nvPr/>
        </p:nvSpPr>
        <p:spPr bwMode="auto">
          <a:xfrm>
            <a:off x="1562100" y="498316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75" name="Line 167"/>
          <p:cNvSpPr>
            <a:spLocks noChangeShapeType="1"/>
          </p:cNvSpPr>
          <p:nvPr/>
        </p:nvSpPr>
        <p:spPr bwMode="auto">
          <a:xfrm>
            <a:off x="1984375" y="498316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76" name="Line 168"/>
          <p:cNvSpPr>
            <a:spLocks noChangeShapeType="1"/>
          </p:cNvSpPr>
          <p:nvPr/>
        </p:nvSpPr>
        <p:spPr bwMode="auto">
          <a:xfrm>
            <a:off x="2405063" y="498316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77" name="Line 169"/>
          <p:cNvSpPr>
            <a:spLocks noChangeShapeType="1"/>
          </p:cNvSpPr>
          <p:nvPr/>
        </p:nvSpPr>
        <p:spPr bwMode="auto">
          <a:xfrm>
            <a:off x="2825750" y="499427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78" name="Line 170"/>
          <p:cNvSpPr>
            <a:spLocks noChangeShapeType="1"/>
          </p:cNvSpPr>
          <p:nvPr/>
        </p:nvSpPr>
        <p:spPr bwMode="auto">
          <a:xfrm>
            <a:off x="3248025" y="499427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79" name="Line 171"/>
          <p:cNvSpPr>
            <a:spLocks noChangeShapeType="1"/>
          </p:cNvSpPr>
          <p:nvPr/>
        </p:nvSpPr>
        <p:spPr bwMode="auto">
          <a:xfrm>
            <a:off x="3668713" y="499427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80" name="Line 172"/>
          <p:cNvSpPr>
            <a:spLocks noChangeShapeType="1"/>
          </p:cNvSpPr>
          <p:nvPr/>
        </p:nvSpPr>
        <p:spPr bwMode="auto">
          <a:xfrm>
            <a:off x="4089400" y="498316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81" name="Line 173"/>
          <p:cNvSpPr>
            <a:spLocks noChangeShapeType="1"/>
          </p:cNvSpPr>
          <p:nvPr/>
        </p:nvSpPr>
        <p:spPr bwMode="auto">
          <a:xfrm>
            <a:off x="4511675" y="498316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82" name="Line 174"/>
          <p:cNvSpPr>
            <a:spLocks noChangeShapeType="1"/>
          </p:cNvSpPr>
          <p:nvPr/>
        </p:nvSpPr>
        <p:spPr bwMode="auto">
          <a:xfrm>
            <a:off x="4932363" y="4983163"/>
            <a:ext cx="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83" name="Line 175"/>
          <p:cNvSpPr>
            <a:spLocks noChangeShapeType="1"/>
          </p:cNvSpPr>
          <p:nvPr/>
        </p:nvSpPr>
        <p:spPr bwMode="auto">
          <a:xfrm>
            <a:off x="5353050" y="4983163"/>
            <a:ext cx="0" cy="376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84" name="Freeform 176"/>
          <p:cNvSpPr>
            <a:spLocks/>
          </p:cNvSpPr>
          <p:nvPr/>
        </p:nvSpPr>
        <p:spPr bwMode="auto">
          <a:xfrm>
            <a:off x="4783138" y="4829175"/>
            <a:ext cx="341312" cy="117475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85" name="Text Box 177"/>
          <p:cNvSpPr txBox="1">
            <a:spLocks noChangeArrowheads="1"/>
          </p:cNvSpPr>
          <p:nvPr/>
        </p:nvSpPr>
        <p:spPr bwMode="auto">
          <a:xfrm>
            <a:off x="3692525" y="4243388"/>
            <a:ext cx="69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299186" name="Freeform 178"/>
          <p:cNvSpPr>
            <a:spLocks/>
          </p:cNvSpPr>
          <p:nvPr/>
        </p:nvSpPr>
        <p:spPr bwMode="auto">
          <a:xfrm>
            <a:off x="1400175" y="1774825"/>
            <a:ext cx="341313" cy="115888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9187" name="Freeform 179"/>
          <p:cNvSpPr>
            <a:spLocks/>
          </p:cNvSpPr>
          <p:nvPr/>
        </p:nvSpPr>
        <p:spPr bwMode="auto">
          <a:xfrm>
            <a:off x="1812925" y="1765300"/>
            <a:ext cx="341313" cy="117475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Bubble sort</a:t>
            </a:r>
            <a:r>
              <a:rPr lang="ko-KR" alt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정렬 방법</a:t>
            </a:r>
            <a:endParaRPr lang="ko-KR" alt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8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Freeform 2"/>
          <p:cNvSpPr>
            <a:spLocks/>
          </p:cNvSpPr>
          <p:nvPr/>
        </p:nvSpPr>
        <p:spPr bwMode="auto">
          <a:xfrm>
            <a:off x="4346575" y="5229225"/>
            <a:ext cx="341313" cy="115888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35" name="Freeform 3"/>
          <p:cNvSpPr>
            <a:spLocks/>
          </p:cNvSpPr>
          <p:nvPr/>
        </p:nvSpPr>
        <p:spPr bwMode="auto">
          <a:xfrm>
            <a:off x="2206625" y="1727200"/>
            <a:ext cx="341313" cy="117475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4941888" y="1908175"/>
            <a:ext cx="430212" cy="3683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933950" y="19145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511675" y="19145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4090988" y="19145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670300" y="19145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248025" y="19145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827338" y="19145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2406650" y="1914525"/>
            <a:ext cx="420688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1984375" y="1914525"/>
            <a:ext cx="422275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1563688" y="19145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1143000" y="19145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0047" name="Line 15"/>
          <p:cNvSpPr>
            <a:spLocks noChangeShapeType="1"/>
          </p:cNvSpPr>
          <p:nvPr/>
        </p:nvSpPr>
        <p:spPr bwMode="auto">
          <a:xfrm>
            <a:off x="1143000" y="19018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1143000" y="22891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1143000" y="19145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0" name="Line 18"/>
          <p:cNvSpPr>
            <a:spLocks noChangeShapeType="1"/>
          </p:cNvSpPr>
          <p:nvPr/>
        </p:nvSpPr>
        <p:spPr bwMode="auto">
          <a:xfrm>
            <a:off x="1563688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1" name="Line 19"/>
          <p:cNvSpPr>
            <a:spLocks noChangeShapeType="1"/>
          </p:cNvSpPr>
          <p:nvPr/>
        </p:nvSpPr>
        <p:spPr bwMode="auto">
          <a:xfrm>
            <a:off x="1984375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2406650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2827338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4" name="Line 22"/>
          <p:cNvSpPr>
            <a:spLocks noChangeShapeType="1"/>
          </p:cNvSpPr>
          <p:nvPr/>
        </p:nvSpPr>
        <p:spPr bwMode="auto">
          <a:xfrm>
            <a:off x="3248025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3670300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4090988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7" name="Line 25"/>
          <p:cNvSpPr>
            <a:spLocks noChangeShapeType="1"/>
          </p:cNvSpPr>
          <p:nvPr/>
        </p:nvSpPr>
        <p:spPr bwMode="auto">
          <a:xfrm>
            <a:off x="4511675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8" name="Line 26"/>
          <p:cNvSpPr>
            <a:spLocks noChangeShapeType="1"/>
          </p:cNvSpPr>
          <p:nvPr/>
        </p:nvSpPr>
        <p:spPr bwMode="auto">
          <a:xfrm>
            <a:off x="4933950" y="19145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59" name="Line 27"/>
          <p:cNvSpPr>
            <a:spLocks noChangeShapeType="1"/>
          </p:cNvSpPr>
          <p:nvPr/>
        </p:nvSpPr>
        <p:spPr bwMode="auto">
          <a:xfrm>
            <a:off x="5354638" y="19145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60" name="Text Box 28"/>
          <p:cNvSpPr txBox="1">
            <a:spLocks noChangeArrowheads="1"/>
          </p:cNvSpPr>
          <p:nvPr/>
        </p:nvSpPr>
        <p:spPr bwMode="auto">
          <a:xfrm>
            <a:off x="539750" y="1390650"/>
            <a:ext cx="438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순서대로 되어 있지 않은 경우에는 자리 바꾼다</a:t>
            </a:r>
          </a:p>
        </p:txBody>
      </p:sp>
      <p:sp>
        <p:nvSpPr>
          <p:cNvPr id="300061" name="Freeform 29"/>
          <p:cNvSpPr>
            <a:spLocks/>
          </p:cNvSpPr>
          <p:nvPr/>
        </p:nvSpPr>
        <p:spPr bwMode="auto">
          <a:xfrm>
            <a:off x="2651125" y="2451100"/>
            <a:ext cx="341313" cy="117475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62" name="Rectangle 30"/>
          <p:cNvSpPr>
            <a:spLocks noChangeArrowheads="1"/>
          </p:cNvSpPr>
          <p:nvPr/>
        </p:nvSpPr>
        <p:spPr bwMode="auto">
          <a:xfrm>
            <a:off x="4941888" y="2632075"/>
            <a:ext cx="430212" cy="3683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4933950" y="26384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4511675" y="26384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4090988" y="26384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3670300" y="26384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3248025" y="26384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2827338" y="2638425"/>
            <a:ext cx="420687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2406650" y="2638425"/>
            <a:ext cx="420688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1984375" y="26384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1563688" y="26384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1143000" y="26384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1143000" y="26257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74" name="Line 42"/>
          <p:cNvSpPr>
            <a:spLocks noChangeShapeType="1"/>
          </p:cNvSpPr>
          <p:nvPr/>
        </p:nvSpPr>
        <p:spPr bwMode="auto">
          <a:xfrm>
            <a:off x="1143000" y="30130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75" name="Line 43"/>
          <p:cNvSpPr>
            <a:spLocks noChangeShapeType="1"/>
          </p:cNvSpPr>
          <p:nvPr/>
        </p:nvSpPr>
        <p:spPr bwMode="auto">
          <a:xfrm>
            <a:off x="1143000" y="26384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76" name="Line 44"/>
          <p:cNvSpPr>
            <a:spLocks noChangeShapeType="1"/>
          </p:cNvSpPr>
          <p:nvPr/>
        </p:nvSpPr>
        <p:spPr bwMode="auto">
          <a:xfrm>
            <a:off x="1563688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1984375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2406650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79" name="Line 47"/>
          <p:cNvSpPr>
            <a:spLocks noChangeShapeType="1"/>
          </p:cNvSpPr>
          <p:nvPr/>
        </p:nvSpPr>
        <p:spPr bwMode="auto">
          <a:xfrm>
            <a:off x="2827338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80" name="Line 48"/>
          <p:cNvSpPr>
            <a:spLocks noChangeShapeType="1"/>
          </p:cNvSpPr>
          <p:nvPr/>
        </p:nvSpPr>
        <p:spPr bwMode="auto">
          <a:xfrm>
            <a:off x="3248025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3670300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4090988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83" name="Line 51"/>
          <p:cNvSpPr>
            <a:spLocks noChangeShapeType="1"/>
          </p:cNvSpPr>
          <p:nvPr/>
        </p:nvSpPr>
        <p:spPr bwMode="auto">
          <a:xfrm>
            <a:off x="4511675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84" name="Line 52"/>
          <p:cNvSpPr>
            <a:spLocks noChangeShapeType="1"/>
          </p:cNvSpPr>
          <p:nvPr/>
        </p:nvSpPr>
        <p:spPr bwMode="auto">
          <a:xfrm>
            <a:off x="4933950" y="26384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5354638" y="26384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86" name="Freeform 54"/>
          <p:cNvSpPr>
            <a:spLocks/>
          </p:cNvSpPr>
          <p:nvPr/>
        </p:nvSpPr>
        <p:spPr bwMode="auto">
          <a:xfrm>
            <a:off x="3070225" y="3136900"/>
            <a:ext cx="341313" cy="117475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87" name="Rectangle 55"/>
          <p:cNvSpPr>
            <a:spLocks noChangeArrowheads="1"/>
          </p:cNvSpPr>
          <p:nvPr/>
        </p:nvSpPr>
        <p:spPr bwMode="auto">
          <a:xfrm>
            <a:off x="4941888" y="3317875"/>
            <a:ext cx="430212" cy="3683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680" name="Rectangle 56"/>
          <p:cNvSpPr>
            <a:spLocks noChangeArrowheads="1"/>
          </p:cNvSpPr>
          <p:nvPr/>
        </p:nvSpPr>
        <p:spPr bwMode="auto">
          <a:xfrm>
            <a:off x="4933950" y="33242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6681" name="Rectangle 57"/>
          <p:cNvSpPr>
            <a:spLocks noChangeArrowheads="1"/>
          </p:cNvSpPr>
          <p:nvPr/>
        </p:nvSpPr>
        <p:spPr bwMode="auto">
          <a:xfrm>
            <a:off x="4511675" y="33242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4090988" y="33242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3670300" y="33242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3248025" y="3324225"/>
            <a:ext cx="422275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6685" name="Rectangle 61"/>
          <p:cNvSpPr>
            <a:spLocks noChangeArrowheads="1"/>
          </p:cNvSpPr>
          <p:nvPr/>
        </p:nvSpPr>
        <p:spPr bwMode="auto">
          <a:xfrm>
            <a:off x="2827338" y="3324225"/>
            <a:ext cx="420687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6686" name="Rectangle 62"/>
          <p:cNvSpPr>
            <a:spLocks noChangeArrowheads="1"/>
          </p:cNvSpPr>
          <p:nvPr/>
        </p:nvSpPr>
        <p:spPr bwMode="auto">
          <a:xfrm>
            <a:off x="2406650" y="33242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6687" name="Rectangle 63"/>
          <p:cNvSpPr>
            <a:spLocks noChangeArrowheads="1"/>
          </p:cNvSpPr>
          <p:nvPr/>
        </p:nvSpPr>
        <p:spPr bwMode="auto">
          <a:xfrm>
            <a:off x="1984375" y="33242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6688" name="Rectangle 64"/>
          <p:cNvSpPr>
            <a:spLocks noChangeArrowheads="1"/>
          </p:cNvSpPr>
          <p:nvPr/>
        </p:nvSpPr>
        <p:spPr bwMode="auto">
          <a:xfrm>
            <a:off x="1563688" y="33242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6689" name="Rectangle 65"/>
          <p:cNvSpPr>
            <a:spLocks noChangeArrowheads="1"/>
          </p:cNvSpPr>
          <p:nvPr/>
        </p:nvSpPr>
        <p:spPr bwMode="auto">
          <a:xfrm>
            <a:off x="1143000" y="33242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0098" name="Line 66"/>
          <p:cNvSpPr>
            <a:spLocks noChangeShapeType="1"/>
          </p:cNvSpPr>
          <p:nvPr/>
        </p:nvSpPr>
        <p:spPr bwMode="auto">
          <a:xfrm>
            <a:off x="1143000" y="33115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099" name="Line 67"/>
          <p:cNvSpPr>
            <a:spLocks noChangeShapeType="1"/>
          </p:cNvSpPr>
          <p:nvPr/>
        </p:nvSpPr>
        <p:spPr bwMode="auto">
          <a:xfrm>
            <a:off x="1143000" y="37115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00" name="Line 68"/>
          <p:cNvSpPr>
            <a:spLocks noChangeShapeType="1"/>
          </p:cNvSpPr>
          <p:nvPr/>
        </p:nvSpPr>
        <p:spPr bwMode="auto">
          <a:xfrm>
            <a:off x="1143000" y="33242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01" name="Line 69"/>
          <p:cNvSpPr>
            <a:spLocks noChangeShapeType="1"/>
          </p:cNvSpPr>
          <p:nvPr/>
        </p:nvSpPr>
        <p:spPr bwMode="auto">
          <a:xfrm>
            <a:off x="1563688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02" name="Line 70"/>
          <p:cNvSpPr>
            <a:spLocks noChangeShapeType="1"/>
          </p:cNvSpPr>
          <p:nvPr/>
        </p:nvSpPr>
        <p:spPr bwMode="auto">
          <a:xfrm>
            <a:off x="1984375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03" name="Line 71"/>
          <p:cNvSpPr>
            <a:spLocks noChangeShapeType="1"/>
          </p:cNvSpPr>
          <p:nvPr/>
        </p:nvSpPr>
        <p:spPr bwMode="auto">
          <a:xfrm>
            <a:off x="2406650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04" name="Line 72"/>
          <p:cNvSpPr>
            <a:spLocks noChangeShapeType="1"/>
          </p:cNvSpPr>
          <p:nvPr/>
        </p:nvSpPr>
        <p:spPr bwMode="auto">
          <a:xfrm>
            <a:off x="2827338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05" name="Line 73"/>
          <p:cNvSpPr>
            <a:spLocks noChangeShapeType="1"/>
          </p:cNvSpPr>
          <p:nvPr/>
        </p:nvSpPr>
        <p:spPr bwMode="auto">
          <a:xfrm>
            <a:off x="3248025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3670300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4090988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08" name="Line 76"/>
          <p:cNvSpPr>
            <a:spLocks noChangeShapeType="1"/>
          </p:cNvSpPr>
          <p:nvPr/>
        </p:nvSpPr>
        <p:spPr bwMode="auto">
          <a:xfrm>
            <a:off x="4511675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09" name="Line 77"/>
          <p:cNvSpPr>
            <a:spLocks noChangeShapeType="1"/>
          </p:cNvSpPr>
          <p:nvPr/>
        </p:nvSpPr>
        <p:spPr bwMode="auto">
          <a:xfrm>
            <a:off x="4933950" y="3324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10" name="Line 78"/>
          <p:cNvSpPr>
            <a:spLocks noChangeShapeType="1"/>
          </p:cNvSpPr>
          <p:nvPr/>
        </p:nvSpPr>
        <p:spPr bwMode="auto">
          <a:xfrm>
            <a:off x="5354638" y="33242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11" name="Freeform 79"/>
          <p:cNvSpPr>
            <a:spLocks/>
          </p:cNvSpPr>
          <p:nvPr/>
        </p:nvSpPr>
        <p:spPr bwMode="auto">
          <a:xfrm>
            <a:off x="3514725" y="3822700"/>
            <a:ext cx="341313" cy="117475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12" name="Rectangle 80"/>
          <p:cNvSpPr>
            <a:spLocks noChangeArrowheads="1"/>
          </p:cNvSpPr>
          <p:nvPr/>
        </p:nvSpPr>
        <p:spPr bwMode="auto">
          <a:xfrm>
            <a:off x="4941888" y="4016375"/>
            <a:ext cx="430212" cy="3683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705" name="Rectangle 81"/>
          <p:cNvSpPr>
            <a:spLocks noChangeArrowheads="1"/>
          </p:cNvSpPr>
          <p:nvPr/>
        </p:nvSpPr>
        <p:spPr bwMode="auto">
          <a:xfrm>
            <a:off x="4933950" y="40227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6706" name="Rectangle 82"/>
          <p:cNvSpPr>
            <a:spLocks noChangeArrowheads="1"/>
          </p:cNvSpPr>
          <p:nvPr/>
        </p:nvSpPr>
        <p:spPr bwMode="auto">
          <a:xfrm>
            <a:off x="4511675" y="40227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707" name="Rectangle 83"/>
          <p:cNvSpPr>
            <a:spLocks noChangeArrowheads="1"/>
          </p:cNvSpPr>
          <p:nvPr/>
        </p:nvSpPr>
        <p:spPr bwMode="auto">
          <a:xfrm>
            <a:off x="4090988" y="40227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708" name="Rectangle 84"/>
          <p:cNvSpPr>
            <a:spLocks noChangeArrowheads="1"/>
          </p:cNvSpPr>
          <p:nvPr/>
        </p:nvSpPr>
        <p:spPr bwMode="auto">
          <a:xfrm>
            <a:off x="3670300" y="4022725"/>
            <a:ext cx="420688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6709" name="Rectangle 85"/>
          <p:cNvSpPr>
            <a:spLocks noChangeArrowheads="1"/>
          </p:cNvSpPr>
          <p:nvPr/>
        </p:nvSpPr>
        <p:spPr bwMode="auto">
          <a:xfrm>
            <a:off x="3248025" y="4022725"/>
            <a:ext cx="422275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26710" name="Rectangle 86"/>
          <p:cNvSpPr>
            <a:spLocks noChangeArrowheads="1"/>
          </p:cNvSpPr>
          <p:nvPr/>
        </p:nvSpPr>
        <p:spPr bwMode="auto">
          <a:xfrm>
            <a:off x="2827338" y="40227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6711" name="Rectangle 87"/>
          <p:cNvSpPr>
            <a:spLocks noChangeArrowheads="1"/>
          </p:cNvSpPr>
          <p:nvPr/>
        </p:nvSpPr>
        <p:spPr bwMode="auto">
          <a:xfrm>
            <a:off x="2406650" y="40227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6712" name="Rectangle 88"/>
          <p:cNvSpPr>
            <a:spLocks noChangeArrowheads="1"/>
          </p:cNvSpPr>
          <p:nvPr/>
        </p:nvSpPr>
        <p:spPr bwMode="auto">
          <a:xfrm>
            <a:off x="1984375" y="40227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6713" name="Rectangle 89"/>
          <p:cNvSpPr>
            <a:spLocks noChangeArrowheads="1"/>
          </p:cNvSpPr>
          <p:nvPr/>
        </p:nvSpPr>
        <p:spPr bwMode="auto">
          <a:xfrm>
            <a:off x="1563688" y="40227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6714" name="Rectangle 90"/>
          <p:cNvSpPr>
            <a:spLocks noChangeArrowheads="1"/>
          </p:cNvSpPr>
          <p:nvPr/>
        </p:nvSpPr>
        <p:spPr bwMode="auto">
          <a:xfrm>
            <a:off x="1143000" y="40227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0123" name="Line 91"/>
          <p:cNvSpPr>
            <a:spLocks noChangeShapeType="1"/>
          </p:cNvSpPr>
          <p:nvPr/>
        </p:nvSpPr>
        <p:spPr bwMode="auto">
          <a:xfrm>
            <a:off x="1143000" y="40100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24" name="Line 92"/>
          <p:cNvSpPr>
            <a:spLocks noChangeShapeType="1"/>
          </p:cNvSpPr>
          <p:nvPr/>
        </p:nvSpPr>
        <p:spPr bwMode="auto">
          <a:xfrm>
            <a:off x="1143000" y="43973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25" name="Line 93"/>
          <p:cNvSpPr>
            <a:spLocks noChangeShapeType="1"/>
          </p:cNvSpPr>
          <p:nvPr/>
        </p:nvSpPr>
        <p:spPr bwMode="auto">
          <a:xfrm>
            <a:off x="1143000" y="40227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26" name="Line 94"/>
          <p:cNvSpPr>
            <a:spLocks noChangeShapeType="1"/>
          </p:cNvSpPr>
          <p:nvPr/>
        </p:nvSpPr>
        <p:spPr bwMode="auto">
          <a:xfrm>
            <a:off x="1563688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27" name="Line 95"/>
          <p:cNvSpPr>
            <a:spLocks noChangeShapeType="1"/>
          </p:cNvSpPr>
          <p:nvPr/>
        </p:nvSpPr>
        <p:spPr bwMode="auto">
          <a:xfrm>
            <a:off x="1984375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28" name="Line 96"/>
          <p:cNvSpPr>
            <a:spLocks noChangeShapeType="1"/>
          </p:cNvSpPr>
          <p:nvPr/>
        </p:nvSpPr>
        <p:spPr bwMode="auto">
          <a:xfrm>
            <a:off x="2406650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29" name="Line 97"/>
          <p:cNvSpPr>
            <a:spLocks noChangeShapeType="1"/>
          </p:cNvSpPr>
          <p:nvPr/>
        </p:nvSpPr>
        <p:spPr bwMode="auto">
          <a:xfrm>
            <a:off x="2827338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30" name="Line 98"/>
          <p:cNvSpPr>
            <a:spLocks noChangeShapeType="1"/>
          </p:cNvSpPr>
          <p:nvPr/>
        </p:nvSpPr>
        <p:spPr bwMode="auto">
          <a:xfrm>
            <a:off x="3248025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31" name="Line 99"/>
          <p:cNvSpPr>
            <a:spLocks noChangeShapeType="1"/>
          </p:cNvSpPr>
          <p:nvPr/>
        </p:nvSpPr>
        <p:spPr bwMode="auto">
          <a:xfrm>
            <a:off x="3670300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32" name="Line 100"/>
          <p:cNvSpPr>
            <a:spLocks noChangeShapeType="1"/>
          </p:cNvSpPr>
          <p:nvPr/>
        </p:nvSpPr>
        <p:spPr bwMode="auto">
          <a:xfrm>
            <a:off x="4090988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33" name="Line 101"/>
          <p:cNvSpPr>
            <a:spLocks noChangeShapeType="1"/>
          </p:cNvSpPr>
          <p:nvPr/>
        </p:nvSpPr>
        <p:spPr bwMode="auto">
          <a:xfrm>
            <a:off x="4511675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34" name="Line 102"/>
          <p:cNvSpPr>
            <a:spLocks noChangeShapeType="1"/>
          </p:cNvSpPr>
          <p:nvPr/>
        </p:nvSpPr>
        <p:spPr bwMode="auto">
          <a:xfrm>
            <a:off x="4933950" y="4022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35" name="Line 103"/>
          <p:cNvSpPr>
            <a:spLocks noChangeShapeType="1"/>
          </p:cNvSpPr>
          <p:nvPr/>
        </p:nvSpPr>
        <p:spPr bwMode="auto">
          <a:xfrm>
            <a:off x="5354638" y="40227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36" name="Freeform 104"/>
          <p:cNvSpPr>
            <a:spLocks/>
          </p:cNvSpPr>
          <p:nvPr/>
        </p:nvSpPr>
        <p:spPr bwMode="auto">
          <a:xfrm>
            <a:off x="3908425" y="4533900"/>
            <a:ext cx="341313" cy="117475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37" name="Rectangle 105"/>
          <p:cNvSpPr>
            <a:spLocks noChangeArrowheads="1"/>
          </p:cNvSpPr>
          <p:nvPr/>
        </p:nvSpPr>
        <p:spPr bwMode="auto">
          <a:xfrm>
            <a:off x="4941888" y="4714875"/>
            <a:ext cx="430212" cy="3683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730" name="Rectangle 106"/>
          <p:cNvSpPr>
            <a:spLocks noChangeArrowheads="1"/>
          </p:cNvSpPr>
          <p:nvPr/>
        </p:nvSpPr>
        <p:spPr bwMode="auto">
          <a:xfrm>
            <a:off x="4933950" y="47212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6731" name="Rectangle 107"/>
          <p:cNvSpPr>
            <a:spLocks noChangeArrowheads="1"/>
          </p:cNvSpPr>
          <p:nvPr/>
        </p:nvSpPr>
        <p:spPr bwMode="auto">
          <a:xfrm>
            <a:off x="4511675" y="47212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732" name="Rectangle 108"/>
          <p:cNvSpPr>
            <a:spLocks noChangeArrowheads="1"/>
          </p:cNvSpPr>
          <p:nvPr/>
        </p:nvSpPr>
        <p:spPr bwMode="auto">
          <a:xfrm>
            <a:off x="4090988" y="47212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733" name="Rectangle 109"/>
          <p:cNvSpPr>
            <a:spLocks noChangeArrowheads="1"/>
          </p:cNvSpPr>
          <p:nvPr/>
        </p:nvSpPr>
        <p:spPr bwMode="auto">
          <a:xfrm>
            <a:off x="3670300" y="47212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6734" name="Rectangle 110"/>
          <p:cNvSpPr>
            <a:spLocks noChangeArrowheads="1"/>
          </p:cNvSpPr>
          <p:nvPr/>
        </p:nvSpPr>
        <p:spPr bwMode="auto">
          <a:xfrm>
            <a:off x="3248025" y="47212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26735" name="Rectangle 111"/>
          <p:cNvSpPr>
            <a:spLocks noChangeArrowheads="1"/>
          </p:cNvSpPr>
          <p:nvPr/>
        </p:nvSpPr>
        <p:spPr bwMode="auto">
          <a:xfrm>
            <a:off x="2827338" y="47212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6736" name="Rectangle 112"/>
          <p:cNvSpPr>
            <a:spLocks noChangeArrowheads="1"/>
          </p:cNvSpPr>
          <p:nvPr/>
        </p:nvSpPr>
        <p:spPr bwMode="auto">
          <a:xfrm>
            <a:off x="2406650" y="47212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6737" name="Rectangle 113"/>
          <p:cNvSpPr>
            <a:spLocks noChangeArrowheads="1"/>
          </p:cNvSpPr>
          <p:nvPr/>
        </p:nvSpPr>
        <p:spPr bwMode="auto">
          <a:xfrm>
            <a:off x="1984375" y="47212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6738" name="Rectangle 114"/>
          <p:cNvSpPr>
            <a:spLocks noChangeArrowheads="1"/>
          </p:cNvSpPr>
          <p:nvPr/>
        </p:nvSpPr>
        <p:spPr bwMode="auto">
          <a:xfrm>
            <a:off x="1563688" y="47212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6739" name="Rectangle 115"/>
          <p:cNvSpPr>
            <a:spLocks noChangeArrowheads="1"/>
          </p:cNvSpPr>
          <p:nvPr/>
        </p:nvSpPr>
        <p:spPr bwMode="auto">
          <a:xfrm>
            <a:off x="1143000" y="47212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0148" name="Line 116"/>
          <p:cNvSpPr>
            <a:spLocks noChangeShapeType="1"/>
          </p:cNvSpPr>
          <p:nvPr/>
        </p:nvSpPr>
        <p:spPr bwMode="auto">
          <a:xfrm>
            <a:off x="1143000" y="47085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49" name="Line 117"/>
          <p:cNvSpPr>
            <a:spLocks noChangeShapeType="1"/>
          </p:cNvSpPr>
          <p:nvPr/>
        </p:nvSpPr>
        <p:spPr bwMode="auto">
          <a:xfrm>
            <a:off x="1143000" y="50958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50" name="Line 118"/>
          <p:cNvSpPr>
            <a:spLocks noChangeShapeType="1"/>
          </p:cNvSpPr>
          <p:nvPr/>
        </p:nvSpPr>
        <p:spPr bwMode="auto">
          <a:xfrm>
            <a:off x="1143000" y="47212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51" name="Line 119"/>
          <p:cNvSpPr>
            <a:spLocks noChangeShapeType="1"/>
          </p:cNvSpPr>
          <p:nvPr/>
        </p:nvSpPr>
        <p:spPr bwMode="auto">
          <a:xfrm>
            <a:off x="1563688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52" name="Line 120"/>
          <p:cNvSpPr>
            <a:spLocks noChangeShapeType="1"/>
          </p:cNvSpPr>
          <p:nvPr/>
        </p:nvSpPr>
        <p:spPr bwMode="auto">
          <a:xfrm>
            <a:off x="1984375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53" name="Line 121"/>
          <p:cNvSpPr>
            <a:spLocks noChangeShapeType="1"/>
          </p:cNvSpPr>
          <p:nvPr/>
        </p:nvSpPr>
        <p:spPr bwMode="auto">
          <a:xfrm>
            <a:off x="2406650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54" name="Line 122"/>
          <p:cNvSpPr>
            <a:spLocks noChangeShapeType="1"/>
          </p:cNvSpPr>
          <p:nvPr/>
        </p:nvSpPr>
        <p:spPr bwMode="auto">
          <a:xfrm>
            <a:off x="2827338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55" name="Line 123"/>
          <p:cNvSpPr>
            <a:spLocks noChangeShapeType="1"/>
          </p:cNvSpPr>
          <p:nvPr/>
        </p:nvSpPr>
        <p:spPr bwMode="auto">
          <a:xfrm>
            <a:off x="3248025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56" name="Line 124"/>
          <p:cNvSpPr>
            <a:spLocks noChangeShapeType="1"/>
          </p:cNvSpPr>
          <p:nvPr/>
        </p:nvSpPr>
        <p:spPr bwMode="auto">
          <a:xfrm>
            <a:off x="3670300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57" name="Line 125"/>
          <p:cNvSpPr>
            <a:spLocks noChangeShapeType="1"/>
          </p:cNvSpPr>
          <p:nvPr/>
        </p:nvSpPr>
        <p:spPr bwMode="auto">
          <a:xfrm>
            <a:off x="4090988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58" name="Line 126"/>
          <p:cNvSpPr>
            <a:spLocks noChangeShapeType="1"/>
          </p:cNvSpPr>
          <p:nvPr/>
        </p:nvSpPr>
        <p:spPr bwMode="auto">
          <a:xfrm>
            <a:off x="4511675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59" name="Line 127"/>
          <p:cNvSpPr>
            <a:spLocks noChangeShapeType="1"/>
          </p:cNvSpPr>
          <p:nvPr/>
        </p:nvSpPr>
        <p:spPr bwMode="auto">
          <a:xfrm>
            <a:off x="4933950" y="4721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60" name="Line 128"/>
          <p:cNvSpPr>
            <a:spLocks noChangeShapeType="1"/>
          </p:cNvSpPr>
          <p:nvPr/>
        </p:nvSpPr>
        <p:spPr bwMode="auto">
          <a:xfrm>
            <a:off x="5354638" y="47212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61" name="Rectangle 129"/>
          <p:cNvSpPr>
            <a:spLocks noChangeArrowheads="1"/>
          </p:cNvSpPr>
          <p:nvPr/>
        </p:nvSpPr>
        <p:spPr bwMode="auto">
          <a:xfrm>
            <a:off x="4941888" y="5413375"/>
            <a:ext cx="430212" cy="3683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754" name="Rectangle 130"/>
          <p:cNvSpPr>
            <a:spLocks noChangeArrowheads="1"/>
          </p:cNvSpPr>
          <p:nvPr/>
        </p:nvSpPr>
        <p:spPr bwMode="auto">
          <a:xfrm>
            <a:off x="4933950" y="54197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6755" name="Rectangle 131"/>
          <p:cNvSpPr>
            <a:spLocks noChangeArrowheads="1"/>
          </p:cNvSpPr>
          <p:nvPr/>
        </p:nvSpPr>
        <p:spPr bwMode="auto">
          <a:xfrm>
            <a:off x="4511675" y="5419725"/>
            <a:ext cx="422275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756" name="Rectangle 132"/>
          <p:cNvSpPr>
            <a:spLocks noChangeArrowheads="1"/>
          </p:cNvSpPr>
          <p:nvPr/>
        </p:nvSpPr>
        <p:spPr bwMode="auto">
          <a:xfrm>
            <a:off x="4090988" y="5419725"/>
            <a:ext cx="420687" cy="37465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757" name="Rectangle 133"/>
          <p:cNvSpPr>
            <a:spLocks noChangeArrowheads="1"/>
          </p:cNvSpPr>
          <p:nvPr/>
        </p:nvSpPr>
        <p:spPr bwMode="auto">
          <a:xfrm>
            <a:off x="3670300" y="54197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6758" name="Rectangle 134"/>
          <p:cNvSpPr>
            <a:spLocks noChangeArrowheads="1"/>
          </p:cNvSpPr>
          <p:nvPr/>
        </p:nvSpPr>
        <p:spPr bwMode="auto">
          <a:xfrm>
            <a:off x="3248025" y="54197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26759" name="Rectangle 135"/>
          <p:cNvSpPr>
            <a:spLocks noChangeArrowheads="1"/>
          </p:cNvSpPr>
          <p:nvPr/>
        </p:nvSpPr>
        <p:spPr bwMode="auto">
          <a:xfrm>
            <a:off x="2827338" y="54197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6760" name="Rectangle 136"/>
          <p:cNvSpPr>
            <a:spLocks noChangeArrowheads="1"/>
          </p:cNvSpPr>
          <p:nvPr/>
        </p:nvSpPr>
        <p:spPr bwMode="auto">
          <a:xfrm>
            <a:off x="2406650" y="54197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6761" name="Rectangle 137"/>
          <p:cNvSpPr>
            <a:spLocks noChangeArrowheads="1"/>
          </p:cNvSpPr>
          <p:nvPr/>
        </p:nvSpPr>
        <p:spPr bwMode="auto">
          <a:xfrm>
            <a:off x="1984375" y="54197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6762" name="Rectangle 138"/>
          <p:cNvSpPr>
            <a:spLocks noChangeArrowheads="1"/>
          </p:cNvSpPr>
          <p:nvPr/>
        </p:nvSpPr>
        <p:spPr bwMode="auto">
          <a:xfrm>
            <a:off x="1563688" y="54197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6763" name="Rectangle 139"/>
          <p:cNvSpPr>
            <a:spLocks noChangeArrowheads="1"/>
          </p:cNvSpPr>
          <p:nvPr/>
        </p:nvSpPr>
        <p:spPr bwMode="auto">
          <a:xfrm>
            <a:off x="1143000" y="54197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0172" name="Line 140"/>
          <p:cNvSpPr>
            <a:spLocks noChangeShapeType="1"/>
          </p:cNvSpPr>
          <p:nvPr/>
        </p:nvSpPr>
        <p:spPr bwMode="auto">
          <a:xfrm>
            <a:off x="1143000" y="54070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73" name="Line 141"/>
          <p:cNvSpPr>
            <a:spLocks noChangeShapeType="1"/>
          </p:cNvSpPr>
          <p:nvPr/>
        </p:nvSpPr>
        <p:spPr bwMode="auto">
          <a:xfrm>
            <a:off x="1143000" y="57943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74" name="Line 142"/>
          <p:cNvSpPr>
            <a:spLocks noChangeShapeType="1"/>
          </p:cNvSpPr>
          <p:nvPr/>
        </p:nvSpPr>
        <p:spPr bwMode="auto">
          <a:xfrm>
            <a:off x="1143000" y="54197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75" name="Line 143"/>
          <p:cNvSpPr>
            <a:spLocks noChangeShapeType="1"/>
          </p:cNvSpPr>
          <p:nvPr/>
        </p:nvSpPr>
        <p:spPr bwMode="auto">
          <a:xfrm>
            <a:off x="1563688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76" name="Line 144"/>
          <p:cNvSpPr>
            <a:spLocks noChangeShapeType="1"/>
          </p:cNvSpPr>
          <p:nvPr/>
        </p:nvSpPr>
        <p:spPr bwMode="auto">
          <a:xfrm>
            <a:off x="1984375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77" name="Line 145"/>
          <p:cNvSpPr>
            <a:spLocks noChangeShapeType="1"/>
          </p:cNvSpPr>
          <p:nvPr/>
        </p:nvSpPr>
        <p:spPr bwMode="auto">
          <a:xfrm>
            <a:off x="2406650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78" name="Line 146"/>
          <p:cNvSpPr>
            <a:spLocks noChangeShapeType="1"/>
          </p:cNvSpPr>
          <p:nvPr/>
        </p:nvSpPr>
        <p:spPr bwMode="auto">
          <a:xfrm>
            <a:off x="2827338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79" name="Line 147"/>
          <p:cNvSpPr>
            <a:spLocks noChangeShapeType="1"/>
          </p:cNvSpPr>
          <p:nvPr/>
        </p:nvSpPr>
        <p:spPr bwMode="auto">
          <a:xfrm>
            <a:off x="3248025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80" name="Line 148"/>
          <p:cNvSpPr>
            <a:spLocks noChangeShapeType="1"/>
          </p:cNvSpPr>
          <p:nvPr/>
        </p:nvSpPr>
        <p:spPr bwMode="auto">
          <a:xfrm>
            <a:off x="3670300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81" name="Line 149"/>
          <p:cNvSpPr>
            <a:spLocks noChangeShapeType="1"/>
          </p:cNvSpPr>
          <p:nvPr/>
        </p:nvSpPr>
        <p:spPr bwMode="auto">
          <a:xfrm>
            <a:off x="4090988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82" name="Line 150"/>
          <p:cNvSpPr>
            <a:spLocks noChangeShapeType="1"/>
          </p:cNvSpPr>
          <p:nvPr/>
        </p:nvSpPr>
        <p:spPr bwMode="auto">
          <a:xfrm>
            <a:off x="4511675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83" name="Line 151"/>
          <p:cNvSpPr>
            <a:spLocks noChangeShapeType="1"/>
          </p:cNvSpPr>
          <p:nvPr/>
        </p:nvSpPr>
        <p:spPr bwMode="auto">
          <a:xfrm>
            <a:off x="4933950" y="5419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84" name="Line 152"/>
          <p:cNvSpPr>
            <a:spLocks noChangeShapeType="1"/>
          </p:cNvSpPr>
          <p:nvPr/>
        </p:nvSpPr>
        <p:spPr bwMode="auto">
          <a:xfrm>
            <a:off x="5354638" y="54197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85" name="Rectangle 153"/>
          <p:cNvSpPr>
            <a:spLocks noChangeArrowheads="1"/>
          </p:cNvSpPr>
          <p:nvPr/>
        </p:nvSpPr>
        <p:spPr bwMode="auto">
          <a:xfrm>
            <a:off x="4941888" y="6340475"/>
            <a:ext cx="430212" cy="3683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778" name="Rectangle 154"/>
          <p:cNvSpPr>
            <a:spLocks noChangeArrowheads="1"/>
          </p:cNvSpPr>
          <p:nvPr/>
        </p:nvSpPr>
        <p:spPr bwMode="auto">
          <a:xfrm>
            <a:off x="4933950" y="63468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6779" name="Rectangle 155"/>
          <p:cNvSpPr>
            <a:spLocks noChangeArrowheads="1"/>
          </p:cNvSpPr>
          <p:nvPr/>
        </p:nvSpPr>
        <p:spPr bwMode="auto">
          <a:xfrm>
            <a:off x="4511675" y="6346825"/>
            <a:ext cx="422275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65</a:t>
            </a:r>
            <a:endParaRPr lang="ko-KR" altLang="en-US" sz="1600" i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sp>
        <p:nvSpPr>
          <p:cNvPr id="26780" name="Rectangle 156"/>
          <p:cNvSpPr>
            <a:spLocks noChangeArrowheads="1"/>
          </p:cNvSpPr>
          <p:nvPr/>
        </p:nvSpPr>
        <p:spPr bwMode="auto">
          <a:xfrm>
            <a:off x="4090988" y="63468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781" name="Rectangle 157"/>
          <p:cNvSpPr>
            <a:spLocks noChangeArrowheads="1"/>
          </p:cNvSpPr>
          <p:nvPr/>
        </p:nvSpPr>
        <p:spPr bwMode="auto">
          <a:xfrm>
            <a:off x="3670300" y="63468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6782" name="Rectangle 158"/>
          <p:cNvSpPr>
            <a:spLocks noChangeArrowheads="1"/>
          </p:cNvSpPr>
          <p:nvPr/>
        </p:nvSpPr>
        <p:spPr bwMode="auto">
          <a:xfrm>
            <a:off x="3248025" y="63468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26783" name="Rectangle 159"/>
          <p:cNvSpPr>
            <a:spLocks noChangeArrowheads="1"/>
          </p:cNvSpPr>
          <p:nvPr/>
        </p:nvSpPr>
        <p:spPr bwMode="auto">
          <a:xfrm>
            <a:off x="2827338" y="63468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6784" name="Rectangle 160"/>
          <p:cNvSpPr>
            <a:spLocks noChangeArrowheads="1"/>
          </p:cNvSpPr>
          <p:nvPr/>
        </p:nvSpPr>
        <p:spPr bwMode="auto">
          <a:xfrm>
            <a:off x="2406650" y="63468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6785" name="Rectangle 161"/>
          <p:cNvSpPr>
            <a:spLocks noChangeArrowheads="1"/>
          </p:cNvSpPr>
          <p:nvPr/>
        </p:nvSpPr>
        <p:spPr bwMode="auto">
          <a:xfrm>
            <a:off x="1984375" y="63468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6786" name="Rectangle 162"/>
          <p:cNvSpPr>
            <a:spLocks noChangeArrowheads="1"/>
          </p:cNvSpPr>
          <p:nvPr/>
        </p:nvSpPr>
        <p:spPr bwMode="auto">
          <a:xfrm>
            <a:off x="1563688" y="63468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6787" name="Rectangle 163"/>
          <p:cNvSpPr>
            <a:spLocks noChangeArrowheads="1"/>
          </p:cNvSpPr>
          <p:nvPr/>
        </p:nvSpPr>
        <p:spPr bwMode="auto">
          <a:xfrm>
            <a:off x="1143000" y="63468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0196" name="Line 164"/>
          <p:cNvSpPr>
            <a:spLocks noChangeShapeType="1"/>
          </p:cNvSpPr>
          <p:nvPr/>
        </p:nvSpPr>
        <p:spPr bwMode="auto">
          <a:xfrm>
            <a:off x="1143000" y="63341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97" name="Line 165"/>
          <p:cNvSpPr>
            <a:spLocks noChangeShapeType="1"/>
          </p:cNvSpPr>
          <p:nvPr/>
        </p:nvSpPr>
        <p:spPr bwMode="auto">
          <a:xfrm>
            <a:off x="1143000" y="67214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98" name="Line 166"/>
          <p:cNvSpPr>
            <a:spLocks noChangeShapeType="1"/>
          </p:cNvSpPr>
          <p:nvPr/>
        </p:nvSpPr>
        <p:spPr bwMode="auto">
          <a:xfrm>
            <a:off x="1143000" y="63468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199" name="Line 167"/>
          <p:cNvSpPr>
            <a:spLocks noChangeShapeType="1"/>
          </p:cNvSpPr>
          <p:nvPr/>
        </p:nvSpPr>
        <p:spPr bwMode="auto">
          <a:xfrm>
            <a:off x="1563688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00" name="Line 168"/>
          <p:cNvSpPr>
            <a:spLocks noChangeShapeType="1"/>
          </p:cNvSpPr>
          <p:nvPr/>
        </p:nvSpPr>
        <p:spPr bwMode="auto">
          <a:xfrm>
            <a:off x="1984375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01" name="Line 169"/>
          <p:cNvSpPr>
            <a:spLocks noChangeShapeType="1"/>
          </p:cNvSpPr>
          <p:nvPr/>
        </p:nvSpPr>
        <p:spPr bwMode="auto">
          <a:xfrm>
            <a:off x="2406650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02" name="Line 170"/>
          <p:cNvSpPr>
            <a:spLocks noChangeShapeType="1"/>
          </p:cNvSpPr>
          <p:nvPr/>
        </p:nvSpPr>
        <p:spPr bwMode="auto">
          <a:xfrm>
            <a:off x="2827338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03" name="Line 171"/>
          <p:cNvSpPr>
            <a:spLocks noChangeShapeType="1"/>
          </p:cNvSpPr>
          <p:nvPr/>
        </p:nvSpPr>
        <p:spPr bwMode="auto">
          <a:xfrm>
            <a:off x="3248025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04" name="Line 172"/>
          <p:cNvSpPr>
            <a:spLocks noChangeShapeType="1"/>
          </p:cNvSpPr>
          <p:nvPr/>
        </p:nvSpPr>
        <p:spPr bwMode="auto">
          <a:xfrm>
            <a:off x="3670300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05" name="Line 173"/>
          <p:cNvSpPr>
            <a:spLocks noChangeShapeType="1"/>
          </p:cNvSpPr>
          <p:nvPr/>
        </p:nvSpPr>
        <p:spPr bwMode="auto">
          <a:xfrm>
            <a:off x="4090988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06" name="Line 174"/>
          <p:cNvSpPr>
            <a:spLocks noChangeShapeType="1"/>
          </p:cNvSpPr>
          <p:nvPr/>
        </p:nvSpPr>
        <p:spPr bwMode="auto">
          <a:xfrm>
            <a:off x="4511675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07" name="Line 175"/>
          <p:cNvSpPr>
            <a:spLocks noChangeShapeType="1"/>
          </p:cNvSpPr>
          <p:nvPr/>
        </p:nvSpPr>
        <p:spPr bwMode="auto">
          <a:xfrm>
            <a:off x="4933950" y="634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08" name="Line 176"/>
          <p:cNvSpPr>
            <a:spLocks noChangeShapeType="1"/>
          </p:cNvSpPr>
          <p:nvPr/>
        </p:nvSpPr>
        <p:spPr bwMode="auto">
          <a:xfrm>
            <a:off x="5354638" y="63468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09" name="Text Box 177"/>
          <p:cNvSpPr txBox="1">
            <a:spLocks noChangeArrowheads="1"/>
          </p:cNvSpPr>
          <p:nvPr/>
        </p:nvSpPr>
        <p:spPr bwMode="auto">
          <a:xfrm>
            <a:off x="523875" y="5943600"/>
            <a:ext cx="3619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맨 오른쪽 수</a:t>
            </a:r>
            <a:r>
              <a:rPr lang="en-US" altLang="ko-KR" sz="16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(65)</a:t>
            </a: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를 대상에서 제외한다</a:t>
            </a:r>
            <a:endParaRPr lang="en-US" altLang="ko-KR" sz="1600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0210" name="Freeform 178"/>
          <p:cNvSpPr>
            <a:spLocks/>
          </p:cNvSpPr>
          <p:nvPr/>
        </p:nvSpPr>
        <p:spPr bwMode="auto">
          <a:xfrm>
            <a:off x="1387475" y="758825"/>
            <a:ext cx="350838" cy="115888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11" name="Freeform 179"/>
          <p:cNvSpPr>
            <a:spLocks/>
          </p:cNvSpPr>
          <p:nvPr/>
        </p:nvSpPr>
        <p:spPr bwMode="auto">
          <a:xfrm>
            <a:off x="1800225" y="749300"/>
            <a:ext cx="350838" cy="117475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12" name="Rectangle 180"/>
          <p:cNvSpPr>
            <a:spLocks noChangeArrowheads="1"/>
          </p:cNvSpPr>
          <p:nvPr/>
        </p:nvSpPr>
        <p:spPr bwMode="auto">
          <a:xfrm>
            <a:off x="4941888" y="942975"/>
            <a:ext cx="442912" cy="3683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805" name="Rectangle 181"/>
          <p:cNvSpPr>
            <a:spLocks noChangeArrowheads="1"/>
          </p:cNvSpPr>
          <p:nvPr/>
        </p:nvSpPr>
        <p:spPr bwMode="auto">
          <a:xfrm>
            <a:off x="4933950" y="949325"/>
            <a:ext cx="433388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6806" name="Rectangle 182"/>
          <p:cNvSpPr>
            <a:spLocks noChangeArrowheads="1"/>
          </p:cNvSpPr>
          <p:nvPr/>
        </p:nvSpPr>
        <p:spPr bwMode="auto">
          <a:xfrm>
            <a:off x="4511675" y="949325"/>
            <a:ext cx="4349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807" name="Rectangle 183"/>
          <p:cNvSpPr>
            <a:spLocks noChangeArrowheads="1"/>
          </p:cNvSpPr>
          <p:nvPr/>
        </p:nvSpPr>
        <p:spPr bwMode="auto">
          <a:xfrm>
            <a:off x="4090988" y="949325"/>
            <a:ext cx="4333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6808" name="Rectangle 184"/>
          <p:cNvSpPr>
            <a:spLocks noChangeArrowheads="1"/>
          </p:cNvSpPr>
          <p:nvPr/>
        </p:nvSpPr>
        <p:spPr bwMode="auto">
          <a:xfrm>
            <a:off x="3670300" y="949325"/>
            <a:ext cx="4333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26809" name="Rectangle 185"/>
          <p:cNvSpPr>
            <a:spLocks noChangeArrowheads="1"/>
          </p:cNvSpPr>
          <p:nvPr/>
        </p:nvSpPr>
        <p:spPr bwMode="auto">
          <a:xfrm>
            <a:off x="3248025" y="949325"/>
            <a:ext cx="4349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6810" name="Rectangle 186"/>
          <p:cNvSpPr>
            <a:spLocks noChangeArrowheads="1"/>
          </p:cNvSpPr>
          <p:nvPr/>
        </p:nvSpPr>
        <p:spPr bwMode="auto">
          <a:xfrm>
            <a:off x="2827338" y="949325"/>
            <a:ext cx="4333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6811" name="Rectangle 187"/>
          <p:cNvSpPr>
            <a:spLocks noChangeArrowheads="1"/>
          </p:cNvSpPr>
          <p:nvPr/>
        </p:nvSpPr>
        <p:spPr bwMode="auto">
          <a:xfrm>
            <a:off x="2406650" y="949325"/>
            <a:ext cx="4333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6812" name="Rectangle 188"/>
          <p:cNvSpPr>
            <a:spLocks noChangeArrowheads="1"/>
          </p:cNvSpPr>
          <p:nvPr/>
        </p:nvSpPr>
        <p:spPr bwMode="auto">
          <a:xfrm>
            <a:off x="1984375" y="949325"/>
            <a:ext cx="4349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26813" name="Rectangle 189"/>
          <p:cNvSpPr>
            <a:spLocks noChangeArrowheads="1"/>
          </p:cNvSpPr>
          <p:nvPr/>
        </p:nvSpPr>
        <p:spPr bwMode="auto">
          <a:xfrm>
            <a:off x="1563688" y="949325"/>
            <a:ext cx="4333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6814" name="Rectangle 190"/>
          <p:cNvSpPr>
            <a:spLocks noChangeArrowheads="1"/>
          </p:cNvSpPr>
          <p:nvPr/>
        </p:nvSpPr>
        <p:spPr bwMode="auto">
          <a:xfrm>
            <a:off x="1143000" y="949325"/>
            <a:ext cx="4333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0223" name="Line 191"/>
          <p:cNvSpPr>
            <a:spLocks noChangeShapeType="1"/>
          </p:cNvSpPr>
          <p:nvPr/>
        </p:nvSpPr>
        <p:spPr bwMode="auto">
          <a:xfrm>
            <a:off x="1143000" y="936625"/>
            <a:ext cx="4224338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24" name="Line 192"/>
          <p:cNvSpPr>
            <a:spLocks noChangeShapeType="1"/>
          </p:cNvSpPr>
          <p:nvPr/>
        </p:nvSpPr>
        <p:spPr bwMode="auto">
          <a:xfrm>
            <a:off x="1143000" y="1323975"/>
            <a:ext cx="4224338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25" name="Line 193"/>
          <p:cNvSpPr>
            <a:spLocks noChangeShapeType="1"/>
          </p:cNvSpPr>
          <p:nvPr/>
        </p:nvSpPr>
        <p:spPr bwMode="auto">
          <a:xfrm>
            <a:off x="1143000" y="9493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26" name="Line 194"/>
          <p:cNvSpPr>
            <a:spLocks noChangeShapeType="1"/>
          </p:cNvSpPr>
          <p:nvPr/>
        </p:nvSpPr>
        <p:spPr bwMode="auto">
          <a:xfrm>
            <a:off x="1563688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27" name="Line 195"/>
          <p:cNvSpPr>
            <a:spLocks noChangeShapeType="1"/>
          </p:cNvSpPr>
          <p:nvPr/>
        </p:nvSpPr>
        <p:spPr bwMode="auto">
          <a:xfrm>
            <a:off x="1984375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28" name="Line 196"/>
          <p:cNvSpPr>
            <a:spLocks noChangeShapeType="1"/>
          </p:cNvSpPr>
          <p:nvPr/>
        </p:nvSpPr>
        <p:spPr bwMode="auto">
          <a:xfrm>
            <a:off x="2406650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29" name="Line 197"/>
          <p:cNvSpPr>
            <a:spLocks noChangeShapeType="1"/>
          </p:cNvSpPr>
          <p:nvPr/>
        </p:nvSpPr>
        <p:spPr bwMode="auto">
          <a:xfrm>
            <a:off x="2827338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30" name="Line 198"/>
          <p:cNvSpPr>
            <a:spLocks noChangeShapeType="1"/>
          </p:cNvSpPr>
          <p:nvPr/>
        </p:nvSpPr>
        <p:spPr bwMode="auto">
          <a:xfrm>
            <a:off x="3248025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31" name="Line 199"/>
          <p:cNvSpPr>
            <a:spLocks noChangeShapeType="1"/>
          </p:cNvSpPr>
          <p:nvPr/>
        </p:nvSpPr>
        <p:spPr bwMode="auto">
          <a:xfrm>
            <a:off x="3670300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32" name="Line 200"/>
          <p:cNvSpPr>
            <a:spLocks noChangeShapeType="1"/>
          </p:cNvSpPr>
          <p:nvPr/>
        </p:nvSpPr>
        <p:spPr bwMode="auto">
          <a:xfrm>
            <a:off x="4090988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33" name="Line 201"/>
          <p:cNvSpPr>
            <a:spLocks noChangeShapeType="1"/>
          </p:cNvSpPr>
          <p:nvPr/>
        </p:nvSpPr>
        <p:spPr bwMode="auto">
          <a:xfrm>
            <a:off x="4511675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34" name="Line 202"/>
          <p:cNvSpPr>
            <a:spLocks noChangeShapeType="1"/>
          </p:cNvSpPr>
          <p:nvPr/>
        </p:nvSpPr>
        <p:spPr bwMode="auto">
          <a:xfrm>
            <a:off x="4933950" y="9493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35" name="Line 203"/>
          <p:cNvSpPr>
            <a:spLocks noChangeShapeType="1"/>
          </p:cNvSpPr>
          <p:nvPr/>
        </p:nvSpPr>
        <p:spPr bwMode="auto">
          <a:xfrm>
            <a:off x="5354638" y="9493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0236" name="Text Box 204"/>
          <p:cNvSpPr txBox="1">
            <a:spLocks noChangeArrowheads="1"/>
          </p:cNvSpPr>
          <p:nvPr/>
        </p:nvSpPr>
        <p:spPr bwMode="auto">
          <a:xfrm>
            <a:off x="527050" y="420688"/>
            <a:ext cx="4070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왼쪽부터 시작해 이웃한 쌍들을 비교해간다</a:t>
            </a:r>
            <a:endParaRPr lang="en-US" altLang="ko-KR" sz="1600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563688" y="12668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143000" y="12668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1060" name="Line 4"/>
          <p:cNvSpPr>
            <a:spLocks noChangeShapeType="1"/>
          </p:cNvSpPr>
          <p:nvPr/>
        </p:nvSpPr>
        <p:spPr bwMode="auto">
          <a:xfrm>
            <a:off x="1143000" y="12541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061" name="Line 5"/>
          <p:cNvSpPr>
            <a:spLocks noChangeShapeType="1"/>
          </p:cNvSpPr>
          <p:nvPr/>
        </p:nvSpPr>
        <p:spPr bwMode="auto">
          <a:xfrm>
            <a:off x="1143000" y="16795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062" name="Line 6"/>
          <p:cNvSpPr>
            <a:spLocks noChangeShapeType="1"/>
          </p:cNvSpPr>
          <p:nvPr/>
        </p:nvSpPr>
        <p:spPr bwMode="auto">
          <a:xfrm>
            <a:off x="1143000" y="12668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063" name="Line 7"/>
          <p:cNvSpPr>
            <a:spLocks noChangeShapeType="1"/>
          </p:cNvSpPr>
          <p:nvPr/>
        </p:nvSpPr>
        <p:spPr bwMode="auto">
          <a:xfrm>
            <a:off x="1563688" y="12668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8680" name="Group 8"/>
          <p:cNvGrpSpPr>
            <a:grpSpLocks/>
          </p:cNvGrpSpPr>
          <p:nvPr/>
        </p:nvGrpSpPr>
        <p:grpSpPr bwMode="auto">
          <a:xfrm>
            <a:off x="1984375" y="1260475"/>
            <a:ext cx="3387725" cy="431800"/>
            <a:chOff x="1250" y="674"/>
            <a:chExt cx="2134" cy="240"/>
          </a:xfrm>
        </p:grpSpPr>
        <p:sp>
          <p:nvSpPr>
            <p:cNvPr id="301065" name="Rectangle 9"/>
            <p:cNvSpPr>
              <a:spLocks noChangeArrowheads="1"/>
            </p:cNvSpPr>
            <p:nvPr/>
          </p:nvSpPr>
          <p:spPr bwMode="auto">
            <a:xfrm>
              <a:off x="3113" y="674"/>
              <a:ext cx="271" cy="232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28734" name="Rectangle 10"/>
            <p:cNvSpPr>
              <a:spLocks noChangeArrowheads="1"/>
            </p:cNvSpPr>
            <p:nvPr/>
          </p:nvSpPr>
          <p:spPr bwMode="auto">
            <a:xfrm>
              <a:off x="3108" y="678"/>
              <a:ext cx="265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600" i="0">
                  <a:solidFill>
                    <a:schemeClr val="bg1"/>
                  </a:solidFill>
                  <a:ea typeface="굴림" panose="020B0600000101010101" pitchFamily="50" charset="-127"/>
                </a:rPr>
                <a:t>73</a:t>
              </a:r>
            </a:p>
          </p:txBody>
        </p:sp>
        <p:sp>
          <p:nvSpPr>
            <p:cNvPr id="28735" name="Rectangle 11"/>
            <p:cNvSpPr>
              <a:spLocks noChangeArrowheads="1"/>
            </p:cNvSpPr>
            <p:nvPr/>
          </p:nvSpPr>
          <p:spPr bwMode="auto">
            <a:xfrm>
              <a:off x="2842" y="678"/>
              <a:ext cx="266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600" i="0">
                  <a:solidFill>
                    <a:schemeClr val="bg1"/>
                  </a:solidFill>
                  <a:ea typeface="굴림" panose="020B0600000101010101" pitchFamily="50" charset="-127"/>
                </a:rPr>
                <a:t>65</a:t>
              </a:r>
              <a:endParaRPr lang="ko-KR" altLang="en-US" sz="1600" i="0">
                <a:solidFill>
                  <a:schemeClr val="bg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8736" name="Rectangle 12"/>
            <p:cNvSpPr>
              <a:spLocks noChangeArrowheads="1"/>
            </p:cNvSpPr>
            <p:nvPr/>
          </p:nvSpPr>
          <p:spPr bwMode="auto">
            <a:xfrm>
              <a:off x="2577" y="678"/>
              <a:ext cx="265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600" i="0">
                  <a:solidFill>
                    <a:schemeClr val="bg1"/>
                  </a:solidFill>
                  <a:ea typeface="굴림" panose="020B0600000101010101" pitchFamily="50" charset="-127"/>
                </a:rPr>
                <a:t>48</a:t>
              </a:r>
              <a:endParaRPr lang="ko-KR" altLang="en-US" sz="1600" i="0">
                <a:solidFill>
                  <a:schemeClr val="bg1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8737" name="Rectangle 13"/>
            <p:cNvSpPr>
              <a:spLocks noChangeArrowheads="1"/>
            </p:cNvSpPr>
            <p:nvPr/>
          </p:nvSpPr>
          <p:spPr bwMode="auto">
            <a:xfrm>
              <a:off x="2312" y="678"/>
              <a:ext cx="265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600" i="0">
                  <a:solidFill>
                    <a:schemeClr val="bg1"/>
                  </a:solidFill>
                  <a:ea typeface="굴림" panose="020B0600000101010101" pitchFamily="50" charset="-127"/>
                </a:rPr>
                <a:t>31</a:t>
              </a:r>
            </a:p>
          </p:txBody>
        </p:sp>
        <p:sp>
          <p:nvSpPr>
            <p:cNvPr id="28738" name="Rectangle 14"/>
            <p:cNvSpPr>
              <a:spLocks noChangeArrowheads="1"/>
            </p:cNvSpPr>
            <p:nvPr/>
          </p:nvSpPr>
          <p:spPr bwMode="auto">
            <a:xfrm>
              <a:off x="2046" y="678"/>
              <a:ext cx="266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600" i="0">
                  <a:solidFill>
                    <a:schemeClr val="bg1"/>
                  </a:solidFill>
                  <a:ea typeface="굴림" panose="020B0600000101010101" pitchFamily="50" charset="-127"/>
                </a:rPr>
                <a:t>29</a:t>
              </a:r>
            </a:p>
          </p:txBody>
        </p:sp>
        <p:sp>
          <p:nvSpPr>
            <p:cNvPr id="28739" name="Rectangle 15"/>
            <p:cNvSpPr>
              <a:spLocks noChangeArrowheads="1"/>
            </p:cNvSpPr>
            <p:nvPr/>
          </p:nvSpPr>
          <p:spPr bwMode="auto">
            <a:xfrm>
              <a:off x="1781" y="678"/>
              <a:ext cx="265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600" i="0">
                  <a:solidFill>
                    <a:schemeClr val="bg1"/>
                  </a:solidFill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28740" name="Rectangle 16"/>
            <p:cNvSpPr>
              <a:spLocks noChangeArrowheads="1"/>
            </p:cNvSpPr>
            <p:nvPr/>
          </p:nvSpPr>
          <p:spPr bwMode="auto">
            <a:xfrm>
              <a:off x="1516" y="678"/>
              <a:ext cx="265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600" i="0">
                  <a:solidFill>
                    <a:schemeClr val="bg1"/>
                  </a:solidFill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28741" name="Rectangle 17"/>
            <p:cNvSpPr>
              <a:spLocks noChangeArrowheads="1"/>
            </p:cNvSpPr>
            <p:nvPr/>
          </p:nvSpPr>
          <p:spPr bwMode="auto">
            <a:xfrm>
              <a:off x="1250" y="678"/>
              <a:ext cx="266" cy="2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ko-KR" sz="1600" i="0">
                  <a:solidFill>
                    <a:schemeClr val="bg1"/>
                  </a:solidFill>
                  <a:ea typeface="굴림" panose="020B0600000101010101" pitchFamily="50" charset="-127"/>
                </a:rPr>
                <a:t>11</a:t>
              </a:r>
            </a:p>
          </p:txBody>
        </p:sp>
        <p:sp>
          <p:nvSpPr>
            <p:cNvPr id="301074" name="Line 18"/>
            <p:cNvSpPr>
              <a:spLocks noChangeShapeType="1"/>
            </p:cNvSpPr>
            <p:nvPr/>
          </p:nvSpPr>
          <p:spPr bwMode="auto">
            <a:xfrm>
              <a:off x="1250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1075" name="Line 19"/>
            <p:cNvSpPr>
              <a:spLocks noChangeShapeType="1"/>
            </p:cNvSpPr>
            <p:nvPr/>
          </p:nvSpPr>
          <p:spPr bwMode="auto">
            <a:xfrm>
              <a:off x="1516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1076" name="Line 20"/>
            <p:cNvSpPr>
              <a:spLocks noChangeShapeType="1"/>
            </p:cNvSpPr>
            <p:nvPr/>
          </p:nvSpPr>
          <p:spPr bwMode="auto">
            <a:xfrm>
              <a:off x="1781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1077" name="Line 21"/>
            <p:cNvSpPr>
              <a:spLocks noChangeShapeType="1"/>
            </p:cNvSpPr>
            <p:nvPr/>
          </p:nvSpPr>
          <p:spPr bwMode="auto">
            <a:xfrm>
              <a:off x="2046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1078" name="Line 22"/>
            <p:cNvSpPr>
              <a:spLocks noChangeShapeType="1"/>
            </p:cNvSpPr>
            <p:nvPr/>
          </p:nvSpPr>
          <p:spPr bwMode="auto">
            <a:xfrm>
              <a:off x="2312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1079" name="Line 23"/>
            <p:cNvSpPr>
              <a:spLocks noChangeShapeType="1"/>
            </p:cNvSpPr>
            <p:nvPr/>
          </p:nvSpPr>
          <p:spPr bwMode="auto">
            <a:xfrm>
              <a:off x="2577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1080" name="Line 24"/>
            <p:cNvSpPr>
              <a:spLocks noChangeShapeType="1"/>
            </p:cNvSpPr>
            <p:nvPr/>
          </p:nvSpPr>
          <p:spPr bwMode="auto">
            <a:xfrm>
              <a:off x="2842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1081" name="Line 25"/>
            <p:cNvSpPr>
              <a:spLocks noChangeShapeType="1"/>
            </p:cNvSpPr>
            <p:nvPr/>
          </p:nvSpPr>
          <p:spPr bwMode="auto">
            <a:xfrm>
              <a:off x="3108" y="678"/>
              <a:ext cx="0" cy="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1082" name="Line 26"/>
            <p:cNvSpPr>
              <a:spLocks noChangeShapeType="1"/>
            </p:cNvSpPr>
            <p:nvPr/>
          </p:nvSpPr>
          <p:spPr bwMode="auto">
            <a:xfrm>
              <a:off x="3373" y="678"/>
              <a:ext cx="0" cy="2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1083" name="Text Box 27"/>
          <p:cNvSpPr txBox="1">
            <a:spLocks noChangeArrowheads="1"/>
          </p:cNvSpPr>
          <p:nvPr/>
        </p:nvSpPr>
        <p:spPr bwMode="auto">
          <a:xfrm>
            <a:off x="523875" y="508000"/>
            <a:ext cx="4127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앞의 작업을 반복하면서 계속 제외해 나간다</a:t>
            </a:r>
            <a:endParaRPr lang="en-US" altLang="ko-KR" sz="1600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1084" name="Rectangle 28"/>
          <p:cNvSpPr>
            <a:spLocks noChangeArrowheads="1"/>
          </p:cNvSpPr>
          <p:nvPr/>
        </p:nvSpPr>
        <p:spPr bwMode="auto">
          <a:xfrm>
            <a:off x="4941888" y="2365375"/>
            <a:ext cx="430212" cy="368300"/>
          </a:xfrm>
          <a:prstGeom prst="rect">
            <a:avLst/>
          </a:prstGeom>
          <a:solidFill>
            <a:srgbClr val="4D4D4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8683" name="Rectangle 29"/>
          <p:cNvSpPr>
            <a:spLocks noChangeArrowheads="1"/>
          </p:cNvSpPr>
          <p:nvPr/>
        </p:nvSpPr>
        <p:spPr bwMode="auto">
          <a:xfrm>
            <a:off x="4933950" y="23717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8684" name="Rectangle 30"/>
          <p:cNvSpPr>
            <a:spLocks noChangeArrowheads="1"/>
          </p:cNvSpPr>
          <p:nvPr/>
        </p:nvSpPr>
        <p:spPr bwMode="auto">
          <a:xfrm>
            <a:off x="4511675" y="2371725"/>
            <a:ext cx="422275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65</a:t>
            </a:r>
            <a:endParaRPr lang="ko-KR" altLang="en-US" sz="1600" i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sp>
        <p:nvSpPr>
          <p:cNvPr id="28685" name="Rectangle 31"/>
          <p:cNvSpPr>
            <a:spLocks noChangeArrowheads="1"/>
          </p:cNvSpPr>
          <p:nvPr/>
        </p:nvSpPr>
        <p:spPr bwMode="auto">
          <a:xfrm>
            <a:off x="4090988" y="2371725"/>
            <a:ext cx="420687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48</a:t>
            </a:r>
            <a:endParaRPr lang="ko-KR" altLang="en-US" sz="1600" i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sp>
        <p:nvSpPr>
          <p:cNvPr id="28686" name="Rectangle 32"/>
          <p:cNvSpPr>
            <a:spLocks noChangeArrowheads="1"/>
          </p:cNvSpPr>
          <p:nvPr/>
        </p:nvSpPr>
        <p:spPr bwMode="auto">
          <a:xfrm>
            <a:off x="3670300" y="23717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8687" name="Rectangle 33"/>
          <p:cNvSpPr>
            <a:spLocks noChangeArrowheads="1"/>
          </p:cNvSpPr>
          <p:nvPr/>
        </p:nvSpPr>
        <p:spPr bwMode="auto">
          <a:xfrm>
            <a:off x="3248025" y="2371725"/>
            <a:ext cx="422275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28688" name="Rectangle 34"/>
          <p:cNvSpPr>
            <a:spLocks noChangeArrowheads="1"/>
          </p:cNvSpPr>
          <p:nvPr/>
        </p:nvSpPr>
        <p:spPr bwMode="auto">
          <a:xfrm>
            <a:off x="2827338" y="2371725"/>
            <a:ext cx="420687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8689" name="Rectangle 35"/>
          <p:cNvSpPr>
            <a:spLocks noChangeArrowheads="1"/>
          </p:cNvSpPr>
          <p:nvPr/>
        </p:nvSpPr>
        <p:spPr bwMode="auto">
          <a:xfrm>
            <a:off x="2406650" y="2371725"/>
            <a:ext cx="420688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8690" name="Rectangle 36"/>
          <p:cNvSpPr>
            <a:spLocks noChangeArrowheads="1"/>
          </p:cNvSpPr>
          <p:nvPr/>
        </p:nvSpPr>
        <p:spPr bwMode="auto">
          <a:xfrm>
            <a:off x="1984375" y="2371725"/>
            <a:ext cx="422275" cy="374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solidFill>
                  <a:schemeClr val="bg1"/>
                </a:solidFill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8691" name="Rectangle 37"/>
          <p:cNvSpPr>
            <a:spLocks noChangeArrowheads="1"/>
          </p:cNvSpPr>
          <p:nvPr/>
        </p:nvSpPr>
        <p:spPr bwMode="auto">
          <a:xfrm>
            <a:off x="1563688" y="23717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8692" name="Rectangle 38"/>
          <p:cNvSpPr>
            <a:spLocks noChangeArrowheads="1"/>
          </p:cNvSpPr>
          <p:nvPr/>
        </p:nvSpPr>
        <p:spPr bwMode="auto">
          <a:xfrm>
            <a:off x="1143000" y="23717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1095" name="Line 39"/>
          <p:cNvSpPr>
            <a:spLocks noChangeShapeType="1"/>
          </p:cNvSpPr>
          <p:nvPr/>
        </p:nvSpPr>
        <p:spPr bwMode="auto">
          <a:xfrm>
            <a:off x="1143000" y="23590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096" name="Line 40"/>
          <p:cNvSpPr>
            <a:spLocks noChangeShapeType="1"/>
          </p:cNvSpPr>
          <p:nvPr/>
        </p:nvSpPr>
        <p:spPr bwMode="auto">
          <a:xfrm>
            <a:off x="1143000" y="27463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097" name="Line 41"/>
          <p:cNvSpPr>
            <a:spLocks noChangeShapeType="1"/>
          </p:cNvSpPr>
          <p:nvPr/>
        </p:nvSpPr>
        <p:spPr bwMode="auto">
          <a:xfrm>
            <a:off x="1143000" y="23717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098" name="Line 42"/>
          <p:cNvSpPr>
            <a:spLocks noChangeShapeType="1"/>
          </p:cNvSpPr>
          <p:nvPr/>
        </p:nvSpPr>
        <p:spPr bwMode="auto">
          <a:xfrm>
            <a:off x="1563688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099" name="Line 43"/>
          <p:cNvSpPr>
            <a:spLocks noChangeShapeType="1"/>
          </p:cNvSpPr>
          <p:nvPr/>
        </p:nvSpPr>
        <p:spPr bwMode="auto">
          <a:xfrm>
            <a:off x="1984375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00" name="Line 44"/>
          <p:cNvSpPr>
            <a:spLocks noChangeShapeType="1"/>
          </p:cNvSpPr>
          <p:nvPr/>
        </p:nvSpPr>
        <p:spPr bwMode="auto">
          <a:xfrm>
            <a:off x="2406650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01" name="Line 45"/>
          <p:cNvSpPr>
            <a:spLocks noChangeShapeType="1"/>
          </p:cNvSpPr>
          <p:nvPr/>
        </p:nvSpPr>
        <p:spPr bwMode="auto">
          <a:xfrm>
            <a:off x="2827338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02" name="Line 46"/>
          <p:cNvSpPr>
            <a:spLocks noChangeShapeType="1"/>
          </p:cNvSpPr>
          <p:nvPr/>
        </p:nvSpPr>
        <p:spPr bwMode="auto">
          <a:xfrm>
            <a:off x="3248025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03" name="Line 47"/>
          <p:cNvSpPr>
            <a:spLocks noChangeShapeType="1"/>
          </p:cNvSpPr>
          <p:nvPr/>
        </p:nvSpPr>
        <p:spPr bwMode="auto">
          <a:xfrm>
            <a:off x="3670300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04" name="Line 48"/>
          <p:cNvSpPr>
            <a:spLocks noChangeShapeType="1"/>
          </p:cNvSpPr>
          <p:nvPr/>
        </p:nvSpPr>
        <p:spPr bwMode="auto">
          <a:xfrm>
            <a:off x="4090988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05" name="Line 49"/>
          <p:cNvSpPr>
            <a:spLocks noChangeShapeType="1"/>
          </p:cNvSpPr>
          <p:nvPr/>
        </p:nvSpPr>
        <p:spPr bwMode="auto">
          <a:xfrm>
            <a:off x="4511675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06" name="Line 50"/>
          <p:cNvSpPr>
            <a:spLocks noChangeShapeType="1"/>
          </p:cNvSpPr>
          <p:nvPr/>
        </p:nvSpPr>
        <p:spPr bwMode="auto">
          <a:xfrm>
            <a:off x="4933950" y="23717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07" name="Line 51"/>
          <p:cNvSpPr>
            <a:spLocks noChangeShapeType="1"/>
          </p:cNvSpPr>
          <p:nvPr/>
        </p:nvSpPr>
        <p:spPr bwMode="auto">
          <a:xfrm>
            <a:off x="5354638" y="23717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08" name="Text Box 52"/>
          <p:cNvSpPr txBox="1">
            <a:spLocks noChangeArrowheads="1"/>
          </p:cNvSpPr>
          <p:nvPr/>
        </p:nvSpPr>
        <p:spPr bwMode="auto">
          <a:xfrm>
            <a:off x="536575" y="1828800"/>
            <a:ext cx="4533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두개짜리 배열의 처리를 끝으로 정렬이 완료된다</a:t>
            </a:r>
            <a:endParaRPr lang="en-US" altLang="ko-KR" sz="1600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1109" name="Text Box 53"/>
          <p:cNvSpPr txBox="1">
            <a:spLocks noChangeArrowheads="1"/>
          </p:cNvSpPr>
          <p:nvPr/>
        </p:nvSpPr>
        <p:spPr bwMode="auto">
          <a:xfrm>
            <a:off x="2308225" y="471488"/>
            <a:ext cx="69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4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…</a:t>
            </a:r>
          </a:p>
        </p:txBody>
      </p:sp>
      <p:sp>
        <p:nvSpPr>
          <p:cNvPr id="301110" name="Freeform 54"/>
          <p:cNvSpPr>
            <a:spLocks/>
          </p:cNvSpPr>
          <p:nvPr/>
        </p:nvSpPr>
        <p:spPr bwMode="auto">
          <a:xfrm>
            <a:off x="1374775" y="2168525"/>
            <a:ext cx="341313" cy="115888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11" name="Rectangle 55"/>
          <p:cNvSpPr>
            <a:spLocks noChangeArrowheads="1"/>
          </p:cNvSpPr>
          <p:nvPr/>
        </p:nvSpPr>
        <p:spPr bwMode="auto">
          <a:xfrm>
            <a:off x="4954588" y="3063875"/>
            <a:ext cx="4302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D4D4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8710" name="Rectangle 56"/>
          <p:cNvSpPr>
            <a:spLocks noChangeArrowheads="1"/>
          </p:cNvSpPr>
          <p:nvPr/>
        </p:nvSpPr>
        <p:spPr bwMode="auto">
          <a:xfrm>
            <a:off x="4946650" y="30702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28711" name="Rectangle 57"/>
          <p:cNvSpPr>
            <a:spLocks noChangeArrowheads="1"/>
          </p:cNvSpPr>
          <p:nvPr/>
        </p:nvSpPr>
        <p:spPr bwMode="auto">
          <a:xfrm>
            <a:off x="4524375" y="30702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65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8712" name="Rectangle 58"/>
          <p:cNvSpPr>
            <a:spLocks noChangeArrowheads="1"/>
          </p:cNvSpPr>
          <p:nvPr/>
        </p:nvSpPr>
        <p:spPr bwMode="auto">
          <a:xfrm>
            <a:off x="4103688" y="30702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48</a:t>
            </a:r>
            <a:endParaRPr lang="ko-KR" altLang="en-US" sz="1600" i="0">
              <a:ea typeface="굴림" panose="020B0600000101010101" pitchFamily="50" charset="-127"/>
            </a:endParaRPr>
          </a:p>
        </p:txBody>
      </p:sp>
      <p:sp>
        <p:nvSpPr>
          <p:cNvPr id="28713" name="Rectangle 59"/>
          <p:cNvSpPr>
            <a:spLocks noChangeArrowheads="1"/>
          </p:cNvSpPr>
          <p:nvPr/>
        </p:nvSpPr>
        <p:spPr bwMode="auto">
          <a:xfrm>
            <a:off x="3683000" y="30702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28714" name="Rectangle 60"/>
          <p:cNvSpPr>
            <a:spLocks noChangeArrowheads="1"/>
          </p:cNvSpPr>
          <p:nvPr/>
        </p:nvSpPr>
        <p:spPr bwMode="auto">
          <a:xfrm>
            <a:off x="3260725" y="30702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28715" name="Rectangle 61"/>
          <p:cNvSpPr>
            <a:spLocks noChangeArrowheads="1"/>
          </p:cNvSpPr>
          <p:nvPr/>
        </p:nvSpPr>
        <p:spPr bwMode="auto">
          <a:xfrm>
            <a:off x="2840038" y="30702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28716" name="Rectangle 62"/>
          <p:cNvSpPr>
            <a:spLocks noChangeArrowheads="1"/>
          </p:cNvSpPr>
          <p:nvPr/>
        </p:nvSpPr>
        <p:spPr bwMode="auto">
          <a:xfrm>
            <a:off x="2419350" y="30702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28717" name="Rectangle 63"/>
          <p:cNvSpPr>
            <a:spLocks noChangeArrowheads="1"/>
          </p:cNvSpPr>
          <p:nvPr/>
        </p:nvSpPr>
        <p:spPr bwMode="auto">
          <a:xfrm>
            <a:off x="1997075" y="3070225"/>
            <a:ext cx="42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28718" name="Rectangle 64"/>
          <p:cNvSpPr>
            <a:spLocks noChangeArrowheads="1"/>
          </p:cNvSpPr>
          <p:nvPr/>
        </p:nvSpPr>
        <p:spPr bwMode="auto">
          <a:xfrm>
            <a:off x="1576388" y="3070225"/>
            <a:ext cx="420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8719" name="Rectangle 65"/>
          <p:cNvSpPr>
            <a:spLocks noChangeArrowheads="1"/>
          </p:cNvSpPr>
          <p:nvPr/>
        </p:nvSpPr>
        <p:spPr bwMode="auto">
          <a:xfrm>
            <a:off x="1155700" y="3070225"/>
            <a:ext cx="4206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6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1122" name="Line 66"/>
          <p:cNvSpPr>
            <a:spLocks noChangeShapeType="1"/>
          </p:cNvSpPr>
          <p:nvPr/>
        </p:nvSpPr>
        <p:spPr bwMode="auto">
          <a:xfrm>
            <a:off x="1155700" y="305752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23" name="Line 67"/>
          <p:cNvSpPr>
            <a:spLocks noChangeShapeType="1"/>
          </p:cNvSpPr>
          <p:nvPr/>
        </p:nvSpPr>
        <p:spPr bwMode="auto">
          <a:xfrm>
            <a:off x="1155700" y="3444875"/>
            <a:ext cx="42116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24" name="Line 68"/>
          <p:cNvSpPr>
            <a:spLocks noChangeShapeType="1"/>
          </p:cNvSpPr>
          <p:nvPr/>
        </p:nvSpPr>
        <p:spPr bwMode="auto">
          <a:xfrm>
            <a:off x="1155700" y="30702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25" name="Line 69"/>
          <p:cNvSpPr>
            <a:spLocks noChangeShapeType="1"/>
          </p:cNvSpPr>
          <p:nvPr/>
        </p:nvSpPr>
        <p:spPr bwMode="auto">
          <a:xfrm>
            <a:off x="1576388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26" name="Line 70"/>
          <p:cNvSpPr>
            <a:spLocks noChangeShapeType="1"/>
          </p:cNvSpPr>
          <p:nvPr/>
        </p:nvSpPr>
        <p:spPr bwMode="auto">
          <a:xfrm>
            <a:off x="1997075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27" name="Line 71"/>
          <p:cNvSpPr>
            <a:spLocks noChangeShapeType="1"/>
          </p:cNvSpPr>
          <p:nvPr/>
        </p:nvSpPr>
        <p:spPr bwMode="auto">
          <a:xfrm>
            <a:off x="2419350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28" name="Line 72"/>
          <p:cNvSpPr>
            <a:spLocks noChangeShapeType="1"/>
          </p:cNvSpPr>
          <p:nvPr/>
        </p:nvSpPr>
        <p:spPr bwMode="auto">
          <a:xfrm>
            <a:off x="2840038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29" name="Line 73"/>
          <p:cNvSpPr>
            <a:spLocks noChangeShapeType="1"/>
          </p:cNvSpPr>
          <p:nvPr/>
        </p:nvSpPr>
        <p:spPr bwMode="auto">
          <a:xfrm>
            <a:off x="3260725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30" name="Line 74"/>
          <p:cNvSpPr>
            <a:spLocks noChangeShapeType="1"/>
          </p:cNvSpPr>
          <p:nvPr/>
        </p:nvSpPr>
        <p:spPr bwMode="auto">
          <a:xfrm>
            <a:off x="3683000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31" name="Line 75"/>
          <p:cNvSpPr>
            <a:spLocks noChangeShapeType="1"/>
          </p:cNvSpPr>
          <p:nvPr/>
        </p:nvSpPr>
        <p:spPr bwMode="auto">
          <a:xfrm>
            <a:off x="4103688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32" name="Line 76"/>
          <p:cNvSpPr>
            <a:spLocks noChangeShapeType="1"/>
          </p:cNvSpPr>
          <p:nvPr/>
        </p:nvSpPr>
        <p:spPr bwMode="auto">
          <a:xfrm>
            <a:off x="4524375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33" name="Line 77"/>
          <p:cNvSpPr>
            <a:spLocks noChangeShapeType="1"/>
          </p:cNvSpPr>
          <p:nvPr/>
        </p:nvSpPr>
        <p:spPr bwMode="auto">
          <a:xfrm>
            <a:off x="4946650" y="3070225"/>
            <a:ext cx="0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134" name="Line 78"/>
          <p:cNvSpPr>
            <a:spLocks noChangeShapeType="1"/>
          </p:cNvSpPr>
          <p:nvPr/>
        </p:nvSpPr>
        <p:spPr bwMode="auto">
          <a:xfrm>
            <a:off x="5367338" y="3070225"/>
            <a:ext cx="0" cy="3746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3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Insertion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536700"/>
            <a:ext cx="83058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2" name="Line 4"/>
          <p:cNvSpPr>
            <a:spLocks noChangeShapeType="1"/>
          </p:cNvSpPr>
          <p:nvPr/>
        </p:nvSpPr>
        <p:spPr bwMode="auto">
          <a:xfrm>
            <a:off x="2384425" y="1435100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1502" name="Group 14"/>
          <p:cNvGrpSpPr>
            <a:grpSpLocks/>
          </p:cNvGrpSpPr>
          <p:nvPr/>
        </p:nvGrpSpPr>
        <p:grpSpPr bwMode="auto">
          <a:xfrm>
            <a:off x="2054225" y="2603500"/>
            <a:ext cx="800100" cy="558800"/>
            <a:chOff x="1288" y="1872"/>
            <a:chExt cx="504" cy="352"/>
          </a:xfrm>
        </p:grpSpPr>
        <p:sp>
          <p:nvSpPr>
            <p:cNvPr id="191493" name="Line 5"/>
            <p:cNvSpPr>
              <a:spLocks noChangeShapeType="1"/>
            </p:cNvSpPr>
            <p:nvPr/>
          </p:nvSpPr>
          <p:spPr bwMode="auto">
            <a:xfrm>
              <a:off x="1792" y="1872"/>
              <a:ext cx="0" cy="3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498" name="AutoShape 10"/>
            <p:cNvSpPr>
              <a:spLocks noChangeArrowheads="1"/>
            </p:cNvSpPr>
            <p:nvPr/>
          </p:nvSpPr>
          <p:spPr bwMode="auto">
            <a:xfrm flipV="1">
              <a:off x="1288" y="1888"/>
              <a:ext cx="120" cy="8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191503" name="Group 15"/>
          <p:cNvGrpSpPr>
            <a:grpSpLocks/>
          </p:cNvGrpSpPr>
          <p:nvPr/>
        </p:nvGrpSpPr>
        <p:grpSpPr bwMode="auto">
          <a:xfrm>
            <a:off x="2536825" y="3708400"/>
            <a:ext cx="787400" cy="558800"/>
            <a:chOff x="1592" y="2560"/>
            <a:chExt cx="496" cy="352"/>
          </a:xfrm>
        </p:grpSpPr>
        <p:sp>
          <p:nvSpPr>
            <p:cNvPr id="191494" name="Line 6"/>
            <p:cNvSpPr>
              <a:spLocks noChangeShapeType="1"/>
            </p:cNvSpPr>
            <p:nvPr/>
          </p:nvSpPr>
          <p:spPr bwMode="auto">
            <a:xfrm>
              <a:off x="2088" y="2560"/>
              <a:ext cx="0" cy="3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499" name="AutoShape 11"/>
            <p:cNvSpPr>
              <a:spLocks noChangeArrowheads="1"/>
            </p:cNvSpPr>
            <p:nvPr/>
          </p:nvSpPr>
          <p:spPr bwMode="auto">
            <a:xfrm flipV="1">
              <a:off x="1592" y="2592"/>
              <a:ext cx="120" cy="8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191500" name="AutoShape 12"/>
          <p:cNvSpPr>
            <a:spLocks noChangeArrowheads="1"/>
          </p:cNvSpPr>
          <p:nvPr/>
        </p:nvSpPr>
        <p:spPr bwMode="auto">
          <a:xfrm flipV="1">
            <a:off x="2514600" y="5448300"/>
            <a:ext cx="190500" cy="127000"/>
          </a:xfrm>
          <a:prstGeom prst="triangle">
            <a:avLst>
              <a:gd name="adj" fmla="val 50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191504" name="Group 16"/>
          <p:cNvGrpSpPr>
            <a:grpSpLocks/>
          </p:cNvGrpSpPr>
          <p:nvPr/>
        </p:nvGrpSpPr>
        <p:grpSpPr bwMode="auto">
          <a:xfrm>
            <a:off x="3463925" y="4254500"/>
            <a:ext cx="330200" cy="558800"/>
            <a:chOff x="2176" y="2912"/>
            <a:chExt cx="208" cy="352"/>
          </a:xfrm>
        </p:grpSpPr>
        <p:sp>
          <p:nvSpPr>
            <p:cNvPr id="191495" name="Line 7"/>
            <p:cNvSpPr>
              <a:spLocks noChangeShapeType="1"/>
            </p:cNvSpPr>
            <p:nvPr/>
          </p:nvSpPr>
          <p:spPr bwMode="auto">
            <a:xfrm>
              <a:off x="2384" y="2912"/>
              <a:ext cx="0" cy="35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1" name="AutoShape 13"/>
            <p:cNvSpPr>
              <a:spLocks noChangeArrowheads="1"/>
            </p:cNvSpPr>
            <p:nvPr/>
          </p:nvSpPr>
          <p:spPr bwMode="auto">
            <a:xfrm flipV="1">
              <a:off x="2176" y="2952"/>
              <a:ext cx="120" cy="80"/>
            </a:xfrm>
            <a:prstGeom prst="triangle">
              <a:avLst>
                <a:gd name="adj" fmla="val 50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30729" name="Text Box 17"/>
          <p:cNvSpPr txBox="1">
            <a:spLocks noChangeArrowheads="1"/>
          </p:cNvSpPr>
          <p:nvPr/>
        </p:nvSpPr>
        <p:spPr bwMode="auto">
          <a:xfrm>
            <a:off x="288925" y="6121400"/>
            <a:ext cx="2557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2400" i="0">
                <a:latin typeface="Times New Roman" panose="02020603050405020304" pitchFamily="18" charset="0"/>
                <a:ea typeface="굴림" panose="020B0600000101010101" pitchFamily="50" charset="-127"/>
              </a:rPr>
              <a:t>수행시간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: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30730" name="Text Box 18"/>
          <p:cNvSpPr txBox="1">
            <a:spLocks noChangeArrowheads="1"/>
          </p:cNvSpPr>
          <p:nvPr/>
        </p:nvSpPr>
        <p:spPr bwMode="auto">
          <a:xfrm>
            <a:off x="3921125" y="5957888"/>
            <a:ext cx="5222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Worst case: 1+2+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···+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-2)+(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-1)</a:t>
            </a:r>
          </a:p>
          <a:p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Average case: ½ (1+2+···+(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-2)+(</a:t>
            </a:r>
            <a:r>
              <a:rPr lang="en-US" altLang="ko-KR" sz="20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-1)) </a:t>
            </a:r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 flipH="1">
            <a:off x="3390900" y="6159500"/>
            <a:ext cx="5461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1508" name="Line 20"/>
          <p:cNvSpPr>
            <a:spLocks noChangeShapeType="1"/>
          </p:cNvSpPr>
          <p:nvPr/>
        </p:nvSpPr>
        <p:spPr bwMode="auto">
          <a:xfrm flipH="1" flipV="1">
            <a:off x="3378200" y="6375400"/>
            <a:ext cx="584200" cy="10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6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91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609600" y="952500"/>
            <a:ext cx="7772400" cy="2654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insertionSort(A[], n)       ▷ A[1 ... n]</a:t>
            </a:r>
            <a:r>
              <a:rPr lang="ko-KR" altLang="en-US" sz="2000" i="0">
                <a:ea typeface="굴림" panose="020B0600000101010101" pitchFamily="50" charset="-127"/>
              </a:rPr>
              <a:t>을 정렬한다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{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        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000" i="0">
                <a:ea typeface="굴림" panose="020B0600000101010101" pitchFamily="50" charset="-127"/>
              </a:rPr>
              <a:t> i ← 2 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to</a:t>
            </a:r>
            <a:r>
              <a:rPr lang="en-US" altLang="ko-KR" sz="2000" i="0">
                <a:ea typeface="굴림" panose="020B0600000101010101" pitchFamily="50" charset="-127"/>
              </a:rPr>
              <a:t> n                                              ---------------------- ① 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                A[1 ... i]</a:t>
            </a:r>
            <a:r>
              <a:rPr lang="ko-KR" altLang="en-US" sz="2000" i="0">
                <a:ea typeface="굴림" panose="020B0600000101010101" pitchFamily="50" charset="-127"/>
              </a:rPr>
              <a:t>의 적당한 자리에 </a:t>
            </a:r>
            <a:r>
              <a:rPr lang="en-US" altLang="ko-KR" sz="2000" i="0">
                <a:ea typeface="굴림" panose="020B0600000101010101" pitchFamily="50" charset="-127"/>
              </a:rPr>
              <a:t>A[i]</a:t>
            </a:r>
            <a:r>
              <a:rPr lang="ko-KR" altLang="en-US" sz="2000" i="0">
                <a:ea typeface="굴림" panose="020B0600000101010101" pitchFamily="50" charset="-127"/>
              </a:rPr>
              <a:t>를 삽입한다</a:t>
            </a:r>
            <a:r>
              <a:rPr lang="en-US" altLang="ko-KR" sz="2000" i="0">
                <a:ea typeface="굴림" panose="020B0600000101010101" pitchFamily="50" charset="-127"/>
              </a:rPr>
              <a:t>;  ----------- ②        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} </a:t>
            </a:r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415925" y="3976688"/>
            <a:ext cx="8486775" cy="1128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sz="2000" i="0">
                <a:ea typeface="굴림" panose="020B0600000101010101" pitchFamily="50" charset="-127"/>
              </a:rPr>
              <a:t> </a:t>
            </a:r>
            <a:r>
              <a:rPr lang="ko-KR" altLang="en-US" sz="2000" i="0">
                <a:ea typeface="굴림" panose="020B0600000101010101" pitchFamily="50" charset="-127"/>
              </a:rPr>
              <a:t>수행시간</a:t>
            </a:r>
            <a:r>
              <a:rPr lang="en-US" altLang="ko-KR" sz="2000" i="0">
                <a:ea typeface="굴림" panose="020B0600000101010101" pitchFamily="50" charset="-127"/>
              </a:rPr>
              <a:t>: </a:t>
            </a:r>
            <a:endParaRPr lang="ko-KR" altLang="en-US" sz="2000" i="0">
              <a:ea typeface="굴림" panose="020B0600000101010101" pitchFamily="50" charset="-127"/>
            </a:endParaRPr>
          </a:p>
          <a:p>
            <a:pPr lvl="1">
              <a:buFont typeface="굴림" panose="020B0600000101010101" pitchFamily="50" charset="-127"/>
              <a:buChar char="—"/>
              <a:defRPr/>
            </a:pP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i="0">
                <a:ea typeface="굴림" panose="020B0600000101010101" pitchFamily="50" charset="-127"/>
              </a:rPr>
              <a:t>①</a:t>
            </a:r>
            <a:r>
              <a:rPr lang="ko-KR" altLang="en-US" sz="2000" i="0">
                <a:ea typeface="굴림" panose="020B0600000101010101" pitchFamily="50" charset="-127"/>
              </a:rPr>
              <a:t>의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000" i="0">
                <a:ea typeface="굴림" panose="020B0600000101010101" pitchFamily="50" charset="-127"/>
              </a:rPr>
              <a:t> </a:t>
            </a:r>
            <a:r>
              <a:rPr lang="ko-KR" altLang="en-US" sz="2000" i="0">
                <a:ea typeface="굴림" panose="020B0600000101010101" pitchFamily="50" charset="-127"/>
              </a:rPr>
              <a:t>루프는 </a:t>
            </a:r>
            <a:r>
              <a:rPr lang="en-US" altLang="ko-KR" sz="2000" i="0">
                <a:ea typeface="굴림" panose="020B0600000101010101" pitchFamily="50" charset="-127"/>
              </a:rPr>
              <a:t>n-1</a:t>
            </a:r>
            <a:r>
              <a:rPr lang="ko-KR" altLang="en-US" sz="2000" i="0">
                <a:ea typeface="굴림" panose="020B0600000101010101" pitchFamily="50" charset="-127"/>
              </a:rPr>
              <a:t>번 반복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</a:p>
          <a:p>
            <a:pPr lvl="1">
              <a:buFont typeface="굴림" panose="020B0600000101010101" pitchFamily="50" charset="-127"/>
              <a:buChar char="—"/>
              <a:defRPr/>
            </a:pPr>
            <a:r>
              <a:rPr lang="ko-KR" altLang="en-US" sz="2000" i="0">
                <a:ea typeface="굴림" panose="020B0600000101010101" pitchFamily="50" charset="-127"/>
              </a:rPr>
              <a:t> </a:t>
            </a:r>
            <a:r>
              <a:rPr lang="en-US" altLang="ko-KR" sz="2000" i="0">
                <a:ea typeface="굴림" panose="020B0600000101010101" pitchFamily="50" charset="-127"/>
              </a:rPr>
              <a:t>②</a:t>
            </a:r>
            <a:r>
              <a:rPr lang="ko-KR" altLang="en-US" sz="2000" i="0">
                <a:ea typeface="굴림" panose="020B0600000101010101" pitchFamily="50" charset="-127"/>
              </a:rPr>
              <a:t>의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ko-KR" altLang="en-US" sz="2000" i="0">
                <a:ea typeface="굴림" panose="020B0600000101010101" pitchFamily="50" charset="-127"/>
              </a:rPr>
              <a:t>삽입은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ko-KR" altLang="en-US" sz="2000" i="0">
                <a:ea typeface="굴림" panose="020B0600000101010101" pitchFamily="50" charset="-127"/>
              </a:rPr>
              <a:t>최악의 경우 </a:t>
            </a:r>
            <a:r>
              <a:rPr lang="en-US" altLang="ko-KR" sz="2000" i="0">
                <a:ea typeface="굴림" panose="020B0600000101010101" pitchFamily="50" charset="-127"/>
              </a:rPr>
              <a:t>i-1</a:t>
            </a:r>
            <a:r>
              <a:rPr lang="ko-KR" altLang="en-US" sz="2000" i="0">
                <a:ea typeface="굴림" panose="020B0600000101010101" pitchFamily="50" charset="-127"/>
              </a:rPr>
              <a:t>회 비교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415925" y="5500688"/>
            <a:ext cx="674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 Worst case: 1+2+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···+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-2)+(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-1) 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= </a:t>
            </a:r>
            <a:r>
              <a:rPr lang="en-US" altLang="ko-KR" sz="2400">
                <a:ea typeface="굴림" panose="020B0600000101010101" pitchFamily="50" charset="-127"/>
              </a:rPr>
              <a:t>O</a:t>
            </a:r>
            <a:r>
              <a:rPr lang="en-US" altLang="ko-KR" sz="2400" i="0">
                <a:ea typeface="굴림" panose="020B0600000101010101" pitchFamily="50" charset="-127"/>
              </a:rPr>
              <a:t>(</a:t>
            </a:r>
            <a:r>
              <a:rPr lang="en-US" altLang="ko-KR" sz="2400">
                <a:ea typeface="굴림" panose="020B0600000101010101" pitchFamily="50" charset="-127"/>
              </a:rPr>
              <a:t>n</a:t>
            </a:r>
            <a:r>
              <a:rPr lang="en-US" altLang="ko-KR" sz="2400" i="0" baseline="30000">
                <a:ea typeface="굴림" panose="020B0600000101010101" pitchFamily="50" charset="-127"/>
              </a:rPr>
              <a:t>2</a:t>
            </a:r>
            <a:r>
              <a:rPr lang="en-US" altLang="ko-KR" sz="2400" i="0">
                <a:ea typeface="굴림" panose="020B0600000101010101" pitchFamily="50" charset="-127"/>
              </a:rPr>
              <a:t>)</a:t>
            </a:r>
            <a:endParaRPr lang="en-US" altLang="ko-KR" sz="2000" i="0"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 Average case: ½ (1+2+···+(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-2)+(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-1)) 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= </a:t>
            </a:r>
            <a:r>
              <a:rPr lang="en-US" altLang="ko-KR" sz="2400">
                <a:ea typeface="굴림" panose="020B0600000101010101" pitchFamily="50" charset="-127"/>
              </a:rPr>
              <a:t>O</a:t>
            </a:r>
            <a:r>
              <a:rPr lang="en-US" altLang="ko-KR" sz="2400" i="0">
                <a:ea typeface="굴림" panose="020B0600000101010101" pitchFamily="50" charset="-127"/>
              </a:rPr>
              <a:t>(</a:t>
            </a:r>
            <a:r>
              <a:rPr lang="en-US" altLang="ko-KR" sz="2400">
                <a:ea typeface="굴림" panose="020B0600000101010101" pitchFamily="50" charset="-127"/>
              </a:rPr>
              <a:t>n</a:t>
            </a:r>
            <a:r>
              <a:rPr lang="en-US" altLang="ko-KR" sz="2400" i="0" baseline="30000">
                <a:ea typeface="굴림" panose="020B0600000101010101" pitchFamily="50" charset="-127"/>
              </a:rPr>
              <a:t>2</a:t>
            </a:r>
            <a:r>
              <a:rPr lang="en-US" altLang="ko-KR" sz="2400" i="0"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animBg="1" autoUpdateAnimBg="0"/>
      <p:bldP spid="302083" grpId="0" animBg="1" autoUpdateAnimBg="0"/>
      <p:bldP spid="327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Inductive Verification of Insertion Sort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</a:t>
            </a:r>
            <a:r>
              <a:rPr lang="en-US" altLang="ko-KR" dirty="0"/>
              <a:t>A[1]</a:t>
            </a:r>
            <a:r>
              <a:rPr lang="ko-KR" altLang="en-US" dirty="0"/>
              <a:t>만 놓고 보면</a:t>
            </a:r>
          </a:p>
          <a:p>
            <a:pPr lvl="1"/>
            <a:r>
              <a:rPr lang="ko-KR" altLang="en-US" sz="2000" dirty="0"/>
              <a:t>정렬되어 있음</a:t>
            </a:r>
          </a:p>
          <a:p>
            <a:r>
              <a:rPr lang="ko-KR" altLang="en-US" dirty="0"/>
              <a:t>배열 </a:t>
            </a:r>
            <a:r>
              <a:rPr lang="en-US" altLang="ko-KR" dirty="0"/>
              <a:t>A[1 … k]</a:t>
            </a:r>
            <a:r>
              <a:rPr lang="ko-KR" altLang="en-US" dirty="0"/>
              <a:t>까지 정렬되어 있다면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ko-KR" altLang="en-US" sz="2000" dirty="0"/>
              <a:t> </a:t>
            </a:r>
            <a:r>
              <a:rPr lang="en-US" altLang="ko-KR" sz="2000" dirty="0"/>
              <a:t>②</a:t>
            </a:r>
            <a:r>
              <a:rPr lang="ko-KR" altLang="en-US" sz="2000" dirty="0"/>
              <a:t> 행의 삽입에 의해 </a:t>
            </a:r>
            <a:r>
              <a:rPr lang="en-US" altLang="ko-KR" sz="2000" dirty="0"/>
              <a:t>A[1 … k+1]</a:t>
            </a:r>
            <a:r>
              <a:rPr lang="ko-KR" altLang="en-US" sz="2000" dirty="0"/>
              <a:t>까지 정렬된다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621513" y="4573898"/>
            <a:ext cx="59009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+mn-lt"/>
              </a:rPr>
              <a:t>고등학교에서 배운 수학적 귀납법과 다를 바 없음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5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Inductive verification of </a:t>
            </a:r>
            <a:br>
              <a:rPr lang="en-US" altLang="ko-KR" dirty="0" smtClean="0"/>
            </a:br>
            <a:r>
              <a:rPr lang="en-US" altLang="ko-KR" dirty="0" smtClean="0"/>
              <a:t>selection/bubble sort</a:t>
            </a:r>
            <a:endParaRPr lang="ko-KR" alt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각자 생각해보기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삽입정렬과 가장 큰 차이점은 무엇인가</a:t>
            </a:r>
            <a:r>
              <a:rPr lang="en-US" altLang="ko-KR" dirty="0"/>
              <a:t>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 err="1"/>
              <a:t>Mergesort</a:t>
            </a:r>
            <a:endParaRPr lang="en-US" altLang="ko-KR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2000" dirty="0" smtClean="0">
                <a:ea typeface="굴림" panose="020B0600000101010101" pitchFamily="50" charset="-127"/>
              </a:rPr>
              <a:t>(A[ ], p, 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▷ A[p ... r]</a:t>
            </a:r>
            <a:r>
              <a:rPr lang="ko-KR" altLang="en-US" sz="1800" dirty="0" smtClean="0">
                <a:ea typeface="굴림" panose="020B0600000101010101" pitchFamily="50" charset="-127"/>
              </a:rPr>
              <a:t>을 정렬한다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        </a:t>
            </a:r>
            <a:r>
              <a:rPr lang="en-US" altLang="ko-KR" sz="2000" b="1" dirty="0" smtClean="0">
                <a:solidFill>
                  <a:srgbClr val="0066CC"/>
                </a:solidFill>
                <a:ea typeface="굴림" panose="020B0600000101010101" pitchFamily="50" charset="-127"/>
              </a:rPr>
              <a:t>if</a:t>
            </a:r>
            <a:r>
              <a:rPr lang="en-US" altLang="ko-KR" sz="2000" dirty="0" smtClean="0">
                <a:ea typeface="굴림" panose="020B0600000101010101" pitchFamily="50" charset="-127"/>
              </a:rPr>
              <a:t> (p &lt; r) </a:t>
            </a:r>
            <a:r>
              <a:rPr lang="en-US" altLang="ko-KR" sz="2000" b="1" dirty="0" smtClean="0">
                <a:solidFill>
                  <a:srgbClr val="0066CC"/>
                </a:solidFill>
                <a:ea typeface="굴림" panose="020B0600000101010101" pitchFamily="50" charset="-127"/>
              </a:rPr>
              <a:t>then </a:t>
            </a:r>
            <a:r>
              <a:rPr lang="en-US" altLang="ko-KR" sz="2000" dirty="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                q ← (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p+r</a:t>
            </a:r>
            <a:r>
              <a:rPr lang="en-US" altLang="ko-KR" sz="2000" dirty="0" smtClean="0">
                <a:ea typeface="굴림" panose="020B0600000101010101" pitchFamily="50" charset="-127"/>
              </a:rPr>
              <a:t>)/2;   -----------------------  ①   </a:t>
            </a:r>
            <a:r>
              <a:rPr lang="en-US" altLang="ko-KR" sz="1800" dirty="0" smtClean="0">
                <a:ea typeface="굴림" panose="020B0600000101010101" pitchFamily="50" charset="-127"/>
              </a:rPr>
              <a:t>▷ p, q</a:t>
            </a:r>
            <a:r>
              <a:rPr lang="ko-KR" altLang="en-US" sz="1800" dirty="0" smtClean="0">
                <a:ea typeface="굴림" panose="020B0600000101010101" pitchFamily="50" charset="-127"/>
              </a:rPr>
              <a:t>의 중간 지점 계산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2000" dirty="0" smtClean="0">
                <a:ea typeface="굴림" panose="020B0600000101010101" pitchFamily="50" charset="-127"/>
              </a:rPr>
              <a:t>(A, p, q);  ----------------  ②   </a:t>
            </a:r>
            <a:r>
              <a:rPr lang="en-US" altLang="ko-KR" sz="1800" dirty="0" smtClean="0">
                <a:ea typeface="굴림" panose="020B0600000101010101" pitchFamily="50" charset="-127"/>
              </a:rPr>
              <a:t>▷ </a:t>
            </a:r>
            <a:r>
              <a:rPr lang="ko-KR" altLang="en-US" sz="1800" dirty="0" smtClean="0">
                <a:ea typeface="굴림" panose="020B0600000101010101" pitchFamily="50" charset="-127"/>
              </a:rPr>
              <a:t>전반부 정렬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2000" dirty="0" err="1" smtClean="0">
                <a:ea typeface="굴림" panose="020B0600000101010101" pitchFamily="50" charset="-127"/>
              </a:rPr>
              <a:t>mergeSort</a:t>
            </a:r>
            <a:r>
              <a:rPr lang="en-US" altLang="ko-KR" sz="2000" dirty="0" smtClean="0">
                <a:ea typeface="굴림" panose="020B0600000101010101" pitchFamily="50" charset="-127"/>
              </a:rPr>
              <a:t>(A, q+1, r); --------------  ③   </a:t>
            </a:r>
            <a:r>
              <a:rPr lang="en-US" altLang="ko-KR" sz="1800" dirty="0" smtClean="0">
                <a:ea typeface="굴림" panose="020B0600000101010101" pitchFamily="50" charset="-127"/>
              </a:rPr>
              <a:t>▷ </a:t>
            </a:r>
            <a:r>
              <a:rPr lang="ko-KR" altLang="en-US" sz="1800" dirty="0" smtClean="0">
                <a:ea typeface="굴림" panose="020B0600000101010101" pitchFamily="50" charset="-127"/>
              </a:rPr>
              <a:t>후반부 정렬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                </a:t>
            </a:r>
            <a:r>
              <a:rPr lang="en-US" altLang="ko-KR" sz="2000" dirty="0" smtClean="0">
                <a:ea typeface="굴림" panose="020B0600000101010101" pitchFamily="50" charset="-127"/>
              </a:rPr>
              <a:t>merge(A, p, q, r);   ------------------  ④   </a:t>
            </a:r>
            <a:r>
              <a:rPr lang="en-US" altLang="ko-KR" sz="1800" dirty="0" smtClean="0">
                <a:ea typeface="굴림" panose="020B0600000101010101" pitchFamily="50" charset="-127"/>
              </a:rPr>
              <a:t>▷ </a:t>
            </a:r>
            <a:r>
              <a:rPr lang="ko-KR" altLang="en-US" sz="1800" dirty="0" smtClean="0">
                <a:ea typeface="굴림" panose="020B0600000101010101" pitchFamily="50" charset="-127"/>
              </a:rPr>
              <a:t>병합</a:t>
            </a:r>
            <a:r>
              <a:rPr lang="ko-KR" altLang="en-US" sz="20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dirty="0" smtClean="0">
                <a:ea typeface="굴림" panose="020B0600000101010101" pitchFamily="50" charset="-127"/>
              </a:rPr>
              <a:t>        </a:t>
            </a:r>
            <a:r>
              <a:rPr lang="en-US" altLang="ko-KR" sz="2000" dirty="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000" dirty="0" smtClean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 smtClean="0">
                <a:ea typeface="굴림" panose="020B0600000101010101" pitchFamily="50" charset="-127"/>
              </a:rPr>
              <a:t>merge(A[ ], p, q, 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ea typeface="굴림" panose="020B0600000101010101" pitchFamily="50" charset="-127"/>
              </a:rPr>
              <a:t>        </a:t>
            </a:r>
            <a:r>
              <a:rPr lang="ko-KR" altLang="en-US" sz="1800" dirty="0" smtClean="0">
                <a:ea typeface="굴림" panose="020B0600000101010101" pitchFamily="50" charset="-127"/>
              </a:rPr>
              <a:t>정렬되어 있는 두 배열 </a:t>
            </a:r>
            <a:r>
              <a:rPr lang="en-US" altLang="ko-KR" sz="1800" dirty="0" smtClean="0">
                <a:ea typeface="굴림" panose="020B0600000101010101" pitchFamily="50" charset="-127"/>
              </a:rPr>
              <a:t>A[p ... q]</a:t>
            </a:r>
            <a:r>
              <a:rPr lang="ko-KR" altLang="en-US" sz="1800" dirty="0" smtClean="0">
                <a:ea typeface="굴림" panose="020B0600000101010101" pitchFamily="50" charset="-127"/>
              </a:rPr>
              <a:t>와 </a:t>
            </a:r>
            <a:r>
              <a:rPr lang="en-US" altLang="ko-KR" sz="1800" dirty="0" smtClean="0">
                <a:ea typeface="굴림" panose="020B0600000101010101" pitchFamily="50" charset="-127"/>
              </a:rPr>
              <a:t>A[q+1 ... r]</a:t>
            </a:r>
            <a:r>
              <a:rPr lang="ko-KR" altLang="en-US" sz="1800" dirty="0" smtClean="0">
                <a:ea typeface="굴림" panose="020B0600000101010101" pitchFamily="50" charset="-127"/>
              </a:rPr>
              <a:t>을 합하여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1800" dirty="0" smtClean="0">
                <a:ea typeface="굴림" panose="020B0600000101010101" pitchFamily="50" charset="-127"/>
              </a:rPr>
              <a:t>        정렬된 하나의 배열 </a:t>
            </a:r>
            <a:r>
              <a:rPr lang="en-US" altLang="ko-KR" sz="1800" dirty="0" smtClean="0">
                <a:ea typeface="굴림" panose="020B0600000101010101" pitchFamily="50" charset="-127"/>
              </a:rPr>
              <a:t>A[p ... r]</a:t>
            </a:r>
            <a:r>
              <a:rPr lang="ko-KR" altLang="en-US" sz="1800" dirty="0" smtClean="0">
                <a:ea typeface="굴림" panose="020B0600000101010101" pitchFamily="50" charset="-127"/>
              </a:rPr>
              <a:t>을 만든다</a:t>
            </a:r>
            <a:r>
              <a:rPr lang="en-US" altLang="ko-KR" sz="1800" dirty="0" smtClean="0">
                <a:ea typeface="굴림" panose="020B0600000101010101" pitchFamily="50" charset="-127"/>
              </a:rPr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dirty="0" smtClean="0">
                <a:ea typeface="굴림" panose="020B0600000101010101" pitchFamily="50" charset="-127"/>
              </a:rPr>
              <a:t>} </a:t>
            </a:r>
            <a:endParaRPr lang="ko-KR" altLang="en-US" sz="1800" dirty="0" smtClean="0">
              <a:ea typeface="굴림" panose="020B0600000101010101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3810000" y="5981700"/>
            <a:ext cx="596900" cy="533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3200400" y="5981700"/>
            <a:ext cx="596900" cy="533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2590800" y="5981700"/>
            <a:ext cx="596900" cy="533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6248400" y="5981700"/>
            <a:ext cx="596900" cy="533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1981200" y="5981700"/>
            <a:ext cx="5969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5029200" y="5981700"/>
            <a:ext cx="5969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232" name="Rectangle 8"/>
          <p:cNvSpPr>
            <a:spLocks noChangeArrowheads="1"/>
          </p:cNvSpPr>
          <p:nvPr/>
        </p:nvSpPr>
        <p:spPr bwMode="auto">
          <a:xfrm>
            <a:off x="5638800" y="5981700"/>
            <a:ext cx="5969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233" name="Rectangle 9"/>
          <p:cNvSpPr>
            <a:spLocks noChangeArrowheads="1"/>
          </p:cNvSpPr>
          <p:nvPr/>
        </p:nvSpPr>
        <p:spPr bwMode="auto">
          <a:xfrm>
            <a:off x="6858000" y="5981700"/>
            <a:ext cx="5969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234" name="Rectangle 10"/>
          <p:cNvSpPr>
            <a:spLocks noChangeArrowheads="1"/>
          </p:cNvSpPr>
          <p:nvPr/>
        </p:nvSpPr>
        <p:spPr bwMode="auto">
          <a:xfrm>
            <a:off x="4394200" y="3073400"/>
            <a:ext cx="3035300" cy="533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235" name="Rectangle 11"/>
          <p:cNvSpPr>
            <a:spLocks noChangeArrowheads="1"/>
          </p:cNvSpPr>
          <p:nvPr/>
        </p:nvSpPr>
        <p:spPr bwMode="auto">
          <a:xfrm>
            <a:off x="1358900" y="3073400"/>
            <a:ext cx="30226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8236" name="Group 12"/>
          <p:cNvGraphicFramePr>
            <a:graphicFrameLocks noGrp="1"/>
          </p:cNvGraphicFramePr>
          <p:nvPr/>
        </p:nvGraphicFramePr>
        <p:xfrm>
          <a:off x="1308100" y="1790700"/>
          <a:ext cx="6096000" cy="5842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8260" name="Group 36"/>
          <p:cNvGraphicFramePr>
            <a:graphicFrameLocks noGrp="1"/>
          </p:cNvGraphicFramePr>
          <p:nvPr/>
        </p:nvGraphicFramePr>
        <p:xfrm>
          <a:off x="1333500" y="3048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308284" name="Text Box 60"/>
          <p:cNvSpPr txBox="1">
            <a:spLocks noChangeArrowheads="1"/>
          </p:cNvSpPr>
          <p:nvPr/>
        </p:nvSpPr>
        <p:spPr bwMode="auto">
          <a:xfrm>
            <a:off x="174625" y="1319213"/>
            <a:ext cx="2609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정렬할 배열이 주어짐</a:t>
            </a:r>
            <a:endParaRPr lang="en-US" altLang="ko-KR" sz="2000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285" name="Text Box 61"/>
          <p:cNvSpPr txBox="1">
            <a:spLocks noChangeArrowheads="1"/>
          </p:cNvSpPr>
          <p:nvPr/>
        </p:nvSpPr>
        <p:spPr bwMode="auto">
          <a:xfrm>
            <a:off x="187325" y="2525713"/>
            <a:ext cx="2863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배열을 반반으로 나눈다</a:t>
            </a:r>
            <a:endParaRPr lang="en-US" altLang="ko-KR" sz="2000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286" name="Text Box 62"/>
          <p:cNvSpPr txBox="1">
            <a:spLocks noChangeArrowheads="1"/>
          </p:cNvSpPr>
          <p:nvPr/>
        </p:nvSpPr>
        <p:spPr bwMode="auto">
          <a:xfrm>
            <a:off x="149225" y="3884613"/>
            <a:ext cx="311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각각 독립적으로 정렬한다</a:t>
            </a:r>
            <a:endParaRPr lang="en-US" altLang="ko-KR" sz="2000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287" name="Rectangle 63"/>
          <p:cNvSpPr>
            <a:spLocks noChangeArrowheads="1"/>
          </p:cNvSpPr>
          <p:nvPr/>
        </p:nvSpPr>
        <p:spPr bwMode="auto">
          <a:xfrm>
            <a:off x="4406900" y="4457700"/>
            <a:ext cx="3035300" cy="533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288" name="Rectangle 64"/>
          <p:cNvSpPr>
            <a:spLocks noChangeArrowheads="1"/>
          </p:cNvSpPr>
          <p:nvPr/>
        </p:nvSpPr>
        <p:spPr bwMode="auto">
          <a:xfrm>
            <a:off x="1371600" y="4457700"/>
            <a:ext cx="30226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8289" name="Group 65"/>
          <p:cNvGraphicFramePr>
            <a:graphicFrameLocks noGrp="1"/>
          </p:cNvGraphicFramePr>
          <p:nvPr/>
        </p:nvGraphicFramePr>
        <p:xfrm>
          <a:off x="1346200" y="44323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308313" name="Text Box 89"/>
          <p:cNvSpPr txBox="1">
            <a:spLocks noChangeArrowheads="1"/>
          </p:cNvSpPr>
          <p:nvPr/>
        </p:nvSpPr>
        <p:spPr bwMode="auto">
          <a:xfrm>
            <a:off x="250825" y="5218113"/>
            <a:ext cx="2454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병합한다 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정렬완료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308314" name="Rectangle 90"/>
          <p:cNvSpPr>
            <a:spLocks noChangeArrowheads="1"/>
          </p:cNvSpPr>
          <p:nvPr/>
        </p:nvSpPr>
        <p:spPr bwMode="auto">
          <a:xfrm>
            <a:off x="4419600" y="5981700"/>
            <a:ext cx="596900" cy="533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315" name="Rectangle 91"/>
          <p:cNvSpPr>
            <a:spLocks noChangeArrowheads="1"/>
          </p:cNvSpPr>
          <p:nvPr/>
        </p:nvSpPr>
        <p:spPr bwMode="auto">
          <a:xfrm>
            <a:off x="1371600" y="5981700"/>
            <a:ext cx="59690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8316" name="Group 92"/>
          <p:cNvGraphicFramePr>
            <a:graphicFrameLocks noGrp="1"/>
          </p:cNvGraphicFramePr>
          <p:nvPr/>
        </p:nvGraphicFramePr>
        <p:xfrm>
          <a:off x="1358900" y="59563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308340" name="Text Box 116"/>
          <p:cNvSpPr txBox="1">
            <a:spLocks noChangeArrowheads="1"/>
          </p:cNvSpPr>
          <p:nvPr/>
        </p:nvSpPr>
        <p:spPr bwMode="auto">
          <a:xfrm>
            <a:off x="7997825" y="29225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341" name="Oval 117"/>
          <p:cNvSpPr>
            <a:spLocks noChangeArrowheads="1"/>
          </p:cNvSpPr>
          <p:nvPr/>
        </p:nvSpPr>
        <p:spPr bwMode="auto">
          <a:xfrm>
            <a:off x="7962900" y="3073400"/>
            <a:ext cx="4699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342" name="Text Box 118"/>
          <p:cNvSpPr txBox="1">
            <a:spLocks noChangeArrowheads="1"/>
          </p:cNvSpPr>
          <p:nvPr/>
        </p:nvSpPr>
        <p:spPr bwMode="auto">
          <a:xfrm>
            <a:off x="7997825" y="30241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08343" name="Line 119"/>
          <p:cNvSpPr>
            <a:spLocks noChangeShapeType="1"/>
          </p:cNvSpPr>
          <p:nvPr/>
        </p:nvSpPr>
        <p:spPr bwMode="auto">
          <a:xfrm>
            <a:off x="7518400" y="33020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344" name="Oval 120"/>
          <p:cNvSpPr>
            <a:spLocks noChangeArrowheads="1"/>
          </p:cNvSpPr>
          <p:nvPr/>
        </p:nvSpPr>
        <p:spPr bwMode="auto">
          <a:xfrm>
            <a:off x="7988300" y="4432300"/>
            <a:ext cx="4699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345" name="Text Box 121"/>
          <p:cNvSpPr txBox="1">
            <a:spLocks noChangeArrowheads="1"/>
          </p:cNvSpPr>
          <p:nvPr/>
        </p:nvSpPr>
        <p:spPr bwMode="auto">
          <a:xfrm>
            <a:off x="8035925" y="4383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08346" name="Line 122"/>
          <p:cNvSpPr>
            <a:spLocks noChangeShapeType="1"/>
          </p:cNvSpPr>
          <p:nvPr/>
        </p:nvSpPr>
        <p:spPr bwMode="auto">
          <a:xfrm>
            <a:off x="7531100" y="4673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8347" name="Oval 123"/>
          <p:cNvSpPr>
            <a:spLocks noChangeArrowheads="1"/>
          </p:cNvSpPr>
          <p:nvPr/>
        </p:nvSpPr>
        <p:spPr bwMode="auto">
          <a:xfrm>
            <a:off x="8485188" y="4432300"/>
            <a:ext cx="4699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348" name="Text Box 124"/>
          <p:cNvSpPr txBox="1">
            <a:spLocks noChangeArrowheads="1"/>
          </p:cNvSpPr>
          <p:nvPr/>
        </p:nvSpPr>
        <p:spPr bwMode="auto">
          <a:xfrm>
            <a:off x="8532813" y="43830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08349" name="Text Box 125"/>
          <p:cNvSpPr txBox="1">
            <a:spLocks noChangeArrowheads="1"/>
          </p:cNvSpPr>
          <p:nvPr/>
        </p:nvSpPr>
        <p:spPr bwMode="auto">
          <a:xfrm>
            <a:off x="8010525" y="58308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350" name="Oval 126"/>
          <p:cNvSpPr>
            <a:spLocks noChangeArrowheads="1"/>
          </p:cNvSpPr>
          <p:nvPr/>
        </p:nvSpPr>
        <p:spPr bwMode="auto">
          <a:xfrm>
            <a:off x="7975600" y="5981700"/>
            <a:ext cx="4699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8351" name="Text Box 127"/>
          <p:cNvSpPr txBox="1">
            <a:spLocks noChangeArrowheads="1"/>
          </p:cNvSpPr>
          <p:nvPr/>
        </p:nvSpPr>
        <p:spPr bwMode="auto">
          <a:xfrm>
            <a:off x="7997825" y="59324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08352" name="Line 128"/>
          <p:cNvSpPr>
            <a:spLocks noChangeShapeType="1"/>
          </p:cNvSpPr>
          <p:nvPr/>
        </p:nvSpPr>
        <p:spPr bwMode="auto">
          <a:xfrm>
            <a:off x="7531100" y="62103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Mergesort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정렬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7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b="0" dirty="0" smtClean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학습목표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ko-KR" sz="2800" dirty="0" smtClean="0"/>
              <a:t>기본 정렬 알고리즘을 이해한다.</a:t>
            </a:r>
          </a:p>
          <a:p>
            <a:pPr eaLnBrk="1" hangingPunct="1"/>
            <a:r>
              <a:rPr lang="ko-KR" altLang="ko-KR" sz="2800" dirty="0" smtClean="0"/>
              <a:t>정렬을 귀납적 관점에서 볼 수 있도록 한다.</a:t>
            </a:r>
          </a:p>
          <a:p>
            <a:pPr eaLnBrk="1" hangingPunct="1"/>
            <a:r>
              <a:rPr lang="ko-KR" altLang="ko-KR" sz="2800" dirty="0" smtClean="0"/>
              <a:t>1장과 2장에서 배운 기법을 사용해 각 정렬의 수행시간을 분석할 수 있도록 한다.</a:t>
            </a:r>
          </a:p>
          <a:p>
            <a:pPr eaLnBrk="1" hangingPunct="1"/>
            <a:r>
              <a:rPr lang="ko-KR" altLang="ko-KR" sz="2800" dirty="0" smtClean="0"/>
              <a:t>비교정렬의 한계를 이해하고, 선형시간 정렬이 가능한 조건과 선형시간 정렬 알고리즘을 이해한다.</a:t>
            </a:r>
            <a:endParaRPr lang="ko-KR" alt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8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50" name="Group 2"/>
          <p:cNvGraphicFramePr>
            <a:graphicFrameLocks noGrp="1"/>
          </p:cNvGraphicFramePr>
          <p:nvPr/>
        </p:nvGraphicFramePr>
        <p:xfrm>
          <a:off x="660400" y="698500"/>
          <a:ext cx="4333875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12750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274" name="Group 26"/>
          <p:cNvGraphicFramePr>
            <a:graphicFrameLocks noGrp="1"/>
          </p:cNvGraphicFramePr>
          <p:nvPr/>
        </p:nvGraphicFramePr>
        <p:xfrm>
          <a:off x="660400" y="15240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298" name="Text Box 50"/>
          <p:cNvSpPr txBox="1">
            <a:spLocks noChangeArrowheads="1"/>
          </p:cNvSpPr>
          <p:nvPr/>
        </p:nvSpPr>
        <p:spPr bwMode="auto">
          <a:xfrm>
            <a:off x="771525" y="11541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9299" name="Text Box 51"/>
          <p:cNvSpPr txBox="1">
            <a:spLocks noChangeArrowheads="1"/>
          </p:cNvSpPr>
          <p:nvPr/>
        </p:nvSpPr>
        <p:spPr bwMode="auto">
          <a:xfrm>
            <a:off x="2867025" y="11287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9300" name="Text Box 52"/>
          <p:cNvSpPr txBox="1">
            <a:spLocks noChangeArrowheads="1"/>
          </p:cNvSpPr>
          <p:nvPr/>
        </p:nvSpPr>
        <p:spPr bwMode="auto">
          <a:xfrm>
            <a:off x="758825" y="19288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graphicFrame>
        <p:nvGraphicFramePr>
          <p:cNvPr id="309301" name="Group 53"/>
          <p:cNvGraphicFramePr>
            <a:graphicFrameLocks noGrp="1"/>
          </p:cNvGraphicFramePr>
          <p:nvPr/>
        </p:nvGraphicFramePr>
        <p:xfrm>
          <a:off x="660400" y="27940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325" name="Group 77"/>
          <p:cNvGraphicFramePr>
            <a:graphicFrameLocks noGrp="1"/>
          </p:cNvGraphicFramePr>
          <p:nvPr/>
        </p:nvGraphicFramePr>
        <p:xfrm>
          <a:off x="660400" y="36068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349" name="Text Box 101"/>
          <p:cNvSpPr txBox="1">
            <a:spLocks noChangeArrowheads="1"/>
          </p:cNvSpPr>
          <p:nvPr/>
        </p:nvSpPr>
        <p:spPr bwMode="auto">
          <a:xfrm>
            <a:off x="1165225" y="32115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9350" name="Text Box 102"/>
          <p:cNvSpPr txBox="1">
            <a:spLocks noChangeArrowheads="1"/>
          </p:cNvSpPr>
          <p:nvPr/>
        </p:nvSpPr>
        <p:spPr bwMode="auto">
          <a:xfrm>
            <a:off x="2892425" y="31988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9351" name="Text Box 103"/>
          <p:cNvSpPr txBox="1">
            <a:spLocks noChangeArrowheads="1"/>
          </p:cNvSpPr>
          <p:nvPr/>
        </p:nvSpPr>
        <p:spPr bwMode="auto">
          <a:xfrm>
            <a:off x="1190625" y="39989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graphicFrame>
        <p:nvGraphicFramePr>
          <p:cNvPr id="309352" name="Group 104"/>
          <p:cNvGraphicFramePr>
            <a:graphicFrameLocks noGrp="1"/>
          </p:cNvGraphicFramePr>
          <p:nvPr/>
        </p:nvGraphicFramePr>
        <p:xfrm>
          <a:off x="660400" y="49022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376" name="Group 128"/>
          <p:cNvGraphicFramePr>
            <a:graphicFrameLocks noGrp="1"/>
          </p:cNvGraphicFramePr>
          <p:nvPr/>
        </p:nvGraphicFramePr>
        <p:xfrm>
          <a:off x="660400" y="57531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400" name="Text Box 152"/>
          <p:cNvSpPr txBox="1">
            <a:spLocks noChangeArrowheads="1"/>
          </p:cNvSpPr>
          <p:nvPr/>
        </p:nvSpPr>
        <p:spPr bwMode="auto">
          <a:xfrm>
            <a:off x="1609725" y="53324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9401" name="Text Box 153"/>
          <p:cNvSpPr txBox="1">
            <a:spLocks noChangeArrowheads="1"/>
          </p:cNvSpPr>
          <p:nvPr/>
        </p:nvSpPr>
        <p:spPr bwMode="auto">
          <a:xfrm>
            <a:off x="2892425" y="53197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9402" name="Text Box 154"/>
          <p:cNvSpPr txBox="1">
            <a:spLocks noChangeArrowheads="1"/>
          </p:cNvSpPr>
          <p:nvPr/>
        </p:nvSpPr>
        <p:spPr bwMode="auto">
          <a:xfrm>
            <a:off x="1597025" y="61579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09403" name="AutoShape 155"/>
          <p:cNvSpPr>
            <a:spLocks noChangeArrowheads="1"/>
          </p:cNvSpPr>
          <p:nvPr/>
        </p:nvSpPr>
        <p:spPr bwMode="auto">
          <a:xfrm>
            <a:off x="2628900" y="22352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9404" name="AutoShape 156"/>
          <p:cNvSpPr>
            <a:spLocks noChangeArrowheads="1"/>
          </p:cNvSpPr>
          <p:nvPr/>
        </p:nvSpPr>
        <p:spPr bwMode="auto">
          <a:xfrm>
            <a:off x="2628900" y="43307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9405" name="AutoShape 157"/>
          <p:cNvSpPr>
            <a:spLocks noChangeArrowheads="1"/>
          </p:cNvSpPr>
          <p:nvPr/>
        </p:nvSpPr>
        <p:spPr bwMode="auto">
          <a:xfrm>
            <a:off x="2628900" y="64770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9406" name="Text Box 158"/>
          <p:cNvSpPr txBox="1">
            <a:spLocks noChangeArrowheads="1"/>
          </p:cNvSpPr>
          <p:nvPr/>
        </p:nvSpPr>
        <p:spPr bwMode="auto">
          <a:xfrm>
            <a:off x="733425" y="2778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309407" name="Text Box 159"/>
          <p:cNvSpPr txBox="1">
            <a:spLocks noChangeArrowheads="1"/>
          </p:cNvSpPr>
          <p:nvPr/>
        </p:nvSpPr>
        <p:spPr bwMode="auto">
          <a:xfrm>
            <a:off x="2422525" y="2524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q</a:t>
            </a:r>
          </a:p>
        </p:txBody>
      </p:sp>
      <p:sp>
        <p:nvSpPr>
          <p:cNvPr id="309408" name="Text Box 160"/>
          <p:cNvSpPr txBox="1">
            <a:spLocks noChangeArrowheads="1"/>
          </p:cNvSpPr>
          <p:nvPr/>
        </p:nvSpPr>
        <p:spPr bwMode="auto">
          <a:xfrm>
            <a:off x="4632325" y="315913"/>
            <a:ext cx="26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274" name="Group 2"/>
          <p:cNvGraphicFramePr>
            <a:graphicFrameLocks noGrp="1"/>
          </p:cNvGraphicFramePr>
          <p:nvPr/>
        </p:nvGraphicFramePr>
        <p:xfrm>
          <a:off x="635000" y="6350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298" name="Group 26"/>
          <p:cNvGraphicFramePr>
            <a:graphicFrameLocks noGrp="1"/>
          </p:cNvGraphicFramePr>
          <p:nvPr/>
        </p:nvGraphicFramePr>
        <p:xfrm>
          <a:off x="635000" y="14605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322" name="Text Box 50"/>
          <p:cNvSpPr txBox="1">
            <a:spLocks noChangeArrowheads="1"/>
          </p:cNvSpPr>
          <p:nvPr/>
        </p:nvSpPr>
        <p:spPr bwMode="auto">
          <a:xfrm>
            <a:off x="1571625" y="10525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0323" name="Text Box 51"/>
          <p:cNvSpPr txBox="1">
            <a:spLocks noChangeArrowheads="1"/>
          </p:cNvSpPr>
          <p:nvPr/>
        </p:nvSpPr>
        <p:spPr bwMode="auto">
          <a:xfrm>
            <a:off x="3298825" y="10398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0324" name="Text Box 52"/>
          <p:cNvSpPr txBox="1">
            <a:spLocks noChangeArrowheads="1"/>
          </p:cNvSpPr>
          <p:nvPr/>
        </p:nvSpPr>
        <p:spPr bwMode="auto">
          <a:xfrm>
            <a:off x="2016125" y="18780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graphicFrame>
        <p:nvGraphicFramePr>
          <p:cNvPr id="310325" name="Group 53"/>
          <p:cNvGraphicFramePr>
            <a:graphicFrameLocks noGrp="1"/>
          </p:cNvGraphicFramePr>
          <p:nvPr/>
        </p:nvGraphicFramePr>
        <p:xfrm>
          <a:off x="635000" y="26416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349" name="Group 77"/>
          <p:cNvGraphicFramePr>
            <a:graphicFrameLocks noGrp="1"/>
          </p:cNvGraphicFramePr>
          <p:nvPr/>
        </p:nvGraphicFramePr>
        <p:xfrm>
          <a:off x="635000" y="3454400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373" name="Text Box 101"/>
          <p:cNvSpPr txBox="1">
            <a:spLocks noChangeArrowheads="1"/>
          </p:cNvSpPr>
          <p:nvPr/>
        </p:nvSpPr>
        <p:spPr bwMode="auto">
          <a:xfrm>
            <a:off x="1571625" y="30464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0374" name="Text Box 102"/>
          <p:cNvSpPr txBox="1">
            <a:spLocks noChangeArrowheads="1"/>
          </p:cNvSpPr>
          <p:nvPr/>
        </p:nvSpPr>
        <p:spPr bwMode="auto">
          <a:xfrm>
            <a:off x="3781425" y="30464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0375" name="Text Box 103"/>
          <p:cNvSpPr txBox="1">
            <a:spLocks noChangeArrowheads="1"/>
          </p:cNvSpPr>
          <p:nvPr/>
        </p:nvSpPr>
        <p:spPr bwMode="auto">
          <a:xfrm>
            <a:off x="2409825" y="3871913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10376" name="AutoShape 104"/>
          <p:cNvSpPr>
            <a:spLocks noChangeArrowheads="1"/>
          </p:cNvSpPr>
          <p:nvPr/>
        </p:nvSpPr>
        <p:spPr bwMode="auto">
          <a:xfrm>
            <a:off x="2603500" y="21717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10377" name="Group 105"/>
          <p:cNvGraphicFramePr>
            <a:graphicFrameLocks noGrp="1"/>
          </p:cNvGraphicFramePr>
          <p:nvPr/>
        </p:nvGraphicFramePr>
        <p:xfrm>
          <a:off x="635000" y="47656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401" name="Group 129"/>
          <p:cNvGraphicFramePr>
            <a:graphicFrameLocks noGrp="1"/>
          </p:cNvGraphicFramePr>
          <p:nvPr/>
        </p:nvGraphicFramePr>
        <p:xfrm>
          <a:off x="635000" y="56038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425" name="Text Box 153"/>
          <p:cNvSpPr txBox="1">
            <a:spLocks noChangeArrowheads="1"/>
          </p:cNvSpPr>
          <p:nvPr/>
        </p:nvSpPr>
        <p:spPr bwMode="auto">
          <a:xfrm>
            <a:off x="1558925" y="52085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0426" name="Text Box 154"/>
          <p:cNvSpPr txBox="1">
            <a:spLocks noChangeArrowheads="1"/>
          </p:cNvSpPr>
          <p:nvPr/>
        </p:nvSpPr>
        <p:spPr bwMode="auto">
          <a:xfrm>
            <a:off x="4175125" y="51958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0427" name="Text Box 155"/>
          <p:cNvSpPr txBox="1">
            <a:spLocks noChangeArrowheads="1"/>
          </p:cNvSpPr>
          <p:nvPr/>
        </p:nvSpPr>
        <p:spPr bwMode="auto">
          <a:xfrm>
            <a:off x="2867025" y="60213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10428" name="AutoShape 156"/>
          <p:cNvSpPr>
            <a:spLocks noChangeArrowheads="1"/>
          </p:cNvSpPr>
          <p:nvPr/>
        </p:nvSpPr>
        <p:spPr bwMode="auto">
          <a:xfrm>
            <a:off x="2603500" y="41910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0429" name="AutoShape 157"/>
          <p:cNvSpPr>
            <a:spLocks noChangeArrowheads="1"/>
          </p:cNvSpPr>
          <p:nvPr/>
        </p:nvSpPr>
        <p:spPr bwMode="auto">
          <a:xfrm>
            <a:off x="2603500" y="63500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4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298" name="Group 2"/>
          <p:cNvGraphicFramePr>
            <a:graphicFrameLocks noGrp="1"/>
          </p:cNvGraphicFramePr>
          <p:nvPr/>
        </p:nvGraphicFramePr>
        <p:xfrm>
          <a:off x="622300" y="5111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22" name="Group 26"/>
          <p:cNvGraphicFramePr>
            <a:graphicFrameLocks noGrp="1"/>
          </p:cNvGraphicFramePr>
          <p:nvPr/>
        </p:nvGraphicFramePr>
        <p:xfrm>
          <a:off x="622300" y="13366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346" name="Text Box 50"/>
          <p:cNvSpPr txBox="1">
            <a:spLocks noChangeArrowheads="1"/>
          </p:cNvSpPr>
          <p:nvPr/>
        </p:nvSpPr>
        <p:spPr bwMode="auto">
          <a:xfrm>
            <a:off x="1558925" y="9286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1347" name="Text Box 51"/>
          <p:cNvSpPr txBox="1">
            <a:spLocks noChangeArrowheads="1"/>
          </p:cNvSpPr>
          <p:nvPr/>
        </p:nvSpPr>
        <p:spPr bwMode="auto">
          <a:xfrm>
            <a:off x="4619625" y="9159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1348" name="Text Box 52"/>
          <p:cNvSpPr txBox="1">
            <a:spLocks noChangeArrowheads="1"/>
          </p:cNvSpPr>
          <p:nvPr/>
        </p:nvSpPr>
        <p:spPr bwMode="auto">
          <a:xfrm>
            <a:off x="3286125" y="17541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11349" name="AutoShape 53"/>
          <p:cNvSpPr>
            <a:spLocks noChangeArrowheads="1"/>
          </p:cNvSpPr>
          <p:nvPr/>
        </p:nvSpPr>
        <p:spPr bwMode="auto">
          <a:xfrm>
            <a:off x="2590800" y="20701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11350" name="Group 54"/>
          <p:cNvGraphicFramePr>
            <a:graphicFrameLocks noGrp="1"/>
          </p:cNvGraphicFramePr>
          <p:nvPr/>
        </p:nvGraphicFramePr>
        <p:xfrm>
          <a:off x="622300" y="26574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374" name="Group 78"/>
          <p:cNvGraphicFramePr>
            <a:graphicFrameLocks noGrp="1"/>
          </p:cNvGraphicFramePr>
          <p:nvPr/>
        </p:nvGraphicFramePr>
        <p:xfrm>
          <a:off x="622300" y="35083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398" name="Text Box 102"/>
          <p:cNvSpPr txBox="1">
            <a:spLocks noChangeArrowheads="1"/>
          </p:cNvSpPr>
          <p:nvPr/>
        </p:nvSpPr>
        <p:spPr bwMode="auto">
          <a:xfrm>
            <a:off x="2016125" y="30749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1399" name="Text Box 103"/>
          <p:cNvSpPr txBox="1">
            <a:spLocks noChangeArrowheads="1"/>
          </p:cNvSpPr>
          <p:nvPr/>
        </p:nvSpPr>
        <p:spPr bwMode="auto">
          <a:xfrm>
            <a:off x="4619625" y="30622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1400" name="Text Box 104"/>
          <p:cNvSpPr txBox="1">
            <a:spLocks noChangeArrowheads="1"/>
          </p:cNvSpPr>
          <p:nvPr/>
        </p:nvSpPr>
        <p:spPr bwMode="auto">
          <a:xfrm>
            <a:off x="3756025" y="39385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11401" name="AutoShape 105"/>
          <p:cNvSpPr>
            <a:spLocks noChangeArrowheads="1"/>
          </p:cNvSpPr>
          <p:nvPr/>
        </p:nvSpPr>
        <p:spPr bwMode="auto">
          <a:xfrm>
            <a:off x="2603500" y="42037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11402" name="Group 106"/>
          <p:cNvGraphicFramePr>
            <a:graphicFrameLocks noGrp="1"/>
          </p:cNvGraphicFramePr>
          <p:nvPr/>
        </p:nvGraphicFramePr>
        <p:xfrm>
          <a:off x="622300" y="47402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1426" name="Group 130"/>
          <p:cNvGraphicFramePr>
            <a:graphicFrameLocks noGrp="1"/>
          </p:cNvGraphicFramePr>
          <p:nvPr/>
        </p:nvGraphicFramePr>
        <p:xfrm>
          <a:off x="622300" y="56165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450" name="Text Box 154"/>
          <p:cNvSpPr txBox="1">
            <a:spLocks noChangeArrowheads="1"/>
          </p:cNvSpPr>
          <p:nvPr/>
        </p:nvSpPr>
        <p:spPr bwMode="auto">
          <a:xfrm>
            <a:off x="1990725" y="51831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1451" name="Text Box 155"/>
          <p:cNvSpPr txBox="1">
            <a:spLocks noChangeArrowheads="1"/>
          </p:cNvSpPr>
          <p:nvPr/>
        </p:nvSpPr>
        <p:spPr bwMode="auto">
          <a:xfrm>
            <a:off x="5000625" y="51577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1452" name="Text Box 156"/>
          <p:cNvSpPr txBox="1">
            <a:spLocks noChangeArrowheads="1"/>
          </p:cNvSpPr>
          <p:nvPr/>
        </p:nvSpPr>
        <p:spPr bwMode="auto">
          <a:xfrm>
            <a:off x="4200525" y="60467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311453" name="AutoShape 157"/>
          <p:cNvSpPr>
            <a:spLocks noChangeArrowheads="1"/>
          </p:cNvSpPr>
          <p:nvPr/>
        </p:nvSpPr>
        <p:spPr bwMode="auto">
          <a:xfrm>
            <a:off x="2590800" y="6350000"/>
            <a:ext cx="406400" cy="2921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4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322" name="Group 2"/>
          <p:cNvGraphicFramePr>
            <a:graphicFrameLocks noGrp="1"/>
          </p:cNvGraphicFramePr>
          <p:nvPr/>
        </p:nvGraphicFramePr>
        <p:xfrm>
          <a:off x="660400" y="6254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2346" name="Group 26"/>
          <p:cNvGraphicFramePr>
            <a:graphicFrameLocks noGrp="1"/>
          </p:cNvGraphicFramePr>
          <p:nvPr/>
        </p:nvGraphicFramePr>
        <p:xfrm>
          <a:off x="660400" y="1476375"/>
          <a:ext cx="4356100" cy="444500"/>
        </p:xfrm>
        <a:graphic>
          <a:graphicData uri="http://schemas.openxmlformats.org/drawingml/2006/table">
            <a:tbl>
              <a:tblPr/>
              <a:tblGrid>
                <a:gridCol w="434975"/>
                <a:gridCol w="436563"/>
                <a:gridCol w="434975"/>
                <a:gridCol w="436562"/>
                <a:gridCol w="434975"/>
                <a:gridCol w="434975"/>
                <a:gridCol w="436563"/>
                <a:gridCol w="434975"/>
                <a:gridCol w="436562"/>
                <a:gridCol w="434975"/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312370" name="Text Box 50"/>
          <p:cNvSpPr txBox="1">
            <a:spLocks noChangeArrowheads="1"/>
          </p:cNvSpPr>
          <p:nvPr/>
        </p:nvSpPr>
        <p:spPr bwMode="auto">
          <a:xfrm>
            <a:off x="2892425" y="10683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12371" name="Text Box 51"/>
          <p:cNvSpPr txBox="1">
            <a:spLocks noChangeArrowheads="1"/>
          </p:cNvSpPr>
          <p:nvPr/>
        </p:nvSpPr>
        <p:spPr bwMode="auto">
          <a:xfrm>
            <a:off x="5038725" y="1042988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12372" name="Text Box 52"/>
          <p:cNvSpPr txBox="1">
            <a:spLocks noChangeArrowheads="1"/>
          </p:cNvSpPr>
          <p:nvPr/>
        </p:nvSpPr>
        <p:spPr bwMode="auto">
          <a:xfrm>
            <a:off x="5013325" y="190658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11"/>
          <p:cNvSpPr>
            <a:spLocks noChangeArrowheads="1"/>
          </p:cNvSpPr>
          <p:nvPr/>
        </p:nvSpPr>
        <p:spPr bwMode="auto">
          <a:xfrm>
            <a:off x="2632075" y="4579938"/>
            <a:ext cx="1379538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5405" name="AutoShape 61"/>
          <p:cNvSpPr>
            <a:spLocks noChangeArrowheads="1"/>
          </p:cNvSpPr>
          <p:nvPr/>
        </p:nvSpPr>
        <p:spPr bwMode="auto">
          <a:xfrm>
            <a:off x="2627313" y="4592638"/>
            <a:ext cx="1370012" cy="427037"/>
          </a:xfrm>
          <a:prstGeom prst="roundRect">
            <a:avLst>
              <a:gd name="adj" fmla="val 13755"/>
            </a:avLst>
          </a:prstGeom>
          <a:solidFill>
            <a:schemeClr val="bg1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9  |  4</a:t>
            </a:r>
          </a:p>
        </p:txBody>
      </p:sp>
      <p:sp>
        <p:nvSpPr>
          <p:cNvPr id="185402" name="Line 58"/>
          <p:cNvSpPr>
            <a:spLocks noChangeShapeType="1"/>
          </p:cNvSpPr>
          <p:nvPr/>
        </p:nvSpPr>
        <p:spPr bwMode="auto">
          <a:xfrm flipV="1">
            <a:off x="1244600" y="4114800"/>
            <a:ext cx="635000" cy="355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205" name="AutoShape 2"/>
          <p:cNvCxnSpPr>
            <a:cxnSpLocks noChangeShapeType="1"/>
            <a:stCxn id="51213" idx="0"/>
            <a:endCxn id="51211" idx="2"/>
          </p:cNvCxnSpPr>
          <p:nvPr/>
        </p:nvCxnSpPr>
        <p:spPr bwMode="auto">
          <a:xfrm flipV="1">
            <a:off x="1350963" y="4000500"/>
            <a:ext cx="985837" cy="560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6" name="AutoShape 3"/>
          <p:cNvCxnSpPr>
            <a:cxnSpLocks noChangeShapeType="1"/>
            <a:stCxn id="51202" idx="0"/>
            <a:endCxn id="51211" idx="2"/>
          </p:cNvCxnSpPr>
          <p:nvPr/>
        </p:nvCxnSpPr>
        <p:spPr bwMode="auto">
          <a:xfrm flipH="1" flipV="1">
            <a:off x="2336800" y="4000500"/>
            <a:ext cx="985838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7" name="AutoShape 4"/>
          <p:cNvCxnSpPr>
            <a:cxnSpLocks noChangeShapeType="1"/>
            <a:stCxn id="51232" idx="0"/>
            <a:endCxn id="51213" idx="2"/>
          </p:cNvCxnSpPr>
          <p:nvPr/>
        </p:nvCxnSpPr>
        <p:spPr bwMode="auto">
          <a:xfrm flipV="1">
            <a:off x="919163" y="5026025"/>
            <a:ext cx="431800" cy="560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8" name="AutoShape 5"/>
          <p:cNvCxnSpPr>
            <a:cxnSpLocks noChangeShapeType="1"/>
            <a:stCxn id="51217" idx="0"/>
            <a:endCxn id="51202" idx="2"/>
          </p:cNvCxnSpPr>
          <p:nvPr/>
        </p:nvCxnSpPr>
        <p:spPr bwMode="auto">
          <a:xfrm flipV="1">
            <a:off x="2878138" y="5016500"/>
            <a:ext cx="4445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9" name="AutoShape 6"/>
          <p:cNvCxnSpPr>
            <a:cxnSpLocks noChangeShapeType="1"/>
            <a:stCxn id="51213" idx="2"/>
            <a:endCxn id="51216" idx="0"/>
          </p:cNvCxnSpPr>
          <p:nvPr/>
        </p:nvCxnSpPr>
        <p:spPr bwMode="auto">
          <a:xfrm>
            <a:off x="1350963" y="50260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0" name="AutoShape 7"/>
          <p:cNvCxnSpPr>
            <a:cxnSpLocks noChangeShapeType="1"/>
            <a:stCxn id="51202" idx="2"/>
            <a:endCxn id="51218" idx="0"/>
          </p:cNvCxnSpPr>
          <p:nvPr/>
        </p:nvCxnSpPr>
        <p:spPr bwMode="auto">
          <a:xfrm>
            <a:off x="3322638" y="5016500"/>
            <a:ext cx="463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1" name="AutoShape 8"/>
          <p:cNvSpPr>
            <a:spLocks noChangeArrowheads="1"/>
          </p:cNvSpPr>
          <p:nvPr/>
        </p:nvSpPr>
        <p:spPr bwMode="auto">
          <a:xfrm>
            <a:off x="1152525" y="3554413"/>
            <a:ext cx="2366963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7  2  </a:t>
            </a:r>
            <a:r>
              <a: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|</a:t>
            </a:r>
            <a:r>
              <a:rPr lang="en-US" altLang="ko-KR" sz="1800" i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9  4</a:t>
            </a:r>
          </a:p>
        </p:txBody>
      </p:sp>
      <p:sp>
        <p:nvSpPr>
          <p:cNvPr id="51212" name="AutoShape 9"/>
          <p:cNvSpPr>
            <a:spLocks noChangeArrowheads="1"/>
          </p:cNvSpPr>
          <p:nvPr/>
        </p:nvSpPr>
        <p:spPr bwMode="auto">
          <a:xfrm>
            <a:off x="5233988" y="3554413"/>
            <a:ext cx="2366962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213" name="AutoShape 10"/>
          <p:cNvSpPr>
            <a:spLocks noChangeArrowheads="1"/>
          </p:cNvSpPr>
          <p:nvPr/>
        </p:nvSpPr>
        <p:spPr bwMode="auto">
          <a:xfrm>
            <a:off x="709613" y="4579938"/>
            <a:ext cx="1281112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7  </a:t>
            </a:r>
            <a:r>
              <a: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|</a:t>
            </a:r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2</a:t>
            </a:r>
          </a:p>
        </p:txBody>
      </p:sp>
      <p:sp>
        <p:nvSpPr>
          <p:cNvPr id="51214" name="AutoShape 12"/>
          <p:cNvSpPr>
            <a:spLocks noChangeArrowheads="1"/>
          </p:cNvSpPr>
          <p:nvPr/>
        </p:nvSpPr>
        <p:spPr bwMode="auto">
          <a:xfrm>
            <a:off x="4791075" y="4579938"/>
            <a:ext cx="1281113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215" name="AutoShape 13"/>
          <p:cNvSpPr>
            <a:spLocks noChangeArrowheads="1"/>
          </p:cNvSpPr>
          <p:nvPr/>
        </p:nvSpPr>
        <p:spPr bwMode="auto">
          <a:xfrm>
            <a:off x="6711950" y="4579938"/>
            <a:ext cx="1381125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216" name="AutoShape 14"/>
          <p:cNvSpPr>
            <a:spLocks noChangeArrowheads="1"/>
          </p:cNvSpPr>
          <p:nvPr/>
        </p:nvSpPr>
        <p:spPr bwMode="auto">
          <a:xfrm>
            <a:off x="1497013" y="5605463"/>
            <a:ext cx="64135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217" name="AutoShape 15"/>
          <p:cNvSpPr>
            <a:spLocks noChangeArrowheads="1"/>
          </p:cNvSpPr>
          <p:nvPr/>
        </p:nvSpPr>
        <p:spPr bwMode="auto">
          <a:xfrm>
            <a:off x="2551113" y="5605463"/>
            <a:ext cx="652462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218" name="AutoShape 16"/>
          <p:cNvSpPr>
            <a:spLocks noChangeArrowheads="1"/>
          </p:cNvSpPr>
          <p:nvPr/>
        </p:nvSpPr>
        <p:spPr bwMode="auto">
          <a:xfrm>
            <a:off x="3468688" y="5605463"/>
            <a:ext cx="63500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219" name="AutoShape 17"/>
          <p:cNvSpPr>
            <a:spLocks noChangeArrowheads="1"/>
          </p:cNvSpPr>
          <p:nvPr/>
        </p:nvSpPr>
        <p:spPr bwMode="auto">
          <a:xfrm>
            <a:off x="4667250" y="5605463"/>
            <a:ext cx="665163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220" name="AutoShape 18"/>
          <p:cNvSpPr>
            <a:spLocks noChangeArrowheads="1"/>
          </p:cNvSpPr>
          <p:nvPr/>
        </p:nvSpPr>
        <p:spPr bwMode="auto">
          <a:xfrm>
            <a:off x="5578475" y="5605463"/>
            <a:ext cx="64135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221" name="AutoShape 19"/>
          <p:cNvSpPr>
            <a:spLocks noChangeArrowheads="1"/>
          </p:cNvSpPr>
          <p:nvPr/>
        </p:nvSpPr>
        <p:spPr bwMode="auto">
          <a:xfrm>
            <a:off x="6632575" y="5605463"/>
            <a:ext cx="652463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1222" name="AutoShape 20"/>
          <p:cNvSpPr>
            <a:spLocks noChangeArrowheads="1"/>
          </p:cNvSpPr>
          <p:nvPr/>
        </p:nvSpPr>
        <p:spPr bwMode="auto">
          <a:xfrm>
            <a:off x="7550150" y="5605463"/>
            <a:ext cx="635000" cy="427037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51223" name="AutoShape 21"/>
          <p:cNvCxnSpPr>
            <a:cxnSpLocks noChangeShapeType="1"/>
            <a:stCxn id="51214" idx="0"/>
            <a:endCxn id="51212" idx="2"/>
          </p:cNvCxnSpPr>
          <p:nvPr/>
        </p:nvCxnSpPr>
        <p:spPr bwMode="auto">
          <a:xfrm flipV="1">
            <a:off x="5432425" y="3990975"/>
            <a:ext cx="985838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4" name="AutoShape 22"/>
          <p:cNvCxnSpPr>
            <a:cxnSpLocks noChangeShapeType="1"/>
            <a:stCxn id="51215" idx="0"/>
            <a:endCxn id="51212" idx="2"/>
          </p:cNvCxnSpPr>
          <p:nvPr/>
        </p:nvCxnSpPr>
        <p:spPr bwMode="auto">
          <a:xfrm flipH="1" flipV="1">
            <a:off x="6418263" y="3990975"/>
            <a:ext cx="9842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5" name="AutoShape 23"/>
          <p:cNvCxnSpPr>
            <a:cxnSpLocks noChangeShapeType="1"/>
            <a:stCxn id="51219" idx="0"/>
            <a:endCxn id="51214" idx="2"/>
          </p:cNvCxnSpPr>
          <p:nvPr/>
        </p:nvCxnSpPr>
        <p:spPr bwMode="auto">
          <a:xfrm flipV="1">
            <a:off x="5000625" y="5016500"/>
            <a:ext cx="431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6" name="AutoShape 24"/>
          <p:cNvCxnSpPr>
            <a:cxnSpLocks noChangeShapeType="1"/>
            <a:stCxn id="51221" idx="0"/>
            <a:endCxn id="51215" idx="2"/>
          </p:cNvCxnSpPr>
          <p:nvPr/>
        </p:nvCxnSpPr>
        <p:spPr bwMode="auto">
          <a:xfrm flipV="1">
            <a:off x="6959600" y="5016500"/>
            <a:ext cx="442913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7" name="AutoShape 25"/>
          <p:cNvCxnSpPr>
            <a:cxnSpLocks noChangeShapeType="1"/>
            <a:stCxn id="51214" idx="2"/>
            <a:endCxn id="51220" idx="0"/>
          </p:cNvCxnSpPr>
          <p:nvPr/>
        </p:nvCxnSpPr>
        <p:spPr bwMode="auto">
          <a:xfrm>
            <a:off x="5432425" y="50165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8" name="AutoShape 26"/>
          <p:cNvCxnSpPr>
            <a:cxnSpLocks noChangeShapeType="1"/>
            <a:stCxn id="51215" idx="2"/>
            <a:endCxn id="51222" idx="0"/>
          </p:cNvCxnSpPr>
          <p:nvPr/>
        </p:nvCxnSpPr>
        <p:spPr bwMode="auto">
          <a:xfrm>
            <a:off x="7402513" y="5016500"/>
            <a:ext cx="4651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9" name="AutoShape 27"/>
          <p:cNvSpPr>
            <a:spLocks noChangeArrowheads="1"/>
          </p:cNvSpPr>
          <p:nvPr/>
        </p:nvSpPr>
        <p:spPr bwMode="auto">
          <a:xfrm>
            <a:off x="2133600" y="2438400"/>
            <a:ext cx="4572000" cy="5191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7  2  9  4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b="1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  <a:sym typeface="Symbol" panose="05050102010706020507" pitchFamily="18" charset="2"/>
              </a:rPr>
              <a:t></a:t>
            </a:r>
            <a:r>
              <a:rPr lang="en-US" altLang="ko-KR" sz="2000" i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3  8  6  1 </a:t>
            </a:r>
          </a:p>
        </p:txBody>
      </p:sp>
      <p:cxnSp>
        <p:nvCxnSpPr>
          <p:cNvPr id="51230" name="AutoShape 28"/>
          <p:cNvCxnSpPr>
            <a:cxnSpLocks noChangeShapeType="1"/>
            <a:stCxn id="51211" idx="0"/>
            <a:endCxn id="51229" idx="2"/>
          </p:cNvCxnSpPr>
          <p:nvPr/>
        </p:nvCxnSpPr>
        <p:spPr bwMode="auto">
          <a:xfrm flipV="1">
            <a:off x="2336800" y="2976563"/>
            <a:ext cx="2082800" cy="558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1" name="AutoShape 29"/>
          <p:cNvCxnSpPr>
            <a:cxnSpLocks noChangeShapeType="1"/>
            <a:stCxn id="51212" idx="0"/>
            <a:endCxn id="51229" idx="2"/>
          </p:cNvCxnSpPr>
          <p:nvPr/>
        </p:nvCxnSpPr>
        <p:spPr bwMode="auto">
          <a:xfrm flipH="1" flipV="1">
            <a:off x="4419600" y="2976563"/>
            <a:ext cx="1998663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2" name="AutoShape 30"/>
          <p:cNvSpPr>
            <a:spLocks noChangeArrowheads="1"/>
          </p:cNvSpPr>
          <p:nvPr/>
        </p:nvSpPr>
        <p:spPr bwMode="auto">
          <a:xfrm>
            <a:off x="585788" y="5605463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185375" name="Line 31"/>
          <p:cNvSpPr>
            <a:spLocks noChangeShapeType="1"/>
          </p:cNvSpPr>
          <p:nvPr/>
        </p:nvSpPr>
        <p:spPr bwMode="auto">
          <a:xfrm flipV="1">
            <a:off x="838200" y="5105400"/>
            <a:ext cx="304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5379" name="Group 35"/>
          <p:cNvGrpSpPr>
            <a:grpSpLocks/>
          </p:cNvGrpSpPr>
          <p:nvPr/>
        </p:nvGrpSpPr>
        <p:grpSpPr bwMode="auto">
          <a:xfrm>
            <a:off x="571500" y="4605338"/>
            <a:ext cx="774700" cy="1490662"/>
            <a:chOff x="360" y="2901"/>
            <a:chExt cx="488" cy="939"/>
          </a:xfrm>
        </p:grpSpPr>
        <p:sp>
          <p:nvSpPr>
            <p:cNvPr id="51271" name="Rectangle 32"/>
            <p:cNvSpPr>
              <a:spLocks noChangeArrowheads="1"/>
            </p:cNvSpPr>
            <p:nvPr/>
          </p:nvSpPr>
          <p:spPr bwMode="auto">
            <a:xfrm>
              <a:off x="634" y="2901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rPr>
                <a:t>7</a:t>
              </a:r>
              <a:endParaRPr lang="ko-KR" altLang="en-US" sz="1800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5378" name="Rectangle 34"/>
            <p:cNvSpPr>
              <a:spLocks noChangeArrowheads="1"/>
            </p:cNvSpPr>
            <p:nvPr/>
          </p:nvSpPr>
          <p:spPr bwMode="auto">
            <a:xfrm>
              <a:off x="360" y="3168"/>
              <a:ext cx="488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185380" name="AutoShape 36"/>
          <p:cNvSpPr>
            <a:spLocks noChangeArrowheads="1"/>
          </p:cNvSpPr>
          <p:nvPr/>
        </p:nvSpPr>
        <p:spPr bwMode="auto">
          <a:xfrm>
            <a:off x="1487488" y="5605463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185381" name="Line 37"/>
          <p:cNvSpPr>
            <a:spLocks noChangeShapeType="1"/>
          </p:cNvSpPr>
          <p:nvPr/>
        </p:nvSpPr>
        <p:spPr bwMode="auto">
          <a:xfrm flipH="1" flipV="1">
            <a:off x="1536700" y="5092700"/>
            <a:ext cx="317500" cy="419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5384" name="Group 40"/>
          <p:cNvGrpSpPr>
            <a:grpSpLocks/>
          </p:cNvGrpSpPr>
          <p:nvPr/>
        </p:nvGrpSpPr>
        <p:grpSpPr bwMode="auto">
          <a:xfrm>
            <a:off x="1346200" y="4605338"/>
            <a:ext cx="863600" cy="1465262"/>
            <a:chOff x="848" y="2901"/>
            <a:chExt cx="544" cy="923"/>
          </a:xfrm>
        </p:grpSpPr>
        <p:sp>
          <p:nvSpPr>
            <p:cNvPr id="51269" name="Rectangle 38"/>
            <p:cNvSpPr>
              <a:spLocks noChangeArrowheads="1"/>
            </p:cNvSpPr>
            <p:nvPr/>
          </p:nvSpPr>
          <p:spPr bwMode="auto">
            <a:xfrm>
              <a:off x="890" y="2901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185383" name="Rectangle 39"/>
            <p:cNvSpPr>
              <a:spLocks noChangeArrowheads="1"/>
            </p:cNvSpPr>
            <p:nvPr/>
          </p:nvSpPr>
          <p:spPr bwMode="auto">
            <a:xfrm>
              <a:off x="848" y="3168"/>
              <a:ext cx="544" cy="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185385" name="AutoShape 41"/>
          <p:cNvSpPr>
            <a:spLocks noChangeArrowheads="1"/>
          </p:cNvSpPr>
          <p:nvPr/>
        </p:nvSpPr>
        <p:spPr bwMode="auto">
          <a:xfrm>
            <a:off x="709613" y="4579938"/>
            <a:ext cx="128111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2     7</a:t>
            </a:r>
          </a:p>
        </p:txBody>
      </p:sp>
      <p:grpSp>
        <p:nvGrpSpPr>
          <p:cNvPr id="185388" name="Group 44"/>
          <p:cNvGrpSpPr>
            <a:grpSpLocks/>
          </p:cNvGrpSpPr>
          <p:nvPr/>
        </p:nvGrpSpPr>
        <p:grpSpPr bwMode="auto">
          <a:xfrm>
            <a:off x="673100" y="3589338"/>
            <a:ext cx="1663700" cy="1465262"/>
            <a:chOff x="424" y="2261"/>
            <a:chExt cx="1048" cy="923"/>
          </a:xfrm>
        </p:grpSpPr>
        <p:sp>
          <p:nvSpPr>
            <p:cNvPr id="51267" name="Rectangle 42"/>
            <p:cNvSpPr>
              <a:spLocks noChangeArrowheads="1"/>
            </p:cNvSpPr>
            <p:nvPr/>
          </p:nvSpPr>
          <p:spPr bwMode="auto">
            <a:xfrm>
              <a:off x="1106" y="2261"/>
              <a:ext cx="33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rPr>
                <a:t>2  7</a:t>
              </a:r>
              <a:endParaRPr lang="ko-KR" altLang="en-US" sz="1800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5387" name="Rectangle 43"/>
            <p:cNvSpPr>
              <a:spLocks noChangeArrowheads="1"/>
            </p:cNvSpPr>
            <p:nvPr/>
          </p:nvSpPr>
          <p:spPr bwMode="auto">
            <a:xfrm>
              <a:off x="424" y="2520"/>
              <a:ext cx="1048" cy="6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185390" name="AutoShape 46"/>
          <p:cNvSpPr>
            <a:spLocks noChangeArrowheads="1"/>
          </p:cNvSpPr>
          <p:nvPr/>
        </p:nvSpPr>
        <p:spPr bwMode="auto">
          <a:xfrm>
            <a:off x="2554288" y="5605463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185391" name="Line 47"/>
          <p:cNvSpPr>
            <a:spLocks noChangeShapeType="1"/>
          </p:cNvSpPr>
          <p:nvPr/>
        </p:nvSpPr>
        <p:spPr bwMode="auto">
          <a:xfrm flipV="1">
            <a:off x="2806700" y="5105400"/>
            <a:ext cx="3048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392" name="AutoShape 48"/>
          <p:cNvSpPr>
            <a:spLocks noChangeArrowheads="1"/>
          </p:cNvSpPr>
          <p:nvPr/>
        </p:nvSpPr>
        <p:spPr bwMode="auto">
          <a:xfrm>
            <a:off x="3468688" y="5605463"/>
            <a:ext cx="665162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185393" name="Line 49"/>
          <p:cNvSpPr>
            <a:spLocks noChangeShapeType="1"/>
          </p:cNvSpPr>
          <p:nvPr/>
        </p:nvSpPr>
        <p:spPr bwMode="auto">
          <a:xfrm flipH="1" flipV="1">
            <a:off x="3530600" y="5105400"/>
            <a:ext cx="317500" cy="393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5398" name="Group 54"/>
          <p:cNvGrpSpPr>
            <a:grpSpLocks/>
          </p:cNvGrpSpPr>
          <p:nvPr/>
        </p:nvGrpSpPr>
        <p:grpSpPr bwMode="auto">
          <a:xfrm>
            <a:off x="2514600" y="4630738"/>
            <a:ext cx="825500" cy="1477962"/>
            <a:chOff x="1584" y="2917"/>
            <a:chExt cx="520" cy="931"/>
          </a:xfrm>
        </p:grpSpPr>
        <p:sp>
          <p:nvSpPr>
            <p:cNvPr id="51265" name="Rectangle 52"/>
            <p:cNvSpPr>
              <a:spLocks noChangeArrowheads="1"/>
            </p:cNvSpPr>
            <p:nvPr/>
          </p:nvSpPr>
          <p:spPr bwMode="auto">
            <a:xfrm>
              <a:off x="1866" y="2917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ko-KR" altLang="en-US" sz="1800" i="0"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85397" name="Rectangle 53"/>
            <p:cNvSpPr>
              <a:spLocks noChangeArrowheads="1"/>
            </p:cNvSpPr>
            <p:nvPr/>
          </p:nvSpPr>
          <p:spPr bwMode="auto">
            <a:xfrm>
              <a:off x="1584" y="3176"/>
              <a:ext cx="52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185399" name="Group 55"/>
          <p:cNvGrpSpPr>
            <a:grpSpLocks/>
          </p:cNvGrpSpPr>
          <p:nvPr/>
        </p:nvGrpSpPr>
        <p:grpSpPr bwMode="auto">
          <a:xfrm>
            <a:off x="3302000" y="4630738"/>
            <a:ext cx="863600" cy="1465262"/>
            <a:chOff x="848" y="2901"/>
            <a:chExt cx="544" cy="923"/>
          </a:xfrm>
        </p:grpSpPr>
        <p:sp>
          <p:nvSpPr>
            <p:cNvPr id="51263" name="Rectangle 56"/>
            <p:cNvSpPr>
              <a:spLocks noChangeArrowheads="1"/>
            </p:cNvSpPr>
            <p:nvPr/>
          </p:nvSpPr>
          <p:spPr bwMode="auto">
            <a:xfrm>
              <a:off x="890" y="2901"/>
              <a:ext cx="18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85401" name="Rectangle 57"/>
            <p:cNvSpPr>
              <a:spLocks noChangeArrowheads="1"/>
            </p:cNvSpPr>
            <p:nvPr/>
          </p:nvSpPr>
          <p:spPr bwMode="auto">
            <a:xfrm>
              <a:off x="848" y="3168"/>
              <a:ext cx="544" cy="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185389" name="AutoShape 45"/>
          <p:cNvSpPr>
            <a:spLocks noChangeArrowheads="1"/>
          </p:cNvSpPr>
          <p:nvPr/>
        </p:nvSpPr>
        <p:spPr bwMode="auto">
          <a:xfrm>
            <a:off x="2627313" y="4592638"/>
            <a:ext cx="1370012" cy="427037"/>
          </a:xfrm>
          <a:prstGeom prst="roundRect">
            <a:avLst>
              <a:gd name="adj" fmla="val 13755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4     9</a:t>
            </a:r>
          </a:p>
        </p:txBody>
      </p:sp>
      <p:sp>
        <p:nvSpPr>
          <p:cNvPr id="185407" name="Line 63"/>
          <p:cNvSpPr>
            <a:spLocks noChangeShapeType="1"/>
          </p:cNvSpPr>
          <p:nvPr/>
        </p:nvSpPr>
        <p:spPr bwMode="auto">
          <a:xfrm flipH="1" flipV="1">
            <a:off x="2743200" y="4102100"/>
            <a:ext cx="635000" cy="368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5410" name="Group 66"/>
          <p:cNvGrpSpPr>
            <a:grpSpLocks/>
          </p:cNvGrpSpPr>
          <p:nvPr/>
        </p:nvGrpSpPr>
        <p:grpSpPr bwMode="auto">
          <a:xfrm>
            <a:off x="2286000" y="3589338"/>
            <a:ext cx="1765300" cy="1503362"/>
            <a:chOff x="1464" y="2261"/>
            <a:chExt cx="1112" cy="947"/>
          </a:xfrm>
        </p:grpSpPr>
        <p:sp>
          <p:nvSpPr>
            <p:cNvPr id="51261" name="Rectangle 64"/>
            <p:cNvSpPr>
              <a:spLocks noChangeArrowheads="1"/>
            </p:cNvSpPr>
            <p:nvPr/>
          </p:nvSpPr>
          <p:spPr bwMode="auto">
            <a:xfrm>
              <a:off x="1506" y="2261"/>
              <a:ext cx="33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rPr>
                <a:t>4  9</a:t>
              </a:r>
            </a:p>
          </p:txBody>
        </p:sp>
        <p:sp>
          <p:nvSpPr>
            <p:cNvPr id="185409" name="Rectangle 65"/>
            <p:cNvSpPr>
              <a:spLocks noChangeArrowheads="1"/>
            </p:cNvSpPr>
            <p:nvPr/>
          </p:nvSpPr>
          <p:spPr bwMode="auto">
            <a:xfrm>
              <a:off x="1464" y="2520"/>
              <a:ext cx="1112" cy="6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185411" name="AutoShape 67"/>
          <p:cNvSpPr>
            <a:spLocks noChangeArrowheads="1"/>
          </p:cNvSpPr>
          <p:nvPr/>
        </p:nvSpPr>
        <p:spPr bwMode="auto">
          <a:xfrm>
            <a:off x="1152525" y="3554413"/>
            <a:ext cx="2366963" cy="4270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  </a:t>
            </a:r>
            <a:r>
              <a:rPr lang="ko-KR" altLang="en-US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4     7  9</a:t>
            </a:r>
          </a:p>
        </p:txBody>
      </p:sp>
      <p:sp>
        <p:nvSpPr>
          <p:cNvPr id="185412" name="Line 68"/>
          <p:cNvSpPr>
            <a:spLocks noChangeShapeType="1"/>
          </p:cNvSpPr>
          <p:nvPr/>
        </p:nvSpPr>
        <p:spPr bwMode="auto">
          <a:xfrm flipV="1">
            <a:off x="2451100" y="3111500"/>
            <a:ext cx="965200" cy="279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414" name="Freeform 70"/>
          <p:cNvSpPr>
            <a:spLocks/>
          </p:cNvSpPr>
          <p:nvPr/>
        </p:nvSpPr>
        <p:spPr bwMode="auto">
          <a:xfrm>
            <a:off x="4635500" y="3086100"/>
            <a:ext cx="3441700" cy="3060700"/>
          </a:xfrm>
          <a:custGeom>
            <a:avLst/>
            <a:gdLst>
              <a:gd name="T0" fmla="*/ 0 w 2168"/>
              <a:gd name="T1" fmla="*/ 32 h 1928"/>
              <a:gd name="T2" fmla="*/ 672 w 2168"/>
              <a:gd name="T3" fmla="*/ 248 h 1928"/>
              <a:gd name="T4" fmla="*/ 808 w 2168"/>
              <a:gd name="T5" fmla="*/ 656 h 1928"/>
              <a:gd name="T6" fmla="*/ 352 w 2168"/>
              <a:gd name="T7" fmla="*/ 928 h 1928"/>
              <a:gd name="T8" fmla="*/ 32 w 2168"/>
              <a:gd name="T9" fmla="*/ 1904 h 1928"/>
              <a:gd name="T10" fmla="*/ 480 w 2168"/>
              <a:gd name="T11" fmla="*/ 1376 h 1928"/>
              <a:gd name="T12" fmla="*/ 984 w 2168"/>
              <a:gd name="T13" fmla="*/ 1928 h 1928"/>
              <a:gd name="T14" fmla="*/ 664 w 2168"/>
              <a:gd name="T15" fmla="*/ 896 h 1928"/>
              <a:gd name="T16" fmla="*/ 1112 w 2168"/>
              <a:gd name="T17" fmla="*/ 656 h 1928"/>
              <a:gd name="T18" fmla="*/ 1560 w 2168"/>
              <a:gd name="T19" fmla="*/ 896 h 1928"/>
              <a:gd name="T20" fmla="*/ 1344 w 2168"/>
              <a:gd name="T21" fmla="*/ 1928 h 1928"/>
              <a:gd name="T22" fmla="*/ 1736 w 2168"/>
              <a:gd name="T23" fmla="*/ 1400 h 1928"/>
              <a:gd name="T24" fmla="*/ 2168 w 2168"/>
              <a:gd name="T25" fmla="*/ 1920 h 1928"/>
              <a:gd name="T26" fmla="*/ 1856 w 2168"/>
              <a:gd name="T27" fmla="*/ 896 h 1928"/>
              <a:gd name="T28" fmla="*/ 1208 w 2168"/>
              <a:gd name="T29" fmla="*/ 224 h 1928"/>
              <a:gd name="T30" fmla="*/ 576 w 2168"/>
              <a:gd name="T31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8" h="1928">
                <a:moveTo>
                  <a:pt x="0" y="32"/>
                </a:moveTo>
                <a:lnTo>
                  <a:pt x="672" y="248"/>
                </a:lnTo>
                <a:lnTo>
                  <a:pt x="808" y="656"/>
                </a:lnTo>
                <a:lnTo>
                  <a:pt x="352" y="928"/>
                </a:lnTo>
                <a:lnTo>
                  <a:pt x="32" y="1904"/>
                </a:lnTo>
                <a:lnTo>
                  <a:pt x="480" y="1376"/>
                </a:lnTo>
                <a:lnTo>
                  <a:pt x="984" y="1928"/>
                </a:lnTo>
                <a:lnTo>
                  <a:pt x="664" y="896"/>
                </a:lnTo>
                <a:lnTo>
                  <a:pt x="1112" y="656"/>
                </a:lnTo>
                <a:lnTo>
                  <a:pt x="1560" y="896"/>
                </a:lnTo>
                <a:lnTo>
                  <a:pt x="1344" y="1928"/>
                </a:lnTo>
                <a:lnTo>
                  <a:pt x="1736" y="1400"/>
                </a:lnTo>
                <a:lnTo>
                  <a:pt x="2168" y="1920"/>
                </a:lnTo>
                <a:lnTo>
                  <a:pt x="1856" y="896"/>
                </a:lnTo>
                <a:lnTo>
                  <a:pt x="1208" y="224"/>
                </a:lnTo>
                <a:lnTo>
                  <a:pt x="576" y="0"/>
                </a:lnTo>
              </a:path>
            </a:pathLst>
          </a:custGeom>
          <a:noFill/>
          <a:ln w="38100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415" name="Rectangle 71"/>
          <p:cNvSpPr>
            <a:spLocks noChangeArrowheads="1"/>
          </p:cNvSpPr>
          <p:nvPr/>
        </p:nvSpPr>
        <p:spPr bwMode="auto">
          <a:xfrm>
            <a:off x="4441825" y="2506663"/>
            <a:ext cx="10731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1  3  6  8</a:t>
            </a:r>
            <a:endParaRPr lang="ko-KR" altLang="en-US" sz="2000" i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185417" name="Group 73"/>
          <p:cNvGrpSpPr>
            <a:grpSpLocks/>
          </p:cNvGrpSpPr>
          <p:nvPr/>
        </p:nvGrpSpPr>
        <p:grpSpPr bwMode="auto">
          <a:xfrm>
            <a:off x="1104900" y="2506663"/>
            <a:ext cx="3327400" cy="1582737"/>
            <a:chOff x="696" y="1579"/>
            <a:chExt cx="2096" cy="997"/>
          </a:xfrm>
        </p:grpSpPr>
        <p:sp>
          <p:nvSpPr>
            <p:cNvPr id="51259" name="Rectangle 69"/>
            <p:cNvSpPr>
              <a:spLocks noChangeArrowheads="1"/>
            </p:cNvSpPr>
            <p:nvPr/>
          </p:nvSpPr>
          <p:spPr bwMode="auto">
            <a:xfrm>
              <a:off x="2062" y="1579"/>
              <a:ext cx="67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000" i="0">
                  <a:latin typeface="Times New Roman" panose="02020603050405020304" pitchFamily="18" charset="0"/>
                  <a:ea typeface="굴림" panose="020B0600000101010101" pitchFamily="50" charset="-127"/>
                </a:rPr>
                <a:t>2  4  7  9</a:t>
              </a:r>
              <a:endParaRPr lang="ko-KR" altLang="en-US" sz="2000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5416" name="Rectangle 72"/>
            <p:cNvSpPr>
              <a:spLocks noChangeArrowheads="1"/>
            </p:cNvSpPr>
            <p:nvPr/>
          </p:nvSpPr>
          <p:spPr bwMode="auto">
            <a:xfrm>
              <a:off x="696" y="1880"/>
              <a:ext cx="2096" cy="6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185420" name="Group 76"/>
          <p:cNvGrpSpPr>
            <a:grpSpLocks/>
          </p:cNvGrpSpPr>
          <p:nvPr/>
        </p:nvGrpSpPr>
        <p:grpSpPr bwMode="auto">
          <a:xfrm>
            <a:off x="2133600" y="2438400"/>
            <a:ext cx="6210300" cy="3810000"/>
            <a:chOff x="1344" y="1536"/>
            <a:chExt cx="3912" cy="2400"/>
          </a:xfrm>
        </p:grpSpPr>
        <p:sp>
          <p:nvSpPr>
            <p:cNvPr id="51257" name="AutoShape 74"/>
            <p:cNvSpPr>
              <a:spLocks noChangeArrowheads="1"/>
            </p:cNvSpPr>
            <p:nvPr/>
          </p:nvSpPr>
          <p:spPr bwMode="auto">
            <a:xfrm>
              <a:off x="1344" y="1536"/>
              <a:ext cx="2880" cy="327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20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1  2  3  4  6  7  8  9  </a:t>
              </a:r>
            </a:p>
          </p:txBody>
        </p:sp>
        <p:sp>
          <p:nvSpPr>
            <p:cNvPr id="185419" name="Rectangle 75"/>
            <p:cNvSpPr>
              <a:spLocks noChangeArrowheads="1"/>
            </p:cNvSpPr>
            <p:nvPr/>
          </p:nvSpPr>
          <p:spPr bwMode="auto">
            <a:xfrm>
              <a:off x="2792" y="1880"/>
              <a:ext cx="2464" cy="2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185422" name="Text Box 78"/>
          <p:cNvSpPr txBox="1">
            <a:spLocks noChangeArrowheads="1"/>
          </p:cNvSpPr>
          <p:nvPr/>
        </p:nvSpPr>
        <p:spPr bwMode="auto">
          <a:xfrm>
            <a:off x="4391025" y="6173788"/>
            <a:ext cx="26712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sz="2000" dirty="0"/>
              <a:t> </a:t>
            </a:r>
            <a:r>
              <a:rPr lang="ko-KR" altLang="en-US" sz="2000" dirty="0"/>
              <a:t>수행시간</a:t>
            </a:r>
            <a:r>
              <a:rPr lang="en-US" altLang="ko-KR" sz="2000" dirty="0"/>
              <a:t>: O(</a:t>
            </a:r>
            <a:r>
              <a:rPr lang="en-US" altLang="ko-KR" sz="2000" dirty="0" err="1"/>
              <a:t>nlogn</a:t>
            </a:r>
            <a:r>
              <a:rPr lang="en-US" altLang="ko-KR" sz="20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Mergesort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정렬 예시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5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5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5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5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5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5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5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5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5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5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85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85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85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5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85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85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85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85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5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85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85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185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185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185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05" grpId="0" animBg="1" autoUpdateAnimBg="0"/>
      <p:bldP spid="185380" grpId="0" animBg="1" autoUpdateAnimBg="0"/>
      <p:bldP spid="185385" grpId="0" animBg="1" autoUpdateAnimBg="0"/>
      <p:bldP spid="185390" grpId="0" animBg="1" autoUpdateAnimBg="0"/>
      <p:bldP spid="185392" grpId="0" animBg="1" autoUpdateAnimBg="0"/>
      <p:bldP spid="185389" grpId="0" animBg="1" autoUpdateAnimBg="0"/>
      <p:bldP spid="185411" grpId="0" animBg="1" autoUpdateAnimBg="0"/>
      <p:bldP spid="185415" grpId="0" animBg="1" autoUpdateAnimBg="0"/>
      <p:bldP spid="18542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Quicksort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800" smtClean="0">
                <a:ea typeface="굴림" panose="020B0600000101010101" pitchFamily="50" charset="-127"/>
              </a:rPr>
              <a:t> </a:t>
            </a:r>
            <a:r>
              <a:rPr lang="en-US" altLang="ko-KR" sz="2000" smtClean="0">
                <a:ea typeface="굴림" panose="020B0600000101010101" pitchFamily="50" charset="-127"/>
              </a:rPr>
              <a:t>quickSort(A[], p, r)   ▷ A[p ... r]</a:t>
            </a:r>
            <a:r>
              <a:rPr lang="ko-KR" altLang="en-US" sz="2000" smtClean="0">
                <a:ea typeface="굴림" panose="020B0600000101010101" pitchFamily="50" charset="-127"/>
              </a:rPr>
              <a:t>을 정렬한다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        </a:t>
            </a:r>
            <a:r>
              <a:rPr lang="en-US" altLang="ko-KR" sz="2000" b="1" smtClean="0">
                <a:solidFill>
                  <a:srgbClr val="0066CC"/>
                </a:solidFill>
                <a:ea typeface="굴림" panose="020B0600000101010101" pitchFamily="50" charset="-127"/>
              </a:rPr>
              <a:t>if</a:t>
            </a:r>
            <a:r>
              <a:rPr lang="en-US" altLang="ko-KR" sz="2000" b="1" smtClean="0">
                <a:ea typeface="굴림" panose="020B0600000101010101" pitchFamily="50" charset="-127"/>
              </a:rPr>
              <a:t> </a:t>
            </a:r>
            <a:r>
              <a:rPr lang="en-US" altLang="ko-KR" sz="2000" smtClean="0">
                <a:ea typeface="굴림" panose="020B0600000101010101" pitchFamily="50" charset="-127"/>
              </a:rPr>
              <a:t>(p &lt; r) </a:t>
            </a:r>
            <a:r>
              <a:rPr lang="en-US" altLang="ko-KR" sz="2000" b="1" smtClean="0">
                <a:solidFill>
                  <a:srgbClr val="0066CC"/>
                </a:solidFill>
                <a:ea typeface="굴림" panose="020B0600000101010101" pitchFamily="50" charset="-127"/>
              </a:rPr>
              <a:t>then</a:t>
            </a:r>
            <a:r>
              <a:rPr lang="en-US" altLang="ko-KR" sz="2000" b="1" smtClean="0">
                <a:ea typeface="굴림" panose="020B0600000101010101" pitchFamily="50" charset="-127"/>
              </a:rPr>
              <a:t> </a:t>
            </a:r>
            <a:r>
              <a:rPr lang="en-US" altLang="ko-KR" sz="200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		q = partition(A, p, r);  ▷ </a:t>
            </a:r>
            <a:r>
              <a:rPr lang="ko-KR" altLang="en-US" sz="2000" smtClean="0">
                <a:ea typeface="굴림" panose="020B0600000101010101" pitchFamily="50" charset="-127"/>
              </a:rPr>
              <a:t>분할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		quickSort(A, p, q-1);   ▷ </a:t>
            </a:r>
            <a:r>
              <a:rPr lang="ko-KR" altLang="en-US" sz="2000" smtClean="0">
                <a:ea typeface="굴림" panose="020B0600000101010101" pitchFamily="50" charset="-127"/>
              </a:rPr>
              <a:t>왼쪽 부분배열 정렬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		quickSort(A, q+1, r);   ▷ </a:t>
            </a:r>
            <a:r>
              <a:rPr lang="ko-KR" altLang="en-US" sz="2000" smtClean="0">
                <a:ea typeface="굴림" panose="020B0600000101010101" pitchFamily="50" charset="-127"/>
              </a:rPr>
              <a:t>오른쪽 부분배열 정렬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smtClean="0">
                <a:ea typeface="굴림" panose="020B0600000101010101" pitchFamily="50" charset="-127"/>
              </a:rPr>
              <a:t>        </a:t>
            </a:r>
            <a:r>
              <a:rPr lang="en-US" altLang="ko-KR" sz="200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/>
            </a:r>
            <a:br>
              <a:rPr lang="en-US" altLang="ko-KR" sz="2000" smtClean="0">
                <a:ea typeface="굴림" panose="020B0600000101010101" pitchFamily="50" charset="-127"/>
              </a:rPr>
            </a:br>
            <a:endParaRPr lang="en-US" altLang="ko-KR" sz="2000" smtClean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partition(A[], p, r)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        </a:t>
            </a:r>
            <a:r>
              <a:rPr lang="ko-KR" altLang="en-US" sz="2000" smtClean="0">
                <a:ea typeface="굴림" panose="020B0600000101010101" pitchFamily="50" charset="-127"/>
              </a:rPr>
              <a:t>배열 </a:t>
            </a:r>
            <a:r>
              <a:rPr lang="en-US" altLang="ko-KR" sz="2000" smtClean="0">
                <a:ea typeface="굴림" panose="020B0600000101010101" pitchFamily="50" charset="-127"/>
              </a:rPr>
              <a:t>A[p ... r]</a:t>
            </a:r>
            <a:r>
              <a:rPr lang="ko-KR" altLang="en-US" sz="2000" smtClean="0">
                <a:ea typeface="굴림" panose="020B0600000101010101" pitchFamily="50" charset="-127"/>
              </a:rPr>
              <a:t>의 원소들을 </a:t>
            </a:r>
            <a:r>
              <a:rPr lang="en-US" altLang="ko-KR" sz="2000" smtClean="0">
                <a:ea typeface="굴림" panose="020B0600000101010101" pitchFamily="50" charset="-127"/>
              </a:rPr>
              <a:t>A[r]</a:t>
            </a:r>
            <a:r>
              <a:rPr lang="ko-KR" altLang="en-US" sz="2000" smtClean="0">
                <a:ea typeface="굴림" panose="020B0600000101010101" pitchFamily="50" charset="-127"/>
              </a:rPr>
              <a:t>을 기준으로 양쪽으로 재배치하고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ko-KR" altLang="en-US" sz="2000" smtClean="0">
                <a:ea typeface="굴림" panose="020B0600000101010101" pitchFamily="50" charset="-127"/>
              </a:rPr>
              <a:t>        </a:t>
            </a:r>
            <a:r>
              <a:rPr lang="en-US" altLang="ko-KR" sz="2000" smtClean="0">
                <a:ea typeface="굴림" panose="020B0600000101010101" pitchFamily="50" charset="-127"/>
              </a:rPr>
              <a:t>A[r]</a:t>
            </a:r>
            <a:r>
              <a:rPr lang="ko-KR" altLang="en-US" sz="2000" smtClean="0">
                <a:ea typeface="굴림" panose="020B0600000101010101" pitchFamily="50" charset="-127"/>
              </a:rPr>
              <a:t>이 자리한 위치를 </a:t>
            </a:r>
            <a:r>
              <a:rPr lang="en-US" altLang="ko-KR" sz="2000" b="1" smtClean="0">
                <a:solidFill>
                  <a:srgbClr val="0066CC"/>
                </a:solidFill>
                <a:ea typeface="굴림" panose="020B0600000101010101" pitchFamily="50" charset="-127"/>
              </a:rPr>
              <a:t>return</a:t>
            </a:r>
            <a:r>
              <a:rPr lang="en-US" altLang="ko-KR" sz="2000" smtClean="0">
                <a:ea typeface="굴림" panose="020B0600000101010101" pitchFamily="50" charset="-127"/>
              </a:rPr>
              <a:t> </a:t>
            </a:r>
            <a:r>
              <a:rPr lang="ko-KR" altLang="en-US" sz="2000" smtClean="0">
                <a:ea typeface="굴림" panose="020B0600000101010101" pitchFamily="50" charset="-127"/>
              </a:rPr>
              <a:t>한다</a:t>
            </a:r>
            <a:r>
              <a:rPr lang="en-US" altLang="ko-KR" sz="2000" smtClean="0">
                <a:ea typeface="굴림" panose="020B0600000101010101" pitchFamily="50" charset="-127"/>
              </a:rPr>
              <a:t>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smtClean="0">
                <a:ea typeface="굴림" panose="020B0600000101010101" pitchFamily="50" charset="-127"/>
              </a:rPr>
              <a:t>} </a:t>
            </a:r>
            <a:r>
              <a:rPr lang="en-US" altLang="ko-KR" sz="1800" smtClean="0">
                <a:ea typeface="굴림" panose="020B0600000101010101" pitchFamily="50" charset="-127"/>
              </a:rPr>
              <a:t> </a:t>
            </a:r>
            <a:endParaRPr lang="ko-KR" altLang="en-US" sz="1800" smtClean="0">
              <a:ea typeface="굴림" panose="020B0600000101010101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31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87" name="Group 195"/>
          <p:cNvGrpSpPr>
            <a:grpSpLocks/>
          </p:cNvGrpSpPr>
          <p:nvPr/>
        </p:nvGrpSpPr>
        <p:grpSpPr bwMode="auto">
          <a:xfrm>
            <a:off x="585788" y="5605463"/>
            <a:ext cx="665162" cy="427037"/>
            <a:chOff x="369" y="3531"/>
            <a:chExt cx="419" cy="269"/>
          </a:xfrm>
        </p:grpSpPr>
        <p:sp>
          <p:nvSpPr>
            <p:cNvPr id="55444" name="AutoShape 196"/>
            <p:cNvSpPr>
              <a:spLocks noChangeArrowheads="1"/>
            </p:cNvSpPr>
            <p:nvPr/>
          </p:nvSpPr>
          <p:spPr bwMode="auto">
            <a:xfrm>
              <a:off x="369" y="3531"/>
              <a:ext cx="419" cy="26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grpSp>
          <p:nvGrpSpPr>
            <p:cNvPr id="55445" name="Group 197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55449" name="AutoShape 198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5450" name="Text Box 199"/>
              <p:cNvSpPr txBox="1">
                <a:spLocks noChangeArrowheads="1"/>
              </p:cNvSpPr>
              <p:nvPr/>
            </p:nvSpPr>
            <p:spPr bwMode="auto">
              <a:xfrm>
                <a:off x="878" y="3919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2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endParaRPr lang="ko-KR" altLang="en-US" sz="12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55446" name="Group 200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55447" name="AutoShape 201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5448" name="Text Box 202"/>
              <p:cNvSpPr txBox="1">
                <a:spLocks noChangeArrowheads="1"/>
              </p:cNvSpPr>
              <p:nvPr/>
            </p:nvSpPr>
            <p:spPr bwMode="auto">
              <a:xfrm>
                <a:off x="878" y="3919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2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endParaRPr lang="ko-KR" altLang="en-US" sz="12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</p:grpSp>
      <p:cxnSp>
        <p:nvCxnSpPr>
          <p:cNvPr id="55299" name="AutoShape 2"/>
          <p:cNvCxnSpPr>
            <a:cxnSpLocks noChangeShapeType="1"/>
            <a:stCxn id="55305" idx="0"/>
            <a:endCxn id="55303" idx="2"/>
          </p:cNvCxnSpPr>
          <p:nvPr/>
        </p:nvCxnSpPr>
        <p:spPr bwMode="auto">
          <a:xfrm flipV="1">
            <a:off x="1350963" y="3981450"/>
            <a:ext cx="985837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0" name="AutoShape 3"/>
          <p:cNvCxnSpPr>
            <a:cxnSpLocks noChangeShapeType="1"/>
            <a:endCxn id="55303" idx="2"/>
          </p:cNvCxnSpPr>
          <p:nvPr/>
        </p:nvCxnSpPr>
        <p:spPr bwMode="auto">
          <a:xfrm flipH="1" flipV="1">
            <a:off x="2336800" y="3981450"/>
            <a:ext cx="992188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1" name="AutoShape 4"/>
          <p:cNvCxnSpPr>
            <a:cxnSpLocks noChangeShapeType="1"/>
            <a:stCxn id="55323" idx="0"/>
            <a:endCxn id="55305" idx="2"/>
          </p:cNvCxnSpPr>
          <p:nvPr/>
        </p:nvCxnSpPr>
        <p:spPr bwMode="auto">
          <a:xfrm flipV="1">
            <a:off x="919163" y="5006975"/>
            <a:ext cx="431800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2" name="AutoShape 6"/>
          <p:cNvCxnSpPr>
            <a:cxnSpLocks noChangeShapeType="1"/>
            <a:stCxn id="55305" idx="2"/>
            <a:endCxn id="55325" idx="0"/>
          </p:cNvCxnSpPr>
          <p:nvPr/>
        </p:nvCxnSpPr>
        <p:spPr bwMode="auto">
          <a:xfrm>
            <a:off x="1350963" y="5006975"/>
            <a:ext cx="466725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3" name="AutoShape 8"/>
          <p:cNvSpPr>
            <a:spLocks noChangeArrowheads="1"/>
          </p:cNvSpPr>
          <p:nvPr/>
        </p:nvSpPr>
        <p:spPr bwMode="auto">
          <a:xfrm>
            <a:off x="1152525" y="3554413"/>
            <a:ext cx="2366963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4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5304" name="AutoShape 9"/>
          <p:cNvSpPr>
            <a:spLocks noChangeArrowheads="1"/>
          </p:cNvSpPr>
          <p:nvPr/>
        </p:nvSpPr>
        <p:spPr bwMode="auto">
          <a:xfrm>
            <a:off x="5983288" y="3554413"/>
            <a:ext cx="152876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5305" name="AutoShape 10"/>
          <p:cNvSpPr>
            <a:spLocks noChangeArrowheads="1"/>
          </p:cNvSpPr>
          <p:nvPr/>
        </p:nvSpPr>
        <p:spPr bwMode="auto">
          <a:xfrm>
            <a:off x="709613" y="4579938"/>
            <a:ext cx="128111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5306" name="AutoShape 12"/>
          <p:cNvSpPr>
            <a:spLocks noChangeArrowheads="1"/>
          </p:cNvSpPr>
          <p:nvPr/>
        </p:nvSpPr>
        <p:spPr bwMode="auto">
          <a:xfrm>
            <a:off x="4841875" y="4579938"/>
            <a:ext cx="1001713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5307" name="AutoShape 13"/>
          <p:cNvSpPr>
            <a:spLocks noChangeArrowheads="1"/>
          </p:cNvSpPr>
          <p:nvPr/>
        </p:nvSpPr>
        <p:spPr bwMode="auto">
          <a:xfrm>
            <a:off x="7131050" y="4579938"/>
            <a:ext cx="644525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5308" name="AutoShape 15"/>
          <p:cNvSpPr>
            <a:spLocks noChangeArrowheads="1"/>
          </p:cNvSpPr>
          <p:nvPr/>
        </p:nvSpPr>
        <p:spPr bwMode="auto">
          <a:xfrm>
            <a:off x="2995613" y="4589463"/>
            <a:ext cx="65246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5309" name="AutoShape 17"/>
          <p:cNvSpPr>
            <a:spLocks noChangeArrowheads="1"/>
          </p:cNvSpPr>
          <p:nvPr/>
        </p:nvSpPr>
        <p:spPr bwMode="auto">
          <a:xfrm>
            <a:off x="4667250" y="5605463"/>
            <a:ext cx="665163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55310" name="AutoShape 18"/>
          <p:cNvSpPr>
            <a:spLocks noChangeArrowheads="1"/>
          </p:cNvSpPr>
          <p:nvPr/>
        </p:nvSpPr>
        <p:spPr bwMode="auto">
          <a:xfrm>
            <a:off x="5578475" y="5605463"/>
            <a:ext cx="641350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cxnSp>
        <p:nvCxnSpPr>
          <p:cNvPr id="55311" name="AutoShape 21"/>
          <p:cNvCxnSpPr>
            <a:cxnSpLocks noChangeShapeType="1"/>
            <a:stCxn id="55306" idx="0"/>
            <a:endCxn id="55304" idx="2"/>
          </p:cNvCxnSpPr>
          <p:nvPr/>
        </p:nvCxnSpPr>
        <p:spPr bwMode="auto">
          <a:xfrm flipV="1">
            <a:off x="5343525" y="3981450"/>
            <a:ext cx="1404938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2" name="AutoShape 22"/>
          <p:cNvCxnSpPr>
            <a:cxnSpLocks noChangeShapeType="1"/>
            <a:stCxn id="55307" idx="0"/>
            <a:endCxn id="55304" idx="2"/>
          </p:cNvCxnSpPr>
          <p:nvPr/>
        </p:nvCxnSpPr>
        <p:spPr bwMode="auto">
          <a:xfrm flipH="1" flipV="1">
            <a:off x="6748463" y="3981450"/>
            <a:ext cx="704850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3" name="AutoShape 23"/>
          <p:cNvCxnSpPr>
            <a:cxnSpLocks noChangeShapeType="1"/>
            <a:stCxn id="55309" idx="0"/>
            <a:endCxn id="55306" idx="2"/>
          </p:cNvCxnSpPr>
          <p:nvPr/>
        </p:nvCxnSpPr>
        <p:spPr bwMode="auto">
          <a:xfrm flipV="1">
            <a:off x="5000625" y="5006975"/>
            <a:ext cx="342900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4" name="AutoShape 25"/>
          <p:cNvCxnSpPr>
            <a:cxnSpLocks noChangeShapeType="1"/>
            <a:stCxn id="55306" idx="2"/>
            <a:endCxn id="55310" idx="0"/>
          </p:cNvCxnSpPr>
          <p:nvPr/>
        </p:nvCxnSpPr>
        <p:spPr bwMode="auto">
          <a:xfrm>
            <a:off x="5343525" y="5006975"/>
            <a:ext cx="555625" cy="5984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5" name="AutoShape 27"/>
          <p:cNvSpPr>
            <a:spLocks noChangeArrowheads="1"/>
          </p:cNvSpPr>
          <p:nvPr/>
        </p:nvSpPr>
        <p:spPr bwMode="auto">
          <a:xfrm>
            <a:off x="2133600" y="2349500"/>
            <a:ext cx="4572000" cy="5191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5  </a:t>
            </a:r>
            <a:r>
              <a:rPr lang="en-US" altLang="ko-KR" sz="12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32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9</a:t>
            </a: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14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000" i="0"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24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16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cxnSp>
        <p:nvCxnSpPr>
          <p:cNvPr id="55316" name="AutoShape 28"/>
          <p:cNvCxnSpPr>
            <a:cxnSpLocks noChangeShapeType="1"/>
            <a:stCxn id="55303" idx="0"/>
            <a:endCxn id="55315" idx="2"/>
          </p:cNvCxnSpPr>
          <p:nvPr/>
        </p:nvCxnSpPr>
        <p:spPr bwMode="auto">
          <a:xfrm flipV="1">
            <a:off x="2336800" y="2887663"/>
            <a:ext cx="20828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17" name="AutoShape 29"/>
          <p:cNvCxnSpPr>
            <a:cxnSpLocks noChangeShapeType="1"/>
            <a:stCxn id="55304" idx="0"/>
            <a:endCxn id="55315" idx="2"/>
          </p:cNvCxnSpPr>
          <p:nvPr/>
        </p:nvCxnSpPr>
        <p:spPr bwMode="auto">
          <a:xfrm flipH="1" flipV="1">
            <a:off x="4419600" y="2887663"/>
            <a:ext cx="2328863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7432" name="Group 40"/>
          <p:cNvGrpSpPr>
            <a:grpSpLocks/>
          </p:cNvGrpSpPr>
          <p:nvPr/>
        </p:nvGrpSpPr>
        <p:grpSpPr bwMode="auto">
          <a:xfrm>
            <a:off x="2133600" y="2349500"/>
            <a:ext cx="4572000" cy="519113"/>
            <a:chOff x="1344" y="1080"/>
            <a:chExt cx="2880" cy="327"/>
          </a:xfrm>
        </p:grpSpPr>
        <p:sp>
          <p:nvSpPr>
            <p:cNvPr id="187431" name="Rectangle 39"/>
            <p:cNvSpPr>
              <a:spLocks noChangeArrowheads="1"/>
            </p:cNvSpPr>
            <p:nvPr/>
          </p:nvSpPr>
          <p:spPr bwMode="auto">
            <a:xfrm>
              <a:off x="2696" y="1088"/>
              <a:ext cx="176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grpSp>
          <p:nvGrpSpPr>
            <p:cNvPr id="55440" name="Group 38"/>
            <p:cNvGrpSpPr>
              <a:grpSpLocks/>
            </p:cNvGrpSpPr>
            <p:nvPr/>
          </p:nvGrpSpPr>
          <p:grpSpPr bwMode="auto">
            <a:xfrm>
              <a:off x="1344" y="1080"/>
              <a:ext cx="2880" cy="327"/>
              <a:chOff x="1344" y="1176"/>
              <a:chExt cx="2880" cy="327"/>
            </a:xfrm>
          </p:grpSpPr>
          <p:sp>
            <p:nvSpPr>
              <p:cNvPr id="187429" name="Rectangle 37"/>
              <p:cNvSpPr>
                <a:spLocks noChangeArrowheads="1"/>
              </p:cNvSpPr>
              <p:nvPr/>
            </p:nvSpPr>
            <p:spPr bwMode="auto">
              <a:xfrm>
                <a:off x="2864" y="1192"/>
                <a:ext cx="560" cy="304"/>
              </a:xfrm>
              <a:prstGeom prst="rect">
                <a:avLst/>
              </a:prstGeom>
              <a:solidFill>
                <a:srgbClr val="FF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187428" name="Rectangle 36"/>
              <p:cNvSpPr>
                <a:spLocks noChangeArrowheads="1"/>
              </p:cNvSpPr>
              <p:nvPr/>
            </p:nvSpPr>
            <p:spPr bwMode="auto">
              <a:xfrm>
                <a:off x="2136" y="1192"/>
                <a:ext cx="560" cy="304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55443" name="AutoShape 33"/>
              <p:cNvSpPr>
                <a:spLocks noChangeArrowheads="1"/>
              </p:cNvSpPr>
              <p:nvPr/>
            </p:nvSpPr>
            <p:spPr bwMode="auto">
              <a:xfrm>
                <a:off x="1344" y="1176"/>
                <a:ext cx="2880" cy="327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6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3</a:t>
                </a:r>
                <a:r>
                  <a:rPr lang="en-US" altLang="ko-KR" sz="1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2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8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4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2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2000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5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32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9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2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lang="en-US" altLang="ko-KR" sz="20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8</a:t>
                </a:r>
              </a:p>
            </p:txBody>
          </p:sp>
        </p:grpSp>
      </p:grpSp>
      <p:grpSp>
        <p:nvGrpSpPr>
          <p:cNvPr id="187446" name="Group 54"/>
          <p:cNvGrpSpPr>
            <a:grpSpLocks/>
          </p:cNvGrpSpPr>
          <p:nvPr/>
        </p:nvGrpSpPr>
        <p:grpSpPr bwMode="auto">
          <a:xfrm>
            <a:off x="709613" y="4573588"/>
            <a:ext cx="1281112" cy="427037"/>
            <a:chOff x="1039" y="3181"/>
            <a:chExt cx="807" cy="269"/>
          </a:xfrm>
        </p:grpSpPr>
        <p:sp>
          <p:nvSpPr>
            <p:cNvPr id="55437" name="Text Box 45"/>
            <p:cNvSpPr txBox="1">
              <a:spLocks noChangeArrowheads="1"/>
            </p:cNvSpPr>
            <p:nvPr/>
          </p:nvSpPr>
          <p:spPr bwMode="auto">
            <a:xfrm>
              <a:off x="1302" y="3215"/>
              <a:ext cx="2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6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 </a:t>
              </a:r>
              <a:r>
                <a:rPr lang="en-US" altLang="ko-KR" sz="1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12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endParaRPr lang="ko-KR" altLang="en-US" sz="12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438" name="AutoShape 53"/>
            <p:cNvSpPr>
              <a:spLocks noChangeArrowheads="1"/>
            </p:cNvSpPr>
            <p:nvPr/>
          </p:nvSpPr>
          <p:spPr bwMode="auto">
            <a:xfrm>
              <a:off x="1039" y="3181"/>
              <a:ext cx="807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87444" name="AutoShape 52"/>
          <p:cNvSpPr>
            <a:spLocks noChangeArrowheads="1"/>
          </p:cNvSpPr>
          <p:nvPr/>
        </p:nvSpPr>
        <p:spPr bwMode="auto">
          <a:xfrm>
            <a:off x="1139825" y="3567113"/>
            <a:ext cx="2366963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ko-KR" sz="16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3 </a:t>
            </a:r>
            <a:r>
              <a:rPr lang="en-US" altLang="ko-KR" sz="14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12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  <a:r>
              <a:rPr lang="en-US" altLang="ko-KR" sz="20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 </a:t>
            </a:r>
            <a:r>
              <a: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4  </a:t>
            </a:r>
            <a:r>
              <a:rPr lang="en-US" altLang="ko-KR" sz="14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grpSp>
        <p:nvGrpSpPr>
          <p:cNvPr id="187436" name="Group 44"/>
          <p:cNvGrpSpPr>
            <a:grpSpLocks/>
          </p:cNvGrpSpPr>
          <p:nvPr/>
        </p:nvGrpSpPr>
        <p:grpSpPr bwMode="auto">
          <a:xfrm>
            <a:off x="1139825" y="3567113"/>
            <a:ext cx="2379663" cy="427037"/>
            <a:chOff x="726" y="1943"/>
            <a:chExt cx="1491" cy="269"/>
          </a:xfrm>
        </p:grpSpPr>
        <p:sp>
          <p:nvSpPr>
            <p:cNvPr id="187435" name="Rectangle 43"/>
            <p:cNvSpPr>
              <a:spLocks noChangeArrowheads="1"/>
            </p:cNvSpPr>
            <p:nvPr/>
          </p:nvSpPr>
          <p:spPr bwMode="auto">
            <a:xfrm>
              <a:off x="1584" y="1960"/>
              <a:ext cx="159" cy="240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87434" name="Rectangle 42"/>
            <p:cNvSpPr>
              <a:spLocks noChangeArrowheads="1"/>
            </p:cNvSpPr>
            <p:nvPr/>
          </p:nvSpPr>
          <p:spPr bwMode="auto">
            <a:xfrm>
              <a:off x="1208" y="1960"/>
              <a:ext cx="216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87433" name="Rectangle 41"/>
            <p:cNvSpPr>
              <a:spLocks noChangeArrowheads="1"/>
            </p:cNvSpPr>
            <p:nvPr/>
          </p:nvSpPr>
          <p:spPr bwMode="auto">
            <a:xfrm>
              <a:off x="1432" y="1952"/>
              <a:ext cx="14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5436" name="AutoShape 35"/>
            <p:cNvSpPr>
              <a:spLocks noChangeArrowheads="1"/>
            </p:cNvSpPr>
            <p:nvPr/>
          </p:nvSpPr>
          <p:spPr bwMode="auto">
            <a:xfrm>
              <a:off x="726" y="1943"/>
              <a:ext cx="1491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r>
                <a:rPr lang="en-US" altLang="ko-KR" sz="16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2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6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</p:grpSp>
      <p:grpSp>
        <p:nvGrpSpPr>
          <p:cNvPr id="187443" name="Group 51"/>
          <p:cNvGrpSpPr>
            <a:grpSpLocks/>
          </p:cNvGrpSpPr>
          <p:nvPr/>
        </p:nvGrpSpPr>
        <p:grpSpPr bwMode="auto">
          <a:xfrm>
            <a:off x="709613" y="4567238"/>
            <a:ext cx="1281112" cy="439737"/>
            <a:chOff x="447" y="2677"/>
            <a:chExt cx="807" cy="269"/>
          </a:xfrm>
        </p:grpSpPr>
        <p:sp>
          <p:nvSpPr>
            <p:cNvPr id="187441" name="Rectangle 49"/>
            <p:cNvSpPr>
              <a:spLocks noChangeArrowheads="1"/>
            </p:cNvSpPr>
            <p:nvPr/>
          </p:nvSpPr>
          <p:spPr bwMode="auto">
            <a:xfrm>
              <a:off x="736" y="2696"/>
              <a:ext cx="120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87442" name="Rectangle 50"/>
            <p:cNvSpPr>
              <a:spLocks noChangeArrowheads="1"/>
            </p:cNvSpPr>
            <p:nvPr/>
          </p:nvSpPr>
          <p:spPr bwMode="auto">
            <a:xfrm>
              <a:off x="856" y="2696"/>
              <a:ext cx="12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5431" name="AutoShape 46"/>
            <p:cNvSpPr>
              <a:spLocks noChangeArrowheads="1"/>
            </p:cNvSpPr>
            <p:nvPr/>
          </p:nvSpPr>
          <p:spPr bwMode="auto">
            <a:xfrm>
              <a:off x="447" y="2677"/>
              <a:ext cx="807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432" name="Text Box 48"/>
            <p:cNvSpPr txBox="1">
              <a:spLocks noChangeArrowheads="1"/>
            </p:cNvSpPr>
            <p:nvPr/>
          </p:nvSpPr>
          <p:spPr bwMode="auto">
            <a:xfrm>
              <a:off x="734" y="2734"/>
              <a:ext cx="268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2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  </a:t>
              </a:r>
              <a:r>
                <a:rPr lang="en-US" altLang="ko-KR" sz="14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endParaRPr lang="ko-KR" altLang="en-US" sz="1400" b="1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55323" name="AutoShape 30"/>
          <p:cNvSpPr>
            <a:spLocks noChangeArrowheads="1"/>
          </p:cNvSpPr>
          <p:nvPr/>
        </p:nvSpPr>
        <p:spPr bwMode="auto">
          <a:xfrm>
            <a:off x="585788" y="5605463"/>
            <a:ext cx="665162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7454" name="Line 62"/>
          <p:cNvSpPr>
            <a:spLocks noChangeShapeType="1"/>
          </p:cNvSpPr>
          <p:nvPr/>
        </p:nvSpPr>
        <p:spPr bwMode="auto">
          <a:xfrm flipV="1">
            <a:off x="838200" y="5092700"/>
            <a:ext cx="304800" cy="393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25" name="AutoShape 14"/>
          <p:cNvSpPr>
            <a:spLocks noChangeArrowheads="1"/>
          </p:cNvSpPr>
          <p:nvPr/>
        </p:nvSpPr>
        <p:spPr bwMode="auto">
          <a:xfrm>
            <a:off x="1497013" y="5605463"/>
            <a:ext cx="641350" cy="427037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grpSp>
        <p:nvGrpSpPr>
          <p:cNvPr id="187470" name="Group 78"/>
          <p:cNvGrpSpPr>
            <a:grpSpLocks/>
          </p:cNvGrpSpPr>
          <p:nvPr/>
        </p:nvGrpSpPr>
        <p:grpSpPr bwMode="auto">
          <a:xfrm>
            <a:off x="585788" y="5605463"/>
            <a:ext cx="665162" cy="427037"/>
            <a:chOff x="369" y="3531"/>
            <a:chExt cx="419" cy="269"/>
          </a:xfrm>
        </p:grpSpPr>
        <p:sp>
          <p:nvSpPr>
            <p:cNvPr id="55422" name="AutoShape 79"/>
            <p:cNvSpPr>
              <a:spLocks noChangeArrowheads="1"/>
            </p:cNvSpPr>
            <p:nvPr/>
          </p:nvSpPr>
          <p:spPr bwMode="auto">
            <a:xfrm>
              <a:off x="369" y="3531"/>
              <a:ext cx="419" cy="26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 sz="1800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grpSp>
          <p:nvGrpSpPr>
            <p:cNvPr id="55423" name="Group 80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55427" name="AutoShape 81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 sz="1800" i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5428" name="Text Box 82"/>
              <p:cNvSpPr txBox="1">
                <a:spLocks noChangeArrowheads="1"/>
              </p:cNvSpPr>
              <p:nvPr/>
            </p:nvSpPr>
            <p:spPr bwMode="auto">
              <a:xfrm>
                <a:off x="878" y="3919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2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endParaRPr lang="ko-KR" altLang="en-US" sz="12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55424" name="Group 83"/>
            <p:cNvGrpSpPr>
              <a:grpSpLocks/>
            </p:cNvGrpSpPr>
            <p:nvPr/>
          </p:nvGrpSpPr>
          <p:grpSpPr bwMode="auto">
            <a:xfrm>
              <a:off x="369" y="3531"/>
              <a:ext cx="419" cy="269"/>
              <a:chOff x="769" y="3883"/>
              <a:chExt cx="419" cy="269"/>
            </a:xfrm>
          </p:grpSpPr>
          <p:sp>
            <p:nvSpPr>
              <p:cNvPr id="55425" name="AutoShape 84"/>
              <p:cNvSpPr>
                <a:spLocks noChangeArrowheads="1"/>
              </p:cNvSpPr>
              <p:nvPr/>
            </p:nvSpPr>
            <p:spPr bwMode="auto">
              <a:xfrm>
                <a:off x="769" y="3883"/>
                <a:ext cx="419" cy="269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5426" name="Text Box 85"/>
              <p:cNvSpPr txBox="1">
                <a:spLocks noChangeArrowheads="1"/>
              </p:cNvSpPr>
              <p:nvPr/>
            </p:nvSpPr>
            <p:spPr bwMode="auto">
              <a:xfrm>
                <a:off x="878" y="3919"/>
                <a:ext cx="192" cy="192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4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</a:t>
                </a:r>
                <a:r>
                  <a:rPr lang="en-US" altLang="ko-KR" sz="12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endParaRPr lang="ko-KR" altLang="en-US" sz="12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</p:grpSp>
      <p:grpSp>
        <p:nvGrpSpPr>
          <p:cNvPr id="187468" name="Group 76"/>
          <p:cNvGrpSpPr>
            <a:grpSpLocks/>
          </p:cNvGrpSpPr>
          <p:nvPr/>
        </p:nvGrpSpPr>
        <p:grpSpPr bwMode="auto">
          <a:xfrm>
            <a:off x="533400" y="4567238"/>
            <a:ext cx="1457325" cy="1541462"/>
            <a:chOff x="336" y="2877"/>
            <a:chExt cx="918" cy="971"/>
          </a:xfrm>
        </p:grpSpPr>
        <p:grpSp>
          <p:nvGrpSpPr>
            <p:cNvPr id="55417" name="Group 74"/>
            <p:cNvGrpSpPr>
              <a:grpSpLocks/>
            </p:cNvGrpSpPr>
            <p:nvPr/>
          </p:nvGrpSpPr>
          <p:grpSpPr bwMode="auto">
            <a:xfrm>
              <a:off x="447" y="2877"/>
              <a:ext cx="807" cy="277"/>
              <a:chOff x="383" y="1565"/>
              <a:chExt cx="807" cy="277"/>
            </a:xfrm>
          </p:grpSpPr>
          <p:sp>
            <p:nvSpPr>
              <p:cNvPr id="187463" name="Rectangle 71"/>
              <p:cNvSpPr>
                <a:spLocks noChangeArrowheads="1"/>
              </p:cNvSpPr>
              <p:nvPr/>
            </p:nvSpPr>
            <p:spPr bwMode="auto">
              <a:xfrm>
                <a:off x="784" y="1577"/>
                <a:ext cx="120" cy="2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55420" name="AutoShape 72"/>
              <p:cNvSpPr>
                <a:spLocks noChangeArrowheads="1"/>
              </p:cNvSpPr>
              <p:nvPr/>
            </p:nvSpPr>
            <p:spPr bwMode="auto">
              <a:xfrm>
                <a:off x="383" y="1565"/>
                <a:ext cx="807" cy="277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5421" name="Text Box 73"/>
              <p:cNvSpPr txBox="1">
                <a:spLocks noChangeArrowheads="1"/>
              </p:cNvSpPr>
              <p:nvPr/>
            </p:nvSpPr>
            <p:spPr bwMode="auto">
              <a:xfrm>
                <a:off x="662" y="1616"/>
                <a:ext cx="26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200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r>
                  <a:rPr lang="en-US" altLang="ko-KR" sz="12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2</a:t>
                </a:r>
                <a:endParaRPr lang="ko-KR" altLang="en-US" sz="1400" b="1" i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467" name="Rectangle 75"/>
            <p:cNvSpPr>
              <a:spLocks noChangeArrowheads="1"/>
            </p:cNvSpPr>
            <p:nvPr/>
          </p:nvSpPr>
          <p:spPr bwMode="auto">
            <a:xfrm>
              <a:off x="336" y="3168"/>
              <a:ext cx="512" cy="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187485" name="Line 93"/>
          <p:cNvSpPr>
            <a:spLocks noChangeShapeType="1"/>
          </p:cNvSpPr>
          <p:nvPr/>
        </p:nvSpPr>
        <p:spPr bwMode="auto">
          <a:xfrm flipH="1" flipV="1">
            <a:off x="1562100" y="5105400"/>
            <a:ext cx="317500" cy="355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88" name="Line 96"/>
          <p:cNvSpPr>
            <a:spLocks noChangeShapeType="1"/>
          </p:cNvSpPr>
          <p:nvPr/>
        </p:nvSpPr>
        <p:spPr bwMode="auto">
          <a:xfrm flipV="1">
            <a:off x="1333500" y="4089400"/>
            <a:ext cx="546100" cy="33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492" name="Rectangle 100"/>
          <p:cNvSpPr>
            <a:spLocks noChangeArrowheads="1"/>
          </p:cNvSpPr>
          <p:nvPr/>
        </p:nvSpPr>
        <p:spPr bwMode="auto">
          <a:xfrm>
            <a:off x="1555750" y="1498600"/>
            <a:ext cx="230188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187496" name="Group 104"/>
          <p:cNvGrpSpPr>
            <a:grpSpLocks/>
          </p:cNvGrpSpPr>
          <p:nvPr/>
        </p:nvGrpSpPr>
        <p:grpSpPr bwMode="auto">
          <a:xfrm>
            <a:off x="3008313" y="4589463"/>
            <a:ext cx="652462" cy="427037"/>
            <a:chOff x="1831" y="3363"/>
            <a:chExt cx="411" cy="269"/>
          </a:xfrm>
        </p:grpSpPr>
        <p:sp>
          <p:nvSpPr>
            <p:cNvPr id="55415" name="AutoShape 102"/>
            <p:cNvSpPr>
              <a:spLocks noChangeArrowheads="1"/>
            </p:cNvSpPr>
            <p:nvPr/>
          </p:nvSpPr>
          <p:spPr bwMode="auto">
            <a:xfrm>
              <a:off x="1831" y="3363"/>
              <a:ext cx="411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folHlink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416" name="Text Box 103"/>
            <p:cNvSpPr txBox="1">
              <a:spLocks noChangeArrowheads="1"/>
            </p:cNvSpPr>
            <p:nvPr/>
          </p:nvSpPr>
          <p:spPr bwMode="auto">
            <a:xfrm>
              <a:off x="1950" y="338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  <a:endParaRPr lang="ko-KR" altLang="en-US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87499" name="Group 107"/>
          <p:cNvGrpSpPr>
            <a:grpSpLocks/>
          </p:cNvGrpSpPr>
          <p:nvPr/>
        </p:nvGrpSpPr>
        <p:grpSpPr bwMode="auto">
          <a:xfrm>
            <a:off x="3008313" y="4589463"/>
            <a:ext cx="652462" cy="427037"/>
            <a:chOff x="1831" y="3363"/>
            <a:chExt cx="411" cy="269"/>
          </a:xfrm>
        </p:grpSpPr>
        <p:sp>
          <p:nvSpPr>
            <p:cNvPr id="55413" name="AutoShape 108"/>
            <p:cNvSpPr>
              <a:spLocks noChangeArrowheads="1"/>
            </p:cNvSpPr>
            <p:nvPr/>
          </p:nvSpPr>
          <p:spPr bwMode="auto">
            <a:xfrm>
              <a:off x="1831" y="3363"/>
              <a:ext cx="411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414" name="Text Box 109"/>
            <p:cNvSpPr txBox="1">
              <a:spLocks noChangeArrowheads="1"/>
            </p:cNvSpPr>
            <p:nvPr/>
          </p:nvSpPr>
          <p:spPr bwMode="auto">
            <a:xfrm>
              <a:off x="1950" y="3384"/>
              <a:ext cx="188" cy="231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8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  <a:endParaRPr lang="ko-KR" altLang="en-US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87502" name="Line 110"/>
          <p:cNvSpPr>
            <a:spLocks noChangeShapeType="1"/>
          </p:cNvSpPr>
          <p:nvPr/>
        </p:nvSpPr>
        <p:spPr bwMode="auto">
          <a:xfrm flipH="1" flipV="1">
            <a:off x="2768600" y="4102100"/>
            <a:ext cx="609600" cy="368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7509" name="Group 117"/>
          <p:cNvGrpSpPr>
            <a:grpSpLocks/>
          </p:cNvGrpSpPr>
          <p:nvPr/>
        </p:nvGrpSpPr>
        <p:grpSpPr bwMode="auto">
          <a:xfrm>
            <a:off x="1512888" y="5605463"/>
            <a:ext cx="665162" cy="427037"/>
            <a:chOff x="769" y="3883"/>
            <a:chExt cx="419" cy="269"/>
          </a:xfrm>
        </p:grpSpPr>
        <p:sp>
          <p:nvSpPr>
            <p:cNvPr id="55411" name="AutoShape 118"/>
            <p:cNvSpPr>
              <a:spLocks noChangeArrowheads="1"/>
            </p:cNvSpPr>
            <p:nvPr/>
          </p:nvSpPr>
          <p:spPr bwMode="auto">
            <a:xfrm>
              <a:off x="769" y="3883"/>
              <a:ext cx="419" cy="26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412" name="Text Box 119"/>
            <p:cNvSpPr txBox="1">
              <a:spLocks noChangeArrowheads="1"/>
            </p:cNvSpPr>
            <p:nvPr/>
          </p:nvSpPr>
          <p:spPr bwMode="auto">
            <a:xfrm>
              <a:off x="878" y="3919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endParaRPr lang="ko-KR" altLang="en-US" sz="12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87458" name="Group 66"/>
          <p:cNvGrpSpPr>
            <a:grpSpLocks/>
          </p:cNvGrpSpPr>
          <p:nvPr/>
        </p:nvGrpSpPr>
        <p:grpSpPr bwMode="auto">
          <a:xfrm>
            <a:off x="1512888" y="5605463"/>
            <a:ext cx="665162" cy="427037"/>
            <a:chOff x="769" y="3883"/>
            <a:chExt cx="419" cy="269"/>
          </a:xfrm>
        </p:grpSpPr>
        <p:sp>
          <p:nvSpPr>
            <p:cNvPr id="55409" name="AutoShape 67"/>
            <p:cNvSpPr>
              <a:spLocks noChangeArrowheads="1"/>
            </p:cNvSpPr>
            <p:nvPr/>
          </p:nvSpPr>
          <p:spPr bwMode="auto">
            <a:xfrm>
              <a:off x="769" y="3883"/>
              <a:ext cx="419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410" name="Text Box 68"/>
            <p:cNvSpPr txBox="1">
              <a:spLocks noChangeArrowheads="1"/>
            </p:cNvSpPr>
            <p:nvPr/>
          </p:nvSpPr>
          <p:spPr bwMode="auto">
            <a:xfrm>
              <a:off x="878" y="3919"/>
              <a:ext cx="144" cy="192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14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endParaRPr lang="ko-KR" altLang="en-US" sz="12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87487" name="Group 95"/>
          <p:cNvGrpSpPr>
            <a:grpSpLocks/>
          </p:cNvGrpSpPr>
          <p:nvPr/>
        </p:nvGrpSpPr>
        <p:grpSpPr bwMode="auto">
          <a:xfrm>
            <a:off x="709613" y="4567238"/>
            <a:ext cx="1512887" cy="1554162"/>
            <a:chOff x="447" y="2877"/>
            <a:chExt cx="953" cy="979"/>
          </a:xfrm>
        </p:grpSpPr>
        <p:grpSp>
          <p:nvGrpSpPr>
            <p:cNvPr id="55404" name="Group 88"/>
            <p:cNvGrpSpPr>
              <a:grpSpLocks/>
            </p:cNvGrpSpPr>
            <p:nvPr/>
          </p:nvGrpSpPr>
          <p:grpSpPr bwMode="auto">
            <a:xfrm>
              <a:off x="447" y="2877"/>
              <a:ext cx="807" cy="277"/>
              <a:chOff x="383" y="1565"/>
              <a:chExt cx="807" cy="277"/>
            </a:xfrm>
          </p:grpSpPr>
          <p:sp>
            <p:nvSpPr>
              <p:cNvPr id="187481" name="Rectangle 89"/>
              <p:cNvSpPr>
                <a:spLocks noChangeArrowheads="1"/>
              </p:cNvSpPr>
              <p:nvPr/>
            </p:nvSpPr>
            <p:spPr bwMode="auto">
              <a:xfrm>
                <a:off x="784" y="1577"/>
                <a:ext cx="120" cy="247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굴림" panose="020B0600000101010101" pitchFamily="50" charset="-127"/>
                </a:endParaRPr>
              </a:p>
            </p:txBody>
          </p:sp>
          <p:sp>
            <p:nvSpPr>
              <p:cNvPr id="55407" name="AutoShape 90"/>
              <p:cNvSpPr>
                <a:spLocks noChangeArrowheads="1"/>
              </p:cNvSpPr>
              <p:nvPr/>
            </p:nvSpPr>
            <p:spPr bwMode="auto">
              <a:xfrm>
                <a:off x="383" y="1565"/>
                <a:ext cx="807" cy="277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5408" name="Text Box 91"/>
              <p:cNvSpPr txBox="1">
                <a:spLocks noChangeArrowheads="1"/>
              </p:cNvSpPr>
              <p:nvPr/>
            </p:nvSpPr>
            <p:spPr bwMode="auto">
              <a:xfrm>
                <a:off x="662" y="1616"/>
                <a:ext cx="268" cy="192"/>
              </a:xfrm>
              <a:prstGeom prst="rect">
                <a:avLst/>
              </a:pr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1200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1</a:t>
                </a:r>
                <a:r>
                  <a:rPr lang="en-US" altLang="ko-KR" sz="12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1400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2</a:t>
                </a:r>
                <a:endParaRPr lang="ko-KR" altLang="en-US" sz="14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486" name="Rectangle 94"/>
            <p:cNvSpPr>
              <a:spLocks noChangeArrowheads="1"/>
            </p:cNvSpPr>
            <p:nvPr/>
          </p:nvSpPr>
          <p:spPr bwMode="auto">
            <a:xfrm>
              <a:off x="840" y="3168"/>
              <a:ext cx="560" cy="6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187498" name="Group 106"/>
          <p:cNvGrpSpPr>
            <a:grpSpLocks/>
          </p:cNvGrpSpPr>
          <p:nvPr/>
        </p:nvGrpSpPr>
        <p:grpSpPr bwMode="auto">
          <a:xfrm>
            <a:off x="647700" y="3567113"/>
            <a:ext cx="2871788" cy="1525587"/>
            <a:chOff x="408" y="2247"/>
            <a:chExt cx="1809" cy="961"/>
          </a:xfrm>
        </p:grpSpPr>
        <p:sp>
          <p:nvSpPr>
            <p:cNvPr id="55402" name="AutoShape 101"/>
            <p:cNvSpPr>
              <a:spLocks noChangeArrowheads="1"/>
            </p:cNvSpPr>
            <p:nvPr/>
          </p:nvSpPr>
          <p:spPr bwMode="auto">
            <a:xfrm>
              <a:off x="718" y="2247"/>
              <a:ext cx="1499" cy="26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lang="en-US" altLang="ko-KR" sz="14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  2</a:t>
              </a:r>
              <a:r>
                <a:rPr lang="en-US" altLang="ko-KR" sz="16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6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87497" name="Rectangle 105"/>
            <p:cNvSpPr>
              <a:spLocks noChangeArrowheads="1"/>
            </p:cNvSpPr>
            <p:nvPr/>
          </p:nvSpPr>
          <p:spPr bwMode="auto">
            <a:xfrm>
              <a:off x="408" y="2528"/>
              <a:ext cx="1072" cy="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187508" name="Group 116"/>
          <p:cNvGrpSpPr>
            <a:grpSpLocks/>
          </p:cNvGrpSpPr>
          <p:nvPr/>
        </p:nvGrpSpPr>
        <p:grpSpPr bwMode="auto">
          <a:xfrm>
            <a:off x="1139825" y="3567113"/>
            <a:ext cx="2619375" cy="1512887"/>
            <a:chOff x="102" y="423"/>
            <a:chExt cx="1650" cy="953"/>
          </a:xfrm>
        </p:grpSpPr>
        <p:sp>
          <p:nvSpPr>
            <p:cNvPr id="55400" name="AutoShape 112"/>
            <p:cNvSpPr>
              <a:spLocks noChangeArrowheads="1"/>
            </p:cNvSpPr>
            <p:nvPr/>
          </p:nvSpPr>
          <p:spPr bwMode="auto">
            <a:xfrm>
              <a:off x="102" y="423"/>
              <a:ext cx="1499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lang="en-US" altLang="ko-KR" sz="14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2</a:t>
              </a:r>
              <a:r>
                <a:rPr lang="en-US" altLang="ko-KR" sz="16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6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3</a:t>
              </a:r>
              <a:r>
                <a:rPr lang="en-US" altLang="ko-KR" sz="20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8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187506" name="Rectangle 114"/>
            <p:cNvSpPr>
              <a:spLocks noChangeArrowheads="1"/>
            </p:cNvSpPr>
            <p:nvPr/>
          </p:nvSpPr>
          <p:spPr bwMode="auto">
            <a:xfrm>
              <a:off x="888" y="704"/>
              <a:ext cx="864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187512" name="Line 120"/>
          <p:cNvSpPr>
            <a:spLocks noChangeShapeType="1"/>
          </p:cNvSpPr>
          <p:nvPr/>
        </p:nvSpPr>
        <p:spPr bwMode="auto">
          <a:xfrm flipV="1">
            <a:off x="2362200" y="3009900"/>
            <a:ext cx="1206500" cy="393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514" name="Rectangle 122"/>
          <p:cNvSpPr>
            <a:spLocks noChangeArrowheads="1"/>
          </p:cNvSpPr>
          <p:nvPr/>
        </p:nvSpPr>
        <p:spPr bwMode="auto">
          <a:xfrm>
            <a:off x="2730500" y="1574800"/>
            <a:ext cx="279400" cy="48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grpSp>
        <p:nvGrpSpPr>
          <p:cNvPr id="187520" name="Group 128"/>
          <p:cNvGrpSpPr>
            <a:grpSpLocks/>
          </p:cNvGrpSpPr>
          <p:nvPr/>
        </p:nvGrpSpPr>
        <p:grpSpPr bwMode="auto">
          <a:xfrm>
            <a:off x="1016000" y="2349500"/>
            <a:ext cx="5689600" cy="1739900"/>
            <a:chOff x="640" y="1480"/>
            <a:chExt cx="3584" cy="1096"/>
          </a:xfrm>
        </p:grpSpPr>
        <p:sp>
          <p:nvSpPr>
            <p:cNvPr id="55398" name="AutoShape 126"/>
            <p:cNvSpPr>
              <a:spLocks noChangeArrowheads="1"/>
            </p:cNvSpPr>
            <p:nvPr/>
          </p:nvSpPr>
          <p:spPr bwMode="auto">
            <a:xfrm>
              <a:off x="1344" y="1480"/>
              <a:ext cx="2880" cy="32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lang="en-US" altLang="ko-KR" sz="14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  2</a:t>
              </a:r>
              <a:r>
                <a:rPr lang="en-US" altLang="ko-KR" sz="16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  3</a:t>
              </a:r>
              <a:r>
                <a:rPr lang="en-US" altLang="ko-KR" sz="20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8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4</a:t>
              </a:r>
              <a:r>
                <a:rPr lang="en-US" altLang="ko-KR" sz="18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0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5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32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2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187519" name="Rectangle 127"/>
            <p:cNvSpPr>
              <a:spLocks noChangeArrowheads="1"/>
            </p:cNvSpPr>
            <p:nvPr/>
          </p:nvSpPr>
          <p:spPr bwMode="auto">
            <a:xfrm>
              <a:off x="640" y="1824"/>
              <a:ext cx="2144" cy="7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187523" name="Group 131"/>
          <p:cNvGrpSpPr>
            <a:grpSpLocks/>
          </p:cNvGrpSpPr>
          <p:nvPr/>
        </p:nvGrpSpPr>
        <p:grpSpPr bwMode="auto">
          <a:xfrm>
            <a:off x="5983288" y="3448050"/>
            <a:ext cx="1528762" cy="579438"/>
            <a:chOff x="4345" y="1444"/>
            <a:chExt cx="963" cy="365"/>
          </a:xfrm>
        </p:grpSpPr>
        <p:sp>
          <p:nvSpPr>
            <p:cNvPr id="55396" name="AutoShape 129"/>
            <p:cNvSpPr>
              <a:spLocks noChangeArrowheads="1"/>
            </p:cNvSpPr>
            <p:nvPr/>
          </p:nvSpPr>
          <p:spPr bwMode="auto">
            <a:xfrm>
              <a:off x="4345" y="1503"/>
              <a:ext cx="963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397" name="Text Box 130"/>
            <p:cNvSpPr txBox="1">
              <a:spLocks noChangeArrowheads="1"/>
            </p:cNvSpPr>
            <p:nvPr/>
          </p:nvSpPr>
          <p:spPr bwMode="auto">
            <a:xfrm>
              <a:off x="4518" y="1444"/>
              <a:ext cx="6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32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2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  <a:endParaRPr lang="ko-KR" altLang="en-US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87531" name="Group 139"/>
          <p:cNvGrpSpPr>
            <a:grpSpLocks/>
          </p:cNvGrpSpPr>
          <p:nvPr/>
        </p:nvGrpSpPr>
        <p:grpSpPr bwMode="auto">
          <a:xfrm>
            <a:off x="4841875" y="4529138"/>
            <a:ext cx="1001713" cy="519112"/>
            <a:chOff x="4818" y="1349"/>
            <a:chExt cx="631" cy="327"/>
          </a:xfrm>
        </p:grpSpPr>
        <p:sp>
          <p:nvSpPr>
            <p:cNvPr id="55394" name="Rectangle 137"/>
            <p:cNvSpPr>
              <a:spLocks noChangeArrowheads="1"/>
            </p:cNvSpPr>
            <p:nvPr/>
          </p:nvSpPr>
          <p:spPr bwMode="auto">
            <a:xfrm>
              <a:off x="4918" y="1349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  <a:r>
                <a:rPr lang="en-US" altLang="ko-KR" sz="2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6</a:t>
              </a:r>
              <a:endParaRPr lang="ko-KR" altLang="en-US" sz="24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395" name="AutoShape 138"/>
            <p:cNvSpPr>
              <a:spLocks noChangeArrowheads="1"/>
            </p:cNvSpPr>
            <p:nvPr/>
          </p:nvSpPr>
          <p:spPr bwMode="auto">
            <a:xfrm>
              <a:off x="4818" y="1381"/>
              <a:ext cx="631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87538" name="Group 146"/>
          <p:cNvGrpSpPr>
            <a:grpSpLocks/>
          </p:cNvGrpSpPr>
          <p:nvPr/>
        </p:nvGrpSpPr>
        <p:grpSpPr bwMode="auto">
          <a:xfrm>
            <a:off x="4667250" y="5591175"/>
            <a:ext cx="665163" cy="457200"/>
            <a:chOff x="2300" y="3602"/>
            <a:chExt cx="419" cy="288"/>
          </a:xfrm>
        </p:grpSpPr>
        <p:sp>
          <p:nvSpPr>
            <p:cNvPr id="55392" name="AutoShape 144"/>
            <p:cNvSpPr>
              <a:spLocks noChangeArrowheads="1"/>
            </p:cNvSpPr>
            <p:nvPr/>
          </p:nvSpPr>
          <p:spPr bwMode="auto">
            <a:xfrm>
              <a:off x="2300" y="3611"/>
              <a:ext cx="419" cy="26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folHlink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393" name="Text Box 145"/>
            <p:cNvSpPr txBox="1">
              <a:spLocks noChangeArrowheads="1"/>
            </p:cNvSpPr>
            <p:nvPr/>
          </p:nvSpPr>
          <p:spPr bwMode="auto">
            <a:xfrm>
              <a:off x="2414" y="36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  <a:endParaRPr lang="ko-KR" altLang="en-US" sz="24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187543" name="Line 151"/>
          <p:cNvSpPr>
            <a:spLocks noChangeShapeType="1"/>
          </p:cNvSpPr>
          <p:nvPr/>
        </p:nvSpPr>
        <p:spPr bwMode="auto">
          <a:xfrm flipV="1">
            <a:off x="4927600" y="5092700"/>
            <a:ext cx="254000" cy="419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551" name="AutoShape 159"/>
          <p:cNvSpPr>
            <a:spLocks noChangeArrowheads="1"/>
          </p:cNvSpPr>
          <p:nvPr/>
        </p:nvSpPr>
        <p:spPr bwMode="auto">
          <a:xfrm>
            <a:off x="5578475" y="5592763"/>
            <a:ext cx="641350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7552" name="AutoShape 160"/>
          <p:cNvSpPr>
            <a:spLocks noChangeArrowheads="1"/>
          </p:cNvSpPr>
          <p:nvPr/>
        </p:nvSpPr>
        <p:spPr bwMode="auto">
          <a:xfrm>
            <a:off x="5578475" y="5592763"/>
            <a:ext cx="641350" cy="427037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chemeClr val="folHlink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7553" name="Line 161"/>
          <p:cNvSpPr>
            <a:spLocks noChangeShapeType="1"/>
          </p:cNvSpPr>
          <p:nvPr/>
        </p:nvSpPr>
        <p:spPr bwMode="auto">
          <a:xfrm flipH="1" flipV="1">
            <a:off x="5549900" y="5080000"/>
            <a:ext cx="393700" cy="4191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563" name="Line 171"/>
          <p:cNvSpPr>
            <a:spLocks noChangeShapeType="1"/>
          </p:cNvSpPr>
          <p:nvPr/>
        </p:nvSpPr>
        <p:spPr bwMode="auto">
          <a:xfrm flipV="1">
            <a:off x="5384800" y="4051300"/>
            <a:ext cx="8382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569" name="AutoShape 177"/>
          <p:cNvSpPr>
            <a:spLocks noChangeArrowheads="1"/>
          </p:cNvSpPr>
          <p:nvPr/>
        </p:nvSpPr>
        <p:spPr bwMode="auto">
          <a:xfrm>
            <a:off x="7118350" y="4579938"/>
            <a:ext cx="644525" cy="427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rgbClr val="FF33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7570" name="AutoShape 178"/>
          <p:cNvSpPr>
            <a:spLocks noChangeArrowheads="1"/>
          </p:cNvSpPr>
          <p:nvPr/>
        </p:nvSpPr>
        <p:spPr bwMode="auto">
          <a:xfrm>
            <a:off x="7118350" y="4579938"/>
            <a:ext cx="644525" cy="427037"/>
          </a:xfrm>
          <a:prstGeom prst="roundRect">
            <a:avLst>
              <a:gd name="adj" fmla="val 16667"/>
            </a:avLst>
          </a:prstGeom>
          <a:solidFill>
            <a:srgbClr val="99FF99"/>
          </a:solidFill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ko-KR" sz="1800" i="0">
              <a:solidFill>
                <a:srgbClr val="FF33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7571" name="Line 179"/>
          <p:cNvSpPr>
            <a:spLocks noChangeShapeType="1"/>
          </p:cNvSpPr>
          <p:nvPr/>
        </p:nvSpPr>
        <p:spPr bwMode="auto">
          <a:xfrm flipH="1" flipV="1">
            <a:off x="7010400" y="4051300"/>
            <a:ext cx="508000" cy="431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580" name="Line 188"/>
          <p:cNvSpPr>
            <a:spLocks noChangeShapeType="1"/>
          </p:cNvSpPr>
          <p:nvPr/>
        </p:nvSpPr>
        <p:spPr bwMode="auto">
          <a:xfrm flipH="1" flipV="1">
            <a:off x="5283200" y="2984500"/>
            <a:ext cx="1270000" cy="406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7597" name="Group 205"/>
          <p:cNvGrpSpPr>
            <a:grpSpLocks/>
          </p:cNvGrpSpPr>
          <p:nvPr/>
        </p:nvGrpSpPr>
        <p:grpSpPr bwMode="auto">
          <a:xfrm>
            <a:off x="5976938" y="3421063"/>
            <a:ext cx="1528762" cy="612775"/>
            <a:chOff x="4797" y="2499"/>
            <a:chExt cx="963" cy="386"/>
          </a:xfrm>
        </p:grpSpPr>
        <p:grpSp>
          <p:nvGrpSpPr>
            <p:cNvPr id="55387" name="Group 136"/>
            <p:cNvGrpSpPr>
              <a:grpSpLocks/>
            </p:cNvGrpSpPr>
            <p:nvPr/>
          </p:nvGrpSpPr>
          <p:grpSpPr bwMode="auto">
            <a:xfrm>
              <a:off x="4797" y="2499"/>
              <a:ext cx="963" cy="365"/>
              <a:chOff x="4353" y="1547"/>
              <a:chExt cx="963" cy="365"/>
            </a:xfrm>
          </p:grpSpPr>
          <p:sp>
            <p:nvSpPr>
              <p:cNvPr id="55390" name="AutoShape 133"/>
              <p:cNvSpPr>
                <a:spLocks noChangeArrowheads="1"/>
              </p:cNvSpPr>
              <p:nvPr/>
            </p:nvSpPr>
            <p:spPr bwMode="auto">
              <a:xfrm>
                <a:off x="4353" y="1623"/>
                <a:ext cx="963" cy="2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5391" name="Text Box 134"/>
              <p:cNvSpPr txBox="1">
                <a:spLocks noChangeArrowheads="1"/>
              </p:cNvSpPr>
              <p:nvPr/>
            </p:nvSpPr>
            <p:spPr bwMode="auto">
              <a:xfrm>
                <a:off x="4526" y="1547"/>
                <a:ext cx="11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ko-KR" altLang="en-US" sz="3200" b="1" i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595" name="Rectangle 203"/>
            <p:cNvSpPr>
              <a:spLocks noChangeArrowheads="1"/>
            </p:cNvSpPr>
            <p:nvPr/>
          </p:nvSpPr>
          <p:spPr bwMode="auto">
            <a:xfrm>
              <a:off x="5012" y="2592"/>
              <a:ext cx="368" cy="24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5389" name="Rectangle 204"/>
            <p:cNvSpPr>
              <a:spLocks noChangeArrowheads="1"/>
            </p:cNvSpPr>
            <p:nvPr/>
          </p:nvSpPr>
          <p:spPr bwMode="auto">
            <a:xfrm>
              <a:off x="4980" y="2520"/>
              <a:ext cx="6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  <a:r>
                <a:rPr lang="en-US" altLang="ko-KR" sz="2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6 </a:t>
              </a:r>
              <a:r>
                <a:rPr lang="en-US" altLang="ko-KR" sz="20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3200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  <a:endParaRPr lang="ko-KR" altLang="en-US" sz="3200" b="1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87599" name="Group 207"/>
          <p:cNvGrpSpPr>
            <a:grpSpLocks/>
          </p:cNvGrpSpPr>
          <p:nvPr/>
        </p:nvGrpSpPr>
        <p:grpSpPr bwMode="auto">
          <a:xfrm>
            <a:off x="4841875" y="4529138"/>
            <a:ext cx="1001713" cy="519112"/>
            <a:chOff x="4442" y="3717"/>
            <a:chExt cx="631" cy="327"/>
          </a:xfrm>
        </p:grpSpPr>
        <p:sp>
          <p:nvSpPr>
            <p:cNvPr id="55384" name="AutoShape 142"/>
            <p:cNvSpPr>
              <a:spLocks noChangeArrowheads="1"/>
            </p:cNvSpPr>
            <p:nvPr/>
          </p:nvSpPr>
          <p:spPr bwMode="auto">
            <a:xfrm>
              <a:off x="4442" y="3749"/>
              <a:ext cx="631" cy="26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187598" name="Rectangle 206"/>
            <p:cNvSpPr>
              <a:spLocks noChangeArrowheads="1"/>
            </p:cNvSpPr>
            <p:nvPr/>
          </p:nvSpPr>
          <p:spPr bwMode="auto">
            <a:xfrm>
              <a:off x="4576" y="3760"/>
              <a:ext cx="160" cy="248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55386" name="Rectangle 141"/>
            <p:cNvSpPr>
              <a:spLocks noChangeArrowheads="1"/>
            </p:cNvSpPr>
            <p:nvPr/>
          </p:nvSpPr>
          <p:spPr bwMode="auto">
            <a:xfrm>
              <a:off x="4542" y="3717"/>
              <a:ext cx="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4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  </a:t>
              </a:r>
              <a:r>
                <a:rPr lang="en-US" altLang="ko-KR" b="1" i="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  <a:endParaRPr lang="ko-KR" altLang="en-US" b="1" i="0"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87542" name="Group 150"/>
          <p:cNvGrpSpPr>
            <a:grpSpLocks/>
          </p:cNvGrpSpPr>
          <p:nvPr/>
        </p:nvGrpSpPr>
        <p:grpSpPr bwMode="auto">
          <a:xfrm>
            <a:off x="4667250" y="5591175"/>
            <a:ext cx="665163" cy="457200"/>
            <a:chOff x="2212" y="3794"/>
            <a:chExt cx="419" cy="288"/>
          </a:xfrm>
        </p:grpSpPr>
        <p:sp>
          <p:nvSpPr>
            <p:cNvPr id="55382" name="AutoShape 148"/>
            <p:cNvSpPr>
              <a:spLocks noChangeArrowheads="1"/>
            </p:cNvSpPr>
            <p:nvPr/>
          </p:nvSpPr>
          <p:spPr bwMode="auto">
            <a:xfrm>
              <a:off x="2212" y="3803"/>
              <a:ext cx="419" cy="269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ko-KR" sz="18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55383" name="Text Box 149"/>
            <p:cNvSpPr txBox="1">
              <a:spLocks noChangeArrowheads="1"/>
            </p:cNvSpPr>
            <p:nvPr/>
          </p:nvSpPr>
          <p:spPr bwMode="auto">
            <a:xfrm>
              <a:off x="2326" y="37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4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</a:t>
              </a:r>
              <a:endParaRPr lang="ko-KR" altLang="en-US" sz="2400" i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187550" name="Group 158"/>
          <p:cNvGrpSpPr>
            <a:grpSpLocks/>
          </p:cNvGrpSpPr>
          <p:nvPr/>
        </p:nvGrpSpPr>
        <p:grpSpPr bwMode="auto">
          <a:xfrm>
            <a:off x="4572000" y="4529138"/>
            <a:ext cx="1271588" cy="1655762"/>
            <a:chOff x="2880" y="2853"/>
            <a:chExt cx="801" cy="1043"/>
          </a:xfrm>
        </p:grpSpPr>
        <p:grpSp>
          <p:nvGrpSpPr>
            <p:cNvPr id="55378" name="Group 155"/>
            <p:cNvGrpSpPr>
              <a:grpSpLocks/>
            </p:cNvGrpSpPr>
            <p:nvPr/>
          </p:nvGrpSpPr>
          <p:grpSpPr bwMode="auto">
            <a:xfrm>
              <a:off x="3050" y="2853"/>
              <a:ext cx="631" cy="327"/>
              <a:chOff x="4490" y="1525"/>
              <a:chExt cx="631" cy="327"/>
            </a:xfrm>
          </p:grpSpPr>
          <p:sp>
            <p:nvSpPr>
              <p:cNvPr id="55380" name="AutoShape 153"/>
              <p:cNvSpPr>
                <a:spLocks noChangeArrowheads="1"/>
              </p:cNvSpPr>
              <p:nvPr/>
            </p:nvSpPr>
            <p:spPr bwMode="auto">
              <a:xfrm>
                <a:off x="4490" y="1557"/>
                <a:ext cx="631" cy="2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5381" name="Rectangle 154"/>
              <p:cNvSpPr>
                <a:spLocks noChangeArrowheads="1"/>
              </p:cNvSpPr>
              <p:nvPr/>
            </p:nvSpPr>
            <p:spPr bwMode="auto">
              <a:xfrm>
                <a:off x="4590" y="1525"/>
                <a:ext cx="4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2400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lang="en-US" altLang="ko-KR" sz="2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8</a:t>
                </a:r>
                <a:endParaRPr lang="ko-KR" altLang="en-US" b="1" i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549" name="Rectangle 157"/>
            <p:cNvSpPr>
              <a:spLocks noChangeArrowheads="1"/>
            </p:cNvSpPr>
            <p:nvPr/>
          </p:nvSpPr>
          <p:spPr bwMode="auto">
            <a:xfrm>
              <a:off x="2880" y="3168"/>
              <a:ext cx="496" cy="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187562" name="Group 170"/>
          <p:cNvGrpSpPr>
            <a:grpSpLocks/>
          </p:cNvGrpSpPr>
          <p:nvPr/>
        </p:nvGrpSpPr>
        <p:grpSpPr bwMode="auto">
          <a:xfrm>
            <a:off x="4841875" y="4529138"/>
            <a:ext cx="1495425" cy="1566862"/>
            <a:chOff x="3050" y="2853"/>
            <a:chExt cx="942" cy="987"/>
          </a:xfrm>
        </p:grpSpPr>
        <p:grpSp>
          <p:nvGrpSpPr>
            <p:cNvPr id="55374" name="Group 167"/>
            <p:cNvGrpSpPr>
              <a:grpSpLocks/>
            </p:cNvGrpSpPr>
            <p:nvPr/>
          </p:nvGrpSpPr>
          <p:grpSpPr bwMode="auto">
            <a:xfrm>
              <a:off x="3050" y="2853"/>
              <a:ext cx="631" cy="327"/>
              <a:chOff x="4954" y="661"/>
              <a:chExt cx="631" cy="327"/>
            </a:xfrm>
          </p:grpSpPr>
          <p:sp>
            <p:nvSpPr>
              <p:cNvPr id="55376" name="AutoShape 164"/>
              <p:cNvSpPr>
                <a:spLocks noChangeArrowheads="1"/>
              </p:cNvSpPr>
              <p:nvPr/>
            </p:nvSpPr>
            <p:spPr bwMode="auto">
              <a:xfrm>
                <a:off x="4954" y="693"/>
                <a:ext cx="631" cy="269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5377" name="Rectangle 165"/>
              <p:cNvSpPr>
                <a:spLocks noChangeArrowheads="1"/>
              </p:cNvSpPr>
              <p:nvPr/>
            </p:nvSpPr>
            <p:spPr bwMode="auto">
              <a:xfrm>
                <a:off x="5054" y="661"/>
                <a:ext cx="4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2400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lang="en-US" altLang="ko-KR" sz="24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8</a:t>
                </a:r>
                <a:endParaRPr lang="ko-KR" altLang="en-US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560" name="Rectangle 168"/>
            <p:cNvSpPr>
              <a:spLocks noChangeArrowheads="1"/>
            </p:cNvSpPr>
            <p:nvPr/>
          </p:nvSpPr>
          <p:spPr bwMode="auto">
            <a:xfrm>
              <a:off x="3376" y="3168"/>
              <a:ext cx="616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187568" name="Group 176"/>
          <p:cNvGrpSpPr>
            <a:grpSpLocks/>
          </p:cNvGrpSpPr>
          <p:nvPr/>
        </p:nvGrpSpPr>
        <p:grpSpPr bwMode="auto">
          <a:xfrm>
            <a:off x="4749800" y="3448050"/>
            <a:ext cx="2762250" cy="1631950"/>
            <a:chOff x="2992" y="2172"/>
            <a:chExt cx="1740" cy="1028"/>
          </a:xfrm>
        </p:grpSpPr>
        <p:grpSp>
          <p:nvGrpSpPr>
            <p:cNvPr id="55370" name="Group 172"/>
            <p:cNvGrpSpPr>
              <a:grpSpLocks/>
            </p:cNvGrpSpPr>
            <p:nvPr/>
          </p:nvGrpSpPr>
          <p:grpSpPr bwMode="auto">
            <a:xfrm>
              <a:off x="3769" y="2172"/>
              <a:ext cx="963" cy="365"/>
              <a:chOff x="4353" y="1564"/>
              <a:chExt cx="963" cy="365"/>
            </a:xfrm>
          </p:grpSpPr>
          <p:sp>
            <p:nvSpPr>
              <p:cNvPr id="55372" name="AutoShape 173"/>
              <p:cNvSpPr>
                <a:spLocks noChangeArrowheads="1"/>
              </p:cNvSpPr>
              <p:nvPr/>
            </p:nvSpPr>
            <p:spPr bwMode="auto">
              <a:xfrm>
                <a:off x="4353" y="1623"/>
                <a:ext cx="963" cy="26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5373" name="Text Box 174"/>
              <p:cNvSpPr txBox="1">
                <a:spLocks noChangeArrowheads="1"/>
              </p:cNvSpPr>
              <p:nvPr/>
            </p:nvSpPr>
            <p:spPr bwMode="auto">
              <a:xfrm>
                <a:off x="4526" y="1564"/>
                <a:ext cx="66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2400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lang="en-US" altLang="ko-KR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  8</a:t>
                </a:r>
                <a:r>
                  <a:rPr lang="en-US" altLang="ko-KR" sz="2400" i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3200" b="1" i="0">
                    <a:latin typeface="Times New Roman" panose="02020603050405020304" pitchFamily="18" charset="0"/>
                    <a:ea typeface="굴림" panose="020B0600000101010101" pitchFamily="50" charset="-127"/>
                  </a:rPr>
                  <a:t>9</a:t>
                </a:r>
                <a:endParaRPr lang="ko-KR" altLang="en-US" sz="3200" b="1" i="0"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567" name="Rectangle 175"/>
            <p:cNvSpPr>
              <a:spLocks noChangeArrowheads="1"/>
            </p:cNvSpPr>
            <p:nvPr/>
          </p:nvSpPr>
          <p:spPr bwMode="auto">
            <a:xfrm>
              <a:off x="2992" y="2512"/>
              <a:ext cx="1240" cy="6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187579" name="Group 187"/>
          <p:cNvGrpSpPr>
            <a:grpSpLocks/>
          </p:cNvGrpSpPr>
          <p:nvPr/>
        </p:nvGrpSpPr>
        <p:grpSpPr bwMode="auto">
          <a:xfrm>
            <a:off x="5976938" y="3448050"/>
            <a:ext cx="1871662" cy="1657350"/>
            <a:chOff x="3765" y="2172"/>
            <a:chExt cx="1179" cy="1044"/>
          </a:xfrm>
        </p:grpSpPr>
        <p:grpSp>
          <p:nvGrpSpPr>
            <p:cNvPr id="55366" name="Group 185"/>
            <p:cNvGrpSpPr>
              <a:grpSpLocks/>
            </p:cNvGrpSpPr>
            <p:nvPr/>
          </p:nvGrpSpPr>
          <p:grpSpPr bwMode="auto">
            <a:xfrm>
              <a:off x="3765" y="2172"/>
              <a:ext cx="963" cy="365"/>
              <a:chOff x="4797" y="540"/>
              <a:chExt cx="963" cy="365"/>
            </a:xfrm>
          </p:grpSpPr>
          <p:sp>
            <p:nvSpPr>
              <p:cNvPr id="55368" name="AutoShape 182"/>
              <p:cNvSpPr>
                <a:spLocks noChangeArrowheads="1"/>
              </p:cNvSpPr>
              <p:nvPr/>
            </p:nvSpPr>
            <p:spPr bwMode="auto">
              <a:xfrm>
                <a:off x="4797" y="599"/>
                <a:ext cx="963" cy="269"/>
              </a:xfrm>
              <a:prstGeom prst="roundRect">
                <a:avLst>
                  <a:gd name="adj" fmla="val 16667"/>
                </a:avLst>
              </a:prstGeom>
              <a:solidFill>
                <a:srgbClr val="99FF99"/>
              </a:solidFill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lang="en-US" altLang="ko-KR" sz="1800" i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55369" name="Text Box 183"/>
              <p:cNvSpPr txBox="1">
                <a:spLocks noChangeArrowheads="1"/>
              </p:cNvSpPr>
              <p:nvPr/>
            </p:nvSpPr>
            <p:spPr bwMode="auto">
              <a:xfrm>
                <a:off x="4970" y="540"/>
                <a:ext cx="66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ko-KR" sz="2400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6</a:t>
                </a:r>
                <a:r>
                  <a:rPr lang="en-US" altLang="ko-KR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8</a:t>
                </a:r>
                <a:r>
                  <a:rPr lang="en-US" altLang="ko-KR" sz="2400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  </a:t>
                </a:r>
                <a:r>
                  <a:rPr lang="en-US" altLang="ko-KR" sz="3200" b="1" i="0">
                    <a:solidFill>
                      <a:srgbClr val="FF33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9</a:t>
                </a:r>
                <a:endParaRPr lang="ko-KR" altLang="en-US" sz="32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87578" name="Rectangle 186"/>
            <p:cNvSpPr>
              <a:spLocks noChangeArrowheads="1"/>
            </p:cNvSpPr>
            <p:nvPr/>
          </p:nvSpPr>
          <p:spPr bwMode="auto">
            <a:xfrm>
              <a:off x="4232" y="2512"/>
              <a:ext cx="712" cy="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187600" name="Group 208"/>
          <p:cNvGrpSpPr>
            <a:grpSpLocks/>
          </p:cNvGrpSpPr>
          <p:nvPr/>
        </p:nvGrpSpPr>
        <p:grpSpPr bwMode="auto">
          <a:xfrm>
            <a:off x="2133600" y="2349500"/>
            <a:ext cx="5495925" cy="1704975"/>
            <a:chOff x="1344" y="1480"/>
            <a:chExt cx="3462" cy="1074"/>
          </a:xfrm>
        </p:grpSpPr>
        <p:sp>
          <p:nvSpPr>
            <p:cNvPr id="55364" name="AutoShape 190"/>
            <p:cNvSpPr>
              <a:spLocks noChangeArrowheads="1"/>
            </p:cNvSpPr>
            <p:nvPr/>
          </p:nvSpPr>
          <p:spPr bwMode="auto">
            <a:xfrm>
              <a:off x="1344" y="1480"/>
              <a:ext cx="2880" cy="327"/>
            </a:xfrm>
            <a:prstGeom prst="roundRect">
              <a:avLst>
                <a:gd name="adj" fmla="val 16667"/>
              </a:avLst>
            </a:prstGeom>
            <a:solidFill>
              <a:srgbClr val="99FF99"/>
            </a:solidFill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</a:t>
              </a:r>
              <a:r>
                <a:rPr lang="en-US" altLang="ko-KR" sz="14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2</a:t>
              </a:r>
              <a:r>
                <a:rPr lang="en-US" altLang="ko-KR" sz="16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3</a:t>
              </a:r>
              <a:r>
                <a:rPr lang="en-US" altLang="ko-KR" sz="20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 </a:t>
              </a:r>
              <a:r>
                <a:rPr lang="en-US" altLang="ko-KR" sz="18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4 </a:t>
              </a:r>
              <a:r>
                <a:rPr lang="en-US" altLang="ko-KR" sz="20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0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5 </a:t>
              </a:r>
              <a:r>
                <a:rPr lang="en-US" altLang="ko-KR" sz="2000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4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6 </a:t>
              </a:r>
              <a:r>
                <a:rPr lang="en-US" altLang="ko-KR" sz="20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  <a:r>
                <a:rPr lang="en-US" altLang="ko-KR" sz="24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20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en-US" altLang="ko-KR" sz="3200" b="1" i="0">
                  <a:solidFill>
                    <a:srgbClr val="FF33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187584" name="Rectangle 192"/>
            <p:cNvSpPr>
              <a:spLocks noChangeArrowheads="1"/>
            </p:cNvSpPr>
            <p:nvPr/>
          </p:nvSpPr>
          <p:spPr bwMode="auto">
            <a:xfrm>
              <a:off x="2766" y="1818"/>
              <a:ext cx="2040" cy="7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187601" name="Text Box 209"/>
          <p:cNvSpPr txBox="1">
            <a:spLocks noChangeArrowheads="1"/>
          </p:cNvSpPr>
          <p:nvPr/>
        </p:nvSpPr>
        <p:spPr bwMode="auto">
          <a:xfrm>
            <a:off x="4238625" y="5678488"/>
            <a:ext cx="369075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sz="2400" i="0" dirty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ko-KR" altLang="en-US" sz="2000" dirty="0"/>
              <a:t>평균 수행시간</a:t>
            </a:r>
            <a:r>
              <a:rPr lang="en-US" altLang="ko-KR" sz="2000" dirty="0"/>
              <a:t>: O(</a:t>
            </a:r>
            <a:r>
              <a:rPr lang="en-US" altLang="ko-KR" sz="2000" dirty="0" err="1"/>
              <a:t>nlogn</a:t>
            </a:r>
            <a:r>
              <a:rPr lang="en-US" altLang="ko-KR" sz="2000" dirty="0"/>
              <a:t>)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sz="2000" dirty="0"/>
              <a:t> </a:t>
            </a:r>
            <a:r>
              <a:rPr lang="ko-KR" altLang="en-US" sz="2000" dirty="0"/>
              <a:t>최악의 경우 수행시간</a:t>
            </a:r>
            <a:r>
              <a:rPr lang="en-US" altLang="ko-KR" sz="2000" dirty="0"/>
              <a:t>: O(n2)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Quicksort </a:t>
            </a:r>
            <a:r>
              <a:rPr lang="ko-KR" altLang="en-US" dirty="0" smtClean="0"/>
              <a:t>정렬 예시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1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7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74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7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7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7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87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87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87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87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87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87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87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7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87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87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87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87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875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87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187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187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187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187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18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187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187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187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187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187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187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1" dur="500"/>
                                        <p:tgtEl>
                                          <p:spTgt spid="187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6" dur="500"/>
                                        <p:tgtEl>
                                          <p:spTgt spid="187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1" dur="500"/>
                                        <p:tgtEl>
                                          <p:spTgt spid="187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500"/>
                                        <p:tgtEl>
                                          <p:spTgt spid="187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1" dur="500"/>
                                        <p:tgtEl>
                                          <p:spTgt spid="187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6" dur="500"/>
                                        <p:tgtEl>
                                          <p:spTgt spid="187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1" dur="500"/>
                                        <p:tgtEl>
                                          <p:spTgt spid="187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500"/>
                                        <p:tgtEl>
                                          <p:spTgt spid="187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1" dur="500"/>
                                        <p:tgtEl>
                                          <p:spTgt spid="187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6" dur="500"/>
                                        <p:tgtEl>
                                          <p:spTgt spid="187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1" dur="500"/>
                                        <p:tgtEl>
                                          <p:spTgt spid="187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6" dur="500"/>
                                        <p:tgtEl>
                                          <p:spTgt spid="1876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44" grpId="0" animBg="1" autoUpdateAnimBg="0"/>
      <p:bldP spid="187551" grpId="0" animBg="1" autoUpdateAnimBg="0"/>
      <p:bldP spid="187552" grpId="0" animBg="1" autoUpdateAnimBg="0"/>
      <p:bldP spid="187569" grpId="0" animBg="1" autoUpdateAnimBg="0"/>
      <p:bldP spid="187570" grpId="0" animBg="1" autoUpdateAnimBg="0"/>
      <p:bldP spid="18760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3690938" y="4254500"/>
            <a:ext cx="3649662" cy="533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1270000" y="4254500"/>
            <a:ext cx="180975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5156" name="Oval 4"/>
          <p:cNvSpPr>
            <a:spLocks noChangeArrowheads="1"/>
          </p:cNvSpPr>
          <p:nvPr/>
        </p:nvSpPr>
        <p:spPr bwMode="auto">
          <a:xfrm>
            <a:off x="6781800" y="24765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5157" name="Oval 5"/>
          <p:cNvSpPr>
            <a:spLocks noChangeArrowheads="1"/>
          </p:cNvSpPr>
          <p:nvPr/>
        </p:nvSpPr>
        <p:spPr bwMode="auto">
          <a:xfrm>
            <a:off x="3175000" y="42291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5158" name="Group 6"/>
          <p:cNvGraphicFramePr>
            <a:graphicFrameLocks noGrp="1"/>
          </p:cNvGraphicFramePr>
          <p:nvPr/>
        </p:nvGraphicFramePr>
        <p:xfrm>
          <a:off x="1206500" y="24638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5182" name="Group 30"/>
          <p:cNvGraphicFramePr>
            <a:graphicFrameLocks noGrp="1"/>
          </p:cNvGraphicFramePr>
          <p:nvPr/>
        </p:nvGraphicFramePr>
        <p:xfrm>
          <a:off x="1257300" y="42291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5206" name="Text Box 54"/>
          <p:cNvSpPr txBox="1">
            <a:spLocks noChangeArrowheads="1"/>
          </p:cNvSpPr>
          <p:nvPr/>
        </p:nvSpPr>
        <p:spPr bwMode="auto">
          <a:xfrm>
            <a:off x="73025" y="1916113"/>
            <a:ext cx="62311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정렬할 배열이 주어짐</a:t>
            </a:r>
            <a:r>
              <a:rPr lang="en-US" altLang="ko-KR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 </a:t>
            </a:r>
            <a:r>
              <a:rPr lang="ko-KR" alt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첫번째 수를 기준으로 삼는다</a:t>
            </a:r>
            <a:r>
              <a:rPr lang="en-US" altLang="ko-KR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.</a:t>
            </a:r>
          </a:p>
        </p:txBody>
      </p:sp>
      <p:sp>
        <p:nvSpPr>
          <p:cNvPr id="305207" name="Text Box 55"/>
          <p:cNvSpPr txBox="1">
            <a:spLocks noChangeArrowheads="1"/>
          </p:cNvSpPr>
          <p:nvPr/>
        </p:nvSpPr>
        <p:spPr bwMode="auto">
          <a:xfrm>
            <a:off x="85725" y="3313113"/>
            <a:ext cx="531106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기준보다 작은 수는 기준의 왼쪽에 나머지는 </a:t>
            </a:r>
          </a:p>
          <a:p>
            <a:pPr>
              <a:defRPr/>
            </a:pPr>
            <a:r>
              <a:rPr lang="ko-KR" altLang="en-US" sz="2000" i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기준의 오른쪽에 오도록 재배치한다</a:t>
            </a:r>
            <a:endParaRPr lang="en-US" altLang="ko-KR" sz="2000" i="0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05208" name="Text Box 56"/>
          <p:cNvSpPr txBox="1">
            <a:spLocks noChangeArrowheads="1"/>
          </p:cNvSpPr>
          <p:nvPr/>
        </p:nvSpPr>
        <p:spPr bwMode="auto">
          <a:xfrm>
            <a:off x="123825" y="5230813"/>
            <a:ext cx="744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기준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(31) 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왼쪽과 오른쪽을 각각 독립적으로 정렬한다 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(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정렬완료</a:t>
            </a: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)</a:t>
            </a:r>
          </a:p>
        </p:txBody>
      </p:sp>
      <p:sp>
        <p:nvSpPr>
          <p:cNvPr id="305209" name="Rectangle 57"/>
          <p:cNvSpPr>
            <a:spLocks noChangeArrowheads="1"/>
          </p:cNvSpPr>
          <p:nvPr/>
        </p:nvSpPr>
        <p:spPr bwMode="auto">
          <a:xfrm>
            <a:off x="3690938" y="5791200"/>
            <a:ext cx="3649662" cy="5334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5210" name="Rectangle 58"/>
          <p:cNvSpPr>
            <a:spLocks noChangeArrowheads="1"/>
          </p:cNvSpPr>
          <p:nvPr/>
        </p:nvSpPr>
        <p:spPr bwMode="auto">
          <a:xfrm>
            <a:off x="1270000" y="5791200"/>
            <a:ext cx="1809750" cy="5334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05211" name="Oval 59"/>
          <p:cNvSpPr>
            <a:spLocks noChangeArrowheads="1"/>
          </p:cNvSpPr>
          <p:nvPr/>
        </p:nvSpPr>
        <p:spPr bwMode="auto">
          <a:xfrm>
            <a:off x="3175000" y="57658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5212" name="Group 60"/>
          <p:cNvGraphicFramePr>
            <a:graphicFrameLocks noGrp="1"/>
          </p:cNvGraphicFramePr>
          <p:nvPr/>
        </p:nvGraphicFramePr>
        <p:xfrm>
          <a:off x="1257300" y="57658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5236" name="Line 84"/>
          <p:cNvSpPr>
            <a:spLocks noChangeShapeType="1"/>
          </p:cNvSpPr>
          <p:nvPr/>
        </p:nvSpPr>
        <p:spPr bwMode="auto">
          <a:xfrm>
            <a:off x="7531100" y="4521200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5237" name="Line 85"/>
          <p:cNvSpPr>
            <a:spLocks noChangeShapeType="1"/>
          </p:cNvSpPr>
          <p:nvPr/>
        </p:nvSpPr>
        <p:spPr bwMode="auto">
          <a:xfrm>
            <a:off x="7518400" y="6057900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5238" name="Text Box 86"/>
          <p:cNvSpPr txBox="1">
            <a:spLocks noChangeArrowheads="1"/>
          </p:cNvSpPr>
          <p:nvPr/>
        </p:nvSpPr>
        <p:spPr bwMode="auto">
          <a:xfrm>
            <a:off x="8099425" y="42433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305239" name="Text Box 87"/>
          <p:cNvSpPr txBox="1">
            <a:spLocks noChangeArrowheads="1"/>
          </p:cNvSpPr>
          <p:nvPr/>
        </p:nvSpPr>
        <p:spPr bwMode="auto">
          <a:xfrm>
            <a:off x="8099425" y="57927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Quicksort </a:t>
            </a:r>
            <a:r>
              <a:rPr lang="ko-KR" altLang="en-US" dirty="0" smtClean="0"/>
              <a:t>정렬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Oval 2"/>
          <p:cNvSpPr>
            <a:spLocks noChangeArrowheads="1"/>
          </p:cNvSpPr>
          <p:nvPr/>
        </p:nvSpPr>
        <p:spPr bwMode="auto">
          <a:xfrm>
            <a:off x="5994400" y="9017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6179" name="Group 3"/>
          <p:cNvGraphicFramePr>
            <a:graphicFrameLocks noGrp="1"/>
          </p:cNvGraphicFramePr>
          <p:nvPr/>
        </p:nvGraphicFramePr>
        <p:xfrm>
          <a:off x="419100" y="889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6203" name="Oval 27"/>
          <p:cNvSpPr>
            <a:spLocks noChangeArrowheads="1"/>
          </p:cNvSpPr>
          <p:nvPr/>
        </p:nvSpPr>
        <p:spPr bwMode="auto">
          <a:xfrm>
            <a:off x="5994400" y="18923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6204" name="Group 28"/>
          <p:cNvGraphicFramePr>
            <a:graphicFrameLocks noGrp="1"/>
          </p:cNvGraphicFramePr>
          <p:nvPr/>
        </p:nvGraphicFramePr>
        <p:xfrm>
          <a:off x="419100" y="18796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6228" name="Oval 52"/>
          <p:cNvSpPr>
            <a:spLocks noChangeArrowheads="1"/>
          </p:cNvSpPr>
          <p:nvPr/>
        </p:nvSpPr>
        <p:spPr bwMode="auto">
          <a:xfrm>
            <a:off x="5994400" y="29083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6229" name="Group 53"/>
          <p:cNvGraphicFramePr>
            <a:graphicFrameLocks noGrp="1"/>
          </p:cNvGraphicFramePr>
          <p:nvPr/>
        </p:nvGraphicFramePr>
        <p:xfrm>
          <a:off x="419100" y="28956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6253" name="Oval 77"/>
          <p:cNvSpPr>
            <a:spLocks noChangeArrowheads="1"/>
          </p:cNvSpPr>
          <p:nvPr/>
        </p:nvSpPr>
        <p:spPr bwMode="auto">
          <a:xfrm>
            <a:off x="5994400" y="39497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6254" name="Group 78"/>
          <p:cNvGraphicFramePr>
            <a:graphicFrameLocks noGrp="1"/>
          </p:cNvGraphicFramePr>
          <p:nvPr/>
        </p:nvGraphicFramePr>
        <p:xfrm>
          <a:off x="419100" y="3937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6278" name="Oval 102"/>
          <p:cNvSpPr>
            <a:spLocks noChangeArrowheads="1"/>
          </p:cNvSpPr>
          <p:nvPr/>
        </p:nvSpPr>
        <p:spPr bwMode="auto">
          <a:xfrm>
            <a:off x="5994400" y="49403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6279" name="Group 103"/>
          <p:cNvGraphicFramePr>
            <a:graphicFrameLocks noGrp="1"/>
          </p:cNvGraphicFramePr>
          <p:nvPr/>
        </p:nvGraphicFramePr>
        <p:xfrm>
          <a:off x="419100" y="49276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6303" name="Oval 127"/>
          <p:cNvSpPr>
            <a:spLocks noChangeArrowheads="1"/>
          </p:cNvSpPr>
          <p:nvPr/>
        </p:nvSpPr>
        <p:spPr bwMode="auto">
          <a:xfrm>
            <a:off x="5994400" y="59309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6304" name="Group 128"/>
          <p:cNvGraphicFramePr>
            <a:graphicFrameLocks noGrp="1"/>
          </p:cNvGraphicFramePr>
          <p:nvPr/>
        </p:nvGraphicFramePr>
        <p:xfrm>
          <a:off x="419100" y="59182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544" name="Group 152"/>
          <p:cNvGrpSpPr>
            <a:grpSpLocks/>
          </p:cNvGrpSpPr>
          <p:nvPr/>
        </p:nvGrpSpPr>
        <p:grpSpPr bwMode="auto">
          <a:xfrm>
            <a:off x="406400" y="876300"/>
            <a:ext cx="5499100" cy="762000"/>
            <a:chOff x="840" y="456"/>
            <a:chExt cx="3464" cy="480"/>
          </a:xfrm>
        </p:grpSpPr>
        <p:sp>
          <p:nvSpPr>
            <p:cNvPr id="306329" name="Line 153"/>
            <p:cNvSpPr>
              <a:spLocks noChangeShapeType="1"/>
            </p:cNvSpPr>
            <p:nvPr/>
          </p:nvSpPr>
          <p:spPr bwMode="auto">
            <a:xfrm>
              <a:off x="840" y="456"/>
              <a:ext cx="0" cy="4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30" name="Line 154"/>
            <p:cNvSpPr>
              <a:spLocks noChangeShapeType="1"/>
            </p:cNvSpPr>
            <p:nvPr/>
          </p:nvSpPr>
          <p:spPr bwMode="auto">
            <a:xfrm>
              <a:off x="4304" y="461"/>
              <a:ext cx="0" cy="4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545" name="Group 155"/>
          <p:cNvGrpSpPr>
            <a:grpSpLocks/>
          </p:cNvGrpSpPr>
          <p:nvPr/>
        </p:nvGrpSpPr>
        <p:grpSpPr bwMode="auto">
          <a:xfrm>
            <a:off x="406400" y="1866900"/>
            <a:ext cx="5499100" cy="736600"/>
            <a:chOff x="840" y="984"/>
            <a:chExt cx="3464" cy="560"/>
          </a:xfrm>
        </p:grpSpPr>
        <p:grpSp>
          <p:nvGrpSpPr>
            <p:cNvPr id="59585" name="Group 156"/>
            <p:cNvGrpSpPr>
              <a:grpSpLocks/>
            </p:cNvGrpSpPr>
            <p:nvPr/>
          </p:nvGrpSpPr>
          <p:grpSpPr bwMode="auto">
            <a:xfrm>
              <a:off x="840" y="984"/>
              <a:ext cx="392" cy="560"/>
              <a:chOff x="840" y="984"/>
              <a:chExt cx="392" cy="560"/>
            </a:xfrm>
          </p:grpSpPr>
          <p:sp>
            <p:nvSpPr>
              <p:cNvPr id="306333" name="Line 157"/>
              <p:cNvSpPr>
                <a:spLocks noChangeShapeType="1"/>
              </p:cNvSpPr>
              <p:nvPr/>
            </p:nvSpPr>
            <p:spPr bwMode="auto">
              <a:xfrm>
                <a:off x="840" y="984"/>
                <a:ext cx="0" cy="5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6334" name="Line 158"/>
              <p:cNvSpPr>
                <a:spLocks noChangeShapeType="1"/>
              </p:cNvSpPr>
              <p:nvPr/>
            </p:nvSpPr>
            <p:spPr bwMode="auto">
              <a:xfrm>
                <a:off x="1232" y="992"/>
                <a:ext cx="0" cy="55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ko-KR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06335" name="Line 159"/>
            <p:cNvSpPr>
              <a:spLocks noChangeShapeType="1"/>
            </p:cNvSpPr>
            <p:nvPr/>
          </p:nvSpPr>
          <p:spPr bwMode="auto">
            <a:xfrm>
              <a:off x="4304" y="99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546" name="Group 160"/>
          <p:cNvGrpSpPr>
            <a:grpSpLocks/>
          </p:cNvGrpSpPr>
          <p:nvPr/>
        </p:nvGrpSpPr>
        <p:grpSpPr bwMode="auto">
          <a:xfrm>
            <a:off x="1028700" y="2882900"/>
            <a:ext cx="4876800" cy="749300"/>
            <a:chOff x="1232" y="1624"/>
            <a:chExt cx="3072" cy="568"/>
          </a:xfrm>
        </p:grpSpPr>
        <p:sp>
          <p:nvSpPr>
            <p:cNvPr id="306337" name="Line 161"/>
            <p:cNvSpPr>
              <a:spLocks noChangeShapeType="1"/>
            </p:cNvSpPr>
            <p:nvPr/>
          </p:nvSpPr>
          <p:spPr bwMode="auto">
            <a:xfrm>
              <a:off x="1232" y="1632"/>
              <a:ext cx="0" cy="55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38" name="Line 162"/>
            <p:cNvSpPr>
              <a:spLocks noChangeShapeType="1"/>
            </p:cNvSpPr>
            <p:nvPr/>
          </p:nvSpPr>
          <p:spPr bwMode="auto">
            <a:xfrm>
              <a:off x="1624" y="1640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39" name="Line 163"/>
            <p:cNvSpPr>
              <a:spLocks noChangeShapeType="1"/>
            </p:cNvSpPr>
            <p:nvPr/>
          </p:nvSpPr>
          <p:spPr bwMode="auto">
            <a:xfrm>
              <a:off x="4304" y="1624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547" name="Group 164"/>
          <p:cNvGrpSpPr>
            <a:grpSpLocks/>
          </p:cNvGrpSpPr>
          <p:nvPr/>
        </p:nvGrpSpPr>
        <p:grpSpPr bwMode="auto">
          <a:xfrm>
            <a:off x="1028700" y="3924300"/>
            <a:ext cx="4876800" cy="736600"/>
            <a:chOff x="1232" y="2272"/>
            <a:chExt cx="3072" cy="568"/>
          </a:xfrm>
        </p:grpSpPr>
        <p:sp>
          <p:nvSpPr>
            <p:cNvPr id="306341" name="Line 165"/>
            <p:cNvSpPr>
              <a:spLocks noChangeShapeType="1"/>
            </p:cNvSpPr>
            <p:nvPr/>
          </p:nvSpPr>
          <p:spPr bwMode="auto">
            <a:xfrm>
              <a:off x="1232" y="2288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42" name="Line 166"/>
            <p:cNvSpPr>
              <a:spLocks noChangeShapeType="1"/>
            </p:cNvSpPr>
            <p:nvPr/>
          </p:nvSpPr>
          <p:spPr bwMode="auto">
            <a:xfrm>
              <a:off x="2000" y="2288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43" name="Line 167"/>
            <p:cNvSpPr>
              <a:spLocks noChangeShapeType="1"/>
            </p:cNvSpPr>
            <p:nvPr/>
          </p:nvSpPr>
          <p:spPr bwMode="auto">
            <a:xfrm>
              <a:off x="4304" y="227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548" name="Group 168"/>
          <p:cNvGrpSpPr>
            <a:grpSpLocks/>
          </p:cNvGrpSpPr>
          <p:nvPr/>
        </p:nvGrpSpPr>
        <p:grpSpPr bwMode="auto">
          <a:xfrm>
            <a:off x="1028700" y="4914900"/>
            <a:ext cx="4876800" cy="736600"/>
            <a:chOff x="1232" y="2896"/>
            <a:chExt cx="3072" cy="568"/>
          </a:xfrm>
        </p:grpSpPr>
        <p:sp>
          <p:nvSpPr>
            <p:cNvPr id="306345" name="Line 169"/>
            <p:cNvSpPr>
              <a:spLocks noChangeShapeType="1"/>
            </p:cNvSpPr>
            <p:nvPr/>
          </p:nvSpPr>
          <p:spPr bwMode="auto">
            <a:xfrm>
              <a:off x="1232" y="29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46" name="Line 170"/>
            <p:cNvSpPr>
              <a:spLocks noChangeShapeType="1"/>
            </p:cNvSpPr>
            <p:nvPr/>
          </p:nvSpPr>
          <p:spPr bwMode="auto">
            <a:xfrm>
              <a:off x="2384" y="29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47" name="Line 171"/>
            <p:cNvSpPr>
              <a:spLocks noChangeShapeType="1"/>
            </p:cNvSpPr>
            <p:nvPr/>
          </p:nvSpPr>
          <p:spPr bwMode="auto">
            <a:xfrm>
              <a:off x="4304" y="2896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9549" name="Group 172"/>
          <p:cNvGrpSpPr>
            <a:grpSpLocks/>
          </p:cNvGrpSpPr>
          <p:nvPr/>
        </p:nvGrpSpPr>
        <p:grpSpPr bwMode="auto">
          <a:xfrm>
            <a:off x="1638300" y="5930900"/>
            <a:ext cx="4267200" cy="711200"/>
            <a:chOff x="1616" y="3512"/>
            <a:chExt cx="2688" cy="576"/>
          </a:xfrm>
        </p:grpSpPr>
        <p:sp>
          <p:nvSpPr>
            <p:cNvPr id="306349" name="Line 173"/>
            <p:cNvSpPr>
              <a:spLocks noChangeShapeType="1"/>
            </p:cNvSpPr>
            <p:nvPr/>
          </p:nvSpPr>
          <p:spPr bwMode="auto">
            <a:xfrm>
              <a:off x="1616" y="3536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50" name="Line 174"/>
            <p:cNvSpPr>
              <a:spLocks noChangeShapeType="1"/>
            </p:cNvSpPr>
            <p:nvPr/>
          </p:nvSpPr>
          <p:spPr bwMode="auto">
            <a:xfrm>
              <a:off x="2768" y="35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6351" name="Line 175"/>
            <p:cNvSpPr>
              <a:spLocks noChangeShapeType="1"/>
            </p:cNvSpPr>
            <p:nvPr/>
          </p:nvSpPr>
          <p:spPr bwMode="auto">
            <a:xfrm>
              <a:off x="4304" y="3512"/>
              <a:ext cx="0" cy="5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6352" name="Text Box 176"/>
          <p:cNvSpPr txBox="1">
            <a:spLocks noChangeArrowheads="1"/>
          </p:cNvSpPr>
          <p:nvPr/>
        </p:nvSpPr>
        <p:spPr bwMode="auto">
          <a:xfrm>
            <a:off x="530225" y="777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306353" name="Text Box 177"/>
          <p:cNvSpPr txBox="1">
            <a:spLocks noChangeArrowheads="1"/>
          </p:cNvSpPr>
          <p:nvPr/>
        </p:nvSpPr>
        <p:spPr bwMode="auto">
          <a:xfrm>
            <a:off x="6016625" y="77788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r</a:t>
            </a:r>
          </a:p>
        </p:txBody>
      </p:sp>
      <p:sp>
        <p:nvSpPr>
          <p:cNvPr id="306354" name="Line 178"/>
          <p:cNvSpPr>
            <a:spLocks noChangeShapeType="1"/>
          </p:cNvSpPr>
          <p:nvPr/>
        </p:nvSpPr>
        <p:spPr bwMode="auto">
          <a:xfrm>
            <a:off x="698500" y="5334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355" name="Line 179"/>
          <p:cNvSpPr>
            <a:spLocks noChangeShapeType="1"/>
          </p:cNvSpPr>
          <p:nvPr/>
        </p:nvSpPr>
        <p:spPr bwMode="auto">
          <a:xfrm>
            <a:off x="6172200" y="4826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356" name="Text Box 180"/>
          <p:cNvSpPr txBox="1">
            <a:spLocks noChangeArrowheads="1"/>
          </p:cNvSpPr>
          <p:nvPr/>
        </p:nvSpPr>
        <p:spPr bwMode="auto">
          <a:xfrm>
            <a:off x="123825" y="1420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6357" name="Text Box 181"/>
          <p:cNvSpPr txBox="1">
            <a:spLocks noChangeArrowheads="1"/>
          </p:cNvSpPr>
          <p:nvPr/>
        </p:nvSpPr>
        <p:spPr bwMode="auto">
          <a:xfrm>
            <a:off x="415925" y="1420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6358" name="Text Box 182"/>
          <p:cNvSpPr txBox="1">
            <a:spLocks noChangeArrowheads="1"/>
          </p:cNvSpPr>
          <p:nvPr/>
        </p:nvSpPr>
        <p:spPr bwMode="auto">
          <a:xfrm>
            <a:off x="136525" y="24114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6359" name="Text Box 183"/>
          <p:cNvSpPr txBox="1">
            <a:spLocks noChangeArrowheads="1"/>
          </p:cNvSpPr>
          <p:nvPr/>
        </p:nvSpPr>
        <p:spPr bwMode="auto">
          <a:xfrm>
            <a:off x="1063625" y="23987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6360" name="Text Box 184"/>
          <p:cNvSpPr txBox="1">
            <a:spLocks noChangeArrowheads="1"/>
          </p:cNvSpPr>
          <p:nvPr/>
        </p:nvSpPr>
        <p:spPr bwMode="auto">
          <a:xfrm>
            <a:off x="1355725" y="64627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6361" name="Text Box 185"/>
          <p:cNvSpPr txBox="1">
            <a:spLocks noChangeArrowheads="1"/>
          </p:cNvSpPr>
          <p:nvPr/>
        </p:nvSpPr>
        <p:spPr bwMode="auto">
          <a:xfrm>
            <a:off x="3463925" y="64500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6362" name="Text Box 186"/>
          <p:cNvSpPr txBox="1">
            <a:spLocks noChangeArrowheads="1"/>
          </p:cNvSpPr>
          <p:nvPr/>
        </p:nvSpPr>
        <p:spPr bwMode="auto">
          <a:xfrm>
            <a:off x="758825" y="3452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6363" name="Text Box 187"/>
          <p:cNvSpPr txBox="1">
            <a:spLocks noChangeArrowheads="1"/>
          </p:cNvSpPr>
          <p:nvPr/>
        </p:nvSpPr>
        <p:spPr bwMode="auto">
          <a:xfrm>
            <a:off x="1685925" y="34401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6364" name="Text Box 188"/>
          <p:cNvSpPr txBox="1">
            <a:spLocks noChangeArrowheads="1"/>
          </p:cNvSpPr>
          <p:nvPr/>
        </p:nvSpPr>
        <p:spPr bwMode="auto">
          <a:xfrm>
            <a:off x="758825" y="44815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6365" name="Text Box 189"/>
          <p:cNvSpPr txBox="1">
            <a:spLocks noChangeArrowheads="1"/>
          </p:cNvSpPr>
          <p:nvPr/>
        </p:nvSpPr>
        <p:spPr bwMode="auto">
          <a:xfrm>
            <a:off x="2244725" y="4468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6366" name="Text Box 190"/>
          <p:cNvSpPr txBox="1">
            <a:spLocks noChangeArrowheads="1"/>
          </p:cNvSpPr>
          <p:nvPr/>
        </p:nvSpPr>
        <p:spPr bwMode="auto">
          <a:xfrm>
            <a:off x="758825" y="5484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6367" name="Text Box 191"/>
          <p:cNvSpPr txBox="1">
            <a:spLocks noChangeArrowheads="1"/>
          </p:cNvSpPr>
          <p:nvPr/>
        </p:nvSpPr>
        <p:spPr bwMode="auto">
          <a:xfrm>
            <a:off x="2867025" y="54721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6368" name="Line 192"/>
          <p:cNvSpPr>
            <a:spLocks noChangeShapeType="1"/>
          </p:cNvSpPr>
          <p:nvPr/>
        </p:nvSpPr>
        <p:spPr bwMode="auto">
          <a:xfrm>
            <a:off x="6692900" y="42291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369" name="Line 193"/>
          <p:cNvSpPr>
            <a:spLocks noChangeShapeType="1"/>
          </p:cNvSpPr>
          <p:nvPr/>
        </p:nvSpPr>
        <p:spPr bwMode="auto">
          <a:xfrm>
            <a:off x="6718300" y="51943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370" name="Line 194"/>
          <p:cNvSpPr>
            <a:spLocks noChangeShapeType="1"/>
          </p:cNvSpPr>
          <p:nvPr/>
        </p:nvSpPr>
        <p:spPr bwMode="auto">
          <a:xfrm>
            <a:off x="6731000" y="619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6371" name="Text Box 195"/>
          <p:cNvSpPr txBox="1">
            <a:spLocks noChangeArrowheads="1"/>
          </p:cNvSpPr>
          <p:nvPr/>
        </p:nvSpPr>
        <p:spPr bwMode="auto">
          <a:xfrm>
            <a:off x="7210425" y="39766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306372" name="Text Box 196"/>
          <p:cNvSpPr txBox="1">
            <a:spLocks noChangeArrowheads="1"/>
          </p:cNvSpPr>
          <p:nvPr/>
        </p:nvSpPr>
        <p:spPr bwMode="auto">
          <a:xfrm>
            <a:off x="7223125" y="49418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306373" name="Text Box 197"/>
          <p:cNvSpPr txBox="1">
            <a:spLocks noChangeArrowheads="1"/>
          </p:cNvSpPr>
          <p:nvPr/>
        </p:nvSpPr>
        <p:spPr bwMode="auto">
          <a:xfrm>
            <a:off x="7248525" y="5932488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3200" dirty="0" smtClean="0"/>
              <a:t>Partition</a:t>
            </a:r>
            <a:r>
              <a:rPr lang="ko-KR" altLang="en-US" sz="3200" dirty="0" smtClean="0"/>
              <a:t>의 예</a:t>
            </a:r>
            <a:endParaRPr lang="ko-KR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8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Oval 2"/>
          <p:cNvSpPr>
            <a:spLocks noChangeArrowheads="1"/>
          </p:cNvSpPr>
          <p:nvPr/>
        </p:nvSpPr>
        <p:spPr bwMode="auto">
          <a:xfrm>
            <a:off x="5892800" y="14097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7203" name="Group 3"/>
          <p:cNvGraphicFramePr>
            <a:graphicFrameLocks noGrp="1"/>
          </p:cNvGraphicFramePr>
          <p:nvPr/>
        </p:nvGraphicFramePr>
        <p:xfrm>
          <a:off x="317500" y="13970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27" name="Oval 27"/>
          <p:cNvSpPr>
            <a:spLocks noChangeArrowheads="1"/>
          </p:cNvSpPr>
          <p:nvPr/>
        </p:nvSpPr>
        <p:spPr bwMode="auto">
          <a:xfrm>
            <a:off x="5905500" y="24511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7228" name="Group 28"/>
          <p:cNvGraphicFramePr>
            <a:graphicFrameLocks noGrp="1"/>
          </p:cNvGraphicFramePr>
          <p:nvPr/>
        </p:nvGraphicFramePr>
        <p:xfrm>
          <a:off x="330200" y="24384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52" name="Oval 52"/>
          <p:cNvSpPr>
            <a:spLocks noChangeArrowheads="1"/>
          </p:cNvSpPr>
          <p:nvPr/>
        </p:nvSpPr>
        <p:spPr bwMode="auto">
          <a:xfrm>
            <a:off x="5905500" y="35052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7253" name="Group 53"/>
          <p:cNvGraphicFramePr>
            <a:graphicFrameLocks noGrp="1"/>
          </p:cNvGraphicFramePr>
          <p:nvPr/>
        </p:nvGraphicFramePr>
        <p:xfrm>
          <a:off x="330200" y="34925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277" name="Oval 77"/>
          <p:cNvSpPr>
            <a:spLocks noChangeArrowheads="1"/>
          </p:cNvSpPr>
          <p:nvPr/>
        </p:nvSpPr>
        <p:spPr bwMode="auto">
          <a:xfrm>
            <a:off x="5905500" y="45593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7278" name="Group 78"/>
          <p:cNvGraphicFramePr>
            <a:graphicFrameLocks noGrp="1"/>
          </p:cNvGraphicFramePr>
          <p:nvPr/>
        </p:nvGraphicFramePr>
        <p:xfrm>
          <a:off x="330200" y="45466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302" name="Line 102"/>
          <p:cNvSpPr>
            <a:spLocks noChangeShapeType="1"/>
          </p:cNvSpPr>
          <p:nvPr/>
        </p:nvSpPr>
        <p:spPr bwMode="auto">
          <a:xfrm>
            <a:off x="2159000" y="4538663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03" name="Line 103"/>
          <p:cNvSpPr>
            <a:spLocks noChangeShapeType="1"/>
          </p:cNvSpPr>
          <p:nvPr/>
        </p:nvSpPr>
        <p:spPr bwMode="auto">
          <a:xfrm>
            <a:off x="5816600" y="45339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04" name="Oval 104"/>
          <p:cNvSpPr>
            <a:spLocks noChangeArrowheads="1"/>
          </p:cNvSpPr>
          <p:nvPr/>
        </p:nvSpPr>
        <p:spPr bwMode="auto">
          <a:xfrm>
            <a:off x="2247900" y="5613400"/>
            <a:ext cx="431800" cy="5588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graphicFrame>
        <p:nvGraphicFramePr>
          <p:cNvPr id="307305" name="Group 105"/>
          <p:cNvGraphicFramePr>
            <a:graphicFrameLocks noGrp="1"/>
          </p:cNvGraphicFramePr>
          <p:nvPr/>
        </p:nvGraphicFramePr>
        <p:xfrm>
          <a:off x="330200" y="5613400"/>
          <a:ext cx="6096000" cy="5715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29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65</a:t>
                      </a:r>
                      <a:endParaRPr kumimoji="0" lang="ko-KR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  <a:ea typeface="굴림" panose="020B0600000101010101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307329" name="Line 129"/>
          <p:cNvSpPr>
            <a:spLocks noChangeShapeType="1"/>
          </p:cNvSpPr>
          <p:nvPr/>
        </p:nvSpPr>
        <p:spPr bwMode="auto">
          <a:xfrm>
            <a:off x="2768600" y="5618163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0" name="Line 130"/>
          <p:cNvSpPr>
            <a:spLocks noChangeShapeType="1"/>
          </p:cNvSpPr>
          <p:nvPr/>
        </p:nvSpPr>
        <p:spPr bwMode="auto">
          <a:xfrm>
            <a:off x="6426200" y="5600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1" name="Line 131"/>
          <p:cNvSpPr>
            <a:spLocks noChangeShapeType="1"/>
          </p:cNvSpPr>
          <p:nvPr/>
        </p:nvSpPr>
        <p:spPr bwMode="auto">
          <a:xfrm>
            <a:off x="2171700" y="5608638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2" name="Line 132"/>
          <p:cNvSpPr>
            <a:spLocks noChangeShapeType="1"/>
          </p:cNvSpPr>
          <p:nvPr/>
        </p:nvSpPr>
        <p:spPr bwMode="auto">
          <a:xfrm>
            <a:off x="2159000" y="3497263"/>
            <a:ext cx="0" cy="6937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3" name="Line 133"/>
          <p:cNvSpPr>
            <a:spLocks noChangeShapeType="1"/>
          </p:cNvSpPr>
          <p:nvPr/>
        </p:nvSpPr>
        <p:spPr bwMode="auto">
          <a:xfrm>
            <a:off x="5219700" y="34925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4" name="Line 134"/>
          <p:cNvSpPr>
            <a:spLocks noChangeShapeType="1"/>
          </p:cNvSpPr>
          <p:nvPr/>
        </p:nvSpPr>
        <p:spPr bwMode="auto">
          <a:xfrm>
            <a:off x="5816600" y="34925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5" name="Line 135"/>
          <p:cNvSpPr>
            <a:spLocks noChangeShapeType="1"/>
          </p:cNvSpPr>
          <p:nvPr/>
        </p:nvSpPr>
        <p:spPr bwMode="auto">
          <a:xfrm>
            <a:off x="2146300" y="1401763"/>
            <a:ext cx="0" cy="6937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6" name="Line 136"/>
          <p:cNvSpPr>
            <a:spLocks noChangeShapeType="1"/>
          </p:cNvSpPr>
          <p:nvPr/>
        </p:nvSpPr>
        <p:spPr bwMode="auto">
          <a:xfrm>
            <a:off x="3975100" y="13843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7" name="Line 137"/>
          <p:cNvSpPr>
            <a:spLocks noChangeShapeType="1"/>
          </p:cNvSpPr>
          <p:nvPr/>
        </p:nvSpPr>
        <p:spPr bwMode="auto">
          <a:xfrm>
            <a:off x="5791200" y="1384300"/>
            <a:ext cx="0" cy="6937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8" name="Line 138"/>
          <p:cNvSpPr>
            <a:spLocks noChangeShapeType="1"/>
          </p:cNvSpPr>
          <p:nvPr/>
        </p:nvSpPr>
        <p:spPr bwMode="auto">
          <a:xfrm>
            <a:off x="2159000" y="2430463"/>
            <a:ext cx="0" cy="7064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39" name="Line 139"/>
          <p:cNvSpPr>
            <a:spLocks noChangeShapeType="1"/>
          </p:cNvSpPr>
          <p:nvPr/>
        </p:nvSpPr>
        <p:spPr bwMode="auto">
          <a:xfrm>
            <a:off x="4610100" y="2425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40" name="Line 140"/>
          <p:cNvSpPr>
            <a:spLocks noChangeShapeType="1"/>
          </p:cNvSpPr>
          <p:nvPr/>
        </p:nvSpPr>
        <p:spPr bwMode="auto">
          <a:xfrm>
            <a:off x="5816600" y="2425700"/>
            <a:ext cx="0" cy="7064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41" name="Text Box 141"/>
          <p:cNvSpPr txBox="1">
            <a:spLocks noChangeArrowheads="1"/>
          </p:cNvSpPr>
          <p:nvPr/>
        </p:nvSpPr>
        <p:spPr bwMode="auto">
          <a:xfrm>
            <a:off x="1838325" y="19542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7342" name="Text Box 142"/>
          <p:cNvSpPr txBox="1">
            <a:spLocks noChangeArrowheads="1"/>
          </p:cNvSpPr>
          <p:nvPr/>
        </p:nvSpPr>
        <p:spPr bwMode="auto">
          <a:xfrm>
            <a:off x="3984625" y="19542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7343" name="Text Box 143"/>
          <p:cNvSpPr txBox="1">
            <a:spLocks noChangeArrowheads="1"/>
          </p:cNvSpPr>
          <p:nvPr/>
        </p:nvSpPr>
        <p:spPr bwMode="auto">
          <a:xfrm>
            <a:off x="1863725" y="29956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7344" name="Text Box 144"/>
          <p:cNvSpPr txBox="1">
            <a:spLocks noChangeArrowheads="1"/>
          </p:cNvSpPr>
          <p:nvPr/>
        </p:nvSpPr>
        <p:spPr bwMode="auto">
          <a:xfrm>
            <a:off x="4619625" y="29829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7345" name="Text Box 145"/>
          <p:cNvSpPr txBox="1">
            <a:spLocks noChangeArrowheads="1"/>
          </p:cNvSpPr>
          <p:nvPr/>
        </p:nvSpPr>
        <p:spPr bwMode="auto">
          <a:xfrm>
            <a:off x="1863725" y="4087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7346" name="Text Box 146"/>
          <p:cNvSpPr txBox="1">
            <a:spLocks noChangeArrowheads="1"/>
          </p:cNvSpPr>
          <p:nvPr/>
        </p:nvSpPr>
        <p:spPr bwMode="auto">
          <a:xfrm>
            <a:off x="5254625" y="40878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j</a:t>
            </a:r>
          </a:p>
        </p:txBody>
      </p:sp>
      <p:sp>
        <p:nvSpPr>
          <p:cNvPr id="307347" name="Text Box 147"/>
          <p:cNvSpPr txBox="1">
            <a:spLocks noChangeArrowheads="1"/>
          </p:cNvSpPr>
          <p:nvPr/>
        </p:nvSpPr>
        <p:spPr bwMode="auto">
          <a:xfrm>
            <a:off x="1876425" y="51165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7348" name="Text Box 148"/>
          <p:cNvSpPr txBox="1">
            <a:spLocks noChangeArrowheads="1"/>
          </p:cNvSpPr>
          <p:nvPr/>
        </p:nvSpPr>
        <p:spPr bwMode="auto">
          <a:xfrm>
            <a:off x="1889125" y="61833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i</a:t>
            </a:r>
          </a:p>
        </p:txBody>
      </p:sp>
      <p:sp>
        <p:nvSpPr>
          <p:cNvPr id="307349" name="Line 149"/>
          <p:cNvSpPr>
            <a:spLocks noChangeShapeType="1"/>
          </p:cNvSpPr>
          <p:nvPr/>
        </p:nvSpPr>
        <p:spPr bwMode="auto">
          <a:xfrm>
            <a:off x="6654800" y="48514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50" name="Text Box 150"/>
          <p:cNvSpPr txBox="1">
            <a:spLocks noChangeArrowheads="1"/>
          </p:cNvSpPr>
          <p:nvPr/>
        </p:nvSpPr>
        <p:spPr bwMode="auto">
          <a:xfrm>
            <a:off x="7172325" y="45989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307351" name="Line 151"/>
          <p:cNvSpPr>
            <a:spLocks noChangeShapeType="1"/>
          </p:cNvSpPr>
          <p:nvPr/>
        </p:nvSpPr>
        <p:spPr bwMode="auto">
          <a:xfrm>
            <a:off x="6680200" y="59055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352" name="Text Box 152"/>
          <p:cNvSpPr txBox="1">
            <a:spLocks noChangeArrowheads="1"/>
          </p:cNvSpPr>
          <p:nvPr/>
        </p:nvSpPr>
        <p:spPr bwMode="auto">
          <a:xfrm>
            <a:off x="7197725" y="56530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50" charset="-127"/>
              </a:rPr>
              <a:t>Sorting</a:t>
            </a:r>
            <a:r>
              <a:rPr lang="en-US" altLang="ko-KR" sz="4800" smtClean="0">
                <a:ea typeface="굴림" panose="020B0600000101010101" pitchFamily="50" charset="-127"/>
              </a:rPr>
              <a:t> </a:t>
            </a:r>
            <a:r>
              <a:rPr lang="en-US" altLang="ko-KR" smtClean="0">
                <a:ea typeface="굴림" panose="020B0600000101010101" pitchFamily="50" charset="-127"/>
              </a:rPr>
              <a:t>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대부분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smtClean="0"/>
              <a:t>O(n log n</a:t>
            </a:r>
            <a:r>
              <a:rPr lang="en-US" altLang="ko-KR" dirty="0"/>
              <a:t>) </a:t>
            </a:r>
            <a:r>
              <a:rPr lang="ko-KR" altLang="en-US" dirty="0"/>
              <a:t>사이 </a:t>
            </a:r>
          </a:p>
          <a:p>
            <a:r>
              <a:rPr lang="en-US" altLang="ko-KR" dirty="0"/>
              <a:t>Input</a:t>
            </a:r>
            <a:r>
              <a:rPr lang="ko-KR" altLang="en-US" dirty="0"/>
              <a:t>이 특수한 성질을 만족하는 경우에는 </a:t>
            </a:r>
            <a:r>
              <a:rPr lang="en-US" altLang="ko-KR" dirty="0"/>
              <a:t>O(n) sorting</a:t>
            </a:r>
            <a:r>
              <a:rPr lang="ko-KR" altLang="en-US" dirty="0"/>
              <a:t>도 가능</a:t>
            </a:r>
          </a:p>
          <a:p>
            <a:pPr lvl="1"/>
            <a:r>
              <a:rPr lang="en-US" altLang="ko-KR" sz="2000" dirty="0"/>
              <a:t>E.g., input</a:t>
            </a:r>
            <a:r>
              <a:rPr lang="ko-KR" altLang="en-US" sz="2000" dirty="0"/>
              <a:t>이 –</a:t>
            </a:r>
            <a:r>
              <a:rPr lang="en-US" altLang="ko-KR" sz="2000" dirty="0"/>
              <a:t>O(n)</a:t>
            </a:r>
            <a:r>
              <a:rPr lang="ko-KR" altLang="en-US" sz="2000" dirty="0"/>
              <a:t>과 </a:t>
            </a:r>
            <a:r>
              <a:rPr lang="en-US" altLang="ko-KR" sz="2000" dirty="0"/>
              <a:t>O(n) </a:t>
            </a:r>
            <a:r>
              <a:rPr lang="ko-KR" altLang="en-US" sz="2000" dirty="0"/>
              <a:t>사이의 정수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9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</a:p>
          <a:p>
            <a:pPr lvl="1"/>
            <a:r>
              <a:rPr lang="en-US" altLang="ko-KR" sz="2000" dirty="0"/>
              <a:t>Complete binary tree</a:t>
            </a:r>
            <a:r>
              <a:rPr lang="ko-KR" altLang="en-US" sz="2000" dirty="0"/>
              <a:t>로서 다음의 성질을 만족한다</a:t>
            </a:r>
          </a:p>
          <a:p>
            <a:pPr lvl="2"/>
            <a:r>
              <a:rPr lang="ko-KR" altLang="en-US" sz="2000" dirty="0"/>
              <a:t>각 노드의 값은 자신의 </a:t>
            </a:r>
            <a:r>
              <a:rPr lang="en-US" altLang="ko-KR" sz="2000" dirty="0"/>
              <a:t>children</a:t>
            </a:r>
            <a:r>
              <a:rPr lang="ko-KR" altLang="en-US" sz="2000" dirty="0"/>
              <a:t>의 값보다 크지 않다</a:t>
            </a:r>
          </a:p>
          <a:p>
            <a:r>
              <a:rPr lang="en-US" altLang="ko-KR" dirty="0"/>
              <a:t>Heapsort</a:t>
            </a:r>
          </a:p>
          <a:p>
            <a:pPr lvl="1"/>
            <a:r>
              <a:rPr lang="ko-KR" altLang="en-US" sz="2000" dirty="0"/>
              <a:t>주어진 배열을 힙으로 만든 다음</a:t>
            </a:r>
            <a:r>
              <a:rPr lang="en-US" altLang="ko-KR" sz="2000" dirty="0"/>
              <a:t>, </a:t>
            </a:r>
            <a:r>
              <a:rPr lang="ko-KR" altLang="en-US" sz="2000" dirty="0"/>
              <a:t>차례로 하나씩 힙에서 제거함으로써 정렬한다</a:t>
            </a:r>
          </a:p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5539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err="1" smtClean="0">
                <a:ea typeface="굴림" panose="020B0600000101010101" pitchFamily="50" charset="-127"/>
              </a:rPr>
              <a:t>heapSort</a:t>
            </a:r>
            <a:r>
              <a:rPr lang="en-US" altLang="ko-KR" sz="2400" dirty="0" smtClean="0">
                <a:ea typeface="굴림" panose="020B0600000101010101" pitchFamily="50" charset="-127"/>
              </a:rPr>
              <a:t>(A[ ],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</a:t>
            </a:r>
            <a:r>
              <a:rPr lang="en-US" altLang="ko-KR" sz="2400" dirty="0" smtClean="0">
                <a:ea typeface="굴림" panose="020B0600000101010101" pitchFamily="50" charset="-127"/>
              </a:rPr>
              <a:t>    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buildHeap</a:t>
            </a:r>
            <a:r>
              <a:rPr lang="en-US" altLang="ko-KR" sz="2400" dirty="0" smtClean="0">
                <a:ea typeface="굴림" panose="020B0600000101010101" pitchFamily="50" charset="-127"/>
              </a:rPr>
              <a:t>(A</a:t>
            </a:r>
            <a:r>
              <a:rPr lang="en-US" altLang="ko-KR" sz="2400" dirty="0" smtClean="0">
                <a:ea typeface="굴림" panose="020B0600000101010101" pitchFamily="50" charset="-127"/>
              </a:rPr>
              <a:t>,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); 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2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힙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만들기</a:t>
            </a:r>
            <a:endParaRPr lang="ko-KR" altLang="en-US" sz="2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</a:t>
            </a:r>
            <a:r>
              <a:rPr lang="en-US" altLang="ko-KR" sz="2400" dirty="0" smtClean="0">
                <a:ea typeface="굴림" panose="020B0600000101010101" pitchFamily="50" charset="-127"/>
              </a:rPr>
              <a:t>    </a:t>
            </a:r>
            <a:r>
              <a:rPr lang="en-US" altLang="ko-KR" sz="2400" b="1" dirty="0" smtClean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i="1" dirty="0" err="1" smtClean="0"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ea typeface="굴림" panose="020B0600000101010101" pitchFamily="50" charset="-127"/>
              </a:rPr>
              <a:t> ←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b="1" dirty="0" err="1" smtClean="0">
                <a:solidFill>
                  <a:srgbClr val="0066CC"/>
                </a:solidFill>
                <a:ea typeface="굴림" panose="020B0600000101010101" pitchFamily="50" charset="-127"/>
              </a:rPr>
              <a:t>downto</a:t>
            </a:r>
            <a:r>
              <a:rPr lang="en-US" altLang="ko-KR" sz="2400" dirty="0" smtClean="0">
                <a:ea typeface="굴림" panose="020B0600000101010101" pitchFamily="50" charset="-127"/>
              </a:rPr>
              <a:t> 2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</a:t>
            </a:r>
            <a:r>
              <a:rPr lang="en-US" altLang="ko-KR" sz="2400" dirty="0" smtClean="0">
                <a:ea typeface="굴림" panose="020B0600000101010101" pitchFamily="50" charset="-127"/>
              </a:rPr>
              <a:t>    </a:t>
            </a:r>
            <a:r>
              <a:rPr lang="en-US" altLang="ko-KR" sz="2400" dirty="0" smtClean="0">
                <a:ea typeface="굴림" panose="020B0600000101010101" pitchFamily="50" charset="-127"/>
              </a:rPr>
              <a:t>	A[1] ↔ A[</a:t>
            </a:r>
            <a:r>
              <a:rPr lang="en-US" altLang="ko-KR" sz="2400" i="1" dirty="0" err="1" smtClean="0"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ea typeface="굴림" panose="020B0600000101010101" pitchFamily="50" charset="-127"/>
              </a:rPr>
              <a:t>];     </a:t>
            </a:r>
            <a:r>
              <a:rPr lang="en-US" altLang="ko-KR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2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교환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</a:t>
            </a:r>
            <a:r>
              <a:rPr lang="en-US" altLang="ko-KR" sz="2400" dirty="0" smtClean="0">
                <a:ea typeface="굴림" panose="020B0600000101010101" pitchFamily="50" charset="-127"/>
              </a:rPr>
              <a:t>    </a:t>
            </a:r>
            <a:r>
              <a:rPr lang="en-US" altLang="ko-KR" sz="2400" dirty="0" smtClean="0">
                <a:ea typeface="굴림" panose="020B0600000101010101" pitchFamily="50" charset="-127"/>
              </a:rPr>
              <a:t>	</a:t>
            </a:r>
            <a:r>
              <a:rPr lang="en-US" altLang="ko-KR" sz="2400" dirty="0" err="1" smtClean="0">
                <a:ea typeface="굴림" panose="020B0600000101010101" pitchFamily="50" charset="-127"/>
              </a:rPr>
              <a:t>heapify</a:t>
            </a:r>
            <a:r>
              <a:rPr lang="en-US" altLang="ko-KR" sz="2400" dirty="0" smtClean="0">
                <a:ea typeface="굴림" panose="020B0600000101010101" pitchFamily="50" charset="-127"/>
              </a:rPr>
              <a:t>(A, 1,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ea typeface="굴림" panose="020B0600000101010101" pitchFamily="50" charset="-127"/>
              </a:rPr>
              <a:t>-1);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</a:t>
            </a:r>
            <a:r>
              <a:rPr lang="en-US" altLang="ko-KR" sz="2400" dirty="0" smtClean="0">
                <a:ea typeface="굴림" panose="020B0600000101010101" pitchFamily="50" charset="-127"/>
              </a:rPr>
              <a:t>    }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2168137" y="5023664"/>
            <a:ext cx="48077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ko-KR" altLang="en-US" sz="2000" dirty="0"/>
              <a:t> 최악의 경우에도 </a:t>
            </a:r>
            <a:r>
              <a:rPr lang="en-US" altLang="ko-KR" sz="2000" dirty="0"/>
              <a:t>O(n log n) </a:t>
            </a:r>
            <a:r>
              <a:rPr lang="ko-KR" altLang="en-US" sz="2000" dirty="0"/>
              <a:t>시간 소요</a:t>
            </a:r>
            <a:r>
              <a:rPr lang="en-US" altLang="ko-KR" sz="2000" dirty="0"/>
              <a:t>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2" descr="C:\Users\C221_01\Desktop\알고리즘_Lim\IMG-116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9" t="34829" r="65705" b="4701"/>
          <a:stretch/>
        </p:blipFill>
        <p:spPr bwMode="auto">
          <a:xfrm rot="5400000">
            <a:off x="1143000" y="-1143000"/>
            <a:ext cx="13081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C221_01\Desktop\알고리즘_Lim\IMG-116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2" t="11324" r="4889" b="4700"/>
          <a:stretch/>
        </p:blipFill>
        <p:spPr bwMode="auto">
          <a:xfrm rot="5400000">
            <a:off x="4400550" y="172324"/>
            <a:ext cx="44958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0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Oval 2"/>
          <p:cNvSpPr>
            <a:spLocks noChangeArrowheads="1"/>
          </p:cNvSpPr>
          <p:nvPr/>
        </p:nvSpPr>
        <p:spPr bwMode="auto">
          <a:xfrm>
            <a:off x="2260600" y="20828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2346325" y="2097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3348" name="Oval 4"/>
          <p:cNvSpPr>
            <a:spLocks noChangeArrowheads="1"/>
          </p:cNvSpPr>
          <p:nvPr/>
        </p:nvSpPr>
        <p:spPr bwMode="auto">
          <a:xfrm>
            <a:off x="1028700" y="3124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1114425" y="31384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3350" name="Oval 6"/>
          <p:cNvSpPr>
            <a:spLocks noChangeArrowheads="1"/>
          </p:cNvSpPr>
          <p:nvPr/>
        </p:nvSpPr>
        <p:spPr bwMode="auto">
          <a:xfrm>
            <a:off x="3568700" y="31115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3351" name="Text Box 7"/>
          <p:cNvSpPr txBox="1">
            <a:spLocks noChangeArrowheads="1"/>
          </p:cNvSpPr>
          <p:nvPr/>
        </p:nvSpPr>
        <p:spPr bwMode="auto">
          <a:xfrm>
            <a:off x="3654425" y="3125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3352" name="Oval 8"/>
          <p:cNvSpPr>
            <a:spLocks noChangeArrowheads="1"/>
          </p:cNvSpPr>
          <p:nvPr/>
        </p:nvSpPr>
        <p:spPr bwMode="auto">
          <a:xfrm>
            <a:off x="406400" y="4267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3353" name="Text Box 9"/>
          <p:cNvSpPr txBox="1">
            <a:spLocks noChangeArrowheads="1"/>
          </p:cNvSpPr>
          <p:nvPr/>
        </p:nvSpPr>
        <p:spPr bwMode="auto">
          <a:xfrm>
            <a:off x="492125" y="42814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3354" name="Oval 10"/>
          <p:cNvSpPr>
            <a:spLocks noChangeArrowheads="1"/>
          </p:cNvSpPr>
          <p:nvPr/>
        </p:nvSpPr>
        <p:spPr bwMode="auto">
          <a:xfrm>
            <a:off x="1638300" y="4267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3355" name="Text Box 11"/>
          <p:cNvSpPr txBox="1">
            <a:spLocks noChangeArrowheads="1"/>
          </p:cNvSpPr>
          <p:nvPr/>
        </p:nvSpPr>
        <p:spPr bwMode="auto">
          <a:xfrm>
            <a:off x="1724025" y="42814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3356" name="Oval 12"/>
          <p:cNvSpPr>
            <a:spLocks noChangeArrowheads="1"/>
          </p:cNvSpPr>
          <p:nvPr/>
        </p:nvSpPr>
        <p:spPr bwMode="auto">
          <a:xfrm>
            <a:off x="2984500" y="4267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3357" name="Text Box 13"/>
          <p:cNvSpPr txBox="1">
            <a:spLocks noChangeArrowheads="1"/>
          </p:cNvSpPr>
          <p:nvPr/>
        </p:nvSpPr>
        <p:spPr bwMode="auto">
          <a:xfrm>
            <a:off x="3070225" y="42814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auto">
          <a:xfrm flipH="1">
            <a:off x="1460500" y="2578100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359" name="Line 15"/>
          <p:cNvSpPr>
            <a:spLocks noChangeShapeType="1"/>
          </p:cNvSpPr>
          <p:nvPr/>
        </p:nvSpPr>
        <p:spPr bwMode="auto">
          <a:xfrm>
            <a:off x="2717800" y="2603500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360" name="Line 16"/>
          <p:cNvSpPr>
            <a:spLocks noChangeShapeType="1"/>
          </p:cNvSpPr>
          <p:nvPr/>
        </p:nvSpPr>
        <p:spPr bwMode="auto">
          <a:xfrm flipH="1">
            <a:off x="736600" y="3657600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auto">
          <a:xfrm>
            <a:off x="1435100" y="3657600"/>
            <a:ext cx="317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362" name="Line 18"/>
          <p:cNvSpPr>
            <a:spLocks noChangeShapeType="1"/>
          </p:cNvSpPr>
          <p:nvPr/>
        </p:nvSpPr>
        <p:spPr bwMode="auto">
          <a:xfrm flipH="1">
            <a:off x="3352800" y="3670300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363" name="Oval 19"/>
          <p:cNvSpPr>
            <a:spLocks noChangeArrowheads="1"/>
          </p:cNvSpPr>
          <p:nvPr/>
        </p:nvSpPr>
        <p:spPr bwMode="auto">
          <a:xfrm>
            <a:off x="6908800" y="20701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3364" name="Text Box 20"/>
          <p:cNvSpPr txBox="1">
            <a:spLocks noChangeArrowheads="1"/>
          </p:cNvSpPr>
          <p:nvPr/>
        </p:nvSpPr>
        <p:spPr bwMode="auto">
          <a:xfrm>
            <a:off x="6994525" y="20843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3365" name="Oval 21"/>
          <p:cNvSpPr>
            <a:spLocks noChangeArrowheads="1"/>
          </p:cNvSpPr>
          <p:nvPr/>
        </p:nvSpPr>
        <p:spPr bwMode="auto">
          <a:xfrm>
            <a:off x="5676900" y="3111500"/>
            <a:ext cx="558800" cy="571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3366" name="Text Box 22"/>
          <p:cNvSpPr txBox="1">
            <a:spLocks noChangeArrowheads="1"/>
          </p:cNvSpPr>
          <p:nvPr/>
        </p:nvSpPr>
        <p:spPr bwMode="auto">
          <a:xfrm>
            <a:off x="5762625" y="3125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3367" name="Oval 23"/>
          <p:cNvSpPr>
            <a:spLocks noChangeArrowheads="1"/>
          </p:cNvSpPr>
          <p:nvPr/>
        </p:nvSpPr>
        <p:spPr bwMode="auto">
          <a:xfrm>
            <a:off x="8216900" y="30988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3368" name="Text Box 24"/>
          <p:cNvSpPr txBox="1">
            <a:spLocks noChangeArrowheads="1"/>
          </p:cNvSpPr>
          <p:nvPr/>
        </p:nvSpPr>
        <p:spPr bwMode="auto">
          <a:xfrm>
            <a:off x="8302625" y="3113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3369" name="Oval 25"/>
          <p:cNvSpPr>
            <a:spLocks noChangeArrowheads="1"/>
          </p:cNvSpPr>
          <p:nvPr/>
        </p:nvSpPr>
        <p:spPr bwMode="auto">
          <a:xfrm>
            <a:off x="5054600" y="4254500"/>
            <a:ext cx="558800" cy="571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3370" name="Text Box 26"/>
          <p:cNvSpPr txBox="1">
            <a:spLocks noChangeArrowheads="1"/>
          </p:cNvSpPr>
          <p:nvPr/>
        </p:nvSpPr>
        <p:spPr bwMode="auto">
          <a:xfrm>
            <a:off x="5140325" y="4268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3371" name="Oval 27"/>
          <p:cNvSpPr>
            <a:spLocks noChangeArrowheads="1"/>
          </p:cNvSpPr>
          <p:nvPr/>
        </p:nvSpPr>
        <p:spPr bwMode="auto">
          <a:xfrm>
            <a:off x="6286500" y="42545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3372" name="Text Box 28"/>
          <p:cNvSpPr txBox="1">
            <a:spLocks noChangeArrowheads="1"/>
          </p:cNvSpPr>
          <p:nvPr/>
        </p:nvSpPr>
        <p:spPr bwMode="auto">
          <a:xfrm>
            <a:off x="6372225" y="4268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3373" name="Oval 29"/>
          <p:cNvSpPr>
            <a:spLocks noChangeArrowheads="1"/>
          </p:cNvSpPr>
          <p:nvPr/>
        </p:nvSpPr>
        <p:spPr bwMode="auto">
          <a:xfrm>
            <a:off x="7632700" y="42545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3374" name="Text Box 30"/>
          <p:cNvSpPr txBox="1">
            <a:spLocks noChangeArrowheads="1"/>
          </p:cNvSpPr>
          <p:nvPr/>
        </p:nvSpPr>
        <p:spPr bwMode="auto">
          <a:xfrm>
            <a:off x="7718425" y="4268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3375" name="Line 31"/>
          <p:cNvSpPr>
            <a:spLocks noChangeShapeType="1"/>
          </p:cNvSpPr>
          <p:nvPr/>
        </p:nvSpPr>
        <p:spPr bwMode="auto">
          <a:xfrm flipH="1">
            <a:off x="6108700" y="2565400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376" name="Line 32"/>
          <p:cNvSpPr>
            <a:spLocks noChangeShapeType="1"/>
          </p:cNvSpPr>
          <p:nvPr/>
        </p:nvSpPr>
        <p:spPr bwMode="auto">
          <a:xfrm>
            <a:off x="7366000" y="2590800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377" name="Line 33"/>
          <p:cNvSpPr>
            <a:spLocks noChangeShapeType="1"/>
          </p:cNvSpPr>
          <p:nvPr/>
        </p:nvSpPr>
        <p:spPr bwMode="auto">
          <a:xfrm flipH="1">
            <a:off x="5384800" y="3644900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378" name="Line 34"/>
          <p:cNvSpPr>
            <a:spLocks noChangeShapeType="1"/>
          </p:cNvSpPr>
          <p:nvPr/>
        </p:nvSpPr>
        <p:spPr bwMode="auto">
          <a:xfrm>
            <a:off x="6083300" y="3644900"/>
            <a:ext cx="317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379" name="Line 35"/>
          <p:cNvSpPr>
            <a:spLocks noChangeShapeType="1"/>
          </p:cNvSpPr>
          <p:nvPr/>
        </p:nvSpPr>
        <p:spPr bwMode="auto">
          <a:xfrm flipH="1">
            <a:off x="8001000" y="3657600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3383" name="Text Box 39"/>
          <p:cNvSpPr txBox="1">
            <a:spLocks noChangeArrowheads="1"/>
          </p:cNvSpPr>
          <p:nvPr/>
        </p:nvSpPr>
        <p:spPr bwMode="auto">
          <a:xfrm>
            <a:off x="2155825" y="52133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힙</a:t>
            </a:r>
          </a:p>
        </p:txBody>
      </p:sp>
      <p:sp>
        <p:nvSpPr>
          <p:cNvPr id="313384" name="Text Box 40"/>
          <p:cNvSpPr txBox="1">
            <a:spLocks noChangeArrowheads="1"/>
          </p:cNvSpPr>
          <p:nvPr/>
        </p:nvSpPr>
        <p:spPr bwMode="auto">
          <a:xfrm>
            <a:off x="6334125" y="5208588"/>
            <a:ext cx="134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힙 아님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Oval 2"/>
          <p:cNvSpPr>
            <a:spLocks noChangeArrowheads="1"/>
          </p:cNvSpPr>
          <p:nvPr/>
        </p:nvSpPr>
        <p:spPr bwMode="auto">
          <a:xfrm>
            <a:off x="2882900" y="20955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4371" name="Text Box 3"/>
          <p:cNvSpPr txBox="1">
            <a:spLocks noChangeArrowheads="1"/>
          </p:cNvSpPr>
          <p:nvPr/>
        </p:nvSpPr>
        <p:spPr bwMode="auto">
          <a:xfrm>
            <a:off x="2968625" y="2109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4372" name="Oval 4"/>
          <p:cNvSpPr>
            <a:spLocks noChangeArrowheads="1"/>
          </p:cNvSpPr>
          <p:nvPr/>
        </p:nvSpPr>
        <p:spPr bwMode="auto">
          <a:xfrm>
            <a:off x="1651000" y="31369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1736725" y="31511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4374" name="Oval 6"/>
          <p:cNvSpPr>
            <a:spLocks noChangeArrowheads="1"/>
          </p:cNvSpPr>
          <p:nvPr/>
        </p:nvSpPr>
        <p:spPr bwMode="auto">
          <a:xfrm>
            <a:off x="4191000" y="3124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4276725" y="31384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4376" name="Oval 8"/>
          <p:cNvSpPr>
            <a:spLocks noChangeArrowheads="1"/>
          </p:cNvSpPr>
          <p:nvPr/>
        </p:nvSpPr>
        <p:spPr bwMode="auto">
          <a:xfrm>
            <a:off x="1028700" y="42799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4377" name="Text Box 9"/>
          <p:cNvSpPr txBox="1">
            <a:spLocks noChangeArrowheads="1"/>
          </p:cNvSpPr>
          <p:nvPr/>
        </p:nvSpPr>
        <p:spPr bwMode="auto">
          <a:xfrm>
            <a:off x="1114425" y="42941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4378" name="Oval 10"/>
          <p:cNvSpPr>
            <a:spLocks noChangeArrowheads="1"/>
          </p:cNvSpPr>
          <p:nvPr/>
        </p:nvSpPr>
        <p:spPr bwMode="auto">
          <a:xfrm>
            <a:off x="4724400" y="42545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4379" name="Text Box 11"/>
          <p:cNvSpPr txBox="1">
            <a:spLocks noChangeArrowheads="1"/>
          </p:cNvSpPr>
          <p:nvPr/>
        </p:nvSpPr>
        <p:spPr bwMode="auto">
          <a:xfrm>
            <a:off x="4810125" y="4268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4380" name="Oval 12"/>
          <p:cNvSpPr>
            <a:spLocks noChangeArrowheads="1"/>
          </p:cNvSpPr>
          <p:nvPr/>
        </p:nvSpPr>
        <p:spPr bwMode="auto">
          <a:xfrm>
            <a:off x="3606800" y="42799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4381" name="Text Box 13"/>
          <p:cNvSpPr txBox="1">
            <a:spLocks noChangeArrowheads="1"/>
          </p:cNvSpPr>
          <p:nvPr/>
        </p:nvSpPr>
        <p:spPr bwMode="auto">
          <a:xfrm>
            <a:off x="3692525" y="42941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4382" name="Line 14"/>
          <p:cNvSpPr>
            <a:spLocks noChangeShapeType="1"/>
          </p:cNvSpPr>
          <p:nvPr/>
        </p:nvSpPr>
        <p:spPr bwMode="auto">
          <a:xfrm flipH="1">
            <a:off x="2082800" y="2590800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4383" name="Line 15"/>
          <p:cNvSpPr>
            <a:spLocks noChangeShapeType="1"/>
          </p:cNvSpPr>
          <p:nvPr/>
        </p:nvSpPr>
        <p:spPr bwMode="auto">
          <a:xfrm>
            <a:off x="3340100" y="2616200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4384" name="Line 16"/>
          <p:cNvSpPr>
            <a:spLocks noChangeShapeType="1"/>
          </p:cNvSpPr>
          <p:nvPr/>
        </p:nvSpPr>
        <p:spPr bwMode="auto">
          <a:xfrm flipH="1">
            <a:off x="1358900" y="3670300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4385" name="Line 17"/>
          <p:cNvSpPr>
            <a:spLocks noChangeShapeType="1"/>
          </p:cNvSpPr>
          <p:nvPr/>
        </p:nvSpPr>
        <p:spPr bwMode="auto">
          <a:xfrm>
            <a:off x="4597400" y="3657600"/>
            <a:ext cx="33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4386" name="Line 18"/>
          <p:cNvSpPr>
            <a:spLocks noChangeShapeType="1"/>
          </p:cNvSpPr>
          <p:nvPr/>
        </p:nvSpPr>
        <p:spPr bwMode="auto">
          <a:xfrm flipH="1">
            <a:off x="3975100" y="3683000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4389" name="Text Box 21"/>
          <p:cNvSpPr txBox="1">
            <a:spLocks noChangeArrowheads="1"/>
          </p:cNvSpPr>
          <p:nvPr/>
        </p:nvSpPr>
        <p:spPr bwMode="auto">
          <a:xfrm>
            <a:off x="2346325" y="5272088"/>
            <a:ext cx="1349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힙 아님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Oval 2"/>
          <p:cNvSpPr>
            <a:spLocks noChangeArrowheads="1"/>
          </p:cNvSpPr>
          <p:nvPr/>
        </p:nvSpPr>
        <p:spPr bwMode="auto">
          <a:xfrm>
            <a:off x="2133600" y="28448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2219325" y="28590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5396" name="Oval 4"/>
          <p:cNvSpPr>
            <a:spLocks noChangeArrowheads="1"/>
          </p:cNvSpPr>
          <p:nvPr/>
        </p:nvSpPr>
        <p:spPr bwMode="auto">
          <a:xfrm>
            <a:off x="901700" y="3886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987425" y="39004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5398" name="Oval 6"/>
          <p:cNvSpPr>
            <a:spLocks noChangeArrowheads="1"/>
          </p:cNvSpPr>
          <p:nvPr/>
        </p:nvSpPr>
        <p:spPr bwMode="auto">
          <a:xfrm>
            <a:off x="3441700" y="38735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3527425" y="38877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5400" name="Oval 8"/>
          <p:cNvSpPr>
            <a:spLocks noChangeArrowheads="1"/>
          </p:cNvSpPr>
          <p:nvPr/>
        </p:nvSpPr>
        <p:spPr bwMode="auto">
          <a:xfrm>
            <a:off x="2794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365125" y="50434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5402" name="Oval 10"/>
          <p:cNvSpPr>
            <a:spLocks noChangeArrowheads="1"/>
          </p:cNvSpPr>
          <p:nvPr/>
        </p:nvSpPr>
        <p:spPr bwMode="auto">
          <a:xfrm>
            <a:off x="15113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5403" name="Text Box 11"/>
          <p:cNvSpPr txBox="1">
            <a:spLocks noChangeArrowheads="1"/>
          </p:cNvSpPr>
          <p:nvPr/>
        </p:nvSpPr>
        <p:spPr bwMode="auto">
          <a:xfrm>
            <a:off x="1597025" y="50434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5404" name="Oval 12"/>
          <p:cNvSpPr>
            <a:spLocks noChangeArrowheads="1"/>
          </p:cNvSpPr>
          <p:nvPr/>
        </p:nvSpPr>
        <p:spPr bwMode="auto">
          <a:xfrm>
            <a:off x="2857500" y="5029200"/>
            <a:ext cx="558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5405" name="Text Box 13"/>
          <p:cNvSpPr txBox="1">
            <a:spLocks noChangeArrowheads="1"/>
          </p:cNvSpPr>
          <p:nvPr/>
        </p:nvSpPr>
        <p:spPr bwMode="auto">
          <a:xfrm>
            <a:off x="2943225" y="504348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 flipH="1">
            <a:off x="1333500" y="3340100"/>
            <a:ext cx="8763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407" name="Line 15"/>
          <p:cNvSpPr>
            <a:spLocks noChangeShapeType="1"/>
          </p:cNvSpPr>
          <p:nvPr/>
        </p:nvSpPr>
        <p:spPr bwMode="auto">
          <a:xfrm>
            <a:off x="2590800" y="3365500"/>
            <a:ext cx="914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 flipH="1">
            <a:off x="609600" y="4419600"/>
            <a:ext cx="431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409" name="Line 17"/>
          <p:cNvSpPr>
            <a:spLocks noChangeShapeType="1"/>
          </p:cNvSpPr>
          <p:nvPr/>
        </p:nvSpPr>
        <p:spPr bwMode="auto">
          <a:xfrm>
            <a:off x="1308100" y="4419600"/>
            <a:ext cx="317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410" name="Line 18"/>
          <p:cNvSpPr>
            <a:spLocks noChangeShapeType="1"/>
          </p:cNvSpPr>
          <p:nvPr/>
        </p:nvSpPr>
        <p:spPr bwMode="auto">
          <a:xfrm flipH="1">
            <a:off x="3225800" y="4432300"/>
            <a:ext cx="3810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5411" name="Text Box 19"/>
          <p:cNvSpPr txBox="1">
            <a:spLocks noChangeArrowheads="1"/>
          </p:cNvSpPr>
          <p:nvPr/>
        </p:nvSpPr>
        <p:spPr bwMode="auto">
          <a:xfrm>
            <a:off x="1851025" y="2668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5412" name="Text Box 20"/>
          <p:cNvSpPr txBox="1">
            <a:spLocks noChangeArrowheads="1"/>
          </p:cNvSpPr>
          <p:nvPr/>
        </p:nvSpPr>
        <p:spPr bwMode="auto">
          <a:xfrm>
            <a:off x="2727325" y="4687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5413" name="Text Box 21"/>
          <p:cNvSpPr txBox="1">
            <a:spLocks noChangeArrowheads="1"/>
          </p:cNvSpPr>
          <p:nvPr/>
        </p:nvSpPr>
        <p:spPr bwMode="auto">
          <a:xfrm>
            <a:off x="1812925" y="4687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5414" name="Text Box 22"/>
          <p:cNvSpPr txBox="1">
            <a:spLocks noChangeArrowheads="1"/>
          </p:cNvSpPr>
          <p:nvPr/>
        </p:nvSpPr>
        <p:spPr bwMode="auto">
          <a:xfrm>
            <a:off x="123825" y="47005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5415" name="Text Box 23"/>
          <p:cNvSpPr txBox="1">
            <a:spLocks noChangeArrowheads="1"/>
          </p:cNvSpPr>
          <p:nvPr/>
        </p:nvSpPr>
        <p:spPr bwMode="auto">
          <a:xfrm>
            <a:off x="3857625" y="35956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631825" y="36083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graphicFrame>
        <p:nvGraphicFramePr>
          <p:cNvPr id="315417" name="Group 25"/>
          <p:cNvGraphicFramePr>
            <a:graphicFrameLocks noGrp="1"/>
          </p:cNvGraphicFramePr>
          <p:nvPr/>
        </p:nvGraphicFramePr>
        <p:xfrm>
          <a:off x="5270500" y="4394200"/>
          <a:ext cx="3403600" cy="558800"/>
        </p:xfrm>
        <a:graphic>
          <a:graphicData uri="http://schemas.openxmlformats.org/drawingml/2006/table">
            <a:tbl>
              <a:tblPr/>
              <a:tblGrid>
                <a:gridCol w="566738"/>
                <a:gridCol w="568325"/>
                <a:gridCol w="566737"/>
                <a:gridCol w="566738"/>
                <a:gridCol w="568325"/>
                <a:gridCol w="566737"/>
              </a:tblGrid>
              <a:tr h="558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4772025" y="43957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315434" name="Text Box 42"/>
          <p:cNvSpPr txBox="1">
            <a:spLocks noChangeArrowheads="1"/>
          </p:cNvSpPr>
          <p:nvPr/>
        </p:nvSpPr>
        <p:spPr bwMode="auto">
          <a:xfrm>
            <a:off x="5356225" y="39735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315435" name="Text Box 43"/>
          <p:cNvSpPr txBox="1">
            <a:spLocks noChangeArrowheads="1"/>
          </p:cNvSpPr>
          <p:nvPr/>
        </p:nvSpPr>
        <p:spPr bwMode="auto">
          <a:xfrm>
            <a:off x="5953125" y="39735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315436" name="Text Box 44"/>
          <p:cNvSpPr txBox="1">
            <a:spLocks noChangeArrowheads="1"/>
          </p:cNvSpPr>
          <p:nvPr/>
        </p:nvSpPr>
        <p:spPr bwMode="auto">
          <a:xfrm>
            <a:off x="6537325" y="39735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5437" name="Text Box 45"/>
          <p:cNvSpPr txBox="1">
            <a:spLocks noChangeArrowheads="1"/>
          </p:cNvSpPr>
          <p:nvPr/>
        </p:nvSpPr>
        <p:spPr bwMode="auto">
          <a:xfrm>
            <a:off x="7070725" y="39735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5438" name="Text Box 46"/>
          <p:cNvSpPr txBox="1">
            <a:spLocks noChangeArrowheads="1"/>
          </p:cNvSpPr>
          <p:nvPr/>
        </p:nvSpPr>
        <p:spPr bwMode="auto">
          <a:xfrm>
            <a:off x="7642225" y="39735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315439" name="Text Box 47"/>
          <p:cNvSpPr txBox="1">
            <a:spLocks noChangeArrowheads="1"/>
          </p:cNvSpPr>
          <p:nvPr/>
        </p:nvSpPr>
        <p:spPr bwMode="auto">
          <a:xfrm>
            <a:off x="8213725" y="3973513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Heap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Array</a:t>
            </a:r>
            <a:r>
              <a:rPr lang="ko-KR" altLang="en-US" dirty="0" smtClean="0"/>
              <a:t>를 이용하여 표현 가능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7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Oval 2"/>
          <p:cNvSpPr>
            <a:spLocks noChangeArrowheads="1"/>
          </p:cNvSpPr>
          <p:nvPr/>
        </p:nvSpPr>
        <p:spPr bwMode="auto">
          <a:xfrm>
            <a:off x="1462088" y="15240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1489075" y="15176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6420" name="Oval 4"/>
          <p:cNvSpPr>
            <a:spLocks noChangeArrowheads="1"/>
          </p:cNvSpPr>
          <p:nvPr/>
        </p:nvSpPr>
        <p:spPr bwMode="auto">
          <a:xfrm>
            <a:off x="549275" y="22796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588963" y="22621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6422" name="Oval 6"/>
          <p:cNvSpPr>
            <a:spLocks noChangeArrowheads="1"/>
          </p:cNvSpPr>
          <p:nvPr/>
        </p:nvSpPr>
        <p:spPr bwMode="auto">
          <a:xfrm>
            <a:off x="2432050" y="22717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2444750" y="22526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6424" name="Oval 8"/>
          <p:cNvSpPr>
            <a:spLocks noChangeArrowheads="1"/>
          </p:cNvSpPr>
          <p:nvPr/>
        </p:nvSpPr>
        <p:spPr bwMode="auto">
          <a:xfrm>
            <a:off x="127000" y="3109913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25" name="Text Box 9"/>
          <p:cNvSpPr txBox="1">
            <a:spLocks noChangeArrowheads="1"/>
          </p:cNvSpPr>
          <p:nvPr/>
        </p:nvSpPr>
        <p:spPr bwMode="auto">
          <a:xfrm>
            <a:off x="165100" y="30924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6426" name="Oval 10"/>
          <p:cNvSpPr>
            <a:spLocks noChangeArrowheads="1"/>
          </p:cNvSpPr>
          <p:nvPr/>
        </p:nvSpPr>
        <p:spPr bwMode="auto">
          <a:xfrm>
            <a:off x="1001713" y="3109913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27" name="Text Box 11"/>
          <p:cNvSpPr txBox="1">
            <a:spLocks noChangeArrowheads="1"/>
          </p:cNvSpPr>
          <p:nvPr/>
        </p:nvSpPr>
        <p:spPr bwMode="auto">
          <a:xfrm>
            <a:off x="1039813" y="30797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6428" name="Oval 12"/>
          <p:cNvSpPr>
            <a:spLocks noChangeArrowheads="1"/>
          </p:cNvSpPr>
          <p:nvPr/>
        </p:nvSpPr>
        <p:spPr bwMode="auto">
          <a:xfrm>
            <a:off x="1998663" y="3109913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29" name="Text Box 13"/>
          <p:cNvSpPr txBox="1">
            <a:spLocks noChangeArrowheads="1"/>
          </p:cNvSpPr>
          <p:nvPr/>
        </p:nvSpPr>
        <p:spPr bwMode="auto">
          <a:xfrm>
            <a:off x="2011363" y="30924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6430" name="Line 14"/>
          <p:cNvSpPr>
            <a:spLocks noChangeShapeType="1"/>
          </p:cNvSpPr>
          <p:nvPr/>
        </p:nvSpPr>
        <p:spPr bwMode="auto">
          <a:xfrm flipH="1">
            <a:off x="869950" y="1884363"/>
            <a:ext cx="649288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31" name="Line 15"/>
          <p:cNvSpPr>
            <a:spLocks noChangeShapeType="1"/>
          </p:cNvSpPr>
          <p:nvPr/>
        </p:nvSpPr>
        <p:spPr bwMode="auto">
          <a:xfrm>
            <a:off x="1801813" y="19018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32" name="Line 16"/>
          <p:cNvSpPr>
            <a:spLocks noChangeShapeType="1"/>
          </p:cNvSpPr>
          <p:nvPr/>
        </p:nvSpPr>
        <p:spPr bwMode="auto">
          <a:xfrm flipH="1">
            <a:off x="333375" y="2667000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33" name="Line 17"/>
          <p:cNvSpPr>
            <a:spLocks noChangeShapeType="1"/>
          </p:cNvSpPr>
          <p:nvPr/>
        </p:nvSpPr>
        <p:spPr bwMode="auto">
          <a:xfrm>
            <a:off x="850900" y="2667000"/>
            <a:ext cx="23495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34" name="Line 18"/>
          <p:cNvSpPr>
            <a:spLocks noChangeShapeType="1"/>
          </p:cNvSpPr>
          <p:nvPr/>
        </p:nvSpPr>
        <p:spPr bwMode="auto">
          <a:xfrm flipH="1">
            <a:off x="2271713" y="2676525"/>
            <a:ext cx="28257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35" name="Oval 19"/>
          <p:cNvSpPr>
            <a:spLocks noChangeArrowheads="1"/>
          </p:cNvSpPr>
          <p:nvPr/>
        </p:nvSpPr>
        <p:spPr bwMode="auto">
          <a:xfrm>
            <a:off x="4611688" y="15494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  <a:endParaRPr lang="ko-KR" altLang="en-US" sz="2400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36" name="Oval 20"/>
          <p:cNvSpPr>
            <a:spLocks noChangeArrowheads="1"/>
          </p:cNvSpPr>
          <p:nvPr/>
        </p:nvSpPr>
        <p:spPr bwMode="auto">
          <a:xfrm>
            <a:off x="3749675" y="23050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37" name="Text Box 21"/>
          <p:cNvSpPr txBox="1">
            <a:spLocks noChangeArrowheads="1"/>
          </p:cNvSpPr>
          <p:nvPr/>
        </p:nvSpPr>
        <p:spPr bwMode="auto">
          <a:xfrm>
            <a:off x="3789363" y="22875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6438" name="Oval 22"/>
          <p:cNvSpPr>
            <a:spLocks noChangeArrowheads="1"/>
          </p:cNvSpPr>
          <p:nvPr/>
        </p:nvSpPr>
        <p:spPr bwMode="auto">
          <a:xfrm>
            <a:off x="5581650" y="22971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39" name="Text Box 23"/>
          <p:cNvSpPr txBox="1">
            <a:spLocks noChangeArrowheads="1"/>
          </p:cNvSpPr>
          <p:nvPr/>
        </p:nvSpPr>
        <p:spPr bwMode="auto">
          <a:xfrm>
            <a:off x="5594350" y="2278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6440" name="Oval 24"/>
          <p:cNvSpPr>
            <a:spLocks noChangeArrowheads="1"/>
          </p:cNvSpPr>
          <p:nvPr/>
        </p:nvSpPr>
        <p:spPr bwMode="auto">
          <a:xfrm>
            <a:off x="3352800" y="3135313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41" name="Text Box 25"/>
          <p:cNvSpPr txBox="1">
            <a:spLocks noChangeArrowheads="1"/>
          </p:cNvSpPr>
          <p:nvPr/>
        </p:nvSpPr>
        <p:spPr bwMode="auto">
          <a:xfrm>
            <a:off x="3390900" y="31178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6442" name="Oval 26"/>
          <p:cNvSpPr>
            <a:spLocks noChangeArrowheads="1"/>
          </p:cNvSpPr>
          <p:nvPr/>
        </p:nvSpPr>
        <p:spPr bwMode="auto">
          <a:xfrm>
            <a:off x="4151313" y="3135313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43" name="Text Box 27"/>
          <p:cNvSpPr txBox="1">
            <a:spLocks noChangeArrowheads="1"/>
          </p:cNvSpPr>
          <p:nvPr/>
        </p:nvSpPr>
        <p:spPr bwMode="auto">
          <a:xfrm>
            <a:off x="4189413" y="31051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6444" name="Oval 28"/>
          <p:cNvSpPr>
            <a:spLocks noChangeArrowheads="1"/>
          </p:cNvSpPr>
          <p:nvPr/>
        </p:nvSpPr>
        <p:spPr bwMode="auto">
          <a:xfrm>
            <a:off x="5148263" y="31353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45" name="Line 29"/>
          <p:cNvSpPr>
            <a:spLocks noChangeShapeType="1"/>
          </p:cNvSpPr>
          <p:nvPr/>
        </p:nvSpPr>
        <p:spPr bwMode="auto">
          <a:xfrm flipH="1">
            <a:off x="4044950" y="1909763"/>
            <a:ext cx="6238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46" name="Line 30"/>
          <p:cNvSpPr>
            <a:spLocks noChangeShapeType="1"/>
          </p:cNvSpPr>
          <p:nvPr/>
        </p:nvSpPr>
        <p:spPr bwMode="auto">
          <a:xfrm>
            <a:off x="4951413" y="19272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47" name="Line 31"/>
          <p:cNvSpPr>
            <a:spLocks noChangeShapeType="1"/>
          </p:cNvSpPr>
          <p:nvPr/>
        </p:nvSpPr>
        <p:spPr bwMode="auto">
          <a:xfrm flipH="1">
            <a:off x="3533775" y="2692400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48" name="Line 32"/>
          <p:cNvSpPr>
            <a:spLocks noChangeShapeType="1"/>
          </p:cNvSpPr>
          <p:nvPr/>
        </p:nvSpPr>
        <p:spPr bwMode="auto">
          <a:xfrm>
            <a:off x="4076700" y="2692400"/>
            <a:ext cx="27305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49" name="Oval 33"/>
          <p:cNvSpPr>
            <a:spLocks noChangeArrowheads="1"/>
          </p:cNvSpPr>
          <p:nvPr/>
        </p:nvSpPr>
        <p:spPr bwMode="auto">
          <a:xfrm>
            <a:off x="7596188" y="15367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50" name="Text Box 34"/>
          <p:cNvSpPr txBox="1">
            <a:spLocks noChangeArrowheads="1"/>
          </p:cNvSpPr>
          <p:nvPr/>
        </p:nvSpPr>
        <p:spPr bwMode="auto">
          <a:xfrm>
            <a:off x="7623175" y="15303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6451" name="Oval 35"/>
          <p:cNvSpPr>
            <a:spLocks noChangeArrowheads="1"/>
          </p:cNvSpPr>
          <p:nvPr/>
        </p:nvSpPr>
        <p:spPr bwMode="auto">
          <a:xfrm>
            <a:off x="6772275" y="22923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52" name="Text Box 36"/>
          <p:cNvSpPr txBox="1">
            <a:spLocks noChangeArrowheads="1"/>
          </p:cNvSpPr>
          <p:nvPr/>
        </p:nvSpPr>
        <p:spPr bwMode="auto">
          <a:xfrm>
            <a:off x="6811963" y="2274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6453" name="Oval 37"/>
          <p:cNvSpPr>
            <a:spLocks noChangeArrowheads="1"/>
          </p:cNvSpPr>
          <p:nvPr/>
        </p:nvSpPr>
        <p:spPr bwMode="auto">
          <a:xfrm>
            <a:off x="8528050" y="22844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54" name="Text Box 38"/>
          <p:cNvSpPr txBox="1">
            <a:spLocks noChangeArrowheads="1"/>
          </p:cNvSpPr>
          <p:nvPr/>
        </p:nvSpPr>
        <p:spPr bwMode="auto">
          <a:xfrm>
            <a:off x="8540750" y="22653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6455" name="Oval 39"/>
          <p:cNvSpPr>
            <a:spLocks noChangeArrowheads="1"/>
          </p:cNvSpPr>
          <p:nvPr/>
        </p:nvSpPr>
        <p:spPr bwMode="auto">
          <a:xfrm>
            <a:off x="6337300" y="3122613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56" name="Text Box 40"/>
          <p:cNvSpPr txBox="1">
            <a:spLocks noChangeArrowheads="1"/>
          </p:cNvSpPr>
          <p:nvPr/>
        </p:nvSpPr>
        <p:spPr bwMode="auto">
          <a:xfrm>
            <a:off x="6375400" y="31051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6457" name="Oval 41"/>
          <p:cNvSpPr>
            <a:spLocks noChangeArrowheads="1"/>
          </p:cNvSpPr>
          <p:nvPr/>
        </p:nvSpPr>
        <p:spPr bwMode="auto">
          <a:xfrm>
            <a:off x="7173913" y="3109913"/>
            <a:ext cx="414337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58" name="Text Box 42"/>
          <p:cNvSpPr txBox="1">
            <a:spLocks noChangeArrowheads="1"/>
          </p:cNvSpPr>
          <p:nvPr/>
        </p:nvSpPr>
        <p:spPr bwMode="auto">
          <a:xfrm>
            <a:off x="7212013" y="30797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6459" name="Oval 43"/>
          <p:cNvSpPr>
            <a:spLocks noChangeArrowheads="1"/>
          </p:cNvSpPr>
          <p:nvPr/>
        </p:nvSpPr>
        <p:spPr bwMode="auto">
          <a:xfrm>
            <a:off x="8132763" y="30972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60" name="Text Box 44"/>
          <p:cNvSpPr txBox="1">
            <a:spLocks noChangeArrowheads="1"/>
          </p:cNvSpPr>
          <p:nvPr/>
        </p:nvSpPr>
        <p:spPr bwMode="auto">
          <a:xfrm>
            <a:off x="8170863" y="30670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6461" name="Line 45"/>
          <p:cNvSpPr>
            <a:spLocks noChangeShapeType="1"/>
          </p:cNvSpPr>
          <p:nvPr/>
        </p:nvSpPr>
        <p:spPr bwMode="auto">
          <a:xfrm flipH="1">
            <a:off x="7029450" y="1897063"/>
            <a:ext cx="6238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62" name="Line 46"/>
          <p:cNvSpPr>
            <a:spLocks noChangeShapeType="1"/>
          </p:cNvSpPr>
          <p:nvPr/>
        </p:nvSpPr>
        <p:spPr bwMode="auto">
          <a:xfrm>
            <a:off x="7935913" y="1914525"/>
            <a:ext cx="6651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63" name="Line 47"/>
          <p:cNvSpPr>
            <a:spLocks noChangeShapeType="1"/>
          </p:cNvSpPr>
          <p:nvPr/>
        </p:nvSpPr>
        <p:spPr bwMode="auto">
          <a:xfrm flipH="1">
            <a:off x="6530975" y="2679700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64" name="Line 48"/>
          <p:cNvSpPr>
            <a:spLocks noChangeShapeType="1"/>
          </p:cNvSpPr>
          <p:nvPr/>
        </p:nvSpPr>
        <p:spPr bwMode="auto">
          <a:xfrm>
            <a:off x="7061200" y="2705100"/>
            <a:ext cx="285750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65" name="AutoShape 49"/>
          <p:cNvSpPr>
            <a:spLocks noChangeArrowheads="1"/>
          </p:cNvSpPr>
          <p:nvPr/>
        </p:nvSpPr>
        <p:spPr bwMode="auto">
          <a:xfrm>
            <a:off x="3086100" y="20701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66" name="AutoShape 50"/>
          <p:cNvSpPr>
            <a:spLocks noChangeArrowheads="1"/>
          </p:cNvSpPr>
          <p:nvPr/>
        </p:nvSpPr>
        <p:spPr bwMode="auto">
          <a:xfrm>
            <a:off x="6146800" y="20193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67" name="Rectangle 51"/>
          <p:cNvSpPr>
            <a:spLocks noChangeArrowheads="1"/>
          </p:cNvSpPr>
          <p:nvPr/>
        </p:nvSpPr>
        <p:spPr bwMode="auto">
          <a:xfrm>
            <a:off x="5194300" y="3124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  <a:endParaRPr lang="ko-KR" altLang="en-US" sz="2400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68" name="Text Box 52"/>
          <p:cNvSpPr txBox="1">
            <a:spLocks noChangeArrowheads="1"/>
          </p:cNvSpPr>
          <p:nvPr/>
        </p:nvSpPr>
        <p:spPr bwMode="auto">
          <a:xfrm>
            <a:off x="2828925" y="1624013"/>
            <a:ext cx="903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 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제거</a:t>
            </a:r>
          </a:p>
        </p:txBody>
      </p:sp>
      <p:sp>
        <p:nvSpPr>
          <p:cNvPr id="316469" name="Oval 53"/>
          <p:cNvSpPr>
            <a:spLocks noChangeArrowheads="1"/>
          </p:cNvSpPr>
          <p:nvPr/>
        </p:nvSpPr>
        <p:spPr bwMode="auto">
          <a:xfrm>
            <a:off x="7646988" y="40386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70" name="Text Box 54"/>
          <p:cNvSpPr txBox="1">
            <a:spLocks noChangeArrowheads="1"/>
          </p:cNvSpPr>
          <p:nvPr/>
        </p:nvSpPr>
        <p:spPr bwMode="auto">
          <a:xfrm>
            <a:off x="7661275" y="39941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6471" name="Oval 55"/>
          <p:cNvSpPr>
            <a:spLocks noChangeArrowheads="1"/>
          </p:cNvSpPr>
          <p:nvPr/>
        </p:nvSpPr>
        <p:spPr bwMode="auto">
          <a:xfrm>
            <a:off x="6734175" y="47942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72" name="Text Box 56"/>
          <p:cNvSpPr txBox="1">
            <a:spLocks noChangeArrowheads="1"/>
          </p:cNvSpPr>
          <p:nvPr/>
        </p:nvSpPr>
        <p:spPr bwMode="auto">
          <a:xfrm>
            <a:off x="6773863" y="47767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6473" name="Oval 57"/>
          <p:cNvSpPr>
            <a:spLocks noChangeArrowheads="1"/>
          </p:cNvSpPr>
          <p:nvPr/>
        </p:nvSpPr>
        <p:spPr bwMode="auto">
          <a:xfrm>
            <a:off x="8616950" y="47863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74" name="Text Box 58"/>
          <p:cNvSpPr txBox="1">
            <a:spLocks noChangeArrowheads="1"/>
          </p:cNvSpPr>
          <p:nvPr/>
        </p:nvSpPr>
        <p:spPr bwMode="auto">
          <a:xfrm>
            <a:off x="8629650" y="47672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6475" name="Oval 59"/>
          <p:cNvSpPr>
            <a:spLocks noChangeArrowheads="1"/>
          </p:cNvSpPr>
          <p:nvPr/>
        </p:nvSpPr>
        <p:spPr bwMode="auto">
          <a:xfrm>
            <a:off x="6273800" y="5624513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76" name="Text Box 60"/>
          <p:cNvSpPr txBox="1">
            <a:spLocks noChangeArrowheads="1"/>
          </p:cNvSpPr>
          <p:nvPr/>
        </p:nvSpPr>
        <p:spPr bwMode="auto">
          <a:xfrm>
            <a:off x="6311900" y="56070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6477" name="Oval 61"/>
          <p:cNvSpPr>
            <a:spLocks noChangeArrowheads="1"/>
          </p:cNvSpPr>
          <p:nvPr/>
        </p:nvSpPr>
        <p:spPr bwMode="auto">
          <a:xfrm>
            <a:off x="7186613" y="56245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78" name="Text Box 62"/>
          <p:cNvSpPr txBox="1">
            <a:spLocks noChangeArrowheads="1"/>
          </p:cNvSpPr>
          <p:nvPr/>
        </p:nvSpPr>
        <p:spPr bwMode="auto">
          <a:xfrm>
            <a:off x="7224713" y="56070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6479" name="Oval 63"/>
          <p:cNvSpPr>
            <a:spLocks noChangeArrowheads="1"/>
          </p:cNvSpPr>
          <p:nvPr/>
        </p:nvSpPr>
        <p:spPr bwMode="auto">
          <a:xfrm>
            <a:off x="8183563" y="56245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80" name="Text Box 64"/>
          <p:cNvSpPr txBox="1">
            <a:spLocks noChangeArrowheads="1"/>
          </p:cNvSpPr>
          <p:nvPr/>
        </p:nvSpPr>
        <p:spPr bwMode="auto">
          <a:xfrm>
            <a:off x="8221663" y="55943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6481" name="Line 65"/>
          <p:cNvSpPr>
            <a:spLocks noChangeShapeType="1"/>
          </p:cNvSpPr>
          <p:nvPr/>
        </p:nvSpPr>
        <p:spPr bwMode="auto">
          <a:xfrm flipH="1">
            <a:off x="7054850" y="4398963"/>
            <a:ext cx="649288" cy="423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82" name="Line 66"/>
          <p:cNvSpPr>
            <a:spLocks noChangeShapeType="1"/>
          </p:cNvSpPr>
          <p:nvPr/>
        </p:nvSpPr>
        <p:spPr bwMode="auto">
          <a:xfrm>
            <a:off x="7986713" y="4416425"/>
            <a:ext cx="6778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83" name="Line 67"/>
          <p:cNvSpPr>
            <a:spLocks noChangeShapeType="1"/>
          </p:cNvSpPr>
          <p:nvPr/>
        </p:nvSpPr>
        <p:spPr bwMode="auto">
          <a:xfrm flipH="1">
            <a:off x="6518275" y="5181600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84" name="Line 68"/>
          <p:cNvSpPr>
            <a:spLocks noChangeShapeType="1"/>
          </p:cNvSpPr>
          <p:nvPr/>
        </p:nvSpPr>
        <p:spPr bwMode="auto">
          <a:xfrm flipH="1">
            <a:off x="8456613" y="5191125"/>
            <a:ext cx="28257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85" name="AutoShape 69"/>
          <p:cNvSpPr>
            <a:spLocks noChangeArrowheads="1"/>
          </p:cNvSpPr>
          <p:nvPr/>
        </p:nvSpPr>
        <p:spPr bwMode="auto">
          <a:xfrm rot="5400000">
            <a:off x="7989888" y="3771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86" name="Line 70"/>
          <p:cNvSpPr>
            <a:spLocks noChangeShapeType="1"/>
          </p:cNvSpPr>
          <p:nvPr/>
        </p:nvSpPr>
        <p:spPr bwMode="auto">
          <a:xfrm flipH="1" flipV="1">
            <a:off x="4876800" y="2044700"/>
            <a:ext cx="3302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87" name="Text Box 71"/>
          <p:cNvSpPr txBox="1">
            <a:spLocks noChangeArrowheads="1"/>
          </p:cNvSpPr>
          <p:nvPr/>
        </p:nvSpPr>
        <p:spPr bwMode="auto">
          <a:xfrm>
            <a:off x="8240713" y="3681413"/>
            <a:ext cx="903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 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제거</a:t>
            </a:r>
          </a:p>
        </p:txBody>
      </p:sp>
      <p:sp>
        <p:nvSpPr>
          <p:cNvPr id="316488" name="Line 72"/>
          <p:cNvSpPr>
            <a:spLocks noChangeShapeType="1"/>
          </p:cNvSpPr>
          <p:nvPr/>
        </p:nvSpPr>
        <p:spPr bwMode="auto">
          <a:xfrm flipV="1">
            <a:off x="7493000" y="4521200"/>
            <a:ext cx="279400" cy="10541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489" name="Oval 73"/>
          <p:cNvSpPr>
            <a:spLocks noChangeArrowheads="1"/>
          </p:cNvSpPr>
          <p:nvPr/>
        </p:nvSpPr>
        <p:spPr bwMode="auto">
          <a:xfrm>
            <a:off x="4675188" y="40259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90" name="Text Box 74"/>
          <p:cNvSpPr txBox="1">
            <a:spLocks noChangeArrowheads="1"/>
          </p:cNvSpPr>
          <p:nvPr/>
        </p:nvSpPr>
        <p:spPr bwMode="auto">
          <a:xfrm>
            <a:off x="4689475" y="39814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6491" name="Oval 75"/>
          <p:cNvSpPr>
            <a:spLocks noChangeArrowheads="1"/>
          </p:cNvSpPr>
          <p:nvPr/>
        </p:nvSpPr>
        <p:spPr bwMode="auto">
          <a:xfrm>
            <a:off x="3876675" y="47815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92" name="Text Box 76"/>
          <p:cNvSpPr txBox="1">
            <a:spLocks noChangeArrowheads="1"/>
          </p:cNvSpPr>
          <p:nvPr/>
        </p:nvSpPr>
        <p:spPr bwMode="auto">
          <a:xfrm>
            <a:off x="3916363" y="47640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6493" name="Oval 77"/>
          <p:cNvSpPr>
            <a:spLocks noChangeArrowheads="1"/>
          </p:cNvSpPr>
          <p:nvPr/>
        </p:nvSpPr>
        <p:spPr bwMode="auto">
          <a:xfrm>
            <a:off x="5607050" y="47736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94" name="Text Box 78"/>
          <p:cNvSpPr txBox="1">
            <a:spLocks noChangeArrowheads="1"/>
          </p:cNvSpPr>
          <p:nvPr/>
        </p:nvSpPr>
        <p:spPr bwMode="auto">
          <a:xfrm>
            <a:off x="5619750" y="47545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6495" name="Oval 79"/>
          <p:cNvSpPr>
            <a:spLocks noChangeArrowheads="1"/>
          </p:cNvSpPr>
          <p:nvPr/>
        </p:nvSpPr>
        <p:spPr bwMode="auto">
          <a:xfrm>
            <a:off x="3416300" y="5611813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96" name="Text Box 80"/>
          <p:cNvSpPr txBox="1">
            <a:spLocks noChangeArrowheads="1"/>
          </p:cNvSpPr>
          <p:nvPr/>
        </p:nvSpPr>
        <p:spPr bwMode="auto">
          <a:xfrm>
            <a:off x="3454400" y="55943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6497" name="Oval 81"/>
          <p:cNvSpPr>
            <a:spLocks noChangeArrowheads="1"/>
          </p:cNvSpPr>
          <p:nvPr/>
        </p:nvSpPr>
        <p:spPr bwMode="auto">
          <a:xfrm>
            <a:off x="4240213" y="56118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498" name="Text Box 82"/>
          <p:cNvSpPr txBox="1">
            <a:spLocks noChangeArrowheads="1"/>
          </p:cNvSpPr>
          <p:nvPr/>
        </p:nvSpPr>
        <p:spPr bwMode="auto">
          <a:xfrm>
            <a:off x="4278313" y="55943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6499" name="Oval 83"/>
          <p:cNvSpPr>
            <a:spLocks noChangeArrowheads="1"/>
          </p:cNvSpPr>
          <p:nvPr/>
        </p:nvSpPr>
        <p:spPr bwMode="auto">
          <a:xfrm>
            <a:off x="5173663" y="56118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500" name="Text Box 84"/>
          <p:cNvSpPr txBox="1">
            <a:spLocks noChangeArrowheads="1"/>
          </p:cNvSpPr>
          <p:nvPr/>
        </p:nvSpPr>
        <p:spPr bwMode="auto">
          <a:xfrm>
            <a:off x="5211763" y="55816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6501" name="Line 85"/>
          <p:cNvSpPr>
            <a:spLocks noChangeShapeType="1"/>
          </p:cNvSpPr>
          <p:nvPr/>
        </p:nvSpPr>
        <p:spPr bwMode="auto">
          <a:xfrm flipH="1">
            <a:off x="4171950" y="4386263"/>
            <a:ext cx="5603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502" name="Line 86"/>
          <p:cNvSpPr>
            <a:spLocks noChangeShapeType="1"/>
          </p:cNvSpPr>
          <p:nvPr/>
        </p:nvSpPr>
        <p:spPr bwMode="auto">
          <a:xfrm>
            <a:off x="5014913" y="4403725"/>
            <a:ext cx="6651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503" name="Line 87"/>
          <p:cNvSpPr>
            <a:spLocks noChangeShapeType="1"/>
          </p:cNvSpPr>
          <p:nvPr/>
        </p:nvSpPr>
        <p:spPr bwMode="auto">
          <a:xfrm flipH="1">
            <a:off x="3660775" y="5168900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504" name="Oval 88"/>
          <p:cNvSpPr>
            <a:spLocks noChangeArrowheads="1"/>
          </p:cNvSpPr>
          <p:nvPr/>
        </p:nvSpPr>
        <p:spPr bwMode="auto">
          <a:xfrm>
            <a:off x="1690688" y="39878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505" name="Text Box 89"/>
          <p:cNvSpPr txBox="1">
            <a:spLocks noChangeArrowheads="1"/>
          </p:cNvSpPr>
          <p:nvPr/>
        </p:nvSpPr>
        <p:spPr bwMode="auto">
          <a:xfrm>
            <a:off x="1704975" y="39433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6506" name="Oval 90"/>
          <p:cNvSpPr>
            <a:spLocks noChangeArrowheads="1"/>
          </p:cNvSpPr>
          <p:nvPr/>
        </p:nvSpPr>
        <p:spPr bwMode="auto">
          <a:xfrm>
            <a:off x="866775" y="47434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507" name="Text Box 91"/>
          <p:cNvSpPr txBox="1">
            <a:spLocks noChangeArrowheads="1"/>
          </p:cNvSpPr>
          <p:nvPr/>
        </p:nvSpPr>
        <p:spPr bwMode="auto">
          <a:xfrm>
            <a:off x="906463" y="47259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6508" name="Oval 92"/>
          <p:cNvSpPr>
            <a:spLocks noChangeArrowheads="1"/>
          </p:cNvSpPr>
          <p:nvPr/>
        </p:nvSpPr>
        <p:spPr bwMode="auto">
          <a:xfrm>
            <a:off x="2609850" y="47355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509" name="Text Box 93"/>
          <p:cNvSpPr txBox="1">
            <a:spLocks noChangeArrowheads="1"/>
          </p:cNvSpPr>
          <p:nvPr/>
        </p:nvSpPr>
        <p:spPr bwMode="auto">
          <a:xfrm>
            <a:off x="2622550" y="4716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6510" name="Oval 94"/>
          <p:cNvSpPr>
            <a:spLocks noChangeArrowheads="1"/>
          </p:cNvSpPr>
          <p:nvPr/>
        </p:nvSpPr>
        <p:spPr bwMode="auto">
          <a:xfrm>
            <a:off x="406400" y="5573713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511" name="Text Box 95"/>
          <p:cNvSpPr txBox="1">
            <a:spLocks noChangeArrowheads="1"/>
          </p:cNvSpPr>
          <p:nvPr/>
        </p:nvSpPr>
        <p:spPr bwMode="auto">
          <a:xfrm>
            <a:off x="444500" y="55562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6512" name="Oval 96"/>
          <p:cNvSpPr>
            <a:spLocks noChangeArrowheads="1"/>
          </p:cNvSpPr>
          <p:nvPr/>
        </p:nvSpPr>
        <p:spPr bwMode="auto">
          <a:xfrm>
            <a:off x="1230313" y="55737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513" name="Text Box 97"/>
          <p:cNvSpPr txBox="1">
            <a:spLocks noChangeArrowheads="1"/>
          </p:cNvSpPr>
          <p:nvPr/>
        </p:nvSpPr>
        <p:spPr bwMode="auto">
          <a:xfrm>
            <a:off x="1268413" y="55562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6514" name="Oval 98"/>
          <p:cNvSpPr>
            <a:spLocks noChangeArrowheads="1"/>
          </p:cNvSpPr>
          <p:nvPr/>
        </p:nvSpPr>
        <p:spPr bwMode="auto">
          <a:xfrm>
            <a:off x="2176463" y="55737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515" name="Text Box 99"/>
          <p:cNvSpPr txBox="1">
            <a:spLocks noChangeArrowheads="1"/>
          </p:cNvSpPr>
          <p:nvPr/>
        </p:nvSpPr>
        <p:spPr bwMode="auto">
          <a:xfrm>
            <a:off x="2214563" y="55435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6516" name="Line 100"/>
          <p:cNvSpPr>
            <a:spLocks noChangeShapeType="1"/>
          </p:cNvSpPr>
          <p:nvPr/>
        </p:nvSpPr>
        <p:spPr bwMode="auto">
          <a:xfrm flipH="1">
            <a:off x="1123950" y="4348163"/>
            <a:ext cx="6238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517" name="Line 101"/>
          <p:cNvSpPr>
            <a:spLocks noChangeShapeType="1"/>
          </p:cNvSpPr>
          <p:nvPr/>
        </p:nvSpPr>
        <p:spPr bwMode="auto">
          <a:xfrm>
            <a:off x="2030413" y="4365625"/>
            <a:ext cx="652462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518" name="Line 102"/>
          <p:cNvSpPr>
            <a:spLocks noChangeShapeType="1"/>
          </p:cNvSpPr>
          <p:nvPr/>
        </p:nvSpPr>
        <p:spPr bwMode="auto">
          <a:xfrm flipH="1">
            <a:off x="650875" y="5130800"/>
            <a:ext cx="320675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6519" name="AutoShape 103"/>
          <p:cNvSpPr>
            <a:spLocks noChangeArrowheads="1"/>
          </p:cNvSpPr>
          <p:nvPr/>
        </p:nvSpPr>
        <p:spPr bwMode="auto">
          <a:xfrm flipH="1">
            <a:off x="6248400" y="4152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520" name="AutoShape 104"/>
          <p:cNvSpPr>
            <a:spLocks noChangeArrowheads="1"/>
          </p:cNvSpPr>
          <p:nvPr/>
        </p:nvSpPr>
        <p:spPr bwMode="auto">
          <a:xfrm flipH="1">
            <a:off x="3302000" y="43307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6521" name="Text Box 105"/>
          <p:cNvSpPr txBox="1">
            <a:spLocks noChangeArrowheads="1"/>
          </p:cNvSpPr>
          <p:nvPr/>
        </p:nvSpPr>
        <p:spPr bwMode="auto">
          <a:xfrm>
            <a:off x="339725" y="14747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(a)</a:t>
            </a:r>
          </a:p>
        </p:txBody>
      </p:sp>
      <p:sp>
        <p:nvSpPr>
          <p:cNvPr id="316522" name="Text Box 106"/>
          <p:cNvSpPr txBox="1">
            <a:spLocks noChangeArrowheads="1"/>
          </p:cNvSpPr>
          <p:nvPr/>
        </p:nvSpPr>
        <p:spPr bwMode="auto">
          <a:xfrm>
            <a:off x="3870325" y="14874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(b)</a:t>
            </a:r>
          </a:p>
        </p:txBody>
      </p:sp>
      <p:sp>
        <p:nvSpPr>
          <p:cNvPr id="316523" name="Text Box 107"/>
          <p:cNvSpPr txBox="1">
            <a:spLocks noChangeArrowheads="1"/>
          </p:cNvSpPr>
          <p:nvPr/>
        </p:nvSpPr>
        <p:spPr bwMode="auto">
          <a:xfrm>
            <a:off x="6778625" y="1474788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(c)</a:t>
            </a:r>
          </a:p>
        </p:txBody>
      </p:sp>
      <p:sp>
        <p:nvSpPr>
          <p:cNvPr id="316524" name="Text Box 108"/>
          <p:cNvSpPr txBox="1">
            <a:spLocks noChangeArrowheads="1"/>
          </p:cNvSpPr>
          <p:nvPr/>
        </p:nvSpPr>
        <p:spPr bwMode="auto">
          <a:xfrm>
            <a:off x="682625" y="3963988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(f)</a:t>
            </a:r>
          </a:p>
        </p:txBody>
      </p:sp>
      <p:sp>
        <p:nvSpPr>
          <p:cNvPr id="316525" name="Text Box 109"/>
          <p:cNvSpPr txBox="1">
            <a:spLocks noChangeArrowheads="1"/>
          </p:cNvSpPr>
          <p:nvPr/>
        </p:nvSpPr>
        <p:spPr bwMode="auto">
          <a:xfrm>
            <a:off x="3794125" y="40020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(e)</a:t>
            </a:r>
          </a:p>
        </p:txBody>
      </p:sp>
      <p:sp>
        <p:nvSpPr>
          <p:cNvPr id="316526" name="Text Box 110"/>
          <p:cNvSpPr txBox="1">
            <a:spLocks noChangeArrowheads="1"/>
          </p:cNvSpPr>
          <p:nvPr/>
        </p:nvSpPr>
        <p:spPr bwMode="auto">
          <a:xfrm>
            <a:off x="6867525" y="40020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Heapsort</a:t>
            </a:r>
            <a:r>
              <a:rPr lang="ko-KR" altLang="en-US" dirty="0" smtClean="0"/>
              <a:t>의 정렬 방법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Oval 2"/>
          <p:cNvSpPr>
            <a:spLocks noChangeArrowheads="1"/>
          </p:cNvSpPr>
          <p:nvPr/>
        </p:nvSpPr>
        <p:spPr bwMode="auto">
          <a:xfrm>
            <a:off x="1665288" y="13208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1679575" y="12763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7444" name="Oval 4"/>
          <p:cNvSpPr>
            <a:spLocks noChangeArrowheads="1"/>
          </p:cNvSpPr>
          <p:nvPr/>
        </p:nvSpPr>
        <p:spPr bwMode="auto">
          <a:xfrm>
            <a:off x="803275" y="20764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45" name="Text Box 5"/>
          <p:cNvSpPr txBox="1">
            <a:spLocks noChangeArrowheads="1"/>
          </p:cNvSpPr>
          <p:nvPr/>
        </p:nvSpPr>
        <p:spPr bwMode="auto">
          <a:xfrm>
            <a:off x="842963" y="20589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7446" name="Oval 6"/>
          <p:cNvSpPr>
            <a:spLocks noChangeArrowheads="1"/>
          </p:cNvSpPr>
          <p:nvPr/>
        </p:nvSpPr>
        <p:spPr bwMode="auto">
          <a:xfrm>
            <a:off x="2559050" y="20685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2571750" y="2049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7448" name="Oval 8"/>
          <p:cNvSpPr>
            <a:spLocks noChangeArrowheads="1"/>
          </p:cNvSpPr>
          <p:nvPr/>
        </p:nvSpPr>
        <p:spPr bwMode="auto">
          <a:xfrm>
            <a:off x="406400" y="2906713"/>
            <a:ext cx="414338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49" name="Text Box 9"/>
          <p:cNvSpPr txBox="1">
            <a:spLocks noChangeArrowheads="1"/>
          </p:cNvSpPr>
          <p:nvPr/>
        </p:nvSpPr>
        <p:spPr bwMode="auto">
          <a:xfrm>
            <a:off x="431800" y="28892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7450" name="Oval 10"/>
          <p:cNvSpPr>
            <a:spLocks noChangeArrowheads="1"/>
          </p:cNvSpPr>
          <p:nvPr/>
        </p:nvSpPr>
        <p:spPr bwMode="auto">
          <a:xfrm>
            <a:off x="1204913" y="29067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1243013" y="28892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7452" name="Oval 12"/>
          <p:cNvSpPr>
            <a:spLocks noChangeArrowheads="1"/>
          </p:cNvSpPr>
          <p:nvPr/>
        </p:nvSpPr>
        <p:spPr bwMode="auto">
          <a:xfrm>
            <a:off x="2125663" y="29067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53" name="Text Box 13"/>
          <p:cNvSpPr txBox="1">
            <a:spLocks noChangeArrowheads="1"/>
          </p:cNvSpPr>
          <p:nvPr/>
        </p:nvSpPr>
        <p:spPr bwMode="auto">
          <a:xfrm>
            <a:off x="2163763" y="28765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7454" name="Line 14"/>
          <p:cNvSpPr>
            <a:spLocks noChangeShapeType="1"/>
          </p:cNvSpPr>
          <p:nvPr/>
        </p:nvSpPr>
        <p:spPr bwMode="auto">
          <a:xfrm flipH="1">
            <a:off x="1085850" y="1681163"/>
            <a:ext cx="6365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55" name="Line 15"/>
          <p:cNvSpPr>
            <a:spLocks noChangeShapeType="1"/>
          </p:cNvSpPr>
          <p:nvPr/>
        </p:nvSpPr>
        <p:spPr bwMode="auto">
          <a:xfrm>
            <a:off x="2005013" y="1698625"/>
            <a:ext cx="614362" cy="407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56" name="Oval 16"/>
          <p:cNvSpPr>
            <a:spLocks noChangeArrowheads="1"/>
          </p:cNvSpPr>
          <p:nvPr/>
        </p:nvSpPr>
        <p:spPr bwMode="auto">
          <a:xfrm>
            <a:off x="4548188" y="12954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4562475" y="12509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7458" name="Oval 18"/>
          <p:cNvSpPr>
            <a:spLocks noChangeArrowheads="1"/>
          </p:cNvSpPr>
          <p:nvPr/>
        </p:nvSpPr>
        <p:spPr bwMode="auto">
          <a:xfrm>
            <a:off x="3762375" y="20510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3802063" y="20335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7460" name="Oval 20"/>
          <p:cNvSpPr>
            <a:spLocks noChangeArrowheads="1"/>
          </p:cNvSpPr>
          <p:nvPr/>
        </p:nvSpPr>
        <p:spPr bwMode="auto">
          <a:xfrm>
            <a:off x="5441950" y="2043113"/>
            <a:ext cx="414338" cy="4143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5454650" y="2024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7462" name="Oval 22"/>
          <p:cNvSpPr>
            <a:spLocks noChangeArrowheads="1"/>
          </p:cNvSpPr>
          <p:nvPr/>
        </p:nvSpPr>
        <p:spPr bwMode="auto">
          <a:xfrm>
            <a:off x="3378200" y="2881313"/>
            <a:ext cx="414338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63" name="Text Box 23"/>
          <p:cNvSpPr txBox="1">
            <a:spLocks noChangeArrowheads="1"/>
          </p:cNvSpPr>
          <p:nvPr/>
        </p:nvSpPr>
        <p:spPr bwMode="auto">
          <a:xfrm>
            <a:off x="3416300" y="28638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7464" name="Oval 24"/>
          <p:cNvSpPr>
            <a:spLocks noChangeArrowheads="1"/>
          </p:cNvSpPr>
          <p:nvPr/>
        </p:nvSpPr>
        <p:spPr bwMode="auto">
          <a:xfrm>
            <a:off x="4087813" y="28813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65" name="Text Box 25"/>
          <p:cNvSpPr txBox="1">
            <a:spLocks noChangeArrowheads="1"/>
          </p:cNvSpPr>
          <p:nvPr/>
        </p:nvSpPr>
        <p:spPr bwMode="auto">
          <a:xfrm>
            <a:off x="4125913" y="28638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7466" name="Oval 26"/>
          <p:cNvSpPr>
            <a:spLocks noChangeArrowheads="1"/>
          </p:cNvSpPr>
          <p:nvPr/>
        </p:nvSpPr>
        <p:spPr bwMode="auto">
          <a:xfrm>
            <a:off x="5008563" y="28813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5046663" y="28511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7468" name="Line 28"/>
          <p:cNvSpPr>
            <a:spLocks noChangeShapeType="1"/>
          </p:cNvSpPr>
          <p:nvPr/>
        </p:nvSpPr>
        <p:spPr bwMode="auto">
          <a:xfrm flipH="1">
            <a:off x="4006850" y="1655763"/>
            <a:ext cx="5984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69" name="Line 29"/>
          <p:cNvSpPr>
            <a:spLocks noChangeShapeType="1"/>
          </p:cNvSpPr>
          <p:nvPr/>
        </p:nvSpPr>
        <p:spPr bwMode="auto">
          <a:xfrm>
            <a:off x="4887913" y="1673225"/>
            <a:ext cx="627062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0" name="AutoShape 30"/>
          <p:cNvSpPr>
            <a:spLocks noChangeArrowheads="1"/>
          </p:cNvSpPr>
          <p:nvPr/>
        </p:nvSpPr>
        <p:spPr bwMode="auto">
          <a:xfrm rot="5400000">
            <a:off x="1119188" y="12319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71" name="Text Box 31"/>
          <p:cNvSpPr txBox="1">
            <a:spLocks noChangeArrowheads="1"/>
          </p:cNvSpPr>
          <p:nvPr/>
        </p:nvSpPr>
        <p:spPr bwMode="auto">
          <a:xfrm>
            <a:off x="303213" y="1192213"/>
            <a:ext cx="903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 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제거</a:t>
            </a:r>
          </a:p>
        </p:txBody>
      </p:sp>
      <p:sp>
        <p:nvSpPr>
          <p:cNvPr id="317472" name="Line 32"/>
          <p:cNvSpPr>
            <a:spLocks noChangeShapeType="1"/>
          </p:cNvSpPr>
          <p:nvPr/>
        </p:nvSpPr>
        <p:spPr bwMode="auto">
          <a:xfrm flipV="1">
            <a:off x="850900" y="1803400"/>
            <a:ext cx="8636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73" name="AutoShape 33"/>
          <p:cNvSpPr>
            <a:spLocks noChangeArrowheads="1"/>
          </p:cNvSpPr>
          <p:nvPr/>
        </p:nvSpPr>
        <p:spPr bwMode="auto">
          <a:xfrm>
            <a:off x="3162300" y="16637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74" name="Oval 34"/>
          <p:cNvSpPr>
            <a:spLocks noChangeArrowheads="1"/>
          </p:cNvSpPr>
          <p:nvPr/>
        </p:nvSpPr>
        <p:spPr bwMode="auto">
          <a:xfrm>
            <a:off x="7405688" y="12827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75" name="Text Box 35"/>
          <p:cNvSpPr txBox="1">
            <a:spLocks noChangeArrowheads="1"/>
          </p:cNvSpPr>
          <p:nvPr/>
        </p:nvSpPr>
        <p:spPr bwMode="auto">
          <a:xfrm>
            <a:off x="7419975" y="12382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7476" name="Oval 36"/>
          <p:cNvSpPr>
            <a:spLocks noChangeArrowheads="1"/>
          </p:cNvSpPr>
          <p:nvPr/>
        </p:nvSpPr>
        <p:spPr bwMode="auto">
          <a:xfrm>
            <a:off x="6594475" y="20383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77" name="Text Box 37"/>
          <p:cNvSpPr txBox="1">
            <a:spLocks noChangeArrowheads="1"/>
          </p:cNvSpPr>
          <p:nvPr/>
        </p:nvSpPr>
        <p:spPr bwMode="auto">
          <a:xfrm>
            <a:off x="6634163" y="2020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7478" name="Oval 38"/>
          <p:cNvSpPr>
            <a:spLocks noChangeArrowheads="1"/>
          </p:cNvSpPr>
          <p:nvPr/>
        </p:nvSpPr>
        <p:spPr bwMode="auto">
          <a:xfrm>
            <a:off x="8299450" y="2030413"/>
            <a:ext cx="414338" cy="41433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8337550" y="20113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7480" name="Oval 40"/>
          <p:cNvSpPr>
            <a:spLocks noChangeArrowheads="1"/>
          </p:cNvSpPr>
          <p:nvPr/>
        </p:nvSpPr>
        <p:spPr bwMode="auto">
          <a:xfrm>
            <a:off x="6235700" y="2868613"/>
            <a:ext cx="414338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81" name="Text Box 41"/>
          <p:cNvSpPr txBox="1">
            <a:spLocks noChangeArrowheads="1"/>
          </p:cNvSpPr>
          <p:nvPr/>
        </p:nvSpPr>
        <p:spPr bwMode="auto">
          <a:xfrm>
            <a:off x="6261100" y="28511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7482" name="Oval 42"/>
          <p:cNvSpPr>
            <a:spLocks noChangeArrowheads="1"/>
          </p:cNvSpPr>
          <p:nvPr/>
        </p:nvSpPr>
        <p:spPr bwMode="auto">
          <a:xfrm>
            <a:off x="6945313" y="28686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83" name="Text Box 43"/>
          <p:cNvSpPr txBox="1">
            <a:spLocks noChangeArrowheads="1"/>
          </p:cNvSpPr>
          <p:nvPr/>
        </p:nvSpPr>
        <p:spPr bwMode="auto">
          <a:xfrm>
            <a:off x="6983413" y="28511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7484" name="Oval 44"/>
          <p:cNvSpPr>
            <a:spLocks noChangeArrowheads="1"/>
          </p:cNvSpPr>
          <p:nvPr/>
        </p:nvSpPr>
        <p:spPr bwMode="auto">
          <a:xfrm>
            <a:off x="7866063" y="28686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85" name="Text Box 45"/>
          <p:cNvSpPr txBox="1">
            <a:spLocks noChangeArrowheads="1"/>
          </p:cNvSpPr>
          <p:nvPr/>
        </p:nvSpPr>
        <p:spPr bwMode="auto">
          <a:xfrm>
            <a:off x="7904163" y="28384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7486" name="Line 46"/>
          <p:cNvSpPr>
            <a:spLocks noChangeShapeType="1"/>
          </p:cNvSpPr>
          <p:nvPr/>
        </p:nvSpPr>
        <p:spPr bwMode="auto">
          <a:xfrm flipH="1">
            <a:off x="6838950" y="1643063"/>
            <a:ext cx="623888" cy="398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87" name="AutoShape 47"/>
          <p:cNvSpPr>
            <a:spLocks noChangeArrowheads="1"/>
          </p:cNvSpPr>
          <p:nvPr/>
        </p:nvSpPr>
        <p:spPr bwMode="auto">
          <a:xfrm>
            <a:off x="6019800" y="16510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88" name="Text Box 48"/>
          <p:cNvSpPr txBox="1">
            <a:spLocks noChangeArrowheads="1"/>
          </p:cNvSpPr>
          <p:nvPr/>
        </p:nvSpPr>
        <p:spPr bwMode="auto">
          <a:xfrm>
            <a:off x="5637213" y="1281113"/>
            <a:ext cx="903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 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제거</a:t>
            </a:r>
          </a:p>
        </p:txBody>
      </p:sp>
      <p:sp>
        <p:nvSpPr>
          <p:cNvPr id="317489" name="Line 49"/>
          <p:cNvSpPr>
            <a:spLocks noChangeShapeType="1"/>
          </p:cNvSpPr>
          <p:nvPr/>
        </p:nvSpPr>
        <p:spPr bwMode="auto">
          <a:xfrm flipH="1" flipV="1">
            <a:off x="7683500" y="1739900"/>
            <a:ext cx="609600" cy="3937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490" name="Oval 50"/>
          <p:cNvSpPr>
            <a:spLocks noChangeArrowheads="1"/>
          </p:cNvSpPr>
          <p:nvPr/>
        </p:nvSpPr>
        <p:spPr bwMode="auto">
          <a:xfrm>
            <a:off x="7558088" y="43688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91" name="Text Box 51"/>
          <p:cNvSpPr txBox="1">
            <a:spLocks noChangeArrowheads="1"/>
          </p:cNvSpPr>
          <p:nvPr/>
        </p:nvSpPr>
        <p:spPr bwMode="auto">
          <a:xfrm>
            <a:off x="7572375" y="43243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7492" name="Oval 52"/>
          <p:cNvSpPr>
            <a:spLocks noChangeArrowheads="1"/>
          </p:cNvSpPr>
          <p:nvPr/>
        </p:nvSpPr>
        <p:spPr bwMode="auto">
          <a:xfrm>
            <a:off x="6708775" y="5124450"/>
            <a:ext cx="414338" cy="4159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93" name="Text Box 53"/>
          <p:cNvSpPr txBox="1">
            <a:spLocks noChangeArrowheads="1"/>
          </p:cNvSpPr>
          <p:nvPr/>
        </p:nvSpPr>
        <p:spPr bwMode="auto">
          <a:xfrm>
            <a:off x="6748463" y="51069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7494" name="Oval 54"/>
          <p:cNvSpPr>
            <a:spLocks noChangeArrowheads="1"/>
          </p:cNvSpPr>
          <p:nvPr/>
        </p:nvSpPr>
        <p:spPr bwMode="auto">
          <a:xfrm>
            <a:off x="8464550" y="5116513"/>
            <a:ext cx="414338" cy="41433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95" name="Text Box 55"/>
          <p:cNvSpPr txBox="1">
            <a:spLocks noChangeArrowheads="1"/>
          </p:cNvSpPr>
          <p:nvPr/>
        </p:nvSpPr>
        <p:spPr bwMode="auto">
          <a:xfrm>
            <a:off x="8502650" y="5097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7496" name="Oval 56"/>
          <p:cNvSpPr>
            <a:spLocks noChangeArrowheads="1"/>
          </p:cNvSpPr>
          <p:nvPr/>
        </p:nvSpPr>
        <p:spPr bwMode="auto">
          <a:xfrm>
            <a:off x="6261100" y="5954713"/>
            <a:ext cx="414338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97" name="Text Box 57"/>
          <p:cNvSpPr txBox="1">
            <a:spLocks noChangeArrowheads="1"/>
          </p:cNvSpPr>
          <p:nvPr/>
        </p:nvSpPr>
        <p:spPr bwMode="auto">
          <a:xfrm>
            <a:off x="6286500" y="59372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7498" name="Oval 58"/>
          <p:cNvSpPr>
            <a:spLocks noChangeArrowheads="1"/>
          </p:cNvSpPr>
          <p:nvPr/>
        </p:nvSpPr>
        <p:spPr bwMode="auto">
          <a:xfrm>
            <a:off x="7097713" y="59547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499" name="Text Box 59"/>
          <p:cNvSpPr txBox="1">
            <a:spLocks noChangeArrowheads="1"/>
          </p:cNvSpPr>
          <p:nvPr/>
        </p:nvSpPr>
        <p:spPr bwMode="auto">
          <a:xfrm>
            <a:off x="7135813" y="59372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7500" name="Oval 60"/>
          <p:cNvSpPr>
            <a:spLocks noChangeArrowheads="1"/>
          </p:cNvSpPr>
          <p:nvPr/>
        </p:nvSpPr>
        <p:spPr bwMode="auto">
          <a:xfrm>
            <a:off x="8031163" y="59547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501" name="Text Box 61"/>
          <p:cNvSpPr txBox="1">
            <a:spLocks noChangeArrowheads="1"/>
          </p:cNvSpPr>
          <p:nvPr/>
        </p:nvSpPr>
        <p:spPr bwMode="auto">
          <a:xfrm>
            <a:off x="8069263" y="59245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7502" name="Line 62"/>
          <p:cNvSpPr>
            <a:spLocks noChangeShapeType="1"/>
          </p:cNvSpPr>
          <p:nvPr/>
        </p:nvSpPr>
        <p:spPr bwMode="auto">
          <a:xfrm flipH="1">
            <a:off x="6978650" y="4729163"/>
            <a:ext cx="63658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503" name="AutoShape 63"/>
          <p:cNvSpPr>
            <a:spLocks noChangeArrowheads="1"/>
          </p:cNvSpPr>
          <p:nvPr/>
        </p:nvSpPr>
        <p:spPr bwMode="auto">
          <a:xfrm rot="5400000">
            <a:off x="7569200" y="37592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504" name="Oval 64"/>
          <p:cNvSpPr>
            <a:spLocks noChangeArrowheads="1"/>
          </p:cNvSpPr>
          <p:nvPr/>
        </p:nvSpPr>
        <p:spPr bwMode="auto">
          <a:xfrm>
            <a:off x="4332288" y="4343400"/>
            <a:ext cx="414337" cy="4143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505" name="Text Box 65"/>
          <p:cNvSpPr txBox="1">
            <a:spLocks noChangeArrowheads="1"/>
          </p:cNvSpPr>
          <p:nvPr/>
        </p:nvSpPr>
        <p:spPr bwMode="auto">
          <a:xfrm>
            <a:off x="4346575" y="42989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9</a:t>
            </a:r>
          </a:p>
        </p:txBody>
      </p:sp>
      <p:sp>
        <p:nvSpPr>
          <p:cNvPr id="317506" name="Oval 66"/>
          <p:cNvSpPr>
            <a:spLocks noChangeArrowheads="1"/>
          </p:cNvSpPr>
          <p:nvPr/>
        </p:nvSpPr>
        <p:spPr bwMode="auto">
          <a:xfrm>
            <a:off x="3457575" y="5099050"/>
            <a:ext cx="414338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507" name="Text Box 67"/>
          <p:cNvSpPr txBox="1">
            <a:spLocks noChangeArrowheads="1"/>
          </p:cNvSpPr>
          <p:nvPr/>
        </p:nvSpPr>
        <p:spPr bwMode="auto">
          <a:xfrm>
            <a:off x="3484563" y="5068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317508" name="Oval 68"/>
          <p:cNvSpPr>
            <a:spLocks noChangeArrowheads="1"/>
          </p:cNvSpPr>
          <p:nvPr/>
        </p:nvSpPr>
        <p:spPr bwMode="auto">
          <a:xfrm>
            <a:off x="5226050" y="5091113"/>
            <a:ext cx="414338" cy="414337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509" name="Text Box 69"/>
          <p:cNvSpPr txBox="1">
            <a:spLocks noChangeArrowheads="1"/>
          </p:cNvSpPr>
          <p:nvPr/>
        </p:nvSpPr>
        <p:spPr bwMode="auto">
          <a:xfrm>
            <a:off x="5264150" y="50720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</a:t>
            </a:r>
          </a:p>
        </p:txBody>
      </p:sp>
      <p:sp>
        <p:nvSpPr>
          <p:cNvPr id="317510" name="Oval 70"/>
          <p:cNvSpPr>
            <a:spLocks noChangeArrowheads="1"/>
          </p:cNvSpPr>
          <p:nvPr/>
        </p:nvSpPr>
        <p:spPr bwMode="auto">
          <a:xfrm>
            <a:off x="3060700" y="5929313"/>
            <a:ext cx="414338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511" name="Text Box 71"/>
          <p:cNvSpPr txBox="1">
            <a:spLocks noChangeArrowheads="1"/>
          </p:cNvSpPr>
          <p:nvPr/>
        </p:nvSpPr>
        <p:spPr bwMode="auto">
          <a:xfrm>
            <a:off x="3086100" y="591185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317512" name="Oval 72"/>
          <p:cNvSpPr>
            <a:spLocks noChangeArrowheads="1"/>
          </p:cNvSpPr>
          <p:nvPr/>
        </p:nvSpPr>
        <p:spPr bwMode="auto">
          <a:xfrm>
            <a:off x="3871913" y="59293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513" name="Text Box 73"/>
          <p:cNvSpPr txBox="1">
            <a:spLocks noChangeArrowheads="1"/>
          </p:cNvSpPr>
          <p:nvPr/>
        </p:nvSpPr>
        <p:spPr bwMode="auto">
          <a:xfrm>
            <a:off x="3910013" y="59118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317514" name="Oval 74"/>
          <p:cNvSpPr>
            <a:spLocks noChangeArrowheads="1"/>
          </p:cNvSpPr>
          <p:nvPr/>
        </p:nvSpPr>
        <p:spPr bwMode="auto">
          <a:xfrm>
            <a:off x="4792663" y="5929313"/>
            <a:ext cx="414337" cy="415925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515" name="Text Box 75"/>
          <p:cNvSpPr txBox="1">
            <a:spLocks noChangeArrowheads="1"/>
          </p:cNvSpPr>
          <p:nvPr/>
        </p:nvSpPr>
        <p:spPr bwMode="auto">
          <a:xfrm>
            <a:off x="4830763" y="589915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317516" name="Line 76"/>
          <p:cNvSpPr>
            <a:spLocks noChangeShapeType="1"/>
          </p:cNvSpPr>
          <p:nvPr/>
        </p:nvSpPr>
        <p:spPr bwMode="auto">
          <a:xfrm flipV="1">
            <a:off x="3860800" y="4800600"/>
            <a:ext cx="533400" cy="355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7517" name="AutoShape 77"/>
          <p:cNvSpPr>
            <a:spLocks noChangeArrowheads="1"/>
          </p:cNvSpPr>
          <p:nvPr/>
        </p:nvSpPr>
        <p:spPr bwMode="auto">
          <a:xfrm flipH="1">
            <a:off x="6159500" y="4826000"/>
            <a:ext cx="292100" cy="266700"/>
          </a:xfrm>
          <a:prstGeom prst="rightArrow">
            <a:avLst>
              <a:gd name="adj1" fmla="val 50000"/>
              <a:gd name="adj2" fmla="val 273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317518" name="Text Box 78"/>
          <p:cNvSpPr txBox="1">
            <a:spLocks noChangeArrowheads="1"/>
          </p:cNvSpPr>
          <p:nvPr/>
        </p:nvSpPr>
        <p:spPr bwMode="auto">
          <a:xfrm>
            <a:off x="5815013" y="4316413"/>
            <a:ext cx="903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 </a:t>
            </a:r>
            <a:r>
              <a:rPr lang="ko-KR" altLang="en-US" sz="20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제거</a:t>
            </a:r>
          </a:p>
        </p:txBody>
      </p:sp>
      <p:sp>
        <p:nvSpPr>
          <p:cNvPr id="317519" name="Text Box 79"/>
          <p:cNvSpPr txBox="1">
            <a:spLocks noChangeArrowheads="1"/>
          </p:cNvSpPr>
          <p:nvPr/>
        </p:nvSpPr>
        <p:spPr bwMode="auto">
          <a:xfrm>
            <a:off x="187325" y="17033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(g)</a:t>
            </a:r>
          </a:p>
        </p:txBody>
      </p:sp>
      <p:sp>
        <p:nvSpPr>
          <p:cNvPr id="317520" name="Text Box 80"/>
          <p:cNvSpPr txBox="1">
            <a:spLocks noChangeArrowheads="1"/>
          </p:cNvSpPr>
          <p:nvPr/>
        </p:nvSpPr>
        <p:spPr bwMode="auto">
          <a:xfrm>
            <a:off x="3870325" y="1233488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(h)</a:t>
            </a:r>
          </a:p>
        </p:txBody>
      </p:sp>
      <p:sp>
        <p:nvSpPr>
          <p:cNvPr id="317521" name="Text Box 81"/>
          <p:cNvSpPr txBox="1">
            <a:spLocks noChangeArrowheads="1"/>
          </p:cNvSpPr>
          <p:nvPr/>
        </p:nvSpPr>
        <p:spPr bwMode="auto">
          <a:xfrm>
            <a:off x="6524625" y="139858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(i)</a:t>
            </a:r>
          </a:p>
        </p:txBody>
      </p:sp>
      <p:sp>
        <p:nvSpPr>
          <p:cNvPr id="317522" name="Text Box 82"/>
          <p:cNvSpPr txBox="1">
            <a:spLocks noChangeArrowheads="1"/>
          </p:cNvSpPr>
          <p:nvPr/>
        </p:nvSpPr>
        <p:spPr bwMode="auto">
          <a:xfrm>
            <a:off x="6867525" y="423068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(j)</a:t>
            </a:r>
          </a:p>
        </p:txBody>
      </p:sp>
      <p:sp>
        <p:nvSpPr>
          <p:cNvPr id="317523" name="Text Box 83"/>
          <p:cNvSpPr txBox="1">
            <a:spLocks noChangeArrowheads="1"/>
          </p:cNvSpPr>
          <p:nvPr/>
        </p:nvSpPr>
        <p:spPr bwMode="auto">
          <a:xfrm>
            <a:off x="3413125" y="4370388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4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(k)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2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O(n)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Sort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dirty="0"/>
              <a:t>두 원소를 비교하는 것을 기본 연산으로 하는 정렬의 하한선은 </a:t>
            </a:r>
            <a:r>
              <a:rPr lang="el-GR" altLang="ko-KR" dirty="0"/>
              <a:t>Ω</a:t>
            </a:r>
            <a:r>
              <a:rPr lang="en-US" altLang="ko-KR" dirty="0"/>
              <a:t> (n log n)</a:t>
            </a:r>
            <a:r>
              <a:rPr lang="ko-KR" altLang="en-US" dirty="0"/>
              <a:t>이다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그러나 원소들이 특수한 성질을 만족하면 </a:t>
            </a:r>
            <a:r>
              <a:rPr lang="en-US" altLang="ko-KR" dirty="0"/>
              <a:t>O(n) </a:t>
            </a:r>
            <a:r>
              <a:rPr lang="ko-KR" altLang="en-US" dirty="0"/>
              <a:t>정렬도 가능하다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Counting Sort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/>
              <a:t>원소들의 크기가 모두 </a:t>
            </a:r>
            <a:r>
              <a:rPr lang="en-US" altLang="ko-KR" sz="2000" dirty="0"/>
              <a:t>–O(n) ~ O(n) </a:t>
            </a:r>
            <a:r>
              <a:rPr lang="ko-KR" altLang="en-US" sz="2000" dirty="0"/>
              <a:t>범위에 있을 때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/>
              <a:t>Radix Sort</a:t>
            </a:r>
          </a:p>
          <a:p>
            <a:pPr lvl="2">
              <a:lnSpc>
                <a:spcPct val="90000"/>
              </a:lnSpc>
            </a:pPr>
            <a:r>
              <a:rPr lang="ko-KR" altLang="en-US" sz="2000" dirty="0"/>
              <a:t>원소들이 모두 </a:t>
            </a:r>
            <a:r>
              <a:rPr lang="en-US" altLang="ko-KR" sz="2000" dirty="0"/>
              <a:t>k </a:t>
            </a:r>
            <a:r>
              <a:rPr lang="ko-KR" altLang="en-US" sz="2000" dirty="0"/>
              <a:t>이하의 자리수를 가졌을 때 </a:t>
            </a:r>
            <a:r>
              <a:rPr lang="en-US" altLang="ko-KR" sz="2000" dirty="0"/>
              <a:t>(k: </a:t>
            </a:r>
            <a:r>
              <a:rPr lang="ko-KR" altLang="en-US" sz="2000" dirty="0"/>
              <a:t>상수</a:t>
            </a:r>
            <a:r>
              <a:rPr lang="en-US" altLang="ko-KR" sz="2000" dirty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9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/>
              <a:t>Counting Sort</a:t>
            </a:r>
            <a:endParaRPr lang="ko-KR" altLang="en-US" dirty="0"/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err="1" smtClean="0">
                <a:ea typeface="굴림" panose="020B0600000101010101" pitchFamily="50" charset="-127"/>
              </a:rPr>
              <a:t>countingSort</a:t>
            </a:r>
            <a:r>
              <a:rPr lang="en-US" altLang="ko-KR" sz="2400" dirty="0" smtClean="0">
                <a:ea typeface="굴림" panose="020B0600000101010101" pitchFamily="50" charset="-127"/>
              </a:rPr>
              <a:t>(A[ ],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 n</a:t>
            </a:r>
            <a:r>
              <a:rPr lang="en-US" altLang="ko-KR" sz="2400" dirty="0" smtClean="0">
                <a:ea typeface="굴림" panose="020B0600000101010101" pitchFamily="50" charset="-127"/>
              </a:rPr>
              <a:t>)  </a:t>
            </a:r>
            <a:r>
              <a:rPr lang="en-US" altLang="ko-KR" sz="2000" dirty="0" smtClean="0">
                <a:ea typeface="굴림" panose="020B0600000101010101" pitchFamily="50" charset="-127"/>
              </a:rPr>
              <a:t>▷ simple version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{		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000" dirty="0" smtClean="0">
                <a:ea typeface="굴림" panose="020B0600000101010101" pitchFamily="50" charset="-127"/>
              </a:rPr>
              <a:t>A[ ]: </a:t>
            </a:r>
            <a:r>
              <a:rPr lang="ko-KR" altLang="en-US" sz="2000" dirty="0" smtClean="0">
                <a:ea typeface="굴림" panose="020B0600000101010101" pitchFamily="50" charset="-127"/>
              </a:rPr>
              <a:t>입력 배열</a:t>
            </a:r>
            <a:r>
              <a:rPr lang="en-US" altLang="ko-KR" sz="2000" dirty="0" smtClean="0">
                <a:ea typeface="굴림" panose="020B0600000101010101" pitchFamily="50" charset="-127"/>
              </a:rPr>
              <a:t>,  </a:t>
            </a:r>
            <a:r>
              <a:rPr lang="en-US" altLang="ko-KR" sz="20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000" dirty="0" smtClean="0">
                <a:ea typeface="굴림" panose="020B0600000101010101" pitchFamily="50" charset="-127"/>
              </a:rPr>
              <a:t>: </a:t>
            </a:r>
            <a:r>
              <a:rPr lang="ko-KR" altLang="en-US" sz="2000" dirty="0" smtClean="0">
                <a:ea typeface="굴림" panose="020B0600000101010101" pitchFamily="50" charset="-127"/>
              </a:rPr>
              <a:t>입력 크기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	</a:t>
            </a:r>
            <a:r>
              <a:rPr lang="en-US" altLang="ko-KR" sz="24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i="1" dirty="0" err="1" smtClean="0"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ea typeface="굴림" panose="020B0600000101010101" pitchFamily="50" charset="-127"/>
              </a:rPr>
              <a:t> = 1 </a:t>
            </a:r>
            <a:r>
              <a:rPr lang="en-US" altLang="ko-KR" sz="24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to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k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		C[</a:t>
            </a:r>
            <a:r>
              <a:rPr lang="en-US" altLang="ko-KR" sz="2400" i="1" dirty="0" err="1" smtClean="0"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ea typeface="굴림" panose="020B0600000101010101" pitchFamily="50" charset="-127"/>
              </a:rPr>
              <a:t>] ←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	</a:t>
            </a:r>
            <a:r>
              <a:rPr lang="en-US" altLang="ko-KR" sz="24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j</a:t>
            </a:r>
            <a:r>
              <a:rPr lang="en-US" altLang="ko-KR" sz="2400" dirty="0" smtClean="0">
                <a:ea typeface="굴림" panose="020B0600000101010101" pitchFamily="50" charset="-127"/>
              </a:rPr>
              <a:t> = 1 </a:t>
            </a:r>
            <a:r>
              <a:rPr lang="en-US" altLang="ko-KR" sz="24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to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n</a:t>
            </a:r>
            <a:r>
              <a:rPr lang="en-US" altLang="ko-KR" sz="2400" dirty="0" smtClean="0">
                <a:ea typeface="굴림" panose="020B0600000101010101" pitchFamily="50" charset="-127"/>
              </a:rPr>
              <a:t> 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		C[A[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j</a:t>
            </a:r>
            <a:r>
              <a:rPr lang="en-US" altLang="ko-KR" sz="2400" dirty="0" smtClean="0">
                <a:ea typeface="굴림" panose="020B0600000101010101" pitchFamily="50" charset="-127"/>
              </a:rPr>
              <a:t>]]++;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	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 지점에서 </a:t>
            </a:r>
            <a:r>
              <a:rPr lang="en-US" altLang="ko-KR" sz="2000" dirty="0" smtClean="0">
                <a:ea typeface="굴림" panose="020B0600000101010101" pitchFamily="50" charset="-127"/>
              </a:rPr>
              <a:t>C[</a:t>
            </a:r>
            <a:r>
              <a:rPr lang="en-US" altLang="ko-KR" sz="2000" i="1" dirty="0" err="1" smtClean="0">
                <a:ea typeface="굴림" panose="020B0600000101010101" pitchFamily="50" charset="-127"/>
              </a:rPr>
              <a:t>i</a:t>
            </a:r>
            <a:r>
              <a:rPr lang="en-US" altLang="ko-KR" sz="2000" dirty="0" smtClean="0">
                <a:ea typeface="굴림" panose="020B0600000101010101" pitchFamily="50" charset="-127"/>
              </a:rPr>
              <a:t>] : </a:t>
            </a:r>
            <a:r>
              <a:rPr lang="ko-KR" altLang="en-US" sz="2000" dirty="0" smtClean="0">
                <a:ea typeface="굴림" panose="020B0600000101010101" pitchFamily="50" charset="-127"/>
              </a:rPr>
              <a:t>값이 </a:t>
            </a:r>
            <a:r>
              <a:rPr lang="en-US" altLang="ko-KR" sz="2000" i="1" dirty="0" err="1" smtClean="0">
                <a:ea typeface="굴림" panose="020B0600000101010101" pitchFamily="50" charset="-127"/>
              </a:rPr>
              <a:t>i</a:t>
            </a:r>
            <a:r>
              <a:rPr lang="ko-KR" altLang="en-US" sz="2000" dirty="0" smtClean="0">
                <a:ea typeface="굴림" panose="020B0600000101010101" pitchFamily="50" charset="-127"/>
              </a:rPr>
              <a:t>인 원소의 총 수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	</a:t>
            </a:r>
            <a:r>
              <a:rPr lang="en-US" altLang="ko-KR" sz="24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i="1" dirty="0" err="1" smtClean="0"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ea typeface="굴림" panose="020B0600000101010101" pitchFamily="50" charset="-127"/>
              </a:rPr>
              <a:t> = 1 </a:t>
            </a:r>
            <a:r>
              <a:rPr lang="en-US" altLang="ko-KR" sz="24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to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k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	 	</a:t>
            </a:r>
            <a:r>
              <a:rPr lang="en-US" altLang="ko-KR" sz="24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print </a:t>
            </a:r>
            <a:r>
              <a:rPr lang="en-US" altLang="ko-KR" sz="2400" dirty="0" smtClean="0">
                <a:ea typeface="굴림" panose="020B0600000101010101" pitchFamily="50" charset="-127"/>
              </a:rPr>
              <a:t>C[</a:t>
            </a:r>
            <a:r>
              <a:rPr lang="en-US" altLang="ko-KR" sz="2400" i="1" dirty="0" err="1" smtClean="0"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ea typeface="굴림" panose="020B0600000101010101" pitchFamily="50" charset="-127"/>
              </a:rPr>
              <a:t>] 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i</a:t>
            </a:r>
            <a:r>
              <a:rPr lang="en-US" altLang="ko-KR" sz="2400" dirty="0" smtClean="0">
                <a:ea typeface="굴림" panose="020B0600000101010101" pitchFamily="50" charset="-127"/>
              </a:rPr>
              <a:t>’s;	</a:t>
            </a: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▷ </a:t>
            </a:r>
            <a:r>
              <a:rPr lang="en-US" altLang="ko-KR" sz="2000" i="1" dirty="0" err="1" smtClean="0">
                <a:ea typeface="굴림" panose="020B0600000101010101" pitchFamily="50" charset="-127"/>
              </a:rPr>
              <a:t>i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2000" dirty="0" smtClean="0">
                <a:ea typeface="굴림" panose="020B0600000101010101" pitchFamily="50" charset="-127"/>
              </a:rPr>
              <a:t>C[</a:t>
            </a:r>
            <a:r>
              <a:rPr lang="en-US" altLang="ko-KR" sz="2000" i="1" dirty="0" err="1" smtClean="0">
                <a:ea typeface="굴림" panose="020B0600000101010101" pitchFamily="50" charset="-127"/>
              </a:rPr>
              <a:t>i</a:t>
            </a:r>
            <a:r>
              <a:rPr lang="en-US" altLang="ko-KR" sz="2000" dirty="0" smtClean="0">
                <a:ea typeface="굴림" panose="020B0600000101010101" pitchFamily="50" charset="-127"/>
              </a:rPr>
              <a:t>]</a:t>
            </a:r>
            <a:r>
              <a:rPr lang="ko-KR" altLang="en-US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번 출력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400" dirty="0" smtClean="0">
              <a:ea typeface="굴림" panose="020B0600000101010101" pitchFamily="50" charset="-127"/>
            </a:endParaRPr>
          </a:p>
        </p:txBody>
      </p:sp>
      <p:sp>
        <p:nvSpPr>
          <p:cNvPr id="270342" name="Text Box 6"/>
          <p:cNvSpPr txBox="1">
            <a:spLocks noChangeArrowheads="1"/>
          </p:cNvSpPr>
          <p:nvPr/>
        </p:nvSpPr>
        <p:spPr bwMode="auto">
          <a:xfrm>
            <a:off x="2062980" y="5555747"/>
            <a:ext cx="5018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ko-KR" altLang="en-US" sz="2000" dirty="0"/>
              <a:t>원리에 집중하기 위한 </a:t>
            </a:r>
            <a:r>
              <a:rPr lang="en-US" altLang="ko-KR" sz="2000" dirty="0"/>
              <a:t>Simple version</a:t>
            </a:r>
            <a:r>
              <a:rPr lang="ko-KR" altLang="en-US" sz="2000" dirty="0"/>
              <a:t>임</a:t>
            </a:r>
            <a:r>
              <a:rPr lang="en-US" altLang="ko-KR" sz="2000" dirty="0"/>
              <a:t>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8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원시적 </a:t>
            </a:r>
            <a:r>
              <a:rPr lang="en-US" altLang="ko-KR" dirty="0"/>
              <a:t>Sorting </a:t>
            </a:r>
            <a:r>
              <a:rPr lang="ko-KR" altLang="en-US" dirty="0"/>
              <a:t>알고리즘들의 재조명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알고리즘을 보는 시각</a:t>
            </a:r>
          </a:p>
          <a:p>
            <a:pPr lvl="1"/>
            <a:r>
              <a:rPr lang="en-US" altLang="ko-KR" sz="2000" dirty="0"/>
              <a:t>flow </a:t>
            </a:r>
            <a:r>
              <a:rPr lang="ko-KR" altLang="en-US" sz="2000" dirty="0"/>
              <a:t>중심</a:t>
            </a:r>
          </a:p>
          <a:p>
            <a:pPr lvl="1"/>
            <a:r>
              <a:rPr lang="ko-KR" altLang="en-US" sz="2000" dirty="0"/>
              <a:t>관계 중심</a:t>
            </a:r>
          </a:p>
          <a:p>
            <a:r>
              <a:rPr lang="ko-KR" altLang="en-US" dirty="0"/>
              <a:t>원시적 정렬 알고리즘들을 관계 중심의 시각으로 다시 한 번 조명</a:t>
            </a:r>
          </a:p>
          <a:p>
            <a:pPr lvl="1"/>
            <a:r>
              <a:rPr lang="ko-KR" altLang="en-US" sz="2000" dirty="0"/>
              <a:t>생각하는 방법에 대한 좋은 연습 자료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/>
              <a:t>Radix Sort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ko-KR" sz="2400" dirty="0" err="1" smtClean="0">
                <a:ea typeface="굴림" panose="020B0600000101010101" pitchFamily="50" charset="-127"/>
              </a:rPr>
              <a:t>radixSort</a:t>
            </a:r>
            <a:r>
              <a:rPr lang="en-US" altLang="ko-KR" sz="2400" dirty="0" smtClean="0">
                <a:ea typeface="굴림" panose="020B0600000101010101" pitchFamily="50" charset="-127"/>
              </a:rPr>
              <a:t>(A[ ],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d</a:t>
            </a:r>
            <a:r>
              <a:rPr lang="en-US" altLang="ko-KR" sz="2400" dirty="0" smtClean="0">
                <a:ea typeface="굴림" panose="020B0600000101010101" pitchFamily="50" charset="-127"/>
              </a:rPr>
              <a:t>)</a:t>
            </a:r>
          </a:p>
          <a:p>
            <a:pPr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{				</a:t>
            </a:r>
          </a:p>
          <a:p>
            <a:pPr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	</a:t>
            </a:r>
            <a:r>
              <a:rPr lang="en-US" altLang="ko-KR" sz="2400" b="1" dirty="0" smtClean="0">
                <a:solidFill>
                  <a:schemeClr val="accent2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j</a:t>
            </a:r>
            <a:r>
              <a:rPr lang="en-US" altLang="ko-KR" sz="2400" dirty="0" smtClean="0">
                <a:ea typeface="굴림" panose="020B0600000101010101" pitchFamily="50" charset="-127"/>
              </a:rPr>
              <a:t> = </a:t>
            </a:r>
            <a:r>
              <a:rPr lang="en-US" altLang="ko-KR" sz="2400" i="1" dirty="0" smtClean="0">
                <a:ea typeface="굴림" panose="020B0600000101010101" pitchFamily="50" charset="-127"/>
              </a:rPr>
              <a:t>d</a:t>
            </a:r>
            <a:r>
              <a:rPr lang="en-US" altLang="ko-KR" sz="2400" dirty="0" smtClean="0">
                <a:ea typeface="굴림" panose="020B0600000101010101" pitchFamily="50" charset="-127"/>
              </a:rPr>
              <a:t> </a:t>
            </a:r>
            <a:r>
              <a:rPr lang="en-US" altLang="ko-KR" sz="2400" b="1" dirty="0" err="1" smtClean="0">
                <a:solidFill>
                  <a:schemeClr val="accent2"/>
                </a:solidFill>
                <a:ea typeface="굴림" panose="020B0600000101010101" pitchFamily="50" charset="-127"/>
              </a:rPr>
              <a:t>downto</a:t>
            </a:r>
            <a:r>
              <a:rPr lang="en-US" altLang="ko-KR" sz="2400" dirty="0" smtClean="0">
                <a:ea typeface="굴림" panose="020B0600000101010101" pitchFamily="50" charset="-127"/>
              </a:rPr>
              <a:t> 1 {</a:t>
            </a:r>
          </a:p>
          <a:p>
            <a:pPr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		Do a </a:t>
            </a:r>
            <a:r>
              <a:rPr lang="en-US" altLang="ko-KR" sz="2400" dirty="0" smtClean="0">
                <a:solidFill>
                  <a:srgbClr val="FF3300"/>
                </a:solidFill>
                <a:ea typeface="굴림" panose="020B0600000101010101" pitchFamily="50" charset="-127"/>
              </a:rPr>
              <a:t>stable sort</a:t>
            </a:r>
            <a:r>
              <a:rPr lang="en-US" altLang="ko-KR" sz="2400" dirty="0" smtClean="0">
                <a:ea typeface="굴림" panose="020B0600000101010101" pitchFamily="50" charset="-127"/>
              </a:rPr>
              <a:t> on A[ ] by </a:t>
            </a:r>
            <a:r>
              <a:rPr lang="en-US" altLang="ko-KR" sz="2400" i="1" dirty="0" err="1" smtClean="0">
                <a:ea typeface="굴림" panose="020B0600000101010101" pitchFamily="50" charset="-127"/>
              </a:rPr>
              <a:t>j</a:t>
            </a:r>
            <a:r>
              <a:rPr lang="en-US" altLang="ko-KR" sz="2400" baseline="30000" dirty="0" err="1" smtClean="0">
                <a:ea typeface="굴림" panose="020B0600000101010101" pitchFamily="50" charset="-127"/>
              </a:rPr>
              <a:t>th</a:t>
            </a:r>
            <a:r>
              <a:rPr lang="en-US" altLang="ko-KR" sz="2400" dirty="0" smtClean="0">
                <a:ea typeface="굴림" panose="020B0600000101010101" pitchFamily="50" charset="-127"/>
              </a:rPr>
              <a:t> digit;</a:t>
            </a:r>
          </a:p>
          <a:p>
            <a:pPr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		}</a:t>
            </a:r>
          </a:p>
          <a:p>
            <a:pPr>
              <a:buFontTx/>
              <a:buNone/>
            </a:pPr>
            <a:r>
              <a:rPr lang="en-US" altLang="ko-KR" sz="2400" dirty="0" smtClean="0">
                <a:ea typeface="굴림" panose="020B0600000101010101" pitchFamily="50" charset="-127"/>
              </a:rPr>
              <a:t>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Stable sort</a:t>
            </a:r>
          </a:p>
          <a:p>
            <a:pPr lvl="1">
              <a:buFontTx/>
              <a:buChar char="—"/>
            </a:pPr>
            <a:r>
              <a:rPr lang="ko-KR" altLang="en-US" sz="2000" dirty="0"/>
              <a:t>같은 값을 가진 </a:t>
            </a:r>
            <a:r>
              <a:rPr lang="en-US" altLang="ko-KR" sz="2000" dirty="0"/>
              <a:t>item</a:t>
            </a:r>
            <a:r>
              <a:rPr lang="ko-KR" altLang="en-US" sz="2000" dirty="0"/>
              <a:t>들은 </a:t>
            </a:r>
            <a:r>
              <a:rPr lang="en-US" altLang="ko-KR" sz="2000" dirty="0"/>
              <a:t>sorting </a:t>
            </a:r>
            <a:r>
              <a:rPr lang="ko-KR" altLang="en-US" sz="2000" dirty="0"/>
              <a:t>후에도 원래의 순서가 유지되는 성질을 가진 </a:t>
            </a:r>
            <a:r>
              <a:rPr lang="en-US" altLang="ko-KR" sz="2000" dirty="0"/>
              <a:t>sort</a:t>
            </a:r>
            <a:r>
              <a:rPr lang="ko-KR" altLang="en-US" sz="2000" dirty="0"/>
              <a:t>를 일컫는다.</a:t>
            </a:r>
          </a:p>
          <a:p>
            <a:pPr>
              <a:buFontTx/>
              <a:buNone/>
            </a:pPr>
            <a:endParaRPr lang="en-US" altLang="ko-KR" sz="2400" dirty="0" smtClean="0">
              <a:ea typeface="굴림" panose="020B0600000101010101" pitchFamily="50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702" name="Group 142"/>
          <p:cNvGrpSpPr>
            <a:grpSpLocks/>
          </p:cNvGrpSpPr>
          <p:nvPr/>
        </p:nvGrpSpPr>
        <p:grpSpPr bwMode="auto">
          <a:xfrm>
            <a:off x="6121400" y="1447800"/>
            <a:ext cx="1397000" cy="4279900"/>
            <a:chOff x="3856" y="912"/>
            <a:chExt cx="880" cy="2696"/>
          </a:xfrm>
        </p:grpSpPr>
        <p:sp>
          <p:nvSpPr>
            <p:cNvPr id="194671" name="Rectangle 111"/>
            <p:cNvSpPr>
              <a:spLocks noChangeArrowheads="1"/>
            </p:cNvSpPr>
            <p:nvPr/>
          </p:nvSpPr>
          <p:spPr bwMode="auto">
            <a:xfrm>
              <a:off x="3856" y="912"/>
              <a:ext cx="136" cy="2696"/>
            </a:xfrm>
            <a:prstGeom prst="rect">
              <a:avLst/>
            </a:prstGeom>
            <a:solidFill>
              <a:srgbClr val="99FF99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94699" name="AutoShape 139"/>
            <p:cNvSpPr>
              <a:spLocks noChangeArrowheads="1"/>
            </p:cNvSpPr>
            <p:nvPr/>
          </p:nvSpPr>
          <p:spPr bwMode="auto">
            <a:xfrm>
              <a:off x="4456" y="2104"/>
              <a:ext cx="280" cy="296"/>
            </a:xfrm>
            <a:prstGeom prst="chevron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194701" name="Group 141"/>
          <p:cNvGrpSpPr>
            <a:grpSpLocks/>
          </p:cNvGrpSpPr>
          <p:nvPr/>
        </p:nvGrpSpPr>
        <p:grpSpPr bwMode="auto">
          <a:xfrm>
            <a:off x="4432300" y="1460500"/>
            <a:ext cx="1270000" cy="4279900"/>
            <a:chOff x="2792" y="920"/>
            <a:chExt cx="800" cy="2696"/>
          </a:xfrm>
        </p:grpSpPr>
        <p:sp>
          <p:nvSpPr>
            <p:cNvPr id="194649" name="Rectangle 89"/>
            <p:cNvSpPr>
              <a:spLocks noChangeArrowheads="1"/>
            </p:cNvSpPr>
            <p:nvPr/>
          </p:nvSpPr>
          <p:spPr bwMode="auto">
            <a:xfrm>
              <a:off x="2792" y="920"/>
              <a:ext cx="136" cy="2696"/>
            </a:xfrm>
            <a:prstGeom prst="rect">
              <a:avLst/>
            </a:prstGeom>
            <a:solidFill>
              <a:srgbClr val="99FF99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94698" name="AutoShape 138"/>
            <p:cNvSpPr>
              <a:spLocks noChangeArrowheads="1"/>
            </p:cNvSpPr>
            <p:nvPr/>
          </p:nvSpPr>
          <p:spPr bwMode="auto">
            <a:xfrm>
              <a:off x="3312" y="2112"/>
              <a:ext cx="280" cy="296"/>
            </a:xfrm>
            <a:prstGeom prst="chevron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194700" name="Group 140"/>
          <p:cNvGrpSpPr>
            <a:grpSpLocks/>
          </p:cNvGrpSpPr>
          <p:nvPr/>
        </p:nvGrpSpPr>
        <p:grpSpPr bwMode="auto">
          <a:xfrm>
            <a:off x="2794000" y="1460500"/>
            <a:ext cx="1092200" cy="4279900"/>
            <a:chOff x="1760" y="920"/>
            <a:chExt cx="688" cy="2696"/>
          </a:xfrm>
        </p:grpSpPr>
        <p:sp>
          <p:nvSpPr>
            <p:cNvPr id="194695" name="Rectangle 135"/>
            <p:cNvSpPr>
              <a:spLocks noChangeArrowheads="1"/>
            </p:cNvSpPr>
            <p:nvPr/>
          </p:nvSpPr>
          <p:spPr bwMode="auto">
            <a:xfrm>
              <a:off x="1760" y="920"/>
              <a:ext cx="136" cy="2696"/>
            </a:xfrm>
            <a:prstGeom prst="rect">
              <a:avLst/>
            </a:prstGeom>
            <a:solidFill>
              <a:srgbClr val="99FF99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94696" name="AutoShape 136"/>
            <p:cNvSpPr>
              <a:spLocks noChangeArrowheads="1"/>
            </p:cNvSpPr>
            <p:nvPr/>
          </p:nvSpPr>
          <p:spPr bwMode="auto">
            <a:xfrm>
              <a:off x="2168" y="2120"/>
              <a:ext cx="280" cy="296"/>
            </a:xfrm>
            <a:prstGeom prst="chevron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pSp>
        <p:nvGrpSpPr>
          <p:cNvPr id="194693" name="Group 133"/>
          <p:cNvGrpSpPr>
            <a:grpSpLocks/>
          </p:cNvGrpSpPr>
          <p:nvPr/>
        </p:nvGrpSpPr>
        <p:grpSpPr bwMode="auto">
          <a:xfrm>
            <a:off x="1181100" y="1473200"/>
            <a:ext cx="965200" cy="4279900"/>
            <a:chOff x="744" y="928"/>
            <a:chExt cx="608" cy="2696"/>
          </a:xfrm>
        </p:grpSpPr>
        <p:sp>
          <p:nvSpPr>
            <p:cNvPr id="194583" name="Rectangle 23"/>
            <p:cNvSpPr>
              <a:spLocks noChangeArrowheads="1"/>
            </p:cNvSpPr>
            <p:nvPr/>
          </p:nvSpPr>
          <p:spPr bwMode="auto">
            <a:xfrm>
              <a:off x="744" y="928"/>
              <a:ext cx="136" cy="2696"/>
            </a:xfrm>
            <a:prstGeom prst="rect">
              <a:avLst/>
            </a:prstGeom>
            <a:solidFill>
              <a:srgbClr val="99FF99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sp>
          <p:nvSpPr>
            <p:cNvPr id="194692" name="AutoShape 132"/>
            <p:cNvSpPr>
              <a:spLocks noChangeArrowheads="1"/>
            </p:cNvSpPr>
            <p:nvPr/>
          </p:nvSpPr>
          <p:spPr bwMode="auto">
            <a:xfrm>
              <a:off x="1072" y="2128"/>
              <a:ext cx="280" cy="296"/>
            </a:xfrm>
            <a:prstGeom prst="chevron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graphicFrame>
        <p:nvGraphicFramePr>
          <p:cNvPr id="194562" name="Group 2"/>
          <p:cNvGraphicFramePr>
            <a:graphicFrameLocks noGrp="1"/>
          </p:cNvGraphicFramePr>
          <p:nvPr/>
        </p:nvGraphicFramePr>
        <p:xfrm>
          <a:off x="558800" y="15748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2154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0283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627" name="Group 67"/>
          <p:cNvGraphicFramePr>
            <a:graphicFrameLocks noGrp="1"/>
          </p:cNvGraphicFramePr>
          <p:nvPr/>
        </p:nvGraphicFramePr>
        <p:xfrm>
          <a:off x="2336800" y="15748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156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215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106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022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012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028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215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000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604" name="Group 44"/>
          <p:cNvGraphicFramePr>
            <a:graphicFrameLocks noGrp="1"/>
          </p:cNvGraphicFramePr>
          <p:nvPr/>
        </p:nvGraphicFramePr>
        <p:xfrm>
          <a:off x="4127500" y="15748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02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01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21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21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02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629" name="Group 69"/>
          <p:cNvGraphicFramePr>
            <a:graphicFrameLocks noGrp="1"/>
          </p:cNvGraphicFramePr>
          <p:nvPr/>
        </p:nvGraphicFramePr>
        <p:xfrm>
          <a:off x="5969000" y="15621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</a:t>
                      </a: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4651" name="Group 91"/>
          <p:cNvGraphicFramePr>
            <a:graphicFrameLocks noGrp="1"/>
          </p:cNvGraphicFramePr>
          <p:nvPr/>
        </p:nvGraphicFramePr>
        <p:xfrm>
          <a:off x="7747000" y="1562100"/>
          <a:ext cx="1003300" cy="4064000"/>
        </p:xfrm>
        <a:graphic>
          <a:graphicData uri="http://schemas.openxmlformats.org/drawingml/2006/table">
            <a:tbl>
              <a:tblPr/>
              <a:tblGrid>
                <a:gridCol w="1003300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0222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0283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1061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1560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2" charset="0"/>
                          <a:ea typeface="굴림" panose="020B0600000101010101" pitchFamily="50" charset="-127"/>
                        </a:rPr>
                        <a:t>2154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03" name="Rectangle 143"/>
          <p:cNvSpPr>
            <a:spLocks noChangeArrowheads="1"/>
          </p:cNvSpPr>
          <p:nvPr/>
        </p:nvSpPr>
        <p:spPr bwMode="auto">
          <a:xfrm>
            <a:off x="2747963" y="6103938"/>
            <a:ext cx="6261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Running time: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O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n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)  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  <a:cs typeface="Arial" panose="020B0604020202020204" pitchFamily="34" charset="0"/>
              </a:rPr>
              <a:t>← </a:t>
            </a: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  <a:cs typeface="Arial" panose="020B0604020202020204" pitchFamily="34" charset="0"/>
              </a:rPr>
              <a:t>d</a:t>
            </a:r>
            <a:r>
              <a:rPr lang="en-US" altLang="ko-KR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  <a:cs typeface="Arial" panose="020B0604020202020204" pitchFamily="34" charset="0"/>
              </a:rPr>
              <a:t>: a constant</a:t>
            </a: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6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4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4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4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4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4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4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효율성 비교</a:t>
            </a:r>
          </a:p>
        </p:txBody>
      </p:sp>
      <p:graphicFrame>
        <p:nvGraphicFramePr>
          <p:cNvPr id="163888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700579"/>
              </p:ext>
            </p:extLst>
          </p:nvPr>
        </p:nvGraphicFramePr>
        <p:xfrm>
          <a:off x="261938" y="1265238"/>
          <a:ext cx="8620126" cy="4618041"/>
        </p:xfrm>
        <a:graphic>
          <a:graphicData uri="http://schemas.openxmlformats.org/drawingml/2006/table">
            <a:tbl>
              <a:tblPr/>
              <a:tblGrid>
                <a:gridCol w="3412133"/>
                <a:gridCol w="2603997"/>
                <a:gridCol w="2603996"/>
              </a:tblGrid>
              <a:tr h="588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413" marR="10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Worst Case</a:t>
                      </a: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Case</a:t>
                      </a: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Selection Sort</a:t>
                      </a:r>
                    </a:p>
                  </a:txBody>
                  <a:tcPr marL="101413" marR="10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n2</a:t>
                      </a: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n2</a:t>
                      </a:r>
                      <a:endParaRPr lang="ko-KR" altLang="en-US" sz="200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Bubble Sort</a:t>
                      </a:r>
                    </a:p>
                  </a:txBody>
                  <a:tcPr marL="101413" marR="10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n2</a:t>
                      </a:r>
                      <a:endParaRPr lang="ko-KR" altLang="en-US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n2</a:t>
                      </a:r>
                      <a:endParaRPr lang="ko-KR" altLang="en-US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Insertion Sort</a:t>
                      </a:r>
                    </a:p>
                  </a:txBody>
                  <a:tcPr marL="101413" marR="10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n2</a:t>
                      </a:r>
                      <a:endParaRPr lang="ko-KR" altLang="en-US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n2</a:t>
                      </a:r>
                      <a:endParaRPr lang="ko-KR" altLang="en-US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</a:p>
                  </a:txBody>
                  <a:tcPr marL="101413" marR="10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endParaRPr lang="en-US" altLang="ko-KR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endParaRPr lang="ko-KR" altLang="en-US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Quicksort</a:t>
                      </a:r>
                    </a:p>
                  </a:txBody>
                  <a:tcPr marL="101413" marR="10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n2</a:t>
                      </a:r>
                      <a:endParaRPr lang="ko-KR" altLang="en-US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endParaRPr lang="ko-KR" altLang="en-US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Counting Sort</a:t>
                      </a:r>
                    </a:p>
                  </a:txBody>
                  <a:tcPr marL="101413" marR="10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Radix Sort</a:t>
                      </a:r>
                    </a:p>
                  </a:txBody>
                  <a:tcPr marL="101413" marR="10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Heapsort</a:t>
                      </a:r>
                    </a:p>
                  </a:txBody>
                  <a:tcPr marL="101413" marR="1014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endParaRPr lang="ko-KR" altLang="en-US" sz="2000" i="1" kern="120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2000" i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endParaRPr lang="ko-KR" altLang="en-US" sz="2000" i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1413" marR="1014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3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Selection Sort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각 루프마다</a:t>
            </a:r>
          </a:p>
          <a:p>
            <a:pPr lvl="1"/>
            <a:r>
              <a:rPr lang="ko-KR" altLang="en-US" sz="2000" dirty="0"/>
              <a:t>최대 원소를 찾는다</a:t>
            </a:r>
          </a:p>
          <a:p>
            <a:pPr lvl="1"/>
            <a:r>
              <a:rPr lang="ko-KR" altLang="en-US" sz="2000" dirty="0"/>
              <a:t>최대 원소와 맨 오른쪽 원소를 교환한다</a:t>
            </a:r>
          </a:p>
          <a:p>
            <a:pPr lvl="1"/>
            <a:r>
              <a:rPr lang="ko-KR" altLang="en-US" sz="2000" dirty="0"/>
              <a:t>맨 오른쪽 원소를 제외한다</a:t>
            </a:r>
          </a:p>
          <a:p>
            <a:r>
              <a:rPr lang="ko-KR" altLang="en-US" dirty="0"/>
              <a:t>하나의 원소만 남을 때까지 위의 루프를 반복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9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889000" y="469900"/>
            <a:ext cx="7126288" cy="4960938"/>
            <a:chOff x="600" y="1024"/>
            <a:chExt cx="4489" cy="3125"/>
          </a:xfrm>
        </p:grpSpPr>
        <p:pic>
          <p:nvPicPr>
            <p:cNvPr id="1436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" y="1056"/>
              <a:ext cx="4418" cy="3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4196" name="Rectangle 4"/>
            <p:cNvSpPr>
              <a:spLocks noChangeArrowheads="1"/>
            </p:cNvSpPr>
            <p:nvPr/>
          </p:nvSpPr>
          <p:spPr bwMode="auto">
            <a:xfrm>
              <a:off x="600" y="1024"/>
              <a:ext cx="2768" cy="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endParaRPr>
            </a:p>
          </p:txBody>
        </p:sp>
      </p:grpSp>
      <p:sp>
        <p:nvSpPr>
          <p:cNvPr id="264197" name="Arc 5"/>
          <p:cNvSpPr>
            <a:spLocks/>
          </p:cNvSpPr>
          <p:nvPr/>
        </p:nvSpPr>
        <p:spPr bwMode="auto">
          <a:xfrm rot="-2790373">
            <a:off x="6796088" y="14636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4198" name="Arc 6"/>
          <p:cNvSpPr>
            <a:spLocks/>
          </p:cNvSpPr>
          <p:nvPr/>
        </p:nvSpPr>
        <p:spPr bwMode="auto">
          <a:xfrm rot="-2790373">
            <a:off x="4807744" y="1704181"/>
            <a:ext cx="1576388" cy="16224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4199" name="Arc 7"/>
          <p:cNvSpPr>
            <a:spLocks/>
          </p:cNvSpPr>
          <p:nvPr/>
        </p:nvSpPr>
        <p:spPr bwMode="auto">
          <a:xfrm rot="-2790373">
            <a:off x="4598988" y="38258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4200" name="Line 8"/>
          <p:cNvSpPr>
            <a:spLocks noChangeShapeType="1"/>
          </p:cNvSpPr>
          <p:nvPr/>
        </p:nvSpPr>
        <p:spPr bwMode="auto">
          <a:xfrm>
            <a:off x="5689600" y="3149600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201" name="Line 9"/>
          <p:cNvSpPr>
            <a:spLocks noChangeShapeType="1"/>
          </p:cNvSpPr>
          <p:nvPr/>
        </p:nvSpPr>
        <p:spPr bwMode="auto">
          <a:xfrm>
            <a:off x="7073900" y="2324100"/>
            <a:ext cx="0" cy="825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202" name="Line 10"/>
          <p:cNvSpPr>
            <a:spLocks noChangeShapeType="1"/>
          </p:cNvSpPr>
          <p:nvPr/>
        </p:nvSpPr>
        <p:spPr bwMode="auto">
          <a:xfrm>
            <a:off x="6324600" y="3111500"/>
            <a:ext cx="0" cy="825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5588000" y="3911600"/>
            <a:ext cx="0" cy="825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4838700" y="4711700"/>
            <a:ext cx="0" cy="8255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4205" name="Group 13"/>
          <p:cNvGrpSpPr>
            <a:grpSpLocks/>
          </p:cNvGrpSpPr>
          <p:nvPr/>
        </p:nvGrpSpPr>
        <p:grpSpPr bwMode="auto">
          <a:xfrm>
            <a:off x="6181725" y="750888"/>
            <a:ext cx="2370138" cy="1001712"/>
            <a:chOff x="3894" y="921"/>
            <a:chExt cx="1493" cy="631"/>
          </a:xfrm>
        </p:grpSpPr>
        <p:sp>
          <p:nvSpPr>
            <p:cNvPr id="264206" name="Text Box 14"/>
            <p:cNvSpPr txBox="1">
              <a:spLocks noChangeArrowheads="1"/>
            </p:cNvSpPr>
            <p:nvPr/>
          </p:nvSpPr>
          <p:spPr bwMode="auto">
            <a:xfrm>
              <a:off x="3894" y="921"/>
              <a:ext cx="14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400">
                  <a:solidFill>
                    <a:srgbClr val="0066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굴림" panose="020B0600000101010101" pitchFamily="50" charset="-127"/>
                </a:rPr>
                <a:t>The largest item</a:t>
              </a:r>
            </a:p>
          </p:txBody>
        </p:sp>
        <p:sp>
          <p:nvSpPr>
            <p:cNvPr id="264207" name="Line 15"/>
            <p:cNvSpPr>
              <a:spLocks noChangeShapeType="1"/>
            </p:cNvSpPr>
            <p:nvPr/>
          </p:nvSpPr>
          <p:spPr bwMode="auto">
            <a:xfrm flipH="1">
              <a:off x="4168" y="1168"/>
              <a:ext cx="80" cy="384"/>
            </a:xfrm>
            <a:prstGeom prst="line">
              <a:avLst/>
            </a:prstGeom>
            <a:noFill/>
            <a:ln w="38100">
              <a:solidFill>
                <a:srgbClr val="00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64208" name="Group 16"/>
          <p:cNvGrpSpPr>
            <a:grpSpLocks/>
          </p:cNvGrpSpPr>
          <p:nvPr/>
        </p:nvGrpSpPr>
        <p:grpSpPr bwMode="auto">
          <a:xfrm>
            <a:off x="454025" y="5743575"/>
            <a:ext cx="8204200" cy="822325"/>
            <a:chOff x="286" y="3618"/>
            <a:chExt cx="5168" cy="518"/>
          </a:xfrm>
        </p:grpSpPr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286" y="3754"/>
              <a:ext cx="3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Char char="ü"/>
              </a:pP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 </a:t>
              </a:r>
              <a:r>
                <a:rPr lang="ko-KR" altLang="en-US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수행시간</a:t>
              </a: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: (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-1)+(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-2)+</a:t>
              </a: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···</a:t>
              </a: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+2+1 = 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O</a:t>
              </a: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(</a:t>
              </a: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n</a:t>
              </a:r>
              <a:r>
                <a:rPr lang="en-US" altLang="ko-KR" sz="2400" i="0" baseline="30000">
                  <a:latin typeface="Times New Roman" panose="02020603050405020304" pitchFamily="18" charset="0"/>
                  <a:ea typeface="굴림" panose="020B0600000101010101" pitchFamily="50" charset="-127"/>
                </a:rPr>
                <a:t>2</a:t>
              </a:r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)</a:t>
              </a:r>
            </a:p>
          </p:txBody>
        </p:sp>
        <p:sp>
          <p:nvSpPr>
            <p:cNvPr id="14355" name="Text Box 18"/>
            <p:cNvSpPr txBox="1">
              <a:spLocks noChangeArrowheads="1"/>
            </p:cNvSpPr>
            <p:nvPr/>
          </p:nvSpPr>
          <p:spPr bwMode="auto">
            <a:xfrm>
              <a:off x="4310" y="3618"/>
              <a:ext cx="114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Worst case</a:t>
              </a:r>
            </a:p>
            <a:p>
              <a:r>
                <a:rPr lang="en-US" altLang="ko-KR" sz="2400" i="0">
                  <a:latin typeface="Times New Roman" panose="02020603050405020304" pitchFamily="18" charset="0"/>
                  <a:ea typeface="굴림" panose="020B0600000101010101" pitchFamily="50" charset="-127"/>
                </a:rPr>
                <a:t>Average case</a:t>
              </a:r>
            </a:p>
          </p:txBody>
        </p:sp>
        <p:sp>
          <p:nvSpPr>
            <p:cNvPr id="264211" name="Line 19"/>
            <p:cNvSpPr>
              <a:spLocks noChangeShapeType="1"/>
            </p:cNvSpPr>
            <p:nvPr/>
          </p:nvSpPr>
          <p:spPr bwMode="auto">
            <a:xfrm flipH="1">
              <a:off x="3976" y="3760"/>
              <a:ext cx="33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4212" name="Line 20"/>
            <p:cNvSpPr>
              <a:spLocks noChangeShapeType="1"/>
            </p:cNvSpPr>
            <p:nvPr/>
          </p:nvSpPr>
          <p:spPr bwMode="auto">
            <a:xfrm flipH="1" flipV="1">
              <a:off x="3968" y="3928"/>
              <a:ext cx="36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7086600" y="2362200"/>
            <a:ext cx="990600" cy="73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6350000" y="3149600"/>
            <a:ext cx="1727200" cy="73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4215" name="Rectangle 23"/>
          <p:cNvSpPr>
            <a:spLocks noChangeArrowheads="1"/>
          </p:cNvSpPr>
          <p:nvPr/>
        </p:nvSpPr>
        <p:spPr bwMode="auto">
          <a:xfrm>
            <a:off x="5600700" y="3962400"/>
            <a:ext cx="2476500" cy="73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4851400" y="4749800"/>
            <a:ext cx="3225800" cy="736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4353" name="Rectangle 2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ko-KR" dirty="0"/>
              <a:t>Finding the Recursive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4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64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6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3" grpId="0" animBg="1"/>
      <p:bldP spid="264214" grpId="0" animBg="1"/>
      <p:bldP spid="264215" grpId="0" animBg="1"/>
      <p:bldP spid="2642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609600" y="863600"/>
            <a:ext cx="7772400" cy="3060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selectionSort(A[], n)      ▷ </a:t>
            </a:r>
            <a:r>
              <a:rPr lang="ko-KR" altLang="en-US" sz="1800" i="0">
                <a:ea typeface="굴림" panose="020B0600000101010101" pitchFamily="50" charset="-127"/>
              </a:rPr>
              <a:t>배열</a:t>
            </a:r>
            <a:r>
              <a:rPr lang="ko-KR" altLang="en-US" sz="2000" i="0">
                <a:ea typeface="굴림" panose="020B0600000101010101" pitchFamily="50" charset="-127"/>
              </a:rPr>
              <a:t> </a:t>
            </a:r>
            <a:r>
              <a:rPr lang="en-US" altLang="ko-KR" sz="2000" i="0">
                <a:ea typeface="굴림" panose="020B0600000101010101" pitchFamily="50" charset="-127"/>
              </a:rPr>
              <a:t>A[1 ... n]</a:t>
            </a:r>
            <a:r>
              <a:rPr lang="ko-KR" altLang="en-US" sz="1800" i="0">
                <a:ea typeface="굴림" panose="020B0600000101010101" pitchFamily="50" charset="-127"/>
              </a:rPr>
              <a:t>을 정렬한다</a:t>
            </a:r>
            <a:r>
              <a:rPr lang="ko-KR" altLang="en-US" sz="2000" i="0">
                <a:ea typeface="굴림" panose="020B0600000101010101" pitchFamily="50" charset="-127"/>
              </a:rPr>
              <a:t>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{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        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000" i="0">
                <a:ea typeface="굴림" panose="020B0600000101010101" pitchFamily="50" charset="-127"/>
              </a:rPr>
              <a:t> last ← n 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downto</a:t>
            </a:r>
            <a:r>
              <a:rPr lang="en-US" altLang="ko-KR" sz="2000" i="0">
                <a:ea typeface="굴림" panose="020B0600000101010101" pitchFamily="50" charset="-127"/>
              </a:rPr>
              <a:t> 2 {                                  ------------------ ①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                A[1 ... last] </a:t>
            </a:r>
            <a:r>
              <a:rPr lang="ko-KR" altLang="en-US" sz="1800" i="0">
                <a:ea typeface="굴림" panose="020B0600000101010101" pitchFamily="50" charset="-127"/>
              </a:rPr>
              <a:t>중 가장 큰 수</a:t>
            </a:r>
            <a:r>
              <a:rPr lang="ko-KR" altLang="en-US" sz="2000" i="0">
                <a:ea typeface="굴림" panose="020B0600000101010101" pitchFamily="50" charset="-127"/>
              </a:rPr>
              <a:t> </a:t>
            </a:r>
            <a:r>
              <a:rPr lang="en-US" altLang="ko-KR" sz="2000" i="0">
                <a:ea typeface="굴림" panose="020B0600000101010101" pitchFamily="50" charset="-127"/>
              </a:rPr>
              <a:t>A[k]</a:t>
            </a:r>
            <a:r>
              <a:rPr lang="ko-KR" altLang="en-US" sz="1800" i="0">
                <a:ea typeface="굴림" panose="020B0600000101010101" pitchFamily="50" charset="-127"/>
              </a:rPr>
              <a:t>를 찾는다</a:t>
            </a:r>
            <a:r>
              <a:rPr lang="en-US" altLang="ko-KR" sz="2000" i="0">
                <a:ea typeface="굴림" panose="020B0600000101010101" pitchFamily="50" charset="-127"/>
              </a:rPr>
              <a:t>;          ----------- ②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                A[k] ↔ A[last];  ▷ A[k]</a:t>
            </a:r>
            <a:r>
              <a:rPr lang="ko-KR" altLang="en-US" sz="1800" i="0">
                <a:ea typeface="굴림" panose="020B0600000101010101" pitchFamily="50" charset="-127"/>
              </a:rPr>
              <a:t>와</a:t>
            </a:r>
            <a:r>
              <a:rPr lang="ko-KR" altLang="en-US" sz="2000" i="0">
                <a:ea typeface="굴림" panose="020B0600000101010101" pitchFamily="50" charset="-127"/>
              </a:rPr>
              <a:t> </a:t>
            </a:r>
            <a:r>
              <a:rPr lang="en-US" altLang="ko-KR" sz="2000" i="0">
                <a:ea typeface="굴림" panose="020B0600000101010101" pitchFamily="50" charset="-127"/>
              </a:rPr>
              <a:t>A[last]</a:t>
            </a:r>
            <a:r>
              <a:rPr lang="ko-KR" altLang="en-US" sz="1800" i="0">
                <a:ea typeface="굴림" panose="020B0600000101010101" pitchFamily="50" charset="-127"/>
              </a:rPr>
              <a:t>의 값을 교환</a:t>
            </a:r>
            <a:r>
              <a:rPr lang="ko-KR" altLang="en-US" sz="2000" i="0">
                <a:ea typeface="굴림" panose="020B0600000101010101" pitchFamily="50" charset="-127"/>
              </a:rPr>
              <a:t>   </a:t>
            </a:r>
            <a:r>
              <a:rPr lang="en-US" altLang="ko-KR" sz="2000" i="0">
                <a:ea typeface="굴림" panose="020B0600000101010101" pitchFamily="50" charset="-127"/>
              </a:rPr>
              <a:t>-------- ③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        } </a:t>
            </a:r>
          </a:p>
          <a:p>
            <a:pPr>
              <a:buFontTx/>
              <a:buNone/>
            </a:pPr>
            <a:r>
              <a:rPr lang="en-US" altLang="ko-KR" sz="2000" i="0">
                <a:ea typeface="굴림" panose="020B0600000101010101" pitchFamily="50" charset="-127"/>
              </a:rPr>
              <a:t>} 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390525" y="3976688"/>
            <a:ext cx="8486775" cy="1555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altLang="ko-KR" sz="2000" i="0">
                <a:ea typeface="굴림" panose="020B0600000101010101" pitchFamily="50" charset="-127"/>
              </a:rPr>
              <a:t> </a:t>
            </a:r>
            <a:r>
              <a:rPr lang="ko-KR" altLang="en-US" sz="2000" i="0">
                <a:ea typeface="굴림" panose="020B0600000101010101" pitchFamily="50" charset="-127"/>
              </a:rPr>
              <a:t>수행시간</a:t>
            </a:r>
            <a:r>
              <a:rPr lang="en-US" altLang="ko-KR" sz="2000" i="0">
                <a:ea typeface="굴림" panose="020B0600000101010101" pitchFamily="50" charset="-127"/>
              </a:rPr>
              <a:t>: </a:t>
            </a:r>
            <a:endParaRPr lang="ko-KR" altLang="en-US" sz="2000" i="0">
              <a:ea typeface="굴림" panose="020B0600000101010101" pitchFamily="50" charset="-127"/>
            </a:endParaRPr>
          </a:p>
          <a:p>
            <a:pPr lvl="1">
              <a:buFont typeface="굴림" panose="020B0600000101010101" pitchFamily="50" charset="-127"/>
              <a:buChar char="—"/>
              <a:defRPr/>
            </a:pP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i="0">
                <a:ea typeface="굴림" panose="020B0600000101010101" pitchFamily="50" charset="-127"/>
              </a:rPr>
              <a:t>①</a:t>
            </a:r>
            <a:r>
              <a:rPr lang="ko-KR" altLang="en-US" sz="2000" i="0">
                <a:ea typeface="굴림" panose="020B0600000101010101" pitchFamily="50" charset="-127"/>
              </a:rPr>
              <a:t>의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en-US" altLang="ko-KR" sz="2000" b="1" i="0">
                <a:solidFill>
                  <a:srgbClr val="0066CC"/>
                </a:solidFill>
                <a:ea typeface="굴림" panose="020B0600000101010101" pitchFamily="50" charset="-127"/>
              </a:rPr>
              <a:t>for</a:t>
            </a:r>
            <a:r>
              <a:rPr lang="en-US" altLang="ko-KR" sz="2000" i="0">
                <a:ea typeface="굴림" panose="020B0600000101010101" pitchFamily="50" charset="-127"/>
              </a:rPr>
              <a:t> </a:t>
            </a:r>
            <a:r>
              <a:rPr lang="ko-KR" altLang="en-US" sz="2000" i="0">
                <a:ea typeface="굴림" panose="020B0600000101010101" pitchFamily="50" charset="-127"/>
              </a:rPr>
              <a:t>루프는 </a:t>
            </a:r>
            <a:r>
              <a:rPr lang="en-US" altLang="ko-KR" sz="2000" i="0">
                <a:ea typeface="굴림" panose="020B0600000101010101" pitchFamily="50" charset="-127"/>
              </a:rPr>
              <a:t>n-1</a:t>
            </a:r>
            <a:r>
              <a:rPr lang="ko-KR" altLang="en-US" sz="2000" i="0">
                <a:ea typeface="굴림" panose="020B0600000101010101" pitchFamily="50" charset="-127"/>
              </a:rPr>
              <a:t>번 반복</a:t>
            </a:r>
            <a:r>
              <a:rPr lang="ko-KR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</a:p>
          <a:p>
            <a:pPr lvl="1">
              <a:buFont typeface="굴림" panose="020B0600000101010101" pitchFamily="50" charset="-127"/>
              <a:buChar char="—"/>
              <a:defRPr/>
            </a:pPr>
            <a:r>
              <a:rPr lang="ko-KR" altLang="en-US" sz="2000" i="0">
                <a:ea typeface="굴림" panose="020B0600000101010101" pitchFamily="50" charset="-127"/>
              </a:rPr>
              <a:t> </a:t>
            </a:r>
            <a:r>
              <a:rPr lang="en-US" altLang="ko-KR" sz="2000" i="0">
                <a:ea typeface="굴림" panose="020B0600000101010101" pitchFamily="50" charset="-127"/>
              </a:rPr>
              <a:t>②</a:t>
            </a:r>
            <a:r>
              <a:rPr lang="ko-KR" altLang="en-US" sz="2000" i="0">
                <a:ea typeface="굴림" panose="020B0600000101010101" pitchFamily="50" charset="-127"/>
              </a:rPr>
              <a:t>에서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  <a:r>
              <a:rPr lang="ko-KR" altLang="en-US" sz="2000" i="0">
                <a:ea typeface="굴림" panose="020B0600000101010101" pitchFamily="50" charset="-127"/>
              </a:rPr>
              <a:t>가장 큰 수를 찾기 위한 비교횟수</a:t>
            </a:r>
            <a:r>
              <a:rPr lang="en-US" altLang="ko-KR" sz="2000" i="0">
                <a:ea typeface="굴림" panose="020B0600000101010101" pitchFamily="50" charset="-127"/>
              </a:rPr>
              <a:t>: n-1, n-2, …, 2, 1</a:t>
            </a:r>
          </a:p>
          <a:p>
            <a:pPr lvl="1">
              <a:buFont typeface="굴림" panose="020B0600000101010101" pitchFamily="50" charset="-127"/>
              <a:buChar char="—"/>
              <a:defRPr/>
            </a:pPr>
            <a:r>
              <a:rPr lang="en-US" altLang="ko-KR" sz="2000" i="0">
                <a:ea typeface="굴림" panose="020B0600000101010101" pitchFamily="50" charset="-127"/>
              </a:rPr>
              <a:t> ③</a:t>
            </a:r>
            <a:r>
              <a:rPr lang="ko-KR" altLang="en-US" sz="2000" i="0">
                <a:ea typeface="굴림" panose="020B0600000101010101" pitchFamily="50" charset="-127"/>
              </a:rPr>
              <a:t>의 교환은 상수 시간 작업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90525" y="5667375"/>
            <a:ext cx="394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-1)+(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-2)+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···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+2+1 =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3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animBg="1" autoUpdateAnimBg="0"/>
      <p:bldP spid="293893" grpId="0" animBg="1" autoUpdateAnimBg="0"/>
      <p:bldP spid="29389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5026025" y="2978150"/>
            <a:ext cx="4413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5008563" y="2251075"/>
            <a:ext cx="431800" cy="354013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2387600" y="1447800"/>
            <a:ext cx="431800" cy="354013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FFFFFF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4945063" y="739775"/>
            <a:ext cx="431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513263" y="739775"/>
            <a:ext cx="431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11</a:t>
            </a:r>
            <a:endParaRPr lang="ko-KR" altLang="en-US" sz="1400" i="0">
              <a:ea typeface="굴림" panose="020B0600000101010101" pitchFamily="50" charset="-127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079875" y="739775"/>
            <a:ext cx="433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29</a:t>
            </a:r>
            <a:endParaRPr lang="ko-KR" altLang="en-US" sz="1400" i="0">
              <a:ea typeface="굴림" panose="020B0600000101010101" pitchFamily="50" charset="-127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648075" y="739775"/>
            <a:ext cx="431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216275" y="739775"/>
            <a:ext cx="431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65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782888" y="739775"/>
            <a:ext cx="433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351088" y="739775"/>
            <a:ext cx="431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1919288" y="739775"/>
            <a:ext cx="431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1487488" y="739775"/>
            <a:ext cx="43180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054100" y="739775"/>
            <a:ext cx="4333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95951" name="Line 15"/>
          <p:cNvSpPr>
            <a:spLocks noChangeShapeType="1"/>
          </p:cNvSpPr>
          <p:nvPr/>
        </p:nvSpPr>
        <p:spPr bwMode="auto">
          <a:xfrm>
            <a:off x="1054100" y="739775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52" name="Line 16"/>
          <p:cNvSpPr>
            <a:spLocks noChangeShapeType="1"/>
          </p:cNvSpPr>
          <p:nvPr/>
        </p:nvSpPr>
        <p:spPr bwMode="auto">
          <a:xfrm>
            <a:off x="1054100" y="1085850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53" name="Line 17"/>
          <p:cNvSpPr>
            <a:spLocks noChangeShapeType="1"/>
          </p:cNvSpPr>
          <p:nvPr/>
        </p:nvSpPr>
        <p:spPr bwMode="auto">
          <a:xfrm>
            <a:off x="1054100" y="739775"/>
            <a:ext cx="0" cy="346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54" name="Line 18"/>
          <p:cNvSpPr>
            <a:spLocks noChangeShapeType="1"/>
          </p:cNvSpPr>
          <p:nvPr/>
        </p:nvSpPr>
        <p:spPr bwMode="auto">
          <a:xfrm>
            <a:off x="1487488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55" name="Line 19"/>
          <p:cNvSpPr>
            <a:spLocks noChangeShapeType="1"/>
          </p:cNvSpPr>
          <p:nvPr/>
        </p:nvSpPr>
        <p:spPr bwMode="auto">
          <a:xfrm>
            <a:off x="1919288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56" name="Line 20"/>
          <p:cNvSpPr>
            <a:spLocks noChangeShapeType="1"/>
          </p:cNvSpPr>
          <p:nvPr/>
        </p:nvSpPr>
        <p:spPr bwMode="auto">
          <a:xfrm>
            <a:off x="2351088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57" name="Line 21"/>
          <p:cNvSpPr>
            <a:spLocks noChangeShapeType="1"/>
          </p:cNvSpPr>
          <p:nvPr/>
        </p:nvSpPr>
        <p:spPr bwMode="auto">
          <a:xfrm>
            <a:off x="2782888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58" name="Line 22"/>
          <p:cNvSpPr>
            <a:spLocks noChangeShapeType="1"/>
          </p:cNvSpPr>
          <p:nvPr/>
        </p:nvSpPr>
        <p:spPr bwMode="auto">
          <a:xfrm>
            <a:off x="3216275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59" name="Line 23"/>
          <p:cNvSpPr>
            <a:spLocks noChangeShapeType="1"/>
          </p:cNvSpPr>
          <p:nvPr/>
        </p:nvSpPr>
        <p:spPr bwMode="auto">
          <a:xfrm>
            <a:off x="3648075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60" name="Line 24"/>
          <p:cNvSpPr>
            <a:spLocks noChangeShapeType="1"/>
          </p:cNvSpPr>
          <p:nvPr/>
        </p:nvSpPr>
        <p:spPr bwMode="auto">
          <a:xfrm>
            <a:off x="4079875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61" name="Line 25"/>
          <p:cNvSpPr>
            <a:spLocks noChangeShapeType="1"/>
          </p:cNvSpPr>
          <p:nvPr/>
        </p:nvSpPr>
        <p:spPr bwMode="auto">
          <a:xfrm>
            <a:off x="4513263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62" name="Line 26"/>
          <p:cNvSpPr>
            <a:spLocks noChangeShapeType="1"/>
          </p:cNvSpPr>
          <p:nvPr/>
        </p:nvSpPr>
        <p:spPr bwMode="auto">
          <a:xfrm>
            <a:off x="4945063" y="739775"/>
            <a:ext cx="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63" name="Line 27"/>
          <p:cNvSpPr>
            <a:spLocks noChangeShapeType="1"/>
          </p:cNvSpPr>
          <p:nvPr/>
        </p:nvSpPr>
        <p:spPr bwMode="auto">
          <a:xfrm>
            <a:off x="5376863" y="739775"/>
            <a:ext cx="0" cy="346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4981575" y="1447800"/>
            <a:ext cx="431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4548188" y="1447800"/>
            <a:ext cx="4333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11</a:t>
            </a:r>
            <a:endParaRPr lang="ko-KR" altLang="en-US" sz="1400" i="0">
              <a:ea typeface="굴림" panose="020B0600000101010101" pitchFamily="50" charset="-127"/>
            </a:endParaRP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4116388" y="1447800"/>
            <a:ext cx="431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29</a:t>
            </a:r>
            <a:endParaRPr lang="ko-KR" altLang="en-US" sz="1400" i="0">
              <a:ea typeface="굴림" panose="020B0600000101010101" pitchFamily="50" charset="-127"/>
            </a:endParaRP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3684588" y="1447800"/>
            <a:ext cx="431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3251200" y="1447800"/>
            <a:ext cx="4333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65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2387600" y="1447800"/>
            <a:ext cx="431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1955800" y="1447800"/>
            <a:ext cx="431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1522413" y="1447800"/>
            <a:ext cx="4333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1090613" y="1447800"/>
            <a:ext cx="431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>
            <a:off x="1090613" y="1447800"/>
            <a:ext cx="43227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1090613" y="1801813"/>
            <a:ext cx="43227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75" name="Line 39"/>
          <p:cNvSpPr>
            <a:spLocks noChangeShapeType="1"/>
          </p:cNvSpPr>
          <p:nvPr/>
        </p:nvSpPr>
        <p:spPr bwMode="auto">
          <a:xfrm>
            <a:off x="1090613" y="1447800"/>
            <a:ext cx="0" cy="3540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1522413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77" name="Line 41"/>
          <p:cNvSpPr>
            <a:spLocks noChangeShapeType="1"/>
          </p:cNvSpPr>
          <p:nvPr/>
        </p:nvSpPr>
        <p:spPr bwMode="auto">
          <a:xfrm>
            <a:off x="1955800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78" name="Line 42"/>
          <p:cNvSpPr>
            <a:spLocks noChangeShapeType="1"/>
          </p:cNvSpPr>
          <p:nvPr/>
        </p:nvSpPr>
        <p:spPr bwMode="auto">
          <a:xfrm>
            <a:off x="2387600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2819400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>
            <a:off x="3251200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81" name="Line 45"/>
          <p:cNvSpPr>
            <a:spLocks noChangeShapeType="1"/>
          </p:cNvSpPr>
          <p:nvPr/>
        </p:nvSpPr>
        <p:spPr bwMode="auto">
          <a:xfrm>
            <a:off x="3684588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82" name="Line 46"/>
          <p:cNvSpPr>
            <a:spLocks noChangeShapeType="1"/>
          </p:cNvSpPr>
          <p:nvPr/>
        </p:nvSpPr>
        <p:spPr bwMode="auto">
          <a:xfrm>
            <a:off x="4116388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83" name="Line 47"/>
          <p:cNvSpPr>
            <a:spLocks noChangeShapeType="1"/>
          </p:cNvSpPr>
          <p:nvPr/>
        </p:nvSpPr>
        <p:spPr bwMode="auto">
          <a:xfrm>
            <a:off x="4548188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84" name="Line 48"/>
          <p:cNvSpPr>
            <a:spLocks noChangeShapeType="1"/>
          </p:cNvSpPr>
          <p:nvPr/>
        </p:nvSpPr>
        <p:spPr bwMode="auto">
          <a:xfrm>
            <a:off x="4981575" y="1447800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85" name="Line 49"/>
          <p:cNvSpPr>
            <a:spLocks noChangeShapeType="1"/>
          </p:cNvSpPr>
          <p:nvPr/>
        </p:nvSpPr>
        <p:spPr bwMode="auto">
          <a:xfrm>
            <a:off x="5413375" y="1447800"/>
            <a:ext cx="0" cy="3540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86" name="Text Box 50"/>
          <p:cNvSpPr txBox="1">
            <a:spLocks noChangeArrowheads="1"/>
          </p:cNvSpPr>
          <p:nvPr/>
        </p:nvSpPr>
        <p:spPr bwMode="auto">
          <a:xfrm>
            <a:off x="250825" y="414338"/>
            <a:ext cx="1641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정렬할 배열이 주어짐</a:t>
            </a:r>
          </a:p>
        </p:txBody>
      </p:sp>
      <p:sp>
        <p:nvSpPr>
          <p:cNvPr id="295987" name="Text Box 51"/>
          <p:cNvSpPr txBox="1">
            <a:spLocks noChangeArrowheads="1"/>
          </p:cNvSpPr>
          <p:nvPr/>
        </p:nvSpPr>
        <p:spPr bwMode="auto">
          <a:xfrm>
            <a:off x="287338" y="1123950"/>
            <a:ext cx="18446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가장 큰 수를 찾는다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(73)</a:t>
            </a:r>
          </a:p>
        </p:txBody>
      </p:sp>
      <p:sp>
        <p:nvSpPr>
          <p:cNvPr id="18484" name="Rectangle 52"/>
          <p:cNvSpPr>
            <a:spLocks noChangeArrowheads="1"/>
          </p:cNvSpPr>
          <p:nvPr/>
        </p:nvSpPr>
        <p:spPr bwMode="auto">
          <a:xfrm>
            <a:off x="4999038" y="2251075"/>
            <a:ext cx="431800" cy="354013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4567238" y="2251075"/>
            <a:ext cx="431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11</a:t>
            </a:r>
            <a:endParaRPr lang="ko-KR" altLang="en-US" sz="1400" i="0">
              <a:ea typeface="굴림" panose="020B0600000101010101" pitchFamily="50" charset="-127"/>
            </a:endParaRPr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4133850" y="2251075"/>
            <a:ext cx="4333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29</a:t>
            </a:r>
            <a:endParaRPr lang="ko-KR" altLang="en-US" sz="1400" i="0">
              <a:ea typeface="굴림" panose="020B0600000101010101" pitchFamily="50" charset="-127"/>
            </a:endParaRPr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>
            <a:off x="3702050" y="2251075"/>
            <a:ext cx="431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3270250" y="2251075"/>
            <a:ext cx="431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65</a:t>
            </a:r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2838450" y="2251075"/>
            <a:ext cx="431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2405063" y="2251075"/>
            <a:ext cx="433387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18491" name="Rectangle 59"/>
          <p:cNvSpPr>
            <a:spLocks noChangeArrowheads="1"/>
          </p:cNvSpPr>
          <p:nvPr/>
        </p:nvSpPr>
        <p:spPr bwMode="auto">
          <a:xfrm>
            <a:off x="1973263" y="2251075"/>
            <a:ext cx="431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18492" name="Rectangle 60"/>
          <p:cNvSpPr>
            <a:spLocks noChangeArrowheads="1"/>
          </p:cNvSpPr>
          <p:nvPr/>
        </p:nvSpPr>
        <p:spPr bwMode="auto">
          <a:xfrm>
            <a:off x="1541463" y="2251075"/>
            <a:ext cx="43180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18493" name="Rectangle 61"/>
          <p:cNvSpPr>
            <a:spLocks noChangeArrowheads="1"/>
          </p:cNvSpPr>
          <p:nvPr/>
        </p:nvSpPr>
        <p:spPr bwMode="auto">
          <a:xfrm>
            <a:off x="1108075" y="2251075"/>
            <a:ext cx="4333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95998" name="Line 62"/>
          <p:cNvSpPr>
            <a:spLocks noChangeShapeType="1"/>
          </p:cNvSpPr>
          <p:nvPr/>
        </p:nvSpPr>
        <p:spPr bwMode="auto">
          <a:xfrm>
            <a:off x="1108075" y="2251075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5999" name="Line 63"/>
          <p:cNvSpPr>
            <a:spLocks noChangeShapeType="1"/>
          </p:cNvSpPr>
          <p:nvPr/>
        </p:nvSpPr>
        <p:spPr bwMode="auto">
          <a:xfrm>
            <a:off x="1108075" y="2605088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00" name="Line 64"/>
          <p:cNvSpPr>
            <a:spLocks noChangeShapeType="1"/>
          </p:cNvSpPr>
          <p:nvPr/>
        </p:nvSpPr>
        <p:spPr bwMode="auto">
          <a:xfrm>
            <a:off x="1108075" y="2251075"/>
            <a:ext cx="0" cy="3540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01" name="Line 65"/>
          <p:cNvSpPr>
            <a:spLocks noChangeShapeType="1"/>
          </p:cNvSpPr>
          <p:nvPr/>
        </p:nvSpPr>
        <p:spPr bwMode="auto">
          <a:xfrm>
            <a:off x="1541463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>
            <a:off x="1973263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>
            <a:off x="2405063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04" name="Line 68"/>
          <p:cNvSpPr>
            <a:spLocks noChangeShapeType="1"/>
          </p:cNvSpPr>
          <p:nvPr/>
        </p:nvSpPr>
        <p:spPr bwMode="auto">
          <a:xfrm>
            <a:off x="2838450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05" name="Line 69"/>
          <p:cNvSpPr>
            <a:spLocks noChangeShapeType="1"/>
          </p:cNvSpPr>
          <p:nvPr/>
        </p:nvSpPr>
        <p:spPr bwMode="auto">
          <a:xfrm>
            <a:off x="3270250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3702050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07" name="Line 71"/>
          <p:cNvSpPr>
            <a:spLocks noChangeShapeType="1"/>
          </p:cNvSpPr>
          <p:nvPr/>
        </p:nvSpPr>
        <p:spPr bwMode="auto">
          <a:xfrm>
            <a:off x="4133850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08" name="Line 72"/>
          <p:cNvSpPr>
            <a:spLocks noChangeShapeType="1"/>
          </p:cNvSpPr>
          <p:nvPr/>
        </p:nvSpPr>
        <p:spPr bwMode="auto">
          <a:xfrm>
            <a:off x="4567238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09" name="Line 73"/>
          <p:cNvSpPr>
            <a:spLocks noChangeShapeType="1"/>
          </p:cNvSpPr>
          <p:nvPr/>
        </p:nvSpPr>
        <p:spPr bwMode="auto">
          <a:xfrm>
            <a:off x="4999038" y="2251075"/>
            <a:ext cx="0" cy="354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10" name="Line 74"/>
          <p:cNvSpPr>
            <a:spLocks noChangeShapeType="1"/>
          </p:cNvSpPr>
          <p:nvPr/>
        </p:nvSpPr>
        <p:spPr bwMode="auto">
          <a:xfrm>
            <a:off x="5430838" y="2251075"/>
            <a:ext cx="0" cy="3540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287338" y="1851025"/>
            <a:ext cx="26654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73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을 맨 오른쪽 수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(15)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와 자리 바꾼다</a:t>
            </a:r>
          </a:p>
        </p:txBody>
      </p:sp>
      <p:sp>
        <p:nvSpPr>
          <p:cNvPr id="18508" name="Rectangle 76"/>
          <p:cNvSpPr>
            <a:spLocks noChangeArrowheads="1"/>
          </p:cNvSpPr>
          <p:nvPr/>
        </p:nvSpPr>
        <p:spPr bwMode="auto">
          <a:xfrm>
            <a:off x="5003800" y="2986088"/>
            <a:ext cx="433388" cy="3540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18509" name="Rectangle 77"/>
          <p:cNvSpPr>
            <a:spLocks noChangeArrowheads="1"/>
          </p:cNvSpPr>
          <p:nvPr/>
        </p:nvSpPr>
        <p:spPr bwMode="auto">
          <a:xfrm>
            <a:off x="4584700" y="29860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11</a:t>
            </a:r>
            <a:endParaRPr lang="ko-KR" altLang="en-US" sz="1400" i="0">
              <a:ea typeface="굴림" panose="020B0600000101010101" pitchFamily="50" charset="-127"/>
            </a:endParaRPr>
          </a:p>
        </p:txBody>
      </p:sp>
      <p:sp>
        <p:nvSpPr>
          <p:cNvPr id="18510" name="Rectangle 78"/>
          <p:cNvSpPr>
            <a:spLocks noChangeArrowheads="1"/>
          </p:cNvSpPr>
          <p:nvPr/>
        </p:nvSpPr>
        <p:spPr bwMode="auto">
          <a:xfrm>
            <a:off x="4152900" y="29860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29</a:t>
            </a:r>
            <a:endParaRPr lang="ko-KR" altLang="en-US" sz="1400" i="0">
              <a:ea typeface="굴림" panose="020B0600000101010101" pitchFamily="50" charset="-127"/>
            </a:endParaRPr>
          </a:p>
        </p:txBody>
      </p:sp>
      <p:sp>
        <p:nvSpPr>
          <p:cNvPr id="18511" name="Rectangle 79"/>
          <p:cNvSpPr>
            <a:spLocks noChangeArrowheads="1"/>
          </p:cNvSpPr>
          <p:nvPr/>
        </p:nvSpPr>
        <p:spPr bwMode="auto">
          <a:xfrm>
            <a:off x="3719513" y="2986088"/>
            <a:ext cx="43338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18512" name="Rectangle 80"/>
          <p:cNvSpPr>
            <a:spLocks noChangeArrowheads="1"/>
          </p:cNvSpPr>
          <p:nvPr/>
        </p:nvSpPr>
        <p:spPr bwMode="auto">
          <a:xfrm>
            <a:off x="3287713" y="2986088"/>
            <a:ext cx="431800" cy="35401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65</a:t>
            </a:r>
          </a:p>
        </p:txBody>
      </p:sp>
      <p:sp>
        <p:nvSpPr>
          <p:cNvPr id="18513" name="Rectangle 81"/>
          <p:cNvSpPr>
            <a:spLocks noChangeArrowheads="1"/>
          </p:cNvSpPr>
          <p:nvPr/>
        </p:nvSpPr>
        <p:spPr bwMode="auto">
          <a:xfrm>
            <a:off x="2855913" y="29860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514" name="Rectangle 82"/>
          <p:cNvSpPr>
            <a:spLocks noChangeArrowheads="1"/>
          </p:cNvSpPr>
          <p:nvPr/>
        </p:nvSpPr>
        <p:spPr bwMode="auto">
          <a:xfrm>
            <a:off x="2424113" y="29860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18515" name="Rectangle 83"/>
          <p:cNvSpPr>
            <a:spLocks noChangeArrowheads="1"/>
          </p:cNvSpPr>
          <p:nvPr/>
        </p:nvSpPr>
        <p:spPr bwMode="auto">
          <a:xfrm>
            <a:off x="1990725" y="2986088"/>
            <a:ext cx="4333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18516" name="Rectangle 84"/>
          <p:cNvSpPr>
            <a:spLocks noChangeArrowheads="1"/>
          </p:cNvSpPr>
          <p:nvPr/>
        </p:nvSpPr>
        <p:spPr bwMode="auto">
          <a:xfrm>
            <a:off x="1558925" y="29860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18517" name="Rectangle 85"/>
          <p:cNvSpPr>
            <a:spLocks noChangeArrowheads="1"/>
          </p:cNvSpPr>
          <p:nvPr/>
        </p:nvSpPr>
        <p:spPr bwMode="auto">
          <a:xfrm>
            <a:off x="1127125" y="29860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96022" name="Line 86"/>
          <p:cNvSpPr>
            <a:spLocks noChangeShapeType="1"/>
          </p:cNvSpPr>
          <p:nvPr/>
        </p:nvSpPr>
        <p:spPr bwMode="auto">
          <a:xfrm>
            <a:off x="1127125" y="2986088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23" name="Line 87"/>
          <p:cNvSpPr>
            <a:spLocks noChangeShapeType="1"/>
          </p:cNvSpPr>
          <p:nvPr/>
        </p:nvSpPr>
        <p:spPr bwMode="auto">
          <a:xfrm>
            <a:off x="1127125" y="3352800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24" name="Line 88"/>
          <p:cNvSpPr>
            <a:spLocks noChangeShapeType="1"/>
          </p:cNvSpPr>
          <p:nvPr/>
        </p:nvSpPr>
        <p:spPr bwMode="auto">
          <a:xfrm>
            <a:off x="1127125" y="29860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25" name="Line 89"/>
          <p:cNvSpPr>
            <a:spLocks noChangeShapeType="1"/>
          </p:cNvSpPr>
          <p:nvPr/>
        </p:nvSpPr>
        <p:spPr bwMode="auto">
          <a:xfrm>
            <a:off x="1558925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26" name="Line 90"/>
          <p:cNvSpPr>
            <a:spLocks noChangeShapeType="1"/>
          </p:cNvSpPr>
          <p:nvPr/>
        </p:nvSpPr>
        <p:spPr bwMode="auto">
          <a:xfrm>
            <a:off x="1990725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27" name="Line 91"/>
          <p:cNvSpPr>
            <a:spLocks noChangeShapeType="1"/>
          </p:cNvSpPr>
          <p:nvPr/>
        </p:nvSpPr>
        <p:spPr bwMode="auto">
          <a:xfrm>
            <a:off x="2424113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28" name="Line 92"/>
          <p:cNvSpPr>
            <a:spLocks noChangeShapeType="1"/>
          </p:cNvSpPr>
          <p:nvPr/>
        </p:nvSpPr>
        <p:spPr bwMode="auto">
          <a:xfrm>
            <a:off x="2855913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29" name="Line 93"/>
          <p:cNvSpPr>
            <a:spLocks noChangeShapeType="1"/>
          </p:cNvSpPr>
          <p:nvPr/>
        </p:nvSpPr>
        <p:spPr bwMode="auto">
          <a:xfrm>
            <a:off x="3287713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30" name="Line 94"/>
          <p:cNvSpPr>
            <a:spLocks noChangeShapeType="1"/>
          </p:cNvSpPr>
          <p:nvPr/>
        </p:nvSpPr>
        <p:spPr bwMode="auto">
          <a:xfrm>
            <a:off x="3719513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31" name="Line 95"/>
          <p:cNvSpPr>
            <a:spLocks noChangeShapeType="1"/>
          </p:cNvSpPr>
          <p:nvPr/>
        </p:nvSpPr>
        <p:spPr bwMode="auto">
          <a:xfrm>
            <a:off x="4152900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32" name="Line 96"/>
          <p:cNvSpPr>
            <a:spLocks noChangeShapeType="1"/>
          </p:cNvSpPr>
          <p:nvPr/>
        </p:nvSpPr>
        <p:spPr bwMode="auto">
          <a:xfrm>
            <a:off x="4584700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33" name="Line 97"/>
          <p:cNvSpPr>
            <a:spLocks noChangeShapeType="1"/>
          </p:cNvSpPr>
          <p:nvPr/>
        </p:nvSpPr>
        <p:spPr bwMode="auto">
          <a:xfrm>
            <a:off x="5016500" y="29860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34" name="Line 98"/>
          <p:cNvSpPr>
            <a:spLocks noChangeShapeType="1"/>
          </p:cNvSpPr>
          <p:nvPr/>
        </p:nvSpPr>
        <p:spPr bwMode="auto">
          <a:xfrm>
            <a:off x="5449888" y="29860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35" name="Text Box 99"/>
          <p:cNvSpPr txBox="1">
            <a:spLocks noChangeArrowheads="1"/>
          </p:cNvSpPr>
          <p:nvPr/>
        </p:nvSpPr>
        <p:spPr bwMode="auto">
          <a:xfrm>
            <a:off x="295275" y="2657475"/>
            <a:ext cx="41925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맨 오른쪽 수를 제외한 나머지에서 가장 큰 수를 찾는다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(65)</a:t>
            </a:r>
          </a:p>
        </p:txBody>
      </p:sp>
      <p:sp>
        <p:nvSpPr>
          <p:cNvPr id="296036" name="Freeform 100"/>
          <p:cNvSpPr>
            <a:spLocks/>
          </p:cNvSpPr>
          <p:nvPr/>
        </p:nvSpPr>
        <p:spPr bwMode="auto">
          <a:xfrm>
            <a:off x="2640013" y="2024063"/>
            <a:ext cx="2547937" cy="171450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33" name="Rectangle 101"/>
          <p:cNvSpPr>
            <a:spLocks noChangeArrowheads="1"/>
          </p:cNvSpPr>
          <p:nvPr/>
        </p:nvSpPr>
        <p:spPr bwMode="auto">
          <a:xfrm>
            <a:off x="5029200" y="3735388"/>
            <a:ext cx="433388" cy="3540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18534" name="Rectangle 102"/>
          <p:cNvSpPr>
            <a:spLocks noChangeArrowheads="1"/>
          </p:cNvSpPr>
          <p:nvPr/>
        </p:nvSpPr>
        <p:spPr bwMode="auto">
          <a:xfrm>
            <a:off x="4584700" y="3735388"/>
            <a:ext cx="431800" cy="35401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65</a:t>
            </a:r>
            <a:endParaRPr lang="ko-KR" altLang="en-US" sz="1400" i="0">
              <a:ea typeface="굴림" panose="020B0600000101010101" pitchFamily="50" charset="-127"/>
            </a:endParaRPr>
          </a:p>
        </p:txBody>
      </p:sp>
      <p:sp>
        <p:nvSpPr>
          <p:cNvPr id="18535" name="Rectangle 103"/>
          <p:cNvSpPr>
            <a:spLocks noChangeArrowheads="1"/>
          </p:cNvSpPr>
          <p:nvPr/>
        </p:nvSpPr>
        <p:spPr bwMode="auto">
          <a:xfrm>
            <a:off x="4152900" y="3735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29</a:t>
            </a:r>
            <a:endParaRPr lang="ko-KR" altLang="en-US" sz="1400" i="0">
              <a:ea typeface="굴림" panose="020B0600000101010101" pitchFamily="50" charset="-127"/>
            </a:endParaRPr>
          </a:p>
        </p:txBody>
      </p:sp>
      <p:sp>
        <p:nvSpPr>
          <p:cNvPr id="18536" name="Rectangle 104"/>
          <p:cNvSpPr>
            <a:spLocks noChangeArrowheads="1"/>
          </p:cNvSpPr>
          <p:nvPr/>
        </p:nvSpPr>
        <p:spPr bwMode="auto">
          <a:xfrm>
            <a:off x="3719513" y="3735388"/>
            <a:ext cx="43338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18537" name="Rectangle 105"/>
          <p:cNvSpPr>
            <a:spLocks noChangeArrowheads="1"/>
          </p:cNvSpPr>
          <p:nvPr/>
        </p:nvSpPr>
        <p:spPr bwMode="auto">
          <a:xfrm>
            <a:off x="3287713" y="3735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18538" name="Rectangle 106"/>
          <p:cNvSpPr>
            <a:spLocks noChangeArrowheads="1"/>
          </p:cNvSpPr>
          <p:nvPr/>
        </p:nvSpPr>
        <p:spPr bwMode="auto">
          <a:xfrm>
            <a:off x="2855913" y="3735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539" name="Rectangle 107"/>
          <p:cNvSpPr>
            <a:spLocks noChangeArrowheads="1"/>
          </p:cNvSpPr>
          <p:nvPr/>
        </p:nvSpPr>
        <p:spPr bwMode="auto">
          <a:xfrm>
            <a:off x="2424113" y="3735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18540" name="Rectangle 108"/>
          <p:cNvSpPr>
            <a:spLocks noChangeArrowheads="1"/>
          </p:cNvSpPr>
          <p:nvPr/>
        </p:nvSpPr>
        <p:spPr bwMode="auto">
          <a:xfrm>
            <a:off x="1990725" y="3735388"/>
            <a:ext cx="4333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18541" name="Rectangle 109"/>
          <p:cNvSpPr>
            <a:spLocks noChangeArrowheads="1"/>
          </p:cNvSpPr>
          <p:nvPr/>
        </p:nvSpPr>
        <p:spPr bwMode="auto">
          <a:xfrm>
            <a:off x="1558925" y="3735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18542" name="Rectangle 110"/>
          <p:cNvSpPr>
            <a:spLocks noChangeArrowheads="1"/>
          </p:cNvSpPr>
          <p:nvPr/>
        </p:nvSpPr>
        <p:spPr bwMode="auto">
          <a:xfrm>
            <a:off x="1127125" y="3735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96047" name="Line 111"/>
          <p:cNvSpPr>
            <a:spLocks noChangeShapeType="1"/>
          </p:cNvSpPr>
          <p:nvPr/>
        </p:nvSpPr>
        <p:spPr bwMode="auto">
          <a:xfrm>
            <a:off x="1127125" y="3735388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48" name="Line 112"/>
          <p:cNvSpPr>
            <a:spLocks noChangeShapeType="1"/>
          </p:cNvSpPr>
          <p:nvPr/>
        </p:nvSpPr>
        <p:spPr bwMode="auto">
          <a:xfrm>
            <a:off x="1127125" y="4089400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49" name="Line 113"/>
          <p:cNvSpPr>
            <a:spLocks noChangeShapeType="1"/>
          </p:cNvSpPr>
          <p:nvPr/>
        </p:nvSpPr>
        <p:spPr bwMode="auto">
          <a:xfrm>
            <a:off x="1127125" y="3735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50" name="Line 114"/>
          <p:cNvSpPr>
            <a:spLocks noChangeShapeType="1"/>
          </p:cNvSpPr>
          <p:nvPr/>
        </p:nvSpPr>
        <p:spPr bwMode="auto">
          <a:xfrm>
            <a:off x="1558925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51" name="Line 115"/>
          <p:cNvSpPr>
            <a:spLocks noChangeShapeType="1"/>
          </p:cNvSpPr>
          <p:nvPr/>
        </p:nvSpPr>
        <p:spPr bwMode="auto">
          <a:xfrm>
            <a:off x="1990725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52" name="Line 116"/>
          <p:cNvSpPr>
            <a:spLocks noChangeShapeType="1"/>
          </p:cNvSpPr>
          <p:nvPr/>
        </p:nvSpPr>
        <p:spPr bwMode="auto">
          <a:xfrm>
            <a:off x="2424113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53" name="Line 117"/>
          <p:cNvSpPr>
            <a:spLocks noChangeShapeType="1"/>
          </p:cNvSpPr>
          <p:nvPr/>
        </p:nvSpPr>
        <p:spPr bwMode="auto">
          <a:xfrm>
            <a:off x="2855913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54" name="Line 118"/>
          <p:cNvSpPr>
            <a:spLocks noChangeShapeType="1"/>
          </p:cNvSpPr>
          <p:nvPr/>
        </p:nvSpPr>
        <p:spPr bwMode="auto">
          <a:xfrm>
            <a:off x="3287713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55" name="Line 119"/>
          <p:cNvSpPr>
            <a:spLocks noChangeShapeType="1"/>
          </p:cNvSpPr>
          <p:nvPr/>
        </p:nvSpPr>
        <p:spPr bwMode="auto">
          <a:xfrm>
            <a:off x="3719513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56" name="Line 120"/>
          <p:cNvSpPr>
            <a:spLocks noChangeShapeType="1"/>
          </p:cNvSpPr>
          <p:nvPr/>
        </p:nvSpPr>
        <p:spPr bwMode="auto">
          <a:xfrm>
            <a:off x="4152900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57" name="Line 121"/>
          <p:cNvSpPr>
            <a:spLocks noChangeShapeType="1"/>
          </p:cNvSpPr>
          <p:nvPr/>
        </p:nvSpPr>
        <p:spPr bwMode="auto">
          <a:xfrm>
            <a:off x="4584700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58" name="Line 122"/>
          <p:cNvSpPr>
            <a:spLocks noChangeShapeType="1"/>
          </p:cNvSpPr>
          <p:nvPr/>
        </p:nvSpPr>
        <p:spPr bwMode="auto">
          <a:xfrm>
            <a:off x="5016500" y="3735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59" name="Line 123"/>
          <p:cNvSpPr>
            <a:spLocks noChangeShapeType="1"/>
          </p:cNvSpPr>
          <p:nvPr/>
        </p:nvSpPr>
        <p:spPr bwMode="auto">
          <a:xfrm>
            <a:off x="5449888" y="3735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60" name="Text Box 124"/>
          <p:cNvSpPr txBox="1">
            <a:spLocks noChangeArrowheads="1"/>
          </p:cNvSpPr>
          <p:nvPr/>
        </p:nvSpPr>
        <p:spPr bwMode="auto">
          <a:xfrm>
            <a:off x="295275" y="3406775"/>
            <a:ext cx="2665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65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를 맨 오른쪽 수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(11)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와 자리 바꾼다</a:t>
            </a:r>
          </a:p>
        </p:txBody>
      </p:sp>
      <p:sp>
        <p:nvSpPr>
          <p:cNvPr id="296061" name="Freeform 125"/>
          <p:cNvSpPr>
            <a:spLocks/>
          </p:cNvSpPr>
          <p:nvPr/>
        </p:nvSpPr>
        <p:spPr bwMode="auto">
          <a:xfrm>
            <a:off x="3478213" y="3484563"/>
            <a:ext cx="1303337" cy="196850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558" name="Rectangle 126"/>
          <p:cNvSpPr>
            <a:spLocks noChangeArrowheads="1"/>
          </p:cNvSpPr>
          <p:nvPr/>
        </p:nvSpPr>
        <p:spPr bwMode="auto">
          <a:xfrm>
            <a:off x="5029200" y="4497388"/>
            <a:ext cx="433388" cy="3540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18559" name="Rectangle 127"/>
          <p:cNvSpPr>
            <a:spLocks noChangeArrowheads="1"/>
          </p:cNvSpPr>
          <p:nvPr/>
        </p:nvSpPr>
        <p:spPr bwMode="auto">
          <a:xfrm>
            <a:off x="4584700" y="4497388"/>
            <a:ext cx="431800" cy="3540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solidFill>
                  <a:schemeClr val="bg1"/>
                </a:solidFill>
                <a:ea typeface="굴림" panose="020B0600000101010101" pitchFamily="50" charset="-127"/>
              </a:rPr>
              <a:t>65</a:t>
            </a:r>
            <a:endParaRPr lang="ko-KR" altLang="en-US" sz="1400" i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sp>
        <p:nvSpPr>
          <p:cNvPr id="18560" name="Rectangle 128"/>
          <p:cNvSpPr>
            <a:spLocks noChangeArrowheads="1"/>
          </p:cNvSpPr>
          <p:nvPr/>
        </p:nvSpPr>
        <p:spPr bwMode="auto">
          <a:xfrm>
            <a:off x="4152900" y="4497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29</a:t>
            </a:r>
            <a:endParaRPr lang="ko-KR" altLang="en-US" sz="1400" i="0">
              <a:ea typeface="굴림" panose="020B0600000101010101" pitchFamily="50" charset="-127"/>
            </a:endParaRPr>
          </a:p>
        </p:txBody>
      </p:sp>
      <p:sp>
        <p:nvSpPr>
          <p:cNvPr id="18561" name="Rectangle 129"/>
          <p:cNvSpPr>
            <a:spLocks noChangeArrowheads="1"/>
          </p:cNvSpPr>
          <p:nvPr/>
        </p:nvSpPr>
        <p:spPr bwMode="auto">
          <a:xfrm>
            <a:off x="3719513" y="4497388"/>
            <a:ext cx="43338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18562" name="Rectangle 130"/>
          <p:cNvSpPr>
            <a:spLocks noChangeArrowheads="1"/>
          </p:cNvSpPr>
          <p:nvPr/>
        </p:nvSpPr>
        <p:spPr bwMode="auto">
          <a:xfrm>
            <a:off x="3287713" y="4497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18563" name="Rectangle 131"/>
          <p:cNvSpPr>
            <a:spLocks noChangeArrowheads="1"/>
          </p:cNvSpPr>
          <p:nvPr/>
        </p:nvSpPr>
        <p:spPr bwMode="auto">
          <a:xfrm>
            <a:off x="2855913" y="4497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564" name="Rectangle 132"/>
          <p:cNvSpPr>
            <a:spLocks noChangeArrowheads="1"/>
          </p:cNvSpPr>
          <p:nvPr/>
        </p:nvSpPr>
        <p:spPr bwMode="auto">
          <a:xfrm>
            <a:off x="2424113" y="4497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18565" name="Rectangle 133"/>
          <p:cNvSpPr>
            <a:spLocks noChangeArrowheads="1"/>
          </p:cNvSpPr>
          <p:nvPr/>
        </p:nvSpPr>
        <p:spPr bwMode="auto">
          <a:xfrm>
            <a:off x="1990725" y="4497388"/>
            <a:ext cx="433388" cy="35401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48</a:t>
            </a:r>
          </a:p>
        </p:txBody>
      </p:sp>
      <p:sp>
        <p:nvSpPr>
          <p:cNvPr id="18566" name="Rectangle 134"/>
          <p:cNvSpPr>
            <a:spLocks noChangeArrowheads="1"/>
          </p:cNvSpPr>
          <p:nvPr/>
        </p:nvSpPr>
        <p:spPr bwMode="auto">
          <a:xfrm>
            <a:off x="1558925" y="4497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18567" name="Rectangle 135"/>
          <p:cNvSpPr>
            <a:spLocks noChangeArrowheads="1"/>
          </p:cNvSpPr>
          <p:nvPr/>
        </p:nvSpPr>
        <p:spPr bwMode="auto">
          <a:xfrm>
            <a:off x="1127125" y="4497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96072" name="Line 136"/>
          <p:cNvSpPr>
            <a:spLocks noChangeShapeType="1"/>
          </p:cNvSpPr>
          <p:nvPr/>
        </p:nvSpPr>
        <p:spPr bwMode="auto">
          <a:xfrm>
            <a:off x="1127125" y="4497388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73" name="Line 137"/>
          <p:cNvSpPr>
            <a:spLocks noChangeShapeType="1"/>
          </p:cNvSpPr>
          <p:nvPr/>
        </p:nvSpPr>
        <p:spPr bwMode="auto">
          <a:xfrm>
            <a:off x="1127125" y="4851400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74" name="Line 138"/>
          <p:cNvSpPr>
            <a:spLocks noChangeShapeType="1"/>
          </p:cNvSpPr>
          <p:nvPr/>
        </p:nvSpPr>
        <p:spPr bwMode="auto">
          <a:xfrm>
            <a:off x="1127125" y="4497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75" name="Line 139"/>
          <p:cNvSpPr>
            <a:spLocks noChangeShapeType="1"/>
          </p:cNvSpPr>
          <p:nvPr/>
        </p:nvSpPr>
        <p:spPr bwMode="auto">
          <a:xfrm>
            <a:off x="1558925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76" name="Line 140"/>
          <p:cNvSpPr>
            <a:spLocks noChangeShapeType="1"/>
          </p:cNvSpPr>
          <p:nvPr/>
        </p:nvSpPr>
        <p:spPr bwMode="auto">
          <a:xfrm>
            <a:off x="1990725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77" name="Line 141"/>
          <p:cNvSpPr>
            <a:spLocks noChangeShapeType="1"/>
          </p:cNvSpPr>
          <p:nvPr/>
        </p:nvSpPr>
        <p:spPr bwMode="auto">
          <a:xfrm>
            <a:off x="2424113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78" name="Line 142"/>
          <p:cNvSpPr>
            <a:spLocks noChangeShapeType="1"/>
          </p:cNvSpPr>
          <p:nvPr/>
        </p:nvSpPr>
        <p:spPr bwMode="auto">
          <a:xfrm>
            <a:off x="2855913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79" name="Line 143"/>
          <p:cNvSpPr>
            <a:spLocks noChangeShapeType="1"/>
          </p:cNvSpPr>
          <p:nvPr/>
        </p:nvSpPr>
        <p:spPr bwMode="auto">
          <a:xfrm>
            <a:off x="3287713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80" name="Line 144"/>
          <p:cNvSpPr>
            <a:spLocks noChangeShapeType="1"/>
          </p:cNvSpPr>
          <p:nvPr/>
        </p:nvSpPr>
        <p:spPr bwMode="auto">
          <a:xfrm>
            <a:off x="3719513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81" name="Line 145"/>
          <p:cNvSpPr>
            <a:spLocks noChangeShapeType="1"/>
          </p:cNvSpPr>
          <p:nvPr/>
        </p:nvSpPr>
        <p:spPr bwMode="auto">
          <a:xfrm>
            <a:off x="4152900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82" name="Line 146"/>
          <p:cNvSpPr>
            <a:spLocks noChangeShapeType="1"/>
          </p:cNvSpPr>
          <p:nvPr/>
        </p:nvSpPr>
        <p:spPr bwMode="auto">
          <a:xfrm>
            <a:off x="4584700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83" name="Line 147"/>
          <p:cNvSpPr>
            <a:spLocks noChangeShapeType="1"/>
          </p:cNvSpPr>
          <p:nvPr/>
        </p:nvSpPr>
        <p:spPr bwMode="auto">
          <a:xfrm>
            <a:off x="5016500" y="449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84" name="Line 148"/>
          <p:cNvSpPr>
            <a:spLocks noChangeShapeType="1"/>
          </p:cNvSpPr>
          <p:nvPr/>
        </p:nvSpPr>
        <p:spPr bwMode="auto">
          <a:xfrm>
            <a:off x="5449888" y="4497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85" name="Text Box 149"/>
          <p:cNvSpPr txBox="1">
            <a:spLocks noChangeArrowheads="1"/>
          </p:cNvSpPr>
          <p:nvPr/>
        </p:nvSpPr>
        <p:spPr bwMode="auto">
          <a:xfrm>
            <a:off x="295275" y="4168775"/>
            <a:ext cx="4387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맨 오른쪽 두 수를 제외한 나머지에서 가장 큰 수를 찾는다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(48)</a:t>
            </a:r>
          </a:p>
        </p:txBody>
      </p:sp>
      <p:sp>
        <p:nvSpPr>
          <p:cNvPr id="18582" name="Rectangle 150"/>
          <p:cNvSpPr>
            <a:spLocks noChangeArrowheads="1"/>
          </p:cNvSpPr>
          <p:nvPr/>
        </p:nvSpPr>
        <p:spPr bwMode="auto">
          <a:xfrm>
            <a:off x="5016500" y="5767388"/>
            <a:ext cx="433388" cy="3540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solidFill>
                  <a:schemeClr val="bg1"/>
                </a:solidFill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18583" name="Rectangle 151"/>
          <p:cNvSpPr>
            <a:spLocks noChangeArrowheads="1"/>
          </p:cNvSpPr>
          <p:nvPr/>
        </p:nvSpPr>
        <p:spPr bwMode="auto">
          <a:xfrm>
            <a:off x="4584700" y="5767388"/>
            <a:ext cx="431800" cy="3540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solidFill>
                  <a:schemeClr val="bg1"/>
                </a:solidFill>
                <a:ea typeface="굴림" panose="020B0600000101010101" pitchFamily="50" charset="-127"/>
              </a:rPr>
              <a:t>65</a:t>
            </a:r>
            <a:endParaRPr lang="ko-KR" altLang="en-US" sz="1400" i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sp>
        <p:nvSpPr>
          <p:cNvPr id="18584" name="Rectangle 152"/>
          <p:cNvSpPr>
            <a:spLocks noChangeArrowheads="1"/>
          </p:cNvSpPr>
          <p:nvPr/>
        </p:nvSpPr>
        <p:spPr bwMode="auto">
          <a:xfrm>
            <a:off x="4152900" y="5767388"/>
            <a:ext cx="431800" cy="3540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solidFill>
                  <a:schemeClr val="bg1"/>
                </a:solidFill>
                <a:ea typeface="굴림" panose="020B0600000101010101" pitchFamily="50" charset="-127"/>
              </a:rPr>
              <a:t>48</a:t>
            </a:r>
            <a:endParaRPr lang="ko-KR" altLang="en-US" sz="1400" i="0">
              <a:solidFill>
                <a:schemeClr val="bg1"/>
              </a:solidFill>
              <a:ea typeface="굴림" panose="020B0600000101010101" pitchFamily="50" charset="-127"/>
            </a:endParaRPr>
          </a:p>
        </p:txBody>
      </p:sp>
      <p:sp>
        <p:nvSpPr>
          <p:cNvPr id="18585" name="Rectangle 153"/>
          <p:cNvSpPr>
            <a:spLocks noChangeArrowheads="1"/>
          </p:cNvSpPr>
          <p:nvPr/>
        </p:nvSpPr>
        <p:spPr bwMode="auto">
          <a:xfrm>
            <a:off x="3719513" y="5767388"/>
            <a:ext cx="433387" cy="3540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solidFill>
                  <a:schemeClr val="bg1"/>
                </a:solidFill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18586" name="Rectangle 154"/>
          <p:cNvSpPr>
            <a:spLocks noChangeArrowheads="1"/>
          </p:cNvSpPr>
          <p:nvPr/>
        </p:nvSpPr>
        <p:spPr bwMode="auto">
          <a:xfrm>
            <a:off x="3287713" y="5767388"/>
            <a:ext cx="431800" cy="3540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solidFill>
                  <a:schemeClr val="bg1"/>
                </a:solidFill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18587" name="Rectangle 155"/>
          <p:cNvSpPr>
            <a:spLocks noChangeArrowheads="1"/>
          </p:cNvSpPr>
          <p:nvPr/>
        </p:nvSpPr>
        <p:spPr bwMode="auto">
          <a:xfrm>
            <a:off x="2855913" y="5767388"/>
            <a:ext cx="431800" cy="3540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solidFill>
                  <a:schemeClr val="bg1"/>
                </a:solidFill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18588" name="Rectangle 156"/>
          <p:cNvSpPr>
            <a:spLocks noChangeArrowheads="1"/>
          </p:cNvSpPr>
          <p:nvPr/>
        </p:nvSpPr>
        <p:spPr bwMode="auto">
          <a:xfrm>
            <a:off x="2424113" y="5767388"/>
            <a:ext cx="431800" cy="3540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solidFill>
                  <a:schemeClr val="bg1"/>
                </a:solidFill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18589" name="Rectangle 157"/>
          <p:cNvSpPr>
            <a:spLocks noChangeArrowheads="1"/>
          </p:cNvSpPr>
          <p:nvPr/>
        </p:nvSpPr>
        <p:spPr bwMode="auto">
          <a:xfrm>
            <a:off x="1990725" y="5767388"/>
            <a:ext cx="433388" cy="3540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solidFill>
                  <a:schemeClr val="bg1"/>
                </a:solidFill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18590" name="Rectangle 158"/>
          <p:cNvSpPr>
            <a:spLocks noChangeArrowheads="1"/>
          </p:cNvSpPr>
          <p:nvPr/>
        </p:nvSpPr>
        <p:spPr bwMode="auto">
          <a:xfrm>
            <a:off x="1558925" y="5767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18591" name="Rectangle 159"/>
          <p:cNvSpPr>
            <a:spLocks noChangeArrowheads="1"/>
          </p:cNvSpPr>
          <p:nvPr/>
        </p:nvSpPr>
        <p:spPr bwMode="auto">
          <a:xfrm>
            <a:off x="1127125" y="5767388"/>
            <a:ext cx="431800" cy="354012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296096" name="Line 160"/>
          <p:cNvSpPr>
            <a:spLocks noChangeShapeType="1"/>
          </p:cNvSpPr>
          <p:nvPr/>
        </p:nvSpPr>
        <p:spPr bwMode="auto">
          <a:xfrm>
            <a:off x="1127125" y="5767388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97" name="Line 161"/>
          <p:cNvSpPr>
            <a:spLocks noChangeShapeType="1"/>
          </p:cNvSpPr>
          <p:nvPr/>
        </p:nvSpPr>
        <p:spPr bwMode="auto">
          <a:xfrm>
            <a:off x="1127125" y="6121400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98" name="Line 162"/>
          <p:cNvSpPr>
            <a:spLocks noChangeShapeType="1"/>
          </p:cNvSpPr>
          <p:nvPr/>
        </p:nvSpPr>
        <p:spPr bwMode="auto">
          <a:xfrm>
            <a:off x="1127125" y="5767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099" name="Line 163"/>
          <p:cNvSpPr>
            <a:spLocks noChangeShapeType="1"/>
          </p:cNvSpPr>
          <p:nvPr/>
        </p:nvSpPr>
        <p:spPr bwMode="auto">
          <a:xfrm>
            <a:off x="1558925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00" name="Line 164"/>
          <p:cNvSpPr>
            <a:spLocks noChangeShapeType="1"/>
          </p:cNvSpPr>
          <p:nvPr/>
        </p:nvSpPr>
        <p:spPr bwMode="auto">
          <a:xfrm>
            <a:off x="1990725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01" name="Line 165"/>
          <p:cNvSpPr>
            <a:spLocks noChangeShapeType="1"/>
          </p:cNvSpPr>
          <p:nvPr/>
        </p:nvSpPr>
        <p:spPr bwMode="auto">
          <a:xfrm>
            <a:off x="2424113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02" name="Line 166"/>
          <p:cNvSpPr>
            <a:spLocks noChangeShapeType="1"/>
          </p:cNvSpPr>
          <p:nvPr/>
        </p:nvSpPr>
        <p:spPr bwMode="auto">
          <a:xfrm>
            <a:off x="2855913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03" name="Line 167"/>
          <p:cNvSpPr>
            <a:spLocks noChangeShapeType="1"/>
          </p:cNvSpPr>
          <p:nvPr/>
        </p:nvSpPr>
        <p:spPr bwMode="auto">
          <a:xfrm>
            <a:off x="3287713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04" name="Line 168"/>
          <p:cNvSpPr>
            <a:spLocks noChangeShapeType="1"/>
          </p:cNvSpPr>
          <p:nvPr/>
        </p:nvSpPr>
        <p:spPr bwMode="auto">
          <a:xfrm>
            <a:off x="3719513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05" name="Line 169"/>
          <p:cNvSpPr>
            <a:spLocks noChangeShapeType="1"/>
          </p:cNvSpPr>
          <p:nvPr/>
        </p:nvSpPr>
        <p:spPr bwMode="auto">
          <a:xfrm>
            <a:off x="4152900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06" name="Line 170"/>
          <p:cNvSpPr>
            <a:spLocks noChangeShapeType="1"/>
          </p:cNvSpPr>
          <p:nvPr/>
        </p:nvSpPr>
        <p:spPr bwMode="auto">
          <a:xfrm>
            <a:off x="4584700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07" name="Line 171"/>
          <p:cNvSpPr>
            <a:spLocks noChangeShapeType="1"/>
          </p:cNvSpPr>
          <p:nvPr/>
        </p:nvSpPr>
        <p:spPr bwMode="auto">
          <a:xfrm>
            <a:off x="5016500" y="5767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08" name="Line 172"/>
          <p:cNvSpPr>
            <a:spLocks noChangeShapeType="1"/>
          </p:cNvSpPr>
          <p:nvPr/>
        </p:nvSpPr>
        <p:spPr bwMode="auto">
          <a:xfrm>
            <a:off x="5449888" y="5767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09" name="Text Box 173"/>
          <p:cNvSpPr txBox="1">
            <a:spLocks noChangeArrowheads="1"/>
          </p:cNvSpPr>
          <p:nvPr/>
        </p:nvSpPr>
        <p:spPr bwMode="auto">
          <a:xfrm>
            <a:off x="307975" y="5286375"/>
            <a:ext cx="2540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8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을 맨 오른쪽 수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(3)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와 자리 바꾼다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96110" name="Text Box 174"/>
          <p:cNvSpPr txBox="1">
            <a:spLocks noChangeArrowheads="1"/>
          </p:cNvSpPr>
          <p:nvPr/>
        </p:nvSpPr>
        <p:spPr bwMode="auto">
          <a:xfrm>
            <a:off x="2892425" y="53498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8607" name="Rectangle 175"/>
          <p:cNvSpPr>
            <a:spLocks noChangeArrowheads="1"/>
          </p:cNvSpPr>
          <p:nvPr/>
        </p:nvSpPr>
        <p:spPr bwMode="auto">
          <a:xfrm>
            <a:off x="2820988" y="1438275"/>
            <a:ext cx="4333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96112" name="Freeform 176"/>
          <p:cNvSpPr>
            <a:spLocks/>
          </p:cNvSpPr>
          <p:nvPr/>
        </p:nvSpPr>
        <p:spPr bwMode="auto">
          <a:xfrm>
            <a:off x="1344613" y="5554663"/>
            <a:ext cx="388937" cy="133350"/>
          </a:xfrm>
          <a:custGeom>
            <a:avLst/>
            <a:gdLst>
              <a:gd name="T0" fmla="*/ 0 w 2336"/>
              <a:gd name="T1" fmla="*/ 328 h 328"/>
              <a:gd name="T2" fmla="*/ 1136 w 2336"/>
              <a:gd name="T3" fmla="*/ 0 h 328"/>
              <a:gd name="T4" fmla="*/ 2336 w 2336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36" h="328">
                <a:moveTo>
                  <a:pt x="0" y="328"/>
                </a:moveTo>
                <a:cubicBezTo>
                  <a:pt x="373" y="164"/>
                  <a:pt x="747" y="0"/>
                  <a:pt x="1136" y="0"/>
                </a:cubicBezTo>
                <a:cubicBezTo>
                  <a:pt x="1525" y="0"/>
                  <a:pt x="1930" y="164"/>
                  <a:pt x="2336" y="32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13" name="Rectangle 177"/>
          <p:cNvSpPr>
            <a:spLocks noChangeArrowheads="1"/>
          </p:cNvSpPr>
          <p:nvPr/>
        </p:nvSpPr>
        <p:spPr bwMode="auto">
          <a:xfrm>
            <a:off x="5038725" y="6394450"/>
            <a:ext cx="4413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8610" name="Rectangle 178"/>
          <p:cNvSpPr>
            <a:spLocks noChangeArrowheads="1"/>
          </p:cNvSpPr>
          <p:nvPr/>
        </p:nvSpPr>
        <p:spPr bwMode="auto">
          <a:xfrm>
            <a:off x="5003800" y="6402388"/>
            <a:ext cx="4333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73</a:t>
            </a:r>
          </a:p>
        </p:txBody>
      </p:sp>
      <p:sp>
        <p:nvSpPr>
          <p:cNvPr id="18611" name="Rectangle 179"/>
          <p:cNvSpPr>
            <a:spLocks noChangeArrowheads="1"/>
          </p:cNvSpPr>
          <p:nvPr/>
        </p:nvSpPr>
        <p:spPr bwMode="auto">
          <a:xfrm>
            <a:off x="4597400" y="6402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65</a:t>
            </a:r>
            <a:endParaRPr lang="ko-KR" altLang="en-US" sz="1400" i="0">
              <a:ea typeface="굴림" panose="020B0600000101010101" pitchFamily="50" charset="-127"/>
            </a:endParaRPr>
          </a:p>
        </p:txBody>
      </p:sp>
      <p:sp>
        <p:nvSpPr>
          <p:cNvPr id="18612" name="Rectangle 180"/>
          <p:cNvSpPr>
            <a:spLocks noChangeArrowheads="1"/>
          </p:cNvSpPr>
          <p:nvPr/>
        </p:nvSpPr>
        <p:spPr bwMode="auto">
          <a:xfrm>
            <a:off x="4165600" y="6402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48</a:t>
            </a:r>
            <a:endParaRPr lang="ko-KR" altLang="en-US" sz="1400" i="0">
              <a:ea typeface="굴림" panose="020B0600000101010101" pitchFamily="50" charset="-127"/>
            </a:endParaRPr>
          </a:p>
        </p:txBody>
      </p:sp>
      <p:sp>
        <p:nvSpPr>
          <p:cNvPr id="18613" name="Rectangle 181"/>
          <p:cNvSpPr>
            <a:spLocks noChangeArrowheads="1"/>
          </p:cNvSpPr>
          <p:nvPr/>
        </p:nvSpPr>
        <p:spPr bwMode="auto">
          <a:xfrm>
            <a:off x="3732213" y="6402388"/>
            <a:ext cx="43338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31</a:t>
            </a:r>
          </a:p>
        </p:txBody>
      </p:sp>
      <p:sp>
        <p:nvSpPr>
          <p:cNvPr id="18614" name="Rectangle 182"/>
          <p:cNvSpPr>
            <a:spLocks noChangeArrowheads="1"/>
          </p:cNvSpPr>
          <p:nvPr/>
        </p:nvSpPr>
        <p:spPr bwMode="auto">
          <a:xfrm>
            <a:off x="3300413" y="6402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29</a:t>
            </a:r>
          </a:p>
        </p:txBody>
      </p:sp>
      <p:sp>
        <p:nvSpPr>
          <p:cNvPr id="18615" name="Rectangle 183"/>
          <p:cNvSpPr>
            <a:spLocks noChangeArrowheads="1"/>
          </p:cNvSpPr>
          <p:nvPr/>
        </p:nvSpPr>
        <p:spPr bwMode="auto">
          <a:xfrm>
            <a:off x="2868613" y="6402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20</a:t>
            </a:r>
          </a:p>
        </p:txBody>
      </p:sp>
      <p:sp>
        <p:nvSpPr>
          <p:cNvPr id="18616" name="Rectangle 184"/>
          <p:cNvSpPr>
            <a:spLocks noChangeArrowheads="1"/>
          </p:cNvSpPr>
          <p:nvPr/>
        </p:nvSpPr>
        <p:spPr bwMode="auto">
          <a:xfrm>
            <a:off x="2436813" y="6402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15</a:t>
            </a:r>
          </a:p>
        </p:txBody>
      </p:sp>
      <p:sp>
        <p:nvSpPr>
          <p:cNvPr id="18617" name="Rectangle 185"/>
          <p:cNvSpPr>
            <a:spLocks noChangeArrowheads="1"/>
          </p:cNvSpPr>
          <p:nvPr/>
        </p:nvSpPr>
        <p:spPr bwMode="auto">
          <a:xfrm>
            <a:off x="2003425" y="6402388"/>
            <a:ext cx="4333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11</a:t>
            </a:r>
          </a:p>
        </p:txBody>
      </p:sp>
      <p:sp>
        <p:nvSpPr>
          <p:cNvPr id="18618" name="Rectangle 186"/>
          <p:cNvSpPr>
            <a:spLocks noChangeArrowheads="1"/>
          </p:cNvSpPr>
          <p:nvPr/>
        </p:nvSpPr>
        <p:spPr bwMode="auto">
          <a:xfrm>
            <a:off x="1571625" y="6402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8</a:t>
            </a:r>
          </a:p>
        </p:txBody>
      </p:sp>
      <p:sp>
        <p:nvSpPr>
          <p:cNvPr id="18619" name="Rectangle 187"/>
          <p:cNvSpPr>
            <a:spLocks noChangeArrowheads="1"/>
          </p:cNvSpPr>
          <p:nvPr/>
        </p:nvSpPr>
        <p:spPr bwMode="auto">
          <a:xfrm>
            <a:off x="1139825" y="6402388"/>
            <a:ext cx="4318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ko-KR" sz="1400" i="0"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296124" name="Line 188"/>
          <p:cNvSpPr>
            <a:spLocks noChangeShapeType="1"/>
          </p:cNvSpPr>
          <p:nvPr/>
        </p:nvSpPr>
        <p:spPr bwMode="auto">
          <a:xfrm>
            <a:off x="1139825" y="6389688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25" name="Line 189"/>
          <p:cNvSpPr>
            <a:spLocks noChangeShapeType="1"/>
          </p:cNvSpPr>
          <p:nvPr/>
        </p:nvSpPr>
        <p:spPr bwMode="auto">
          <a:xfrm>
            <a:off x="1139825" y="6756400"/>
            <a:ext cx="432276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26" name="Line 190"/>
          <p:cNvSpPr>
            <a:spLocks noChangeShapeType="1"/>
          </p:cNvSpPr>
          <p:nvPr/>
        </p:nvSpPr>
        <p:spPr bwMode="auto">
          <a:xfrm>
            <a:off x="1139825" y="6402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27" name="Line 191"/>
          <p:cNvSpPr>
            <a:spLocks noChangeShapeType="1"/>
          </p:cNvSpPr>
          <p:nvPr/>
        </p:nvSpPr>
        <p:spPr bwMode="auto">
          <a:xfrm>
            <a:off x="1571625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28" name="Line 192"/>
          <p:cNvSpPr>
            <a:spLocks noChangeShapeType="1"/>
          </p:cNvSpPr>
          <p:nvPr/>
        </p:nvSpPr>
        <p:spPr bwMode="auto">
          <a:xfrm>
            <a:off x="2003425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29" name="Line 193"/>
          <p:cNvSpPr>
            <a:spLocks noChangeShapeType="1"/>
          </p:cNvSpPr>
          <p:nvPr/>
        </p:nvSpPr>
        <p:spPr bwMode="auto">
          <a:xfrm>
            <a:off x="2436813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30" name="Line 194"/>
          <p:cNvSpPr>
            <a:spLocks noChangeShapeType="1"/>
          </p:cNvSpPr>
          <p:nvPr/>
        </p:nvSpPr>
        <p:spPr bwMode="auto">
          <a:xfrm>
            <a:off x="2868613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31" name="Line 195"/>
          <p:cNvSpPr>
            <a:spLocks noChangeShapeType="1"/>
          </p:cNvSpPr>
          <p:nvPr/>
        </p:nvSpPr>
        <p:spPr bwMode="auto">
          <a:xfrm>
            <a:off x="3300413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32" name="Line 196"/>
          <p:cNvSpPr>
            <a:spLocks noChangeShapeType="1"/>
          </p:cNvSpPr>
          <p:nvPr/>
        </p:nvSpPr>
        <p:spPr bwMode="auto">
          <a:xfrm>
            <a:off x="3732213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33" name="Line 197"/>
          <p:cNvSpPr>
            <a:spLocks noChangeShapeType="1"/>
          </p:cNvSpPr>
          <p:nvPr/>
        </p:nvSpPr>
        <p:spPr bwMode="auto">
          <a:xfrm>
            <a:off x="4165600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34" name="Line 198"/>
          <p:cNvSpPr>
            <a:spLocks noChangeShapeType="1"/>
          </p:cNvSpPr>
          <p:nvPr/>
        </p:nvSpPr>
        <p:spPr bwMode="auto">
          <a:xfrm>
            <a:off x="4597400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35" name="Line 199"/>
          <p:cNvSpPr>
            <a:spLocks noChangeShapeType="1"/>
          </p:cNvSpPr>
          <p:nvPr/>
        </p:nvSpPr>
        <p:spPr bwMode="auto">
          <a:xfrm>
            <a:off x="5029200" y="6402388"/>
            <a:ext cx="0" cy="354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36" name="Line 200"/>
          <p:cNvSpPr>
            <a:spLocks noChangeShapeType="1"/>
          </p:cNvSpPr>
          <p:nvPr/>
        </p:nvSpPr>
        <p:spPr bwMode="auto">
          <a:xfrm>
            <a:off x="5462588" y="6402388"/>
            <a:ext cx="0" cy="35401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6137" name="Text Box 201"/>
          <p:cNvSpPr txBox="1">
            <a:spLocks noChangeArrowheads="1"/>
          </p:cNvSpPr>
          <p:nvPr/>
        </p:nvSpPr>
        <p:spPr bwMode="auto">
          <a:xfrm>
            <a:off x="333375" y="6162675"/>
            <a:ext cx="836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최종 배열</a:t>
            </a:r>
          </a:p>
        </p:txBody>
      </p:sp>
      <p:sp>
        <p:nvSpPr>
          <p:cNvPr id="296138" name="Text Box 202"/>
          <p:cNvSpPr txBox="1">
            <a:spLocks noChangeArrowheads="1"/>
          </p:cNvSpPr>
          <p:nvPr/>
        </p:nvSpPr>
        <p:spPr bwMode="auto">
          <a:xfrm>
            <a:off x="434975" y="4908550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. . . </a:t>
            </a:r>
          </a:p>
        </p:txBody>
      </p:sp>
      <p:sp>
        <p:nvSpPr>
          <p:cNvPr id="296140" name="AutoShape 204"/>
          <p:cNvSpPr>
            <a:spLocks/>
          </p:cNvSpPr>
          <p:nvPr/>
        </p:nvSpPr>
        <p:spPr bwMode="auto">
          <a:xfrm>
            <a:off x="5600700" y="1625600"/>
            <a:ext cx="127000" cy="812800"/>
          </a:xfrm>
          <a:prstGeom prst="rightBrace">
            <a:avLst>
              <a:gd name="adj1" fmla="val 5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96141" name="Text Box 205"/>
          <p:cNvSpPr txBox="1">
            <a:spLocks noChangeArrowheads="1"/>
          </p:cNvSpPr>
          <p:nvPr/>
        </p:nvSpPr>
        <p:spPr bwMode="auto">
          <a:xfrm>
            <a:off x="5838825" y="1912938"/>
            <a:ext cx="13350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 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의 첫번째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loop </a:t>
            </a:r>
          </a:p>
        </p:txBody>
      </p:sp>
      <p:sp>
        <p:nvSpPr>
          <p:cNvPr id="296142" name="Oval 206"/>
          <p:cNvSpPr>
            <a:spLocks noChangeArrowheads="1"/>
          </p:cNvSpPr>
          <p:nvPr/>
        </p:nvSpPr>
        <p:spPr bwMode="auto">
          <a:xfrm>
            <a:off x="5880100" y="1955800"/>
            <a:ext cx="1778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96143" name="AutoShape 207"/>
          <p:cNvSpPr>
            <a:spLocks/>
          </p:cNvSpPr>
          <p:nvPr/>
        </p:nvSpPr>
        <p:spPr bwMode="auto">
          <a:xfrm>
            <a:off x="5600700" y="3136900"/>
            <a:ext cx="127000" cy="812800"/>
          </a:xfrm>
          <a:prstGeom prst="rightBrace">
            <a:avLst>
              <a:gd name="adj1" fmla="val 5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96144" name="Text Box 208"/>
          <p:cNvSpPr txBox="1">
            <a:spLocks noChangeArrowheads="1"/>
          </p:cNvSpPr>
          <p:nvPr/>
        </p:nvSpPr>
        <p:spPr bwMode="auto">
          <a:xfrm>
            <a:off x="5838825" y="3424238"/>
            <a:ext cx="13350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1 </a:t>
            </a:r>
            <a:r>
              <a:rPr lang="ko-KR" altLang="en-US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의 두번째 </a:t>
            </a:r>
            <a:r>
              <a:rPr lang="en-US" altLang="ko-KR" sz="1200" i="0">
                <a:effectLst>
                  <a:outerShdw blurRad="38100" dist="38100" dir="2700000" algn="tl">
                    <a:srgbClr val="C0C0C0"/>
                  </a:outerShdw>
                </a:effectLst>
                <a:ea typeface="굴림" panose="020B0600000101010101" pitchFamily="50" charset="-127"/>
              </a:rPr>
              <a:t>loop </a:t>
            </a:r>
          </a:p>
        </p:txBody>
      </p:sp>
      <p:sp>
        <p:nvSpPr>
          <p:cNvPr id="296145" name="Oval 209"/>
          <p:cNvSpPr>
            <a:spLocks noChangeArrowheads="1"/>
          </p:cNvSpPr>
          <p:nvPr/>
        </p:nvSpPr>
        <p:spPr bwMode="auto">
          <a:xfrm>
            <a:off x="5880100" y="3467100"/>
            <a:ext cx="177800" cy="190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800" dirty="0" smtClean="0"/>
              <a:t>Selection sort</a:t>
            </a:r>
            <a:r>
              <a:rPr lang="ko-KR" altLang="en-US" sz="2800" dirty="0" smtClean="0"/>
              <a:t>의 정렬 방법</a:t>
            </a:r>
            <a:endParaRPr lang="ko-KR" alt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3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Bubble Sort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765300"/>
            <a:ext cx="85344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8" name="Arc 4"/>
          <p:cNvSpPr>
            <a:spLocks/>
          </p:cNvSpPr>
          <p:nvPr/>
        </p:nvSpPr>
        <p:spPr bwMode="auto">
          <a:xfrm rot="-2790373">
            <a:off x="7304088" y="35464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90469" name="Arc 5"/>
          <p:cNvSpPr>
            <a:spLocks/>
          </p:cNvSpPr>
          <p:nvPr/>
        </p:nvSpPr>
        <p:spPr bwMode="auto">
          <a:xfrm rot="-2790373">
            <a:off x="3062288" y="28733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90470" name="Line 6"/>
          <p:cNvSpPr>
            <a:spLocks noChangeShapeType="1"/>
          </p:cNvSpPr>
          <p:nvPr/>
        </p:nvSpPr>
        <p:spPr bwMode="auto">
          <a:xfrm>
            <a:off x="3594100" y="3657600"/>
            <a:ext cx="6731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471" name="Arc 7"/>
          <p:cNvSpPr>
            <a:spLocks/>
          </p:cNvSpPr>
          <p:nvPr/>
        </p:nvSpPr>
        <p:spPr bwMode="auto">
          <a:xfrm rot="-2790373">
            <a:off x="4268788" y="42068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90472" name="Oval 8"/>
          <p:cNvSpPr>
            <a:spLocks noChangeArrowheads="1"/>
          </p:cNvSpPr>
          <p:nvPr/>
        </p:nvSpPr>
        <p:spPr bwMode="auto">
          <a:xfrm>
            <a:off x="4584700" y="5067300"/>
            <a:ext cx="520700" cy="406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90473" name="Line 9"/>
          <p:cNvSpPr>
            <a:spLocks noChangeShapeType="1"/>
          </p:cNvSpPr>
          <p:nvPr/>
        </p:nvSpPr>
        <p:spPr bwMode="auto">
          <a:xfrm>
            <a:off x="8188325" y="2197100"/>
            <a:ext cx="0" cy="287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474" name="Arc 10"/>
          <p:cNvSpPr>
            <a:spLocks/>
          </p:cNvSpPr>
          <p:nvPr/>
        </p:nvSpPr>
        <p:spPr bwMode="auto">
          <a:xfrm rot="-2790373">
            <a:off x="2452688" y="2225675"/>
            <a:ext cx="525462" cy="53498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>
              <a:defRPr/>
            </a:pPr>
            <a:endParaRPr lang="ko-KR" altLang="en-US" i="0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190475" name="Line 11"/>
          <p:cNvSpPr>
            <a:spLocks noChangeShapeType="1"/>
          </p:cNvSpPr>
          <p:nvPr/>
        </p:nvSpPr>
        <p:spPr bwMode="auto">
          <a:xfrm>
            <a:off x="6591300" y="2971800"/>
            <a:ext cx="6731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476" name="Line 12"/>
          <p:cNvSpPr>
            <a:spLocks noChangeShapeType="1"/>
          </p:cNvSpPr>
          <p:nvPr/>
        </p:nvSpPr>
        <p:spPr bwMode="auto">
          <a:xfrm>
            <a:off x="5981700" y="2298700"/>
            <a:ext cx="6731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477" name="Oval 13"/>
          <p:cNvSpPr>
            <a:spLocks noChangeArrowheads="1"/>
          </p:cNvSpPr>
          <p:nvPr/>
        </p:nvSpPr>
        <p:spPr bwMode="auto">
          <a:xfrm>
            <a:off x="7607300" y="4406900"/>
            <a:ext cx="520700" cy="406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ko-KR" altLang="en-US">
              <a:effectLst>
                <a:outerShdw blurRad="38100" dist="38100" dir="2700000" algn="tl">
                  <a:srgbClr val="C0C0C0"/>
                </a:outerShdw>
              </a:effectLst>
              <a:ea typeface="굴림" panose="020B0600000101010101" pitchFamily="50" charset="-127"/>
            </a:endParaRPr>
          </a:p>
        </p:txBody>
      </p:sp>
      <p:sp>
        <p:nvSpPr>
          <p:cNvPr id="20494" name="Text Box 15"/>
          <p:cNvSpPr txBox="1">
            <a:spLocks noChangeArrowheads="1"/>
          </p:cNvSpPr>
          <p:nvPr/>
        </p:nvSpPr>
        <p:spPr bwMode="auto">
          <a:xfrm>
            <a:off x="454025" y="5959475"/>
            <a:ext cx="5319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ko-KR" altLang="en-US" sz="2400" i="0">
                <a:latin typeface="Times New Roman" panose="02020603050405020304" pitchFamily="18" charset="0"/>
                <a:ea typeface="굴림" panose="020B0600000101010101" pitchFamily="50" charset="-127"/>
              </a:rPr>
              <a:t>수행시간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: 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-1)+(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-2)+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···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+2+1 = 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(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sz="2400" i="0" baseline="300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20495" name="Text Box 16"/>
          <p:cNvSpPr txBox="1">
            <a:spLocks noChangeArrowheads="1"/>
          </p:cNvSpPr>
          <p:nvPr/>
        </p:nvSpPr>
        <p:spPr bwMode="auto">
          <a:xfrm>
            <a:off x="6842125" y="5743575"/>
            <a:ext cx="1816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Worst case</a:t>
            </a:r>
          </a:p>
          <a:p>
            <a:r>
              <a:rPr lang="en-US" altLang="ko-KR" sz="2400" i="0">
                <a:latin typeface="Times New Roman" panose="02020603050405020304" pitchFamily="18" charset="0"/>
                <a:ea typeface="굴림" panose="020B0600000101010101" pitchFamily="50" charset="-127"/>
              </a:rPr>
              <a:t>Average case</a:t>
            </a:r>
          </a:p>
        </p:txBody>
      </p:sp>
      <p:sp>
        <p:nvSpPr>
          <p:cNvPr id="190481" name="Line 17"/>
          <p:cNvSpPr>
            <a:spLocks noChangeShapeType="1"/>
          </p:cNvSpPr>
          <p:nvPr/>
        </p:nvSpPr>
        <p:spPr bwMode="auto">
          <a:xfrm flipH="1">
            <a:off x="6311900" y="5969000"/>
            <a:ext cx="5334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0482" name="Line 18"/>
          <p:cNvSpPr>
            <a:spLocks noChangeShapeType="1"/>
          </p:cNvSpPr>
          <p:nvPr/>
        </p:nvSpPr>
        <p:spPr bwMode="auto">
          <a:xfrm flipH="1" flipV="1">
            <a:off x="6299200" y="6235700"/>
            <a:ext cx="5715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Dept. of Game &amp; Multimedia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09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90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2" grpId="0" animBg="1"/>
      <p:bldP spid="19047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2170</Words>
  <Application>Microsoft Office PowerPoint</Application>
  <PresentationFormat>화면 슬라이드 쇼(4:3)</PresentationFormat>
  <Paragraphs>1175</Paragraphs>
  <Slides>42</Slides>
  <Notes>40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목판</vt:lpstr>
      <vt:lpstr>알고리즘 정렬</vt:lpstr>
      <vt:lpstr>학습목표</vt:lpstr>
      <vt:lpstr>Sorting Algorithms</vt:lpstr>
      <vt:lpstr>원시적 Sorting 알고리즘들의 재조명</vt:lpstr>
      <vt:lpstr>Selection Sort</vt:lpstr>
      <vt:lpstr>Finding the Recursive Structure</vt:lpstr>
      <vt:lpstr>PowerPoint 프레젠테이션</vt:lpstr>
      <vt:lpstr>Selection sort의 정렬 방법</vt:lpstr>
      <vt:lpstr>Bubble Sort</vt:lpstr>
      <vt:lpstr>PowerPoint 프레젠테이션</vt:lpstr>
      <vt:lpstr>Bubble sort의 정렬 방법</vt:lpstr>
      <vt:lpstr>PowerPoint 프레젠테이션</vt:lpstr>
      <vt:lpstr>PowerPoint 프레젠테이션</vt:lpstr>
      <vt:lpstr>Insertion Sort</vt:lpstr>
      <vt:lpstr>PowerPoint 프레젠테이션</vt:lpstr>
      <vt:lpstr>Inductive Verification of Insertion Sort</vt:lpstr>
      <vt:lpstr>Inductive verification of  selection/bubble sort</vt:lpstr>
      <vt:lpstr>Mergesort</vt:lpstr>
      <vt:lpstr>Mergesort 정렬 방법</vt:lpstr>
      <vt:lpstr>PowerPoint 프레젠테이션</vt:lpstr>
      <vt:lpstr>PowerPoint 프레젠테이션</vt:lpstr>
      <vt:lpstr>PowerPoint 프레젠테이션</vt:lpstr>
      <vt:lpstr>PowerPoint 프레젠테이션</vt:lpstr>
      <vt:lpstr>Mergesort 정렬 예시</vt:lpstr>
      <vt:lpstr>Quicksort</vt:lpstr>
      <vt:lpstr>Quicksort 정렬 예시</vt:lpstr>
      <vt:lpstr>Quicksort 정렬 방법</vt:lpstr>
      <vt:lpstr>Partition의 예</vt:lpstr>
      <vt:lpstr>PowerPoint 프레젠테이션</vt:lpstr>
      <vt:lpstr>Heapsort</vt:lpstr>
      <vt:lpstr>PowerPoint 프레젠테이션</vt:lpstr>
      <vt:lpstr>PowerPoint 프레젠테이션</vt:lpstr>
      <vt:lpstr>HEAP</vt:lpstr>
      <vt:lpstr>PowerPoint 프레젠테이션</vt:lpstr>
      <vt:lpstr>Heap은 Array를 이용하여 표현 가능</vt:lpstr>
      <vt:lpstr>Heapsort의 정렬 방법</vt:lpstr>
      <vt:lpstr>PowerPoint 프레젠테이션</vt:lpstr>
      <vt:lpstr>O(n) Sort</vt:lpstr>
      <vt:lpstr>Counting Sort</vt:lpstr>
      <vt:lpstr>Radix Sort</vt:lpstr>
      <vt:lpstr>PowerPoint 프레젠테이션</vt:lpstr>
      <vt:lpstr>효율성 비교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jblim</dc:creator>
  <cp:lastModifiedBy>C221_01</cp:lastModifiedBy>
  <cp:revision>180</cp:revision>
  <dcterms:created xsi:type="dcterms:W3CDTF">2017-02-28T02:06:20Z</dcterms:created>
  <dcterms:modified xsi:type="dcterms:W3CDTF">2017-09-25T03:15:14Z</dcterms:modified>
</cp:coreProperties>
</file>