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2" autoAdjust="0"/>
    <p:restoredTop sz="94660"/>
  </p:normalViewPr>
  <p:slideViewPr>
    <p:cSldViewPr snapToGrid="0">
      <p:cViewPr>
        <p:scale>
          <a:sx n="75" d="100"/>
          <a:sy n="75" d="100"/>
        </p:scale>
        <p:origin x="-2652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6F238-C525-4D87-B185-3E8217DB7B8A}" type="slidenum">
              <a:rPr lang="en-US" altLang="ko-KR" sz="1200" i="0">
                <a:latin typeface="Times" pitchFamily="18" charset="0"/>
              </a:rPr>
              <a:pPr/>
              <a:t>12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05C5D7-DCE3-4CC3-9741-AD0940493BEE}" type="slidenum">
              <a:rPr lang="en-US" altLang="ko-KR" sz="1200" i="0">
                <a:latin typeface="Times" pitchFamily="18" charset="0"/>
              </a:rPr>
              <a:pPr/>
              <a:t>13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3A744D-C698-4989-87FA-8E2787CC9B79}" type="slidenum">
              <a:rPr lang="en-US" altLang="ko-KR" sz="1200" i="0">
                <a:latin typeface="Times" pitchFamily="18" charset="0"/>
              </a:rPr>
              <a:pPr/>
              <a:t>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33605F-E84B-40AA-BB5A-74D7E4A4D182}" type="slidenum">
              <a:rPr lang="en-US" altLang="ko-KR" sz="1200" i="0">
                <a:latin typeface="Times" pitchFamily="18" charset="0"/>
              </a:rPr>
              <a:pPr/>
              <a:t>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1127F-5BC1-4C7E-8B81-9D2C0912ACFB}" type="slidenum">
              <a:rPr lang="en-US" altLang="ko-KR" sz="1200" i="0">
                <a:latin typeface="Times" pitchFamily="18" charset="0"/>
              </a:rPr>
              <a:pPr/>
              <a:t>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BD9CA03-B0D6-4067-9702-712825B1CD76}" type="slidenum">
              <a:rPr lang="en-US" altLang="ko-KR" sz="1200" i="0">
                <a:latin typeface="Times" pitchFamily="18" charset="0"/>
              </a:rPr>
              <a:pPr/>
              <a:t>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C6573BB-8992-43CC-8B57-3BAFC76D07B2}" type="slidenum">
              <a:rPr lang="en-US" altLang="ko-KR" sz="1200" i="0">
                <a:latin typeface="Times" pitchFamily="18" charset="0"/>
              </a:rPr>
              <a:pPr/>
              <a:t>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7E4D50-3162-4281-AD05-F02391AFFC30}" type="slidenum">
              <a:rPr lang="en-US" altLang="ko-KR" sz="1200" i="0">
                <a:latin typeface="Times" pitchFamily="18" charset="0"/>
              </a:rPr>
              <a:pPr/>
              <a:t>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17092-E054-4116-B8F1-F0D6AAE3B7E6}" type="slidenum">
              <a:rPr lang="en-US" altLang="ko-KR" sz="1200" i="0">
                <a:latin typeface="Times" pitchFamily="18" charset="0"/>
              </a:rPr>
              <a:pPr/>
              <a:t>10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C34163-B1A0-40F4-A310-CD888DC71C75}" type="slidenum">
              <a:rPr lang="en-US" altLang="ko-KR" sz="1200" i="0">
                <a:latin typeface="Times" pitchFamily="18" charset="0"/>
              </a:rPr>
              <a:pPr/>
              <a:t>11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5F02CB-65EA-42D4-AC0A-70B0605DDF04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397-1D5E-44CD-8007-BB5AE072ECFB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19F7-AE38-4CC7-B0FB-9244F28ADE7C}" type="datetime1">
              <a:rPr lang="en-US" altLang="ko-KR" smtClean="0"/>
              <a:t>10/10/2017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1CC985-D092-49D5-B337-45D27051A893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선택 알고리즘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최악의 경우 </a:t>
            </a:r>
            <a:r>
              <a:rPr lang="ko-KR" altLang="en-US" dirty="0" smtClean="0"/>
              <a:t>선형시간</a:t>
            </a:r>
            <a:endParaRPr lang="en-US" altLang="ko-K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앞에서 배운 </a:t>
            </a:r>
            <a:r>
              <a:rPr lang="en-US" altLang="ko-KR" sz="2800" dirty="0" smtClean="0">
                <a:latin typeface="+mj-ea"/>
                <a:ea typeface="+mj-ea"/>
              </a:rPr>
              <a:t>selection algorithm</a:t>
            </a:r>
            <a:r>
              <a:rPr lang="ko-KR" altLang="en-US" sz="2800" dirty="0" smtClean="0">
                <a:latin typeface="+mj-ea"/>
                <a:ea typeface="+mj-ea"/>
              </a:rPr>
              <a:t>에서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수행시간은 분할의 균형에 영향을 받는다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이번 알고리즘은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최악의 경우 분할의 균형이 어느 정도 보장되도록 함으로써 수행시간이 </a:t>
            </a:r>
            <a:r>
              <a:rPr lang="el-GR" altLang="ko-KR" dirty="0" smtClean="0">
                <a:latin typeface="+mj-ea"/>
                <a:ea typeface="+mj-ea"/>
              </a:rPr>
              <a:t>Θ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en-US" altLang="ko-KR" i="1" dirty="0" smtClean="0">
                <a:latin typeface="+mj-ea"/>
                <a:ea typeface="+mj-ea"/>
              </a:rPr>
              <a:t>n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이 되도록 한다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분할의 균형을 유지하기 위한 오버헤드가 지나치게 크면 </a:t>
            </a:r>
            <a:r>
              <a:rPr lang="ko-KR" altLang="en-US" sz="2400" dirty="0" err="1" smtClean="0">
                <a:latin typeface="+mj-ea"/>
                <a:ea typeface="+mj-ea"/>
              </a:rPr>
              <a:t>안된다</a:t>
            </a:r>
            <a:endParaRPr lang="ko-KR" altLang="en-US" sz="2400" dirty="0" smtClean="0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ko-KR" sz="1800" dirty="0" err="1" smtClean="0">
                <a:solidFill>
                  <a:srgbClr val="FF3300"/>
                </a:solidFill>
                <a:ea typeface="굴림" charset="-127"/>
              </a:rPr>
              <a:t>linearSelect</a:t>
            </a:r>
            <a:r>
              <a:rPr lang="en-US" altLang="ko-KR" sz="1800" dirty="0" smtClean="0">
                <a:ea typeface="굴림" charset="-127"/>
              </a:rPr>
              <a:t> (A, </a:t>
            </a:r>
            <a:r>
              <a:rPr lang="en-US" altLang="ko-KR" sz="1800" i="1" dirty="0" smtClean="0">
                <a:ea typeface="굴림" charset="-127"/>
              </a:rPr>
              <a:t>p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en-US" altLang="ko-KR" sz="1800" i="1" dirty="0" smtClean="0">
                <a:ea typeface="굴림" charset="-127"/>
              </a:rPr>
              <a:t>r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en-US" altLang="ko-KR" sz="1800" i="1" dirty="0" err="1" smtClean="0">
                <a:ea typeface="굴림" charset="-127"/>
              </a:rPr>
              <a:t>i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▷ </a:t>
            </a:r>
            <a:r>
              <a:rPr lang="ko-KR" altLang="en-US" sz="1600" dirty="0" smtClean="0">
                <a:ea typeface="굴림" charset="-127"/>
              </a:rPr>
              <a:t>배열 </a:t>
            </a:r>
            <a:r>
              <a:rPr lang="en-US" altLang="ko-KR" sz="1600" dirty="0" smtClean="0">
                <a:ea typeface="굴림" charset="-127"/>
              </a:rPr>
              <a:t>A[</a:t>
            </a:r>
            <a:r>
              <a:rPr lang="en-US" altLang="ko-KR" sz="1600" i="1" dirty="0" smtClean="0">
                <a:ea typeface="굴림" charset="-127"/>
              </a:rPr>
              <a:t>p</a:t>
            </a:r>
            <a:r>
              <a:rPr lang="en-US" altLang="ko-KR" sz="1600" dirty="0" smtClean="0">
                <a:ea typeface="굴림" charset="-127"/>
              </a:rPr>
              <a:t> ... </a:t>
            </a:r>
            <a:r>
              <a:rPr lang="en-US" altLang="ko-KR" sz="1600" i="1" dirty="0" smtClean="0">
                <a:ea typeface="굴림" charset="-127"/>
              </a:rPr>
              <a:t>r</a:t>
            </a:r>
            <a:r>
              <a:rPr lang="en-US" altLang="ko-KR" sz="1600" dirty="0" smtClean="0">
                <a:ea typeface="굴림" charset="-127"/>
              </a:rPr>
              <a:t>]</a:t>
            </a:r>
            <a:r>
              <a:rPr lang="ko-KR" altLang="en-US" sz="1800" dirty="0" smtClean="0">
                <a:ea typeface="굴림" charset="-127"/>
              </a:rPr>
              <a:t>에서 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en-US" altLang="ko-KR" sz="1800" i="1" dirty="0" err="1" smtClean="0">
                <a:ea typeface="굴림" charset="-127"/>
              </a:rPr>
              <a:t>i</a:t>
            </a:r>
            <a:r>
              <a:rPr lang="ko-KR" altLang="en-US" sz="1800" dirty="0" smtClean="0">
                <a:ea typeface="굴림" charset="-127"/>
              </a:rPr>
              <a:t>번째 작은 원소를 찾는다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{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①</a:t>
            </a:r>
            <a:r>
              <a:rPr lang="ko-KR" altLang="en-US" sz="1800" dirty="0" smtClean="0">
                <a:ea typeface="굴림" charset="-127"/>
              </a:rPr>
              <a:t>원소의 총 수가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개 이하이면 원하는 원소를 찾고 알고리즘을 끝낸다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②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전체 원소들을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개씩의 원소를 가진  개의 그룹으로 나눈다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    (</a:t>
            </a:r>
            <a:r>
              <a:rPr lang="ko-KR" altLang="en-US" sz="1800" dirty="0" smtClean="0">
                <a:ea typeface="굴림" charset="-127"/>
              </a:rPr>
              <a:t>원소의 총수가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의 배수가 아니면 이중 한 그룹은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개 미만이 된다</a:t>
            </a:r>
            <a:r>
              <a:rPr lang="en-US" altLang="ko-KR" sz="1800" dirty="0" smtClean="0">
                <a:ea typeface="굴림" charset="-127"/>
              </a:rPr>
              <a:t>.)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③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각 그룹에서 중앙값을 </a:t>
            </a:r>
            <a:r>
              <a:rPr lang="en-US" altLang="ko-KR" sz="1800" dirty="0" smtClean="0">
                <a:ea typeface="굴림" charset="-127"/>
              </a:rPr>
              <a:t>(</a:t>
            </a:r>
            <a:r>
              <a:rPr lang="ko-KR" altLang="en-US" sz="1800" dirty="0" smtClean="0">
                <a:ea typeface="굴림" charset="-127"/>
              </a:rPr>
              <a:t>원소가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개이면 </a:t>
            </a:r>
            <a:r>
              <a:rPr lang="en-US" altLang="ko-KR" sz="1800" dirty="0" smtClean="0">
                <a:ea typeface="굴림" charset="-127"/>
              </a:rPr>
              <a:t>3</a:t>
            </a:r>
            <a:r>
              <a:rPr lang="ko-KR" altLang="en-US" sz="1800" dirty="0" smtClean="0">
                <a:ea typeface="굴림" charset="-127"/>
              </a:rPr>
              <a:t>번째 원소</a:t>
            </a:r>
            <a:r>
              <a:rPr lang="en-US" altLang="ko-KR" sz="1800" dirty="0" smtClean="0">
                <a:ea typeface="굴림" charset="-127"/>
              </a:rPr>
              <a:t>) </a:t>
            </a:r>
            <a:r>
              <a:rPr lang="ko-KR" altLang="en-US" sz="1800" dirty="0" smtClean="0">
                <a:ea typeface="굴림" charset="-127"/>
              </a:rPr>
              <a:t>찾는다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ko-KR" altLang="en-US" sz="1800" dirty="0" smtClean="0">
                <a:ea typeface="굴림" charset="-127"/>
              </a:rPr>
              <a:t>	     이렇게 찾은 중앙값들을  </a:t>
            </a:r>
            <a:r>
              <a:rPr lang="en-US" altLang="ko-KR" sz="1800" dirty="0" smtClean="0">
                <a:ea typeface="굴림" charset="-127"/>
              </a:rPr>
              <a:t>m</a:t>
            </a:r>
            <a:r>
              <a:rPr lang="en-US" altLang="ko-KR" sz="1800" baseline="-25000" dirty="0" smtClean="0">
                <a:ea typeface="굴림" charset="-127"/>
              </a:rPr>
              <a:t>1</a:t>
            </a:r>
            <a:r>
              <a:rPr lang="en-US" altLang="ko-KR" sz="1800" dirty="0" smtClean="0">
                <a:ea typeface="굴림" charset="-127"/>
              </a:rPr>
              <a:t>, m</a:t>
            </a:r>
            <a:r>
              <a:rPr lang="en-US" altLang="ko-KR" sz="1800" baseline="-25000" dirty="0" smtClean="0">
                <a:ea typeface="굴림" charset="-127"/>
              </a:rPr>
              <a:t>2</a:t>
            </a:r>
            <a:r>
              <a:rPr lang="en-US" altLang="ko-KR" sz="1800" dirty="0" smtClean="0">
                <a:ea typeface="굴림" charset="-127"/>
              </a:rPr>
              <a:t>, …, m </a:t>
            </a:r>
            <a:r>
              <a:rPr lang="en-US" altLang="ko-KR" sz="1800" baseline="-25000" dirty="0" smtClean="0">
                <a:ea typeface="굴림" charset="-127"/>
              </a:rPr>
              <a:t>n/5</a:t>
            </a:r>
            <a:r>
              <a:rPr lang="en-US" altLang="ko-KR" sz="1800" dirty="0" smtClean="0">
                <a:ea typeface="굴림" charset="-127"/>
              </a:rPr>
              <a:t>   </a:t>
            </a:r>
            <a:r>
              <a:rPr lang="ko-KR" altLang="en-US" sz="1800" dirty="0" smtClean="0">
                <a:ea typeface="굴림" charset="-127"/>
              </a:rPr>
              <a:t>이라 하자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④</a:t>
            </a:r>
            <a:r>
              <a:rPr lang="en-US" altLang="ko-KR" sz="1800" dirty="0" smtClean="0">
                <a:ea typeface="굴림" charset="-127"/>
              </a:rPr>
              <a:t> m</a:t>
            </a:r>
            <a:r>
              <a:rPr lang="en-US" altLang="ko-KR" sz="1800" baseline="-25000" dirty="0" smtClean="0">
                <a:ea typeface="굴림" charset="-127"/>
              </a:rPr>
              <a:t>1</a:t>
            </a:r>
            <a:r>
              <a:rPr lang="en-US" altLang="ko-KR" sz="1800" dirty="0" smtClean="0">
                <a:ea typeface="굴림" charset="-127"/>
              </a:rPr>
              <a:t>, m</a:t>
            </a:r>
            <a:r>
              <a:rPr lang="en-US" altLang="ko-KR" sz="1800" baseline="-25000" dirty="0" smtClean="0">
                <a:ea typeface="굴림" charset="-127"/>
              </a:rPr>
              <a:t>2</a:t>
            </a:r>
            <a:r>
              <a:rPr lang="en-US" altLang="ko-KR" sz="1800" dirty="0" smtClean="0">
                <a:ea typeface="굴림" charset="-127"/>
              </a:rPr>
              <a:t>, …, m </a:t>
            </a:r>
            <a:r>
              <a:rPr lang="en-US" altLang="ko-KR" sz="1800" baseline="-25000" dirty="0" smtClean="0">
                <a:ea typeface="굴림" charset="-127"/>
              </a:rPr>
              <a:t>n/5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들의 중앙값 </a:t>
            </a:r>
            <a:r>
              <a:rPr lang="en-US" altLang="ko-KR" sz="1800" dirty="0" smtClean="0">
                <a:ea typeface="굴림" charset="-127"/>
              </a:rPr>
              <a:t>M</a:t>
            </a:r>
            <a:r>
              <a:rPr lang="ko-KR" altLang="en-US" sz="1800" dirty="0" smtClean="0">
                <a:ea typeface="굴림" charset="-127"/>
              </a:rPr>
              <a:t>을 재귀적으로 구한다</a:t>
            </a:r>
            <a:r>
              <a:rPr lang="en-US" altLang="ko-KR" sz="1800" dirty="0" smtClean="0">
                <a:ea typeface="굴림" charset="-127"/>
              </a:rPr>
              <a:t>. </a:t>
            </a:r>
            <a:r>
              <a:rPr lang="ko-KR" altLang="en-US" sz="1800" dirty="0" smtClean="0">
                <a:ea typeface="굴림" charset="-127"/>
              </a:rPr>
              <a:t>원소의 총수가          </a:t>
            </a:r>
          </a:p>
          <a:p>
            <a:pPr>
              <a:buFontTx/>
              <a:buNone/>
            </a:pPr>
            <a:r>
              <a:rPr lang="ko-KR" altLang="en-US" sz="1800" dirty="0" smtClean="0">
                <a:ea typeface="굴림" charset="-127"/>
              </a:rPr>
              <a:t>	    홀수면 중앙값이 하나이므로 문제가 없고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원소의 총수가 짝수일 </a:t>
            </a:r>
          </a:p>
          <a:p>
            <a:pPr>
              <a:buFontTx/>
              <a:buNone/>
            </a:pPr>
            <a:r>
              <a:rPr lang="ko-KR" altLang="en-US" sz="1800" dirty="0" smtClean="0">
                <a:ea typeface="굴림" charset="-127"/>
              </a:rPr>
              <a:t>	    경우는 두 중앙값 중 아무거나 임의로 선택한다</a:t>
            </a:r>
            <a:r>
              <a:rPr lang="en-US" altLang="ko-KR" sz="1800" dirty="0" smtClean="0">
                <a:ea typeface="굴림" charset="-127"/>
              </a:rPr>
              <a:t>.	                    ▷ call </a:t>
            </a:r>
            <a:r>
              <a:rPr lang="en-US" altLang="ko-KR" sz="1800" dirty="0" err="1" smtClean="0">
                <a:solidFill>
                  <a:srgbClr val="FF3300"/>
                </a:solidFill>
                <a:ea typeface="굴림" charset="-127"/>
              </a:rPr>
              <a:t>linearSelect</a:t>
            </a:r>
            <a:r>
              <a:rPr lang="en-US" altLang="ko-KR" sz="1800" dirty="0" smtClean="0">
                <a:ea typeface="굴림" charset="-127"/>
              </a:rPr>
              <a:t>( )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⑤</a:t>
            </a:r>
            <a:r>
              <a:rPr lang="en-US" altLang="ko-KR" sz="1800" dirty="0" smtClean="0">
                <a:ea typeface="굴림" charset="-127"/>
              </a:rPr>
              <a:t> M</a:t>
            </a:r>
            <a:r>
              <a:rPr lang="ko-KR" altLang="en-US" sz="1800" dirty="0" smtClean="0">
                <a:ea typeface="굴림" charset="-127"/>
              </a:rPr>
              <a:t>을 기준원소로 삼아 전체 원소를 분할한다</a:t>
            </a:r>
            <a:r>
              <a:rPr lang="en-US" altLang="ko-KR" sz="1800" dirty="0" smtClean="0">
                <a:ea typeface="굴림" charset="-127"/>
              </a:rPr>
              <a:t>. (M</a:t>
            </a:r>
            <a:r>
              <a:rPr lang="ko-KR" altLang="en-US" sz="1800" dirty="0" smtClean="0">
                <a:ea typeface="굴림" charset="-127"/>
              </a:rPr>
              <a:t>보다 작거나 같은 것은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     M</a:t>
            </a:r>
            <a:r>
              <a:rPr lang="ko-KR" altLang="en-US" sz="1800" dirty="0" smtClean="0">
                <a:ea typeface="굴림" charset="-127"/>
              </a:rPr>
              <a:t>의 왼쪽에</a:t>
            </a:r>
            <a:r>
              <a:rPr lang="en-US" altLang="ko-KR" sz="1800" dirty="0" smtClean="0">
                <a:ea typeface="굴림" charset="-127"/>
              </a:rPr>
              <a:t>, M</a:t>
            </a:r>
            <a:r>
              <a:rPr lang="ko-KR" altLang="en-US" sz="1800" dirty="0" smtClean="0">
                <a:ea typeface="굴림" charset="-127"/>
              </a:rPr>
              <a:t>보다 큰 것은 </a:t>
            </a:r>
            <a:r>
              <a:rPr lang="en-US" altLang="ko-KR" sz="1800" dirty="0" smtClean="0">
                <a:ea typeface="굴림" charset="-127"/>
              </a:rPr>
              <a:t>M</a:t>
            </a:r>
            <a:r>
              <a:rPr lang="ko-KR" altLang="en-US" sz="1800" dirty="0" smtClean="0">
                <a:ea typeface="굴림" charset="-127"/>
              </a:rPr>
              <a:t>의 오른쪽에 오도록</a:t>
            </a:r>
            <a:r>
              <a:rPr lang="en-US" altLang="ko-KR" sz="1800" dirty="0" smtClean="0">
                <a:ea typeface="굴림" charset="-127"/>
              </a:rPr>
              <a:t>)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⑥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분할된 두 그룹 중 적합한 쪽을 선택하여 단계 </a:t>
            </a:r>
            <a:r>
              <a:rPr lang="en-US" altLang="ko-KR" sz="1800" dirty="0" smtClean="0">
                <a:ea typeface="굴림" charset="-127"/>
              </a:rPr>
              <a:t>1~6</a:t>
            </a:r>
            <a:r>
              <a:rPr lang="ko-KR" altLang="en-US" sz="1800" dirty="0" smtClean="0">
                <a:ea typeface="굴림" charset="-127"/>
              </a:rPr>
              <a:t>을 재귀적으로 </a:t>
            </a:r>
          </a:p>
          <a:p>
            <a:pPr>
              <a:buFontTx/>
              <a:buNone/>
            </a:pPr>
            <a:r>
              <a:rPr lang="ko-KR" altLang="en-US" sz="1800" dirty="0" smtClean="0">
                <a:ea typeface="굴림" charset="-127"/>
              </a:rPr>
              <a:t>	     반복한다</a:t>
            </a:r>
            <a:r>
              <a:rPr lang="en-US" altLang="ko-KR" sz="1800" dirty="0" smtClean="0">
                <a:ea typeface="굴림" charset="-127"/>
              </a:rPr>
              <a:t>.					▷ call </a:t>
            </a:r>
            <a:r>
              <a:rPr lang="en-US" altLang="ko-KR" sz="1800" dirty="0" err="1" smtClean="0">
                <a:solidFill>
                  <a:srgbClr val="FF3300"/>
                </a:solidFill>
                <a:ea typeface="굴림" charset="-127"/>
              </a:rPr>
              <a:t>linearSelect</a:t>
            </a:r>
            <a:r>
              <a:rPr lang="en-US" altLang="ko-KR" sz="1800" dirty="0" smtClean="0">
                <a:ea typeface="굴림" charset="-127"/>
              </a:rPr>
              <a:t>( ) </a:t>
            </a:r>
          </a:p>
          <a:p>
            <a:pPr>
              <a:buFontTx/>
              <a:buNone/>
            </a:pPr>
            <a:r>
              <a:rPr lang="en-US" altLang="ko-KR" sz="1800" dirty="0" smtClean="0">
                <a:ea typeface="굴림" charset="-127"/>
              </a:rPr>
              <a:t>} </a:t>
            </a:r>
            <a:endParaRPr lang="ko-KR" altLang="en-US" sz="1800" dirty="0" smtClean="0">
              <a:ea typeface="굴림" charset="-127"/>
            </a:endParaRP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3721100" y="3441700"/>
            <a:ext cx="266700" cy="139700"/>
            <a:chOff x="4024" y="3960"/>
            <a:chExt cx="200" cy="128"/>
          </a:xfrm>
        </p:grpSpPr>
        <p:sp>
          <p:nvSpPr>
            <p:cNvPr id="233477" name="Freeform 5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3478" name="Freeform 6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778000" y="3771900"/>
            <a:ext cx="266700" cy="139700"/>
            <a:chOff x="4024" y="3960"/>
            <a:chExt cx="200" cy="128"/>
          </a:xfrm>
        </p:grpSpPr>
        <p:sp>
          <p:nvSpPr>
            <p:cNvPr id="233481" name="Freeform 9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Oval 2"/>
          <p:cNvSpPr>
            <a:spLocks noChangeArrowheads="1"/>
          </p:cNvSpPr>
          <p:nvPr/>
        </p:nvSpPr>
        <p:spPr bwMode="auto">
          <a:xfrm>
            <a:off x="2273300" y="1701800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27" name="Oval 3"/>
          <p:cNvSpPr>
            <a:spLocks noChangeArrowheads="1"/>
          </p:cNvSpPr>
          <p:nvPr/>
        </p:nvSpPr>
        <p:spPr bwMode="auto">
          <a:xfrm>
            <a:off x="2273300" y="2414588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2273300" y="3895725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2273300" y="467995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3008313" y="1701800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3008313" y="2414588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32" name="Oval 8"/>
          <p:cNvSpPr>
            <a:spLocks noChangeArrowheads="1"/>
          </p:cNvSpPr>
          <p:nvPr/>
        </p:nvSpPr>
        <p:spPr bwMode="auto">
          <a:xfrm>
            <a:off x="3008313" y="3895725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33" name="Oval 9"/>
          <p:cNvSpPr>
            <a:spLocks noChangeArrowheads="1"/>
          </p:cNvSpPr>
          <p:nvPr/>
        </p:nvSpPr>
        <p:spPr bwMode="auto">
          <a:xfrm>
            <a:off x="3008313" y="4679950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3762375" y="1701800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35" name="Oval 11"/>
          <p:cNvSpPr>
            <a:spLocks noChangeArrowheads="1"/>
          </p:cNvSpPr>
          <p:nvPr/>
        </p:nvSpPr>
        <p:spPr bwMode="auto">
          <a:xfrm>
            <a:off x="3762375" y="2414588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36" name="Oval 12"/>
          <p:cNvSpPr>
            <a:spLocks noChangeArrowheads="1"/>
          </p:cNvSpPr>
          <p:nvPr/>
        </p:nvSpPr>
        <p:spPr bwMode="auto">
          <a:xfrm>
            <a:off x="3762375" y="3895725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37" name="Oval 13"/>
          <p:cNvSpPr>
            <a:spLocks noChangeArrowheads="1"/>
          </p:cNvSpPr>
          <p:nvPr/>
        </p:nvSpPr>
        <p:spPr bwMode="auto">
          <a:xfrm>
            <a:off x="3762375" y="467995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38" name="Oval 14"/>
          <p:cNvSpPr>
            <a:spLocks noChangeArrowheads="1"/>
          </p:cNvSpPr>
          <p:nvPr/>
        </p:nvSpPr>
        <p:spPr bwMode="auto">
          <a:xfrm>
            <a:off x="4514850" y="1701800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39" name="Oval 15"/>
          <p:cNvSpPr>
            <a:spLocks noChangeArrowheads="1"/>
          </p:cNvSpPr>
          <p:nvPr/>
        </p:nvSpPr>
        <p:spPr bwMode="auto">
          <a:xfrm>
            <a:off x="4514850" y="2414588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0" name="Oval 16"/>
          <p:cNvSpPr>
            <a:spLocks noChangeArrowheads="1"/>
          </p:cNvSpPr>
          <p:nvPr/>
        </p:nvSpPr>
        <p:spPr bwMode="auto">
          <a:xfrm>
            <a:off x="4514850" y="3895725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41" name="Oval 17"/>
          <p:cNvSpPr>
            <a:spLocks noChangeArrowheads="1"/>
          </p:cNvSpPr>
          <p:nvPr/>
        </p:nvSpPr>
        <p:spPr bwMode="auto">
          <a:xfrm>
            <a:off x="4514850" y="4679950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42" name="Oval 18"/>
          <p:cNvSpPr>
            <a:spLocks noChangeArrowheads="1"/>
          </p:cNvSpPr>
          <p:nvPr/>
        </p:nvSpPr>
        <p:spPr bwMode="auto">
          <a:xfrm>
            <a:off x="5286375" y="1701800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3" name="Oval 19"/>
          <p:cNvSpPr>
            <a:spLocks noChangeArrowheads="1"/>
          </p:cNvSpPr>
          <p:nvPr/>
        </p:nvSpPr>
        <p:spPr bwMode="auto">
          <a:xfrm>
            <a:off x="5286375" y="2414588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4" name="Oval 20"/>
          <p:cNvSpPr>
            <a:spLocks noChangeArrowheads="1"/>
          </p:cNvSpPr>
          <p:nvPr/>
        </p:nvSpPr>
        <p:spPr bwMode="auto">
          <a:xfrm>
            <a:off x="5286375" y="3895725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5" name="Oval 21"/>
          <p:cNvSpPr>
            <a:spLocks noChangeArrowheads="1"/>
          </p:cNvSpPr>
          <p:nvPr/>
        </p:nvSpPr>
        <p:spPr bwMode="auto">
          <a:xfrm>
            <a:off x="5286375" y="4679950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6" name="Oval 22"/>
          <p:cNvSpPr>
            <a:spLocks noChangeArrowheads="1"/>
          </p:cNvSpPr>
          <p:nvPr/>
        </p:nvSpPr>
        <p:spPr bwMode="auto">
          <a:xfrm>
            <a:off x="6022975" y="170180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47" name="Oval 23"/>
          <p:cNvSpPr>
            <a:spLocks noChangeArrowheads="1"/>
          </p:cNvSpPr>
          <p:nvPr/>
        </p:nvSpPr>
        <p:spPr bwMode="auto">
          <a:xfrm>
            <a:off x="6022975" y="241458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48" name="Oval 24"/>
          <p:cNvSpPr>
            <a:spLocks noChangeArrowheads="1"/>
          </p:cNvSpPr>
          <p:nvPr/>
        </p:nvSpPr>
        <p:spPr bwMode="auto">
          <a:xfrm>
            <a:off x="6022975" y="3895725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49" name="Oval 25"/>
          <p:cNvSpPr>
            <a:spLocks noChangeArrowheads="1"/>
          </p:cNvSpPr>
          <p:nvPr/>
        </p:nvSpPr>
        <p:spPr bwMode="auto">
          <a:xfrm>
            <a:off x="6022975" y="4679950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51" name="Oval 27"/>
          <p:cNvSpPr>
            <a:spLocks noChangeArrowheads="1"/>
          </p:cNvSpPr>
          <p:nvPr/>
        </p:nvSpPr>
        <p:spPr bwMode="auto">
          <a:xfrm>
            <a:off x="6775450" y="241458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53" name="Oval 29"/>
          <p:cNvSpPr>
            <a:spLocks noChangeArrowheads="1"/>
          </p:cNvSpPr>
          <p:nvPr/>
        </p:nvSpPr>
        <p:spPr bwMode="auto">
          <a:xfrm>
            <a:off x="7537450" y="4679950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54" name="Oval 30"/>
          <p:cNvSpPr>
            <a:spLocks noChangeArrowheads="1"/>
          </p:cNvSpPr>
          <p:nvPr/>
        </p:nvSpPr>
        <p:spPr bwMode="auto">
          <a:xfrm>
            <a:off x="7529513" y="1701800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55" name="Oval 31"/>
          <p:cNvSpPr>
            <a:spLocks noChangeArrowheads="1"/>
          </p:cNvSpPr>
          <p:nvPr/>
        </p:nvSpPr>
        <p:spPr bwMode="auto">
          <a:xfrm>
            <a:off x="7529513" y="2414588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56" name="Oval 32"/>
          <p:cNvSpPr>
            <a:spLocks noChangeArrowheads="1"/>
          </p:cNvSpPr>
          <p:nvPr/>
        </p:nvSpPr>
        <p:spPr bwMode="auto">
          <a:xfrm>
            <a:off x="7529513" y="3895725"/>
            <a:ext cx="293687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58" name="Rectangle 34"/>
          <p:cNvSpPr>
            <a:spLocks noChangeArrowheads="1"/>
          </p:cNvSpPr>
          <p:nvPr/>
        </p:nvSpPr>
        <p:spPr bwMode="auto">
          <a:xfrm>
            <a:off x="2095500" y="1562100"/>
            <a:ext cx="2895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59" name="Rectangle 35"/>
          <p:cNvSpPr>
            <a:spLocks noChangeArrowheads="1"/>
          </p:cNvSpPr>
          <p:nvPr/>
        </p:nvSpPr>
        <p:spPr bwMode="auto">
          <a:xfrm>
            <a:off x="2273300" y="317500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3009900" y="317500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3771900" y="317500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4521200" y="317500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3" name="Rectangle 39"/>
          <p:cNvSpPr>
            <a:spLocks noChangeArrowheads="1"/>
          </p:cNvSpPr>
          <p:nvPr/>
        </p:nvSpPr>
        <p:spPr bwMode="auto">
          <a:xfrm>
            <a:off x="6019800" y="317500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>
            <a:off x="6781800" y="317500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7531100" y="317500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6" name="Rectangle 42"/>
          <p:cNvSpPr>
            <a:spLocks noChangeArrowheads="1"/>
          </p:cNvSpPr>
          <p:nvPr/>
        </p:nvSpPr>
        <p:spPr bwMode="auto">
          <a:xfrm>
            <a:off x="5295900" y="3175000"/>
            <a:ext cx="292100" cy="279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31467" name="Text Box 43"/>
          <p:cNvSpPr txBox="1">
            <a:spLocks noChangeArrowheads="1"/>
          </p:cNvSpPr>
          <p:nvPr/>
        </p:nvSpPr>
        <p:spPr bwMode="auto">
          <a:xfrm>
            <a:off x="5143500" y="6121400"/>
            <a:ext cx="2565400" cy="314325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400" i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●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400" i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보다 큰 원소들</a:t>
            </a:r>
          </a:p>
        </p:txBody>
      </p:sp>
      <p:sp>
        <p:nvSpPr>
          <p:cNvPr id="231468" name="Text Box 44"/>
          <p:cNvSpPr txBox="1">
            <a:spLocks noChangeArrowheads="1"/>
          </p:cNvSpPr>
          <p:nvPr/>
        </p:nvSpPr>
        <p:spPr bwMode="auto">
          <a:xfrm>
            <a:off x="5156200" y="5829300"/>
            <a:ext cx="256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400" i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●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400" i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보다 작은 원소들</a:t>
            </a:r>
          </a:p>
        </p:txBody>
      </p:sp>
      <p:sp>
        <p:nvSpPr>
          <p:cNvPr id="231469" name="Text Box 45"/>
          <p:cNvSpPr txBox="1">
            <a:spLocks noChangeArrowheads="1"/>
          </p:cNvSpPr>
          <p:nvPr/>
        </p:nvSpPr>
        <p:spPr bwMode="auto">
          <a:xfrm>
            <a:off x="5168900" y="6400800"/>
            <a:ext cx="361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○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□</a:t>
            </a:r>
            <a:r>
              <a:rPr lang="ko-KR" altLang="en-US" sz="14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보다 크거나 작을 수 있는 원소들</a:t>
            </a:r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5168900" y="5588000"/>
            <a:ext cx="256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기준 원소</a:t>
            </a:r>
          </a:p>
        </p:txBody>
      </p:sp>
      <p:sp>
        <p:nvSpPr>
          <p:cNvPr id="231471" name="Rectangle 47"/>
          <p:cNvSpPr>
            <a:spLocks noChangeArrowheads="1"/>
          </p:cNvSpPr>
          <p:nvPr/>
        </p:nvSpPr>
        <p:spPr bwMode="auto">
          <a:xfrm>
            <a:off x="1790700" y="3060700"/>
            <a:ext cx="6451600" cy="482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4621" name="Text Box 48"/>
          <p:cNvSpPr txBox="1">
            <a:spLocks noChangeArrowheads="1"/>
          </p:cNvSpPr>
          <p:nvPr/>
        </p:nvSpPr>
        <p:spPr bwMode="auto">
          <a:xfrm>
            <a:off x="25400" y="313690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b="1" i="0">
                <a:latin typeface="돋움" pitchFamily="50" charset="-127"/>
                <a:ea typeface="돋움" pitchFamily="50" charset="-127"/>
              </a:rPr>
              <a:t>각 그룹의 중앙값 →</a:t>
            </a:r>
          </a:p>
        </p:txBody>
      </p:sp>
      <p:grpSp>
        <p:nvGrpSpPr>
          <p:cNvPr id="24622" name="Group 49"/>
          <p:cNvGrpSpPr>
            <a:grpSpLocks/>
          </p:cNvGrpSpPr>
          <p:nvPr/>
        </p:nvGrpSpPr>
        <p:grpSpPr bwMode="auto">
          <a:xfrm>
            <a:off x="2220913" y="5575300"/>
            <a:ext cx="382587" cy="609600"/>
            <a:chOff x="3847" y="2976"/>
            <a:chExt cx="241" cy="384"/>
          </a:xfrm>
        </p:grpSpPr>
        <p:sp>
          <p:nvSpPr>
            <p:cNvPr id="24641" name="Text Box 50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4642" name="Text Box 51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4623" name="Group 52"/>
          <p:cNvGrpSpPr>
            <a:grpSpLocks/>
          </p:cNvGrpSpPr>
          <p:nvPr/>
        </p:nvGrpSpPr>
        <p:grpSpPr bwMode="auto">
          <a:xfrm>
            <a:off x="2957513" y="5575300"/>
            <a:ext cx="382587" cy="609600"/>
            <a:chOff x="3847" y="2976"/>
            <a:chExt cx="241" cy="384"/>
          </a:xfrm>
        </p:grpSpPr>
        <p:sp>
          <p:nvSpPr>
            <p:cNvPr id="24639" name="Text Box 53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4640" name="Text Box 54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4624" name="Group 55"/>
          <p:cNvGrpSpPr>
            <a:grpSpLocks/>
          </p:cNvGrpSpPr>
          <p:nvPr/>
        </p:nvGrpSpPr>
        <p:grpSpPr bwMode="auto">
          <a:xfrm>
            <a:off x="3719513" y="5575300"/>
            <a:ext cx="382587" cy="609600"/>
            <a:chOff x="3847" y="2976"/>
            <a:chExt cx="241" cy="384"/>
          </a:xfrm>
        </p:grpSpPr>
        <p:sp>
          <p:nvSpPr>
            <p:cNvPr id="24637" name="Text Box 56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4638" name="Text Box 57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4625" name="Text Box 58"/>
          <p:cNvSpPr txBox="1">
            <a:spLocks noChangeArrowheads="1"/>
          </p:cNvSpPr>
          <p:nvPr/>
        </p:nvSpPr>
        <p:spPr bwMode="auto">
          <a:xfrm>
            <a:off x="4343400" y="5499100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…</a:t>
            </a:r>
          </a:p>
        </p:txBody>
      </p:sp>
      <p:sp>
        <p:nvSpPr>
          <p:cNvPr id="231483" name="Oval 59"/>
          <p:cNvSpPr>
            <a:spLocks noChangeArrowheads="1"/>
          </p:cNvSpPr>
          <p:nvPr/>
        </p:nvSpPr>
        <p:spPr bwMode="auto">
          <a:xfrm>
            <a:off x="20955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4" name="Oval 60"/>
          <p:cNvSpPr>
            <a:spLocks noChangeArrowheads="1"/>
          </p:cNvSpPr>
          <p:nvPr/>
        </p:nvSpPr>
        <p:spPr bwMode="auto">
          <a:xfrm>
            <a:off x="28321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5" name="Oval 61"/>
          <p:cNvSpPr>
            <a:spLocks noChangeArrowheads="1"/>
          </p:cNvSpPr>
          <p:nvPr/>
        </p:nvSpPr>
        <p:spPr bwMode="auto">
          <a:xfrm>
            <a:off x="35941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6" name="Oval 62"/>
          <p:cNvSpPr>
            <a:spLocks noChangeArrowheads="1"/>
          </p:cNvSpPr>
          <p:nvPr/>
        </p:nvSpPr>
        <p:spPr bwMode="auto">
          <a:xfrm>
            <a:off x="58420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7" name="Oval 63"/>
          <p:cNvSpPr>
            <a:spLocks noChangeArrowheads="1"/>
          </p:cNvSpPr>
          <p:nvPr/>
        </p:nvSpPr>
        <p:spPr bwMode="auto">
          <a:xfrm>
            <a:off x="66040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8" name="Oval 64"/>
          <p:cNvSpPr>
            <a:spLocks noChangeArrowheads="1"/>
          </p:cNvSpPr>
          <p:nvPr/>
        </p:nvSpPr>
        <p:spPr bwMode="auto">
          <a:xfrm>
            <a:off x="73533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89" name="Oval 65"/>
          <p:cNvSpPr>
            <a:spLocks noChangeArrowheads="1"/>
          </p:cNvSpPr>
          <p:nvPr/>
        </p:nvSpPr>
        <p:spPr bwMode="auto">
          <a:xfrm>
            <a:off x="5105400" y="13970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1490" name="Oval 66"/>
          <p:cNvSpPr>
            <a:spLocks noChangeArrowheads="1"/>
          </p:cNvSpPr>
          <p:nvPr/>
        </p:nvSpPr>
        <p:spPr bwMode="auto">
          <a:xfrm>
            <a:off x="4343400" y="140970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4634" name="Text Box 33"/>
          <p:cNvSpPr txBox="1">
            <a:spLocks noChangeArrowheads="1"/>
          </p:cNvSpPr>
          <p:nvPr/>
        </p:nvSpPr>
        <p:spPr bwMode="auto">
          <a:xfrm>
            <a:off x="5407025" y="33893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i="0">
                <a:ea typeface="굴림" charset="-127"/>
              </a:rPr>
              <a:t>M</a:t>
            </a:r>
          </a:p>
        </p:txBody>
      </p:sp>
      <p:sp>
        <p:nvSpPr>
          <p:cNvPr id="231492" name="Rectangle 68"/>
          <p:cNvSpPr>
            <a:spLocks noChangeArrowheads="1"/>
          </p:cNvSpPr>
          <p:nvPr/>
        </p:nvSpPr>
        <p:spPr bwMode="auto">
          <a:xfrm>
            <a:off x="5067300" y="2971800"/>
            <a:ext cx="3200400" cy="2438400"/>
          </a:xfrm>
          <a:prstGeom prst="rect">
            <a:avLst/>
          </a:prstGeom>
          <a:noFill/>
          <a:ln w="5715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기준 원소를 중심으로 한 대소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7"/>
          <p:cNvSpPr txBox="1">
            <a:spLocks noChangeArrowheads="1"/>
          </p:cNvSpPr>
          <p:nvPr/>
        </p:nvSpPr>
        <p:spPr bwMode="auto">
          <a:xfrm>
            <a:off x="1177925" y="2009775"/>
            <a:ext cx="559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≤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/5 ) +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(7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/10 + 2) + </a:t>
            </a:r>
            <a:r>
              <a:rPr lang="el-GR" altLang="ko-KR" dirty="0">
                <a:latin typeface="Times New Roman" pitchFamily="18" charset="0"/>
                <a:ea typeface="굴림" charset="-127"/>
                <a:cs typeface="Arial" charset="0"/>
              </a:rPr>
              <a:t>Θ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</a:t>
            </a:r>
            <a:endParaRPr lang="el-GR" altLang="ko-KR" i="0" dirty="0">
              <a:latin typeface="Times New Roman" pitchFamily="18" charset="0"/>
              <a:ea typeface="굴림" charset="-127"/>
              <a:cs typeface="Arial" charset="0"/>
            </a:endParaRPr>
          </a:p>
        </p:txBody>
      </p:sp>
      <p:grpSp>
        <p:nvGrpSpPr>
          <p:cNvPr id="26628" name="Group 68"/>
          <p:cNvGrpSpPr>
            <a:grpSpLocks/>
          </p:cNvGrpSpPr>
          <p:nvPr/>
        </p:nvGrpSpPr>
        <p:grpSpPr bwMode="auto">
          <a:xfrm>
            <a:off x="2616200" y="2095500"/>
            <a:ext cx="571500" cy="355600"/>
            <a:chOff x="4024" y="3960"/>
            <a:chExt cx="200" cy="128"/>
          </a:xfrm>
        </p:grpSpPr>
        <p:sp>
          <p:nvSpPr>
            <p:cNvPr id="238661" name="Freeform 69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62" name="Freeform 70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26629" name="Rectangle 72"/>
          <p:cNvSpPr>
            <a:spLocks noChangeArrowheads="1"/>
          </p:cNvSpPr>
          <p:nvPr/>
        </p:nvSpPr>
        <p:spPr bwMode="auto">
          <a:xfrm>
            <a:off x="2701925" y="31448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i="0">
                <a:ea typeface="굴림" charset="-127"/>
              </a:rPr>
              <a:t>④</a:t>
            </a:r>
            <a:endParaRPr lang="ko-KR" altLang="en-US" i="0">
              <a:ea typeface="굴림" charset="-127"/>
            </a:endParaRPr>
          </a:p>
        </p:txBody>
      </p:sp>
      <p:sp>
        <p:nvSpPr>
          <p:cNvPr id="26630" name="Rectangle 73"/>
          <p:cNvSpPr>
            <a:spLocks noChangeArrowheads="1"/>
          </p:cNvSpPr>
          <p:nvPr/>
        </p:nvSpPr>
        <p:spPr bwMode="auto">
          <a:xfrm>
            <a:off x="4492625" y="3157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i="0">
                <a:ea typeface="굴림" charset="-127"/>
              </a:rPr>
              <a:t>⑥</a:t>
            </a:r>
            <a:endParaRPr lang="ko-KR" altLang="en-US" i="0">
              <a:ea typeface="굴림" charset="-127"/>
            </a:endParaRPr>
          </a:p>
        </p:txBody>
      </p:sp>
      <p:sp>
        <p:nvSpPr>
          <p:cNvPr id="26631" name="Text Box 74"/>
          <p:cNvSpPr txBox="1">
            <a:spLocks noChangeArrowheads="1"/>
          </p:cNvSpPr>
          <p:nvPr/>
        </p:nvSpPr>
        <p:spPr bwMode="auto">
          <a:xfrm>
            <a:off x="5635625" y="31305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i="0">
                <a:latin typeface="굴림" charset="-127"/>
                <a:ea typeface="굴림" charset="-127"/>
              </a:rPr>
              <a:t>①②③⑤</a:t>
            </a:r>
          </a:p>
        </p:txBody>
      </p:sp>
      <p:sp>
        <p:nvSpPr>
          <p:cNvPr id="238667" name="Line 75"/>
          <p:cNvSpPr>
            <a:spLocks noChangeShapeType="1"/>
          </p:cNvSpPr>
          <p:nvPr/>
        </p:nvSpPr>
        <p:spPr bwMode="auto">
          <a:xfrm flipV="1">
            <a:off x="2959100" y="26035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8668" name="Line 76"/>
          <p:cNvSpPr>
            <a:spLocks noChangeShapeType="1"/>
          </p:cNvSpPr>
          <p:nvPr/>
        </p:nvSpPr>
        <p:spPr bwMode="auto">
          <a:xfrm flipV="1">
            <a:off x="4762500" y="26035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8669" name="Line 77"/>
          <p:cNvSpPr>
            <a:spLocks noChangeShapeType="1"/>
          </p:cNvSpPr>
          <p:nvPr/>
        </p:nvSpPr>
        <p:spPr bwMode="auto">
          <a:xfrm flipV="1">
            <a:off x="6388100" y="26162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35" name="Text Box 78"/>
          <p:cNvSpPr txBox="1">
            <a:spLocks noChangeArrowheads="1"/>
          </p:cNvSpPr>
          <p:nvPr/>
        </p:nvSpPr>
        <p:spPr bwMode="auto">
          <a:xfrm>
            <a:off x="796925" y="4156075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i="0">
                <a:ea typeface="굴림" charset="-127"/>
              </a:rPr>
              <a:t>이것은 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) ≤ 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cn</a:t>
            </a:r>
            <a:r>
              <a:rPr lang="ko-KR" altLang="en-US" sz="2400" i="0">
                <a:ea typeface="굴림" charset="-127"/>
              </a:rPr>
              <a:t>임을 추정 후 증명법으로 증명할 수 있다 </a:t>
            </a:r>
          </a:p>
        </p:txBody>
      </p:sp>
      <p:sp>
        <p:nvSpPr>
          <p:cNvPr id="26636" name="Text Box 79"/>
          <p:cNvSpPr txBox="1">
            <a:spLocks noChangeArrowheads="1"/>
          </p:cNvSpPr>
          <p:nvPr/>
        </p:nvSpPr>
        <p:spPr bwMode="auto">
          <a:xfrm>
            <a:off x="758825" y="47275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>
                <a:latin typeface="Times New Roman" pitchFamily="18" charset="0"/>
                <a:ea typeface="굴림" charset="-127"/>
              </a:rPr>
              <a:t>∴ T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) = </a:t>
            </a:r>
            <a:r>
              <a:rPr lang="en-US" altLang="ko-KR">
                <a:latin typeface="Times New Roman" pitchFamily="18" charset="0"/>
                <a:ea typeface="굴림" charset="-127"/>
              </a:rPr>
              <a:t>O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)</a:t>
            </a:r>
            <a:endParaRPr lang="ko-KR" altLang="en-US" i="0">
              <a:latin typeface="Times New Roman" pitchFamily="18" charset="0"/>
              <a:ea typeface="굴림" charset="-127"/>
            </a:endParaRPr>
          </a:p>
        </p:txBody>
      </p:sp>
      <p:sp>
        <p:nvSpPr>
          <p:cNvPr id="238672" name="Text Box 80"/>
          <p:cNvSpPr txBox="1">
            <a:spLocks noChangeArrowheads="1"/>
          </p:cNvSpPr>
          <p:nvPr/>
        </p:nvSpPr>
        <p:spPr bwMode="auto">
          <a:xfrm>
            <a:off x="822325" y="5373688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 =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l-GR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latin typeface="Times New Roman" panose="02020603050405020304" pitchFamily="18" charset="0"/>
              </a:rPr>
              <a:t>Θ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최악의 경우 수행시간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389731" y="371475"/>
            <a:ext cx="559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≤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/5 ) +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(7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/10 + 2) + </a:t>
            </a:r>
            <a:r>
              <a:rPr lang="el-GR" altLang="ko-KR" dirty="0">
                <a:latin typeface="Times New Roman" pitchFamily="18" charset="0"/>
                <a:ea typeface="굴림" charset="-127"/>
                <a:cs typeface="Arial" charset="0"/>
              </a:rPr>
              <a:t>Θ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</a:t>
            </a:r>
            <a:endParaRPr lang="el-GR" altLang="ko-KR" i="0" dirty="0">
              <a:latin typeface="Times New Roman" pitchFamily="18" charset="0"/>
              <a:ea typeface="굴림" charset="-127"/>
              <a:cs typeface="Arial" charset="0"/>
            </a:endParaRP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1828006" y="457200"/>
            <a:ext cx="571500" cy="355600"/>
            <a:chOff x="4024" y="3960"/>
            <a:chExt cx="200" cy="128"/>
          </a:xfrm>
        </p:grpSpPr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ko-KR" dirty="0"/>
              <a:t>평균 선형시간 선택 알고리즘의 원리를 이해한다.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dirty="0"/>
              <a:t>평균 선형시간 선택 알고리즘의 수행시간 분석을 이해한다.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dirty="0"/>
              <a:t>최악의 경우 선형시간 선택 알고리즘의 원리를 이해한다.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dirty="0"/>
              <a:t>최악의 경우 선형시간 선택 알고리즘의 수행시간 분석을 이해한다.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dirty="0"/>
              <a:t>평균 선형시간 선택 알고리즘과 최악의 경우 선형시간 선택 알고리즘의 관계를 이해한다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Selection (</a:t>
            </a:r>
            <a:r>
              <a:rPr lang="en-US" altLang="ko-KR" dirty="0" err="1"/>
              <a:t>i</a:t>
            </a:r>
            <a:r>
              <a:rPr lang="ko-KR" altLang="en-US" dirty="0"/>
              <a:t> 번째 작은 수 찾기</a:t>
            </a:r>
            <a:r>
              <a:rPr lang="en-US" altLang="ko-KR" dirty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배열 </a:t>
            </a:r>
            <a:r>
              <a:rPr lang="en-US" altLang="ko-KR" sz="2800" dirty="0" smtClean="0">
                <a:latin typeface="+mj-ea"/>
                <a:ea typeface="+mj-ea"/>
              </a:rPr>
              <a:t>A[</a:t>
            </a:r>
            <a:r>
              <a:rPr lang="en-US" altLang="ko-KR" sz="2800" i="1" dirty="0" smtClean="0">
                <a:latin typeface="+mj-ea"/>
                <a:ea typeface="+mj-ea"/>
              </a:rPr>
              <a:t>p</a:t>
            </a:r>
            <a:r>
              <a:rPr lang="en-US" altLang="ko-KR" sz="2800" dirty="0" smtClean="0">
                <a:latin typeface="+mj-ea"/>
                <a:ea typeface="+mj-ea"/>
              </a:rPr>
              <a:t> ... </a:t>
            </a:r>
            <a:r>
              <a:rPr lang="en-US" altLang="ko-KR" sz="2800" i="1" dirty="0" smtClean="0">
                <a:latin typeface="+mj-ea"/>
                <a:ea typeface="+mj-ea"/>
              </a:rPr>
              <a:t>r</a:t>
            </a:r>
            <a:r>
              <a:rPr lang="en-US" altLang="ko-KR" sz="2800" dirty="0" smtClean="0">
                <a:latin typeface="+mj-ea"/>
                <a:ea typeface="+mj-ea"/>
              </a:rPr>
              <a:t>]</a:t>
            </a:r>
            <a:r>
              <a:rPr lang="ko-KR" altLang="en-US" sz="2800" dirty="0" smtClean="0">
                <a:latin typeface="+mj-ea"/>
                <a:ea typeface="+mj-ea"/>
              </a:rPr>
              <a:t>에서 </a:t>
            </a:r>
            <a:r>
              <a:rPr lang="en-US" altLang="ko-KR" sz="2800" i="1" dirty="0" err="1" smtClean="0">
                <a:latin typeface="+mj-ea"/>
                <a:ea typeface="+mj-ea"/>
              </a:rPr>
              <a:t>i</a:t>
            </a:r>
            <a:r>
              <a:rPr lang="ko-KR" altLang="en-US" sz="2800" dirty="0" smtClean="0">
                <a:latin typeface="+mj-ea"/>
                <a:ea typeface="+mj-ea"/>
              </a:rPr>
              <a:t>번째 작은 원소를 찾는다 </a:t>
            </a:r>
          </a:p>
          <a:p>
            <a:r>
              <a:rPr lang="ko-KR" altLang="en-US" sz="2800" dirty="0" err="1" smtClean="0">
                <a:latin typeface="+mj-ea"/>
                <a:ea typeface="+mj-ea"/>
              </a:rPr>
              <a:t>두가지</a:t>
            </a:r>
            <a:r>
              <a:rPr lang="ko-KR" altLang="en-US" sz="2800" dirty="0" smtClean="0">
                <a:latin typeface="+mj-ea"/>
                <a:ea typeface="+mj-ea"/>
              </a:rPr>
              <a:t> 알고리즘을 배운다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평균적으로 선형시간이 소요되는 알고리즘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최악의 경우에도 선형시간이 소요되는 알고리즘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평균 선형시간 </a:t>
            </a:r>
            <a:r>
              <a:rPr lang="en-US" altLang="ko-KR" dirty="0"/>
              <a:t>Selection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select </a:t>
            </a:r>
            <a:r>
              <a:rPr lang="en-US" altLang="ko-KR" sz="2000" smtClean="0">
                <a:ea typeface="굴림" charset="-127"/>
              </a:rPr>
              <a:t>(A,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r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)</a:t>
            </a:r>
            <a:endParaRPr lang="ko-KR" altLang="en-US" sz="200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배열 </a:t>
            </a:r>
            <a:r>
              <a:rPr lang="en-US" altLang="ko-KR" sz="1800" smtClean="0">
                <a:ea typeface="굴림" charset="-127"/>
              </a:rPr>
              <a:t>A[</a:t>
            </a:r>
            <a:r>
              <a:rPr lang="en-US" altLang="ko-KR" sz="1800" i="1" smtClean="0">
                <a:ea typeface="굴림" charset="-127"/>
              </a:rPr>
              <a:t>p</a:t>
            </a:r>
            <a:r>
              <a:rPr lang="en-US" altLang="ko-KR" sz="1800" smtClean="0">
                <a:ea typeface="굴림" charset="-127"/>
              </a:rPr>
              <a:t> ... </a:t>
            </a:r>
            <a:r>
              <a:rPr lang="en-US" altLang="ko-KR" sz="1800" i="1" smtClean="0">
                <a:ea typeface="굴림" charset="-127"/>
              </a:rPr>
              <a:t>r</a:t>
            </a:r>
            <a:r>
              <a:rPr lang="en-US" altLang="ko-KR" sz="1800" smtClean="0">
                <a:ea typeface="굴림" charset="-127"/>
              </a:rPr>
              <a:t>]</a:t>
            </a:r>
            <a:r>
              <a:rPr lang="ko-KR" altLang="en-US" sz="1800" smtClean="0">
                <a:ea typeface="굴림" charset="-127"/>
              </a:rPr>
              <a:t>에서 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ko-KR" altLang="en-US" sz="1800" smtClean="0">
                <a:ea typeface="굴림" charset="-127"/>
              </a:rPr>
              <a:t>번째 작은 원소를 찾는다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 </a:t>
            </a:r>
            <a:endParaRPr lang="en-US" altLang="ko-KR" sz="2000" b="1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 = </a:t>
            </a:r>
            <a:r>
              <a:rPr lang="en-US" altLang="ko-KR" sz="2000" i="1" smtClean="0">
                <a:ea typeface="굴림" charset="-127"/>
              </a:rPr>
              <a:t>r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A[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;   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원소가 하나뿐인 경우</a:t>
            </a:r>
            <a:r>
              <a:rPr lang="en-US" altLang="ko-KR" sz="1800" smtClean="0">
                <a:ea typeface="굴림" charset="-127"/>
              </a:rPr>
              <a:t>.  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ko-KR" altLang="en-US" sz="1800" smtClean="0">
                <a:ea typeface="굴림" charset="-127"/>
              </a:rPr>
              <a:t>는 반드시 </a:t>
            </a:r>
            <a:r>
              <a:rPr lang="en-US" altLang="ko-KR" sz="1800" smtClean="0">
                <a:ea typeface="굴림" charset="-127"/>
              </a:rPr>
              <a:t>1.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 	</a:t>
            </a:r>
            <a:r>
              <a:rPr lang="en-US" altLang="ko-KR" sz="2000" i="1" smtClean="0">
                <a:ea typeface="굴림" charset="-127"/>
              </a:rPr>
              <a:t>q</a:t>
            </a:r>
            <a:r>
              <a:rPr lang="en-US" altLang="ko-KR" sz="2000" smtClean="0">
                <a:ea typeface="굴림" charset="-127"/>
              </a:rPr>
              <a:t> ← partition(A,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r</a:t>
            </a:r>
            <a:r>
              <a:rPr lang="en-US" altLang="ko-KR" sz="2000" smtClean="0">
                <a:ea typeface="굴림" charset="-127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1" smtClean="0">
                <a:ea typeface="굴림" charset="-127"/>
              </a:rPr>
              <a:t>	k</a:t>
            </a:r>
            <a:r>
              <a:rPr lang="en-US" altLang="ko-KR" sz="2000" smtClean="0">
                <a:ea typeface="굴림" charset="-127"/>
              </a:rPr>
              <a:t> ← </a:t>
            </a:r>
            <a:r>
              <a:rPr lang="en-US" altLang="ko-KR" sz="2000" i="1" smtClean="0">
                <a:ea typeface="굴림" charset="-127"/>
              </a:rPr>
              <a:t>q-p</a:t>
            </a:r>
            <a:r>
              <a:rPr lang="en-US" altLang="ko-KR" sz="2000" smtClean="0">
                <a:ea typeface="굴림" charset="-127"/>
              </a:rPr>
              <a:t>+1; 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1800" smtClean="0">
                <a:ea typeface="굴림" charset="-127"/>
              </a:rPr>
              <a:t> : </a:t>
            </a:r>
            <a:r>
              <a:rPr lang="ko-KR" altLang="en-US" sz="1800" smtClean="0">
                <a:ea typeface="굴림" charset="-127"/>
              </a:rPr>
              <a:t>기준원소가 전체에서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ko-KR" altLang="en-US" sz="1800" smtClean="0">
                <a:ea typeface="굴림" charset="-127"/>
              </a:rPr>
              <a:t> 번째 작은 원소임을 의미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b="1" smtClean="0">
                <a:ea typeface="굴림" charset="-127"/>
              </a:rPr>
              <a:t>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&lt;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select</a:t>
            </a:r>
            <a:r>
              <a:rPr lang="en-US" altLang="ko-KR" sz="2000" smtClean="0">
                <a:ea typeface="굴림" charset="-127"/>
              </a:rPr>
              <a:t>(A,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q-</a:t>
            </a:r>
            <a:r>
              <a:rPr lang="en-US" altLang="ko-KR" sz="2000" smtClean="0">
                <a:ea typeface="굴림" charset="-127"/>
              </a:rPr>
              <a:t>1,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) ;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왼쪽 그룹으로 범위를 좁힘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=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A[</a:t>
            </a:r>
            <a:r>
              <a:rPr lang="en-US" altLang="ko-KR" sz="2000" i="1" smtClean="0">
                <a:ea typeface="굴림" charset="-127"/>
              </a:rPr>
              <a:t>q</a:t>
            </a:r>
            <a:r>
              <a:rPr lang="en-US" altLang="ko-KR" sz="2000" smtClean="0">
                <a:ea typeface="굴림" charset="-127"/>
              </a:rPr>
              <a:t>] ;               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기준원소가 바로 찾는 원소임</a:t>
            </a:r>
            <a:r>
              <a:rPr lang="ko-KR" altLang="en-US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return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select</a:t>
            </a:r>
            <a:r>
              <a:rPr lang="en-US" altLang="ko-KR" sz="2000" smtClean="0">
                <a:ea typeface="굴림" charset="-127"/>
              </a:rPr>
              <a:t>(A,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q-</a:t>
            </a:r>
            <a:r>
              <a:rPr lang="en-US" altLang="ko-KR" sz="2000" smtClean="0">
                <a:ea typeface="굴림" charset="-127"/>
              </a:rPr>
              <a:t>1,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) ;              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오른쪽 그룹으로 범위를 좁힘</a:t>
            </a:r>
            <a:r>
              <a:rPr lang="ko-KR" altLang="en-US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2000" smtClean="0">
              <a:ea typeface="굴림" charset="-127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352925" y="5486400"/>
            <a:ext cx="363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2000" i="0">
                <a:ea typeface="굴림" charset="-127"/>
              </a:rPr>
              <a:t>평균 수행시간</a:t>
            </a:r>
            <a:r>
              <a:rPr lang="en-US" altLang="ko-KR" sz="2000" i="0">
                <a:ea typeface="굴림" charset="-127"/>
              </a:rPr>
              <a:t>: </a:t>
            </a:r>
            <a:r>
              <a:rPr lang="el-GR" altLang="ko-KR" sz="2000" i="0">
                <a:latin typeface="Times New Roman" pitchFamily="18" charset="0"/>
              </a:rPr>
              <a:t>Θ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</a:t>
            </a:r>
          </a:p>
          <a:p>
            <a:pPr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2000" i="0">
                <a:latin typeface="굴림" charset="-127"/>
                <a:ea typeface="굴림" charset="-127"/>
              </a:rPr>
              <a:t>최악의 경우 수행시간</a:t>
            </a:r>
            <a:r>
              <a:rPr lang="en-US" altLang="ko-KR" sz="2000" i="0">
                <a:latin typeface="굴림" charset="-127"/>
                <a:ea typeface="굴림" charset="-127"/>
              </a:rPr>
              <a:t>: </a:t>
            </a:r>
            <a:r>
              <a:rPr lang="el-GR" altLang="ko-KR" sz="2000" i="0">
                <a:latin typeface="Times New Roman" pitchFamily="18" charset="0"/>
              </a:rPr>
              <a:t>Θ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000" i="0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</a:t>
            </a:r>
            <a:r>
              <a:rPr lang="en-US" altLang="ko-KR" sz="2000" i="0">
                <a:ea typeface="굴림" charset="-127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7759700" y="30972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30405" name="Group 5"/>
          <p:cNvGraphicFramePr>
            <a:graphicFrameLocks noGrp="1"/>
          </p:cNvGraphicFramePr>
          <p:nvPr/>
        </p:nvGraphicFramePr>
        <p:xfrm>
          <a:off x="2184400" y="30845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5" name="Text Box 32"/>
          <p:cNvSpPr txBox="1">
            <a:spLocks noChangeArrowheads="1"/>
          </p:cNvSpPr>
          <p:nvPr/>
        </p:nvSpPr>
        <p:spPr bwMode="auto">
          <a:xfrm>
            <a:off x="2295525" y="2371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>
                <a:ea typeface="굴림" charset="-127"/>
              </a:rPr>
              <a:t>p</a:t>
            </a:r>
          </a:p>
        </p:txBody>
      </p:sp>
      <p:sp>
        <p:nvSpPr>
          <p:cNvPr id="12316" name="Text Box 33"/>
          <p:cNvSpPr txBox="1">
            <a:spLocks noChangeArrowheads="1"/>
          </p:cNvSpPr>
          <p:nvPr/>
        </p:nvSpPr>
        <p:spPr bwMode="auto">
          <a:xfrm>
            <a:off x="7781925" y="2409825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>
                <a:ea typeface="굴림" charset="-127"/>
              </a:rPr>
              <a:t>r</a:t>
            </a:r>
          </a:p>
        </p:txBody>
      </p:sp>
      <p:sp>
        <p:nvSpPr>
          <p:cNvPr id="230434" name="Line 34"/>
          <p:cNvSpPr>
            <a:spLocks noChangeShapeType="1"/>
          </p:cNvSpPr>
          <p:nvPr/>
        </p:nvSpPr>
        <p:spPr bwMode="auto">
          <a:xfrm>
            <a:off x="2463800" y="27797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35" name="Line 35"/>
          <p:cNvSpPr>
            <a:spLocks noChangeShapeType="1"/>
          </p:cNvSpPr>
          <p:nvPr/>
        </p:nvSpPr>
        <p:spPr bwMode="auto">
          <a:xfrm>
            <a:off x="7937500" y="27670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36" name="Oval 36"/>
          <p:cNvSpPr>
            <a:spLocks noChangeArrowheads="1"/>
          </p:cNvSpPr>
          <p:nvPr/>
        </p:nvSpPr>
        <p:spPr bwMode="auto">
          <a:xfrm>
            <a:off x="4114800" y="42656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30527" name="Group 127"/>
          <p:cNvGraphicFramePr>
            <a:graphicFrameLocks noGrp="1"/>
          </p:cNvGraphicFramePr>
          <p:nvPr/>
        </p:nvGraphicFramePr>
        <p:xfrm>
          <a:off x="2197100" y="42656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2344" name="Text Box 92"/>
          <p:cNvSpPr txBox="1">
            <a:spLocks noChangeArrowheads="1"/>
          </p:cNvSpPr>
          <p:nvPr/>
        </p:nvSpPr>
        <p:spPr bwMode="auto">
          <a:xfrm>
            <a:off x="911225" y="31480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입력배열</a:t>
            </a:r>
          </a:p>
        </p:txBody>
      </p:sp>
      <p:sp>
        <p:nvSpPr>
          <p:cNvPr id="12345" name="Text Box 93"/>
          <p:cNvSpPr txBox="1">
            <a:spLocks noChangeArrowheads="1"/>
          </p:cNvSpPr>
          <p:nvPr/>
        </p:nvSpPr>
        <p:spPr bwMode="auto">
          <a:xfrm>
            <a:off x="1457325" y="43291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분할</a:t>
            </a:r>
          </a:p>
        </p:txBody>
      </p:sp>
      <p:sp>
        <p:nvSpPr>
          <p:cNvPr id="12346" name="Text Box 95"/>
          <p:cNvSpPr txBox="1">
            <a:spLocks noChangeArrowheads="1"/>
          </p:cNvSpPr>
          <p:nvPr/>
        </p:nvSpPr>
        <p:spPr bwMode="auto">
          <a:xfrm>
            <a:off x="923925" y="1852613"/>
            <a:ext cx="256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i="0">
                <a:ea typeface="굴림" charset="-127"/>
              </a:rPr>
              <a:t>2</a:t>
            </a:r>
            <a:r>
              <a:rPr lang="ko-KR" altLang="en-US" sz="2000" i="0">
                <a:ea typeface="굴림" charset="-127"/>
              </a:rPr>
              <a:t>번째 작은 원소 찾기</a:t>
            </a:r>
          </a:p>
        </p:txBody>
      </p:sp>
      <p:sp>
        <p:nvSpPr>
          <p:cNvPr id="230498" name="Oval 98"/>
          <p:cNvSpPr>
            <a:spLocks noChangeArrowheads="1"/>
          </p:cNvSpPr>
          <p:nvPr/>
        </p:nvSpPr>
        <p:spPr bwMode="auto">
          <a:xfrm>
            <a:off x="4127500" y="5575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30528" name="Group 128"/>
          <p:cNvGraphicFramePr>
            <a:graphicFrameLocks noGrp="1"/>
          </p:cNvGraphicFramePr>
          <p:nvPr/>
        </p:nvGraphicFramePr>
        <p:xfrm>
          <a:off x="2209800" y="5575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372" name="Text Box 126"/>
          <p:cNvSpPr txBox="1">
            <a:spLocks noChangeArrowheads="1"/>
          </p:cNvSpPr>
          <p:nvPr/>
        </p:nvSpPr>
        <p:spPr bwMode="auto">
          <a:xfrm>
            <a:off x="936625" y="6297613"/>
            <a:ext cx="473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왼쪽 그룹에서 </a:t>
            </a:r>
            <a:r>
              <a:rPr lang="en-US" altLang="ko-KR" sz="2000" i="0">
                <a:ea typeface="굴림" charset="-127"/>
              </a:rPr>
              <a:t>2</a:t>
            </a:r>
            <a:r>
              <a:rPr lang="ko-KR" altLang="en-US" sz="2000" i="0">
                <a:ea typeface="굴림" charset="-127"/>
              </a:rPr>
              <a:t>번째 작은 원소를 찾는다</a:t>
            </a:r>
          </a:p>
        </p:txBody>
      </p:sp>
      <p:sp>
        <p:nvSpPr>
          <p:cNvPr id="230529" name="Line 129"/>
          <p:cNvSpPr>
            <a:spLocks noChangeShapeType="1"/>
          </p:cNvSpPr>
          <p:nvPr/>
        </p:nvSpPr>
        <p:spPr bwMode="auto">
          <a:xfrm>
            <a:off x="3124200" y="51562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Oval 2"/>
          <p:cNvSpPr>
            <a:spLocks noChangeArrowheads="1"/>
          </p:cNvSpPr>
          <p:nvPr/>
        </p:nvSpPr>
        <p:spPr bwMode="auto">
          <a:xfrm>
            <a:off x="7759700" y="28305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29379" name="Group 3"/>
          <p:cNvGraphicFramePr>
            <a:graphicFrameLocks noGrp="1"/>
          </p:cNvGraphicFramePr>
          <p:nvPr/>
        </p:nvGraphicFramePr>
        <p:xfrm>
          <a:off x="2184400" y="28178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2295525" y="21050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>
                <a:ea typeface="굴림" charset="-127"/>
              </a:rPr>
              <a:t>p</a:t>
            </a:r>
          </a:p>
        </p:txBody>
      </p:sp>
      <p:sp>
        <p:nvSpPr>
          <p:cNvPr id="14364" name="Text Box 31"/>
          <p:cNvSpPr txBox="1">
            <a:spLocks noChangeArrowheads="1"/>
          </p:cNvSpPr>
          <p:nvPr/>
        </p:nvSpPr>
        <p:spPr bwMode="auto">
          <a:xfrm>
            <a:off x="7781925" y="2143125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>
                <a:ea typeface="굴림" charset="-127"/>
              </a:rPr>
              <a:t>r</a:t>
            </a:r>
          </a:p>
        </p:txBody>
      </p:sp>
      <p:sp>
        <p:nvSpPr>
          <p:cNvPr id="229408" name="Line 32"/>
          <p:cNvSpPr>
            <a:spLocks noChangeShapeType="1"/>
          </p:cNvSpPr>
          <p:nvPr/>
        </p:nvSpPr>
        <p:spPr bwMode="auto">
          <a:xfrm>
            <a:off x="2463800" y="25130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>
            <a:off x="7937500" y="25003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10" name="Oval 34"/>
          <p:cNvSpPr>
            <a:spLocks noChangeArrowheads="1"/>
          </p:cNvSpPr>
          <p:nvPr/>
        </p:nvSpPr>
        <p:spPr bwMode="auto">
          <a:xfrm>
            <a:off x="4114800" y="39989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29505" name="Group 129"/>
          <p:cNvGraphicFramePr>
            <a:graphicFrameLocks noGrp="1"/>
          </p:cNvGraphicFramePr>
          <p:nvPr/>
        </p:nvGraphicFramePr>
        <p:xfrm>
          <a:off x="2197100" y="39989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29466" name="Oval 90"/>
          <p:cNvSpPr>
            <a:spLocks noChangeArrowheads="1"/>
          </p:cNvSpPr>
          <p:nvPr/>
        </p:nvSpPr>
        <p:spPr bwMode="auto">
          <a:xfrm>
            <a:off x="4114800" y="5473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aphicFrame>
        <p:nvGraphicFramePr>
          <p:cNvPr id="229467" name="Group 91"/>
          <p:cNvGraphicFramePr>
            <a:graphicFrameLocks noGrp="1"/>
          </p:cNvGraphicFramePr>
          <p:nvPr/>
        </p:nvGraphicFramePr>
        <p:xfrm>
          <a:off x="2197100" y="54737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4417" name="Text Box 118"/>
          <p:cNvSpPr txBox="1">
            <a:spLocks noChangeArrowheads="1"/>
          </p:cNvSpPr>
          <p:nvPr/>
        </p:nvSpPr>
        <p:spPr bwMode="auto">
          <a:xfrm>
            <a:off x="911225" y="28813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입력배열</a:t>
            </a:r>
          </a:p>
        </p:txBody>
      </p:sp>
      <p:sp>
        <p:nvSpPr>
          <p:cNvPr id="14418" name="Text Box 119"/>
          <p:cNvSpPr txBox="1">
            <a:spLocks noChangeArrowheads="1"/>
          </p:cNvSpPr>
          <p:nvPr/>
        </p:nvSpPr>
        <p:spPr bwMode="auto">
          <a:xfrm>
            <a:off x="1457325" y="40624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분할</a:t>
            </a:r>
          </a:p>
        </p:txBody>
      </p:sp>
      <p:sp>
        <p:nvSpPr>
          <p:cNvPr id="14419" name="Text Box 124"/>
          <p:cNvSpPr txBox="1">
            <a:spLocks noChangeArrowheads="1"/>
          </p:cNvSpPr>
          <p:nvPr/>
        </p:nvSpPr>
        <p:spPr bwMode="auto">
          <a:xfrm>
            <a:off x="3400425" y="6284913"/>
            <a:ext cx="499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i="0">
                <a:ea typeface="굴림" charset="-127"/>
              </a:rPr>
              <a:t>오른쪽 그룹에서 </a:t>
            </a:r>
            <a:r>
              <a:rPr lang="en-US" altLang="ko-KR" sz="2000" i="0">
                <a:ea typeface="굴림" charset="-127"/>
              </a:rPr>
              <a:t>3</a:t>
            </a:r>
            <a:r>
              <a:rPr lang="ko-KR" altLang="en-US" sz="2000" i="0">
                <a:ea typeface="굴림" charset="-127"/>
              </a:rPr>
              <a:t>번째 작은 원소를 찾는다</a:t>
            </a:r>
          </a:p>
        </p:txBody>
      </p:sp>
      <p:sp>
        <p:nvSpPr>
          <p:cNvPr id="14420" name="Text Box 126"/>
          <p:cNvSpPr txBox="1">
            <a:spLocks noChangeArrowheads="1"/>
          </p:cNvSpPr>
          <p:nvPr/>
        </p:nvSpPr>
        <p:spPr bwMode="auto">
          <a:xfrm>
            <a:off x="923925" y="1585913"/>
            <a:ext cx="256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i="0">
                <a:ea typeface="굴림" charset="-127"/>
              </a:rPr>
              <a:t>7</a:t>
            </a:r>
            <a:r>
              <a:rPr lang="ko-KR" altLang="en-US" sz="2000" i="0">
                <a:ea typeface="굴림" charset="-127"/>
              </a:rPr>
              <a:t>번째 작은 원소 찾기</a:t>
            </a:r>
          </a:p>
        </p:txBody>
      </p:sp>
      <p:sp>
        <p:nvSpPr>
          <p:cNvPr id="229503" name="Line 127"/>
          <p:cNvSpPr>
            <a:spLocks noChangeShapeType="1"/>
          </p:cNvSpPr>
          <p:nvPr/>
        </p:nvSpPr>
        <p:spPr bwMode="auto">
          <a:xfrm>
            <a:off x="2184400" y="61595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422" name="Text Box 128"/>
          <p:cNvSpPr txBox="1">
            <a:spLocks noChangeArrowheads="1"/>
          </p:cNvSpPr>
          <p:nvPr/>
        </p:nvSpPr>
        <p:spPr bwMode="auto">
          <a:xfrm>
            <a:off x="2346325" y="6157913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i="0">
                <a:ea typeface="굴림" charset="-127"/>
              </a:rPr>
              <a:t>4</a:t>
            </a:r>
            <a:r>
              <a:rPr lang="ko-KR" altLang="en-US" sz="2000" i="0">
                <a:ea typeface="굴림" charset="-127"/>
              </a:rPr>
              <a:t>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77925" y="1893888"/>
            <a:ext cx="627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≤     </a:t>
            </a:r>
            <a:r>
              <a:rPr lang="el-GR" altLang="ko-KR" sz="3600" i="0" dirty="0">
                <a:latin typeface="Times New Roman" pitchFamily="18" charset="0"/>
                <a:ea typeface="굴림" charset="-127"/>
                <a:cs typeface="Times New Roman" pitchFamily="18" charset="0"/>
              </a:rPr>
              <a:t>Σ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max[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k</a:t>
            </a:r>
            <a:r>
              <a:rPr lang="en-US" altLang="ko-KR" b="1" i="0" dirty="0">
                <a:latin typeface="Times New Roman" pitchFamily="18" charset="0"/>
                <a:ea typeface="굴림" charset="-127"/>
                <a:cs typeface="Arial" charset="0"/>
              </a:rPr>
              <a:t>-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1), 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-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k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)]   +  </a:t>
            </a:r>
            <a:r>
              <a:rPr lang="el-GR" altLang="ko-KR" dirty="0">
                <a:latin typeface="Times New Roman" pitchFamily="18" charset="0"/>
                <a:ea typeface="굴림" charset="-127"/>
                <a:cs typeface="Arial" charset="0"/>
              </a:rPr>
              <a:t>Θ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</a:t>
            </a:r>
            <a:endParaRPr lang="el-GR" altLang="ko-KR" i="0" dirty="0">
              <a:latin typeface="Times New Roman" pitchFamily="18" charset="0"/>
              <a:ea typeface="굴림" charset="-127"/>
              <a:cs typeface="Arial" charset="0"/>
            </a:endParaRPr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796925" y="4244975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i="0">
                <a:ea typeface="굴림" charset="-127"/>
              </a:rPr>
              <a:t>이것은 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) ≤ 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cn</a:t>
            </a:r>
            <a:r>
              <a:rPr lang="ko-KR" altLang="en-US" sz="2400" i="0">
                <a:ea typeface="굴림" charset="-127"/>
              </a:rPr>
              <a:t>임을 추정 후 증명법으로 증명할 수 있다 </a:t>
            </a:r>
          </a:p>
        </p:txBody>
      </p: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758825" y="47275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>
                <a:latin typeface="Times New Roman" pitchFamily="18" charset="0"/>
                <a:ea typeface="굴림" charset="-127"/>
              </a:rPr>
              <a:t>∴ T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i="0">
                <a:latin typeface="Times New Roman" pitchFamily="18" charset="0"/>
                <a:ea typeface="굴림" charset="-127"/>
              </a:rPr>
              <a:t>) = </a:t>
            </a:r>
            <a:r>
              <a:rPr lang="en-US" altLang="ko-KR">
                <a:latin typeface="Times New Roman" pitchFamily="18" charset="0"/>
                <a:ea typeface="굴림" charset="-127"/>
              </a:rPr>
              <a:t>O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)</a:t>
            </a:r>
            <a:endParaRPr lang="ko-KR" altLang="en-US" i="0">
              <a:latin typeface="Times New Roman" pitchFamily="18" charset="0"/>
              <a:ea typeface="굴림" charset="-127"/>
            </a:endParaRP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822325" y="5272088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 =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l-GR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latin typeface="Times New Roman" panose="02020603050405020304" pitchFamily="18" charset="0"/>
              </a:rPr>
              <a:t>Θ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2320925" y="1728788"/>
            <a:ext cx="922338" cy="993775"/>
            <a:chOff x="1462" y="1089"/>
            <a:chExt cx="581" cy="626"/>
          </a:xfrm>
        </p:grpSpPr>
        <p:grpSp>
          <p:nvGrpSpPr>
            <p:cNvPr id="16397" name="Group 20"/>
            <p:cNvGrpSpPr>
              <a:grpSpLocks/>
            </p:cNvGrpSpPr>
            <p:nvPr/>
          </p:nvGrpSpPr>
          <p:grpSpPr bwMode="auto">
            <a:xfrm>
              <a:off x="1462" y="1162"/>
              <a:ext cx="218" cy="504"/>
              <a:chOff x="2238" y="1674"/>
              <a:chExt cx="218" cy="504"/>
            </a:xfrm>
          </p:grpSpPr>
          <p:sp>
            <p:nvSpPr>
              <p:cNvPr id="16400" name="Text Box 17"/>
              <p:cNvSpPr txBox="1">
                <a:spLocks noChangeArrowheads="1"/>
              </p:cNvSpPr>
              <p:nvPr/>
            </p:nvSpPr>
            <p:spPr bwMode="auto">
              <a:xfrm>
                <a:off x="2238" y="1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2400">
                    <a:latin typeface="Times New Roman" pitchFamily="18" charset="0"/>
                    <a:ea typeface="굴림" charset="-127"/>
                  </a:rPr>
                  <a:t>n</a:t>
                </a:r>
              </a:p>
            </p:txBody>
          </p:sp>
          <p:sp>
            <p:nvSpPr>
              <p:cNvPr id="16401" name="Text Box 18"/>
              <p:cNvSpPr txBox="1">
                <a:spLocks noChangeArrowheads="1"/>
              </p:cNvSpPr>
              <p:nvPr/>
            </p:nvSpPr>
            <p:spPr bwMode="auto">
              <a:xfrm>
                <a:off x="2238" y="16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2400" i="0">
                    <a:latin typeface="Times New Roman" pitchFamily="18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239635" name="Line 19"/>
              <p:cNvSpPr>
                <a:spLocks noChangeShapeType="1"/>
              </p:cNvSpPr>
              <p:nvPr/>
            </p:nvSpPr>
            <p:spPr bwMode="auto">
              <a:xfrm>
                <a:off x="2240" y="193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8" name="Text Box 21"/>
            <p:cNvSpPr txBox="1">
              <a:spLocks noChangeArrowheads="1"/>
            </p:cNvSpPr>
            <p:nvPr/>
          </p:nvSpPr>
          <p:spPr bwMode="auto">
            <a:xfrm>
              <a:off x="1606" y="1465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k </a:t>
              </a:r>
              <a:r>
                <a:rPr lang="en-US" altLang="ko-KR" sz="2000" i="0">
                  <a:latin typeface="Times New Roman" pitchFamily="18" charset="0"/>
                  <a:ea typeface="굴림" charset="-127"/>
                </a:rPr>
                <a:t>= 1</a:t>
              </a:r>
            </a:p>
          </p:txBody>
        </p:sp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1718" y="10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n</a:t>
              </a:r>
              <a:endParaRPr lang="en-US" altLang="ko-KR" sz="2000" i="0"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16392" name="Text Box 24"/>
          <p:cNvSpPr txBox="1">
            <a:spLocks noChangeArrowheads="1"/>
          </p:cNvSpPr>
          <p:nvPr/>
        </p:nvSpPr>
        <p:spPr bwMode="auto">
          <a:xfrm>
            <a:off x="2587625" y="3122613"/>
            <a:ext cx="399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i="0">
                <a:ea typeface="굴림" charset="-127"/>
              </a:rPr>
              <a:t>분할된 양쪽 중 큰 쪽을 처리하는 비용</a:t>
            </a:r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2896394" y="2057401"/>
            <a:ext cx="3048000" cy="457200"/>
          </a:xfrm>
          <a:prstGeom prst="rect">
            <a:avLst/>
          </a:prstGeom>
          <a:noFill/>
          <a:ln w="3810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 flipV="1">
            <a:off x="4597400" y="25654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5407025" y="3579813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i="0">
                <a:ea typeface="굴림" charset="-127"/>
              </a:rPr>
              <a:t>재귀호출을 재외한 오비헤드</a:t>
            </a:r>
          </a:p>
          <a:p>
            <a:r>
              <a:rPr lang="en-US" altLang="ko-KR" sz="1800" i="0">
                <a:ea typeface="굴림" charset="-127"/>
              </a:rPr>
              <a:t>(</a:t>
            </a:r>
            <a:r>
              <a:rPr lang="ko-KR" altLang="en-US" sz="1800" i="0">
                <a:ea typeface="굴림" charset="-127"/>
              </a:rPr>
              <a:t>분할이 대부분</a:t>
            </a:r>
            <a:r>
              <a:rPr lang="en-US" altLang="ko-KR" sz="1800" i="0">
                <a:ea typeface="굴림" charset="-127"/>
              </a:rPr>
              <a:t>)</a:t>
            </a: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 flipV="1">
            <a:off x="6972300" y="25273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수행시간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0025" y="293688"/>
            <a:ext cx="627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≤     </a:t>
            </a:r>
            <a:r>
              <a:rPr lang="el-GR" altLang="ko-KR" sz="3600" i="0" dirty="0">
                <a:latin typeface="Times New Roman" pitchFamily="18" charset="0"/>
                <a:ea typeface="굴림" charset="-127"/>
                <a:cs typeface="Times New Roman" pitchFamily="18" charset="0"/>
              </a:rPr>
              <a:t>Σ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max[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k</a:t>
            </a:r>
            <a:r>
              <a:rPr lang="en-US" altLang="ko-KR" b="1" i="0" dirty="0">
                <a:latin typeface="Times New Roman" pitchFamily="18" charset="0"/>
                <a:ea typeface="굴림" charset="-127"/>
                <a:cs typeface="Arial" charset="0"/>
              </a:rPr>
              <a:t>-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1),  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-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k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)]   +  </a:t>
            </a:r>
            <a:r>
              <a:rPr lang="el-GR" altLang="ko-KR" dirty="0">
                <a:latin typeface="Times New Roman" pitchFamily="18" charset="0"/>
                <a:ea typeface="굴림" charset="-127"/>
                <a:cs typeface="Arial" charset="0"/>
              </a:rPr>
              <a:t>Θ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 dirty="0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 dirty="0">
                <a:latin typeface="Times New Roman" pitchFamily="18" charset="0"/>
                <a:ea typeface="굴림" charset="-127"/>
                <a:cs typeface="Arial" charset="0"/>
              </a:rPr>
              <a:t>)</a:t>
            </a:r>
            <a:endParaRPr lang="el-GR" altLang="ko-KR" i="0" dirty="0">
              <a:latin typeface="Times New Roman" pitchFamily="18" charset="0"/>
              <a:ea typeface="굴림" charset="-127"/>
              <a:cs typeface="Arial" charset="0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43025" y="128588"/>
            <a:ext cx="922338" cy="993775"/>
            <a:chOff x="1462" y="1089"/>
            <a:chExt cx="581" cy="62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462" y="1162"/>
              <a:ext cx="218" cy="504"/>
              <a:chOff x="2238" y="1674"/>
              <a:chExt cx="218" cy="504"/>
            </a:xfrm>
          </p:grpSpPr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238" y="1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2400">
                    <a:latin typeface="Times New Roman" pitchFamily="18" charset="0"/>
                    <a:ea typeface="굴림" charset="-127"/>
                  </a:rPr>
                  <a:t>n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2238" y="16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2400" i="0">
                    <a:latin typeface="Times New Roman" pitchFamily="18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2240" y="193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1606" y="1465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k </a:t>
              </a:r>
              <a:r>
                <a:rPr lang="en-US" altLang="ko-KR" sz="2000" i="0">
                  <a:latin typeface="Times New Roman" pitchFamily="18" charset="0"/>
                  <a:ea typeface="굴림" charset="-127"/>
                </a:rPr>
                <a:t>= 1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1718" y="10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  <a:ea typeface="굴림" charset="-127"/>
                </a:rPr>
                <a:t>n</a:t>
              </a:r>
              <a:endParaRPr lang="en-US" altLang="ko-KR" sz="2000" i="0">
                <a:latin typeface="Times New Roman" pitchFamily="18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77925" y="2009775"/>
            <a:ext cx="334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>
                <a:latin typeface="Times New Roman" pitchFamily="18" charset="0"/>
                <a:ea typeface="굴림" charset="-127"/>
              </a:rPr>
              <a:t>T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=  </a:t>
            </a:r>
            <a:r>
              <a:rPr lang="en-US" altLang="ko-KR">
                <a:latin typeface="Times New Roman" pitchFamily="18" charset="0"/>
                <a:ea typeface="굴림" charset="-127"/>
                <a:cs typeface="Arial" charset="0"/>
              </a:rPr>
              <a:t>T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-1)</a:t>
            </a:r>
            <a:r>
              <a:rPr lang="ko-KR" altLang="en-US" i="0">
                <a:latin typeface="Times New Roman" pitchFamily="18" charset="0"/>
                <a:ea typeface="굴림" charset="-127"/>
                <a:cs typeface="Arial" charset="0"/>
              </a:rPr>
              <a:t>  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+ </a:t>
            </a:r>
            <a:r>
              <a:rPr lang="el-GR" altLang="ko-KR">
                <a:latin typeface="Times New Roman" pitchFamily="18" charset="0"/>
                <a:ea typeface="굴림" charset="-127"/>
                <a:cs typeface="Arial" charset="0"/>
              </a:rPr>
              <a:t>Θ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(</a:t>
            </a:r>
            <a:r>
              <a:rPr lang="en-US" altLang="ko-KR">
                <a:latin typeface="Times New Roman" pitchFamily="18" charset="0"/>
                <a:ea typeface="굴림" charset="-127"/>
                <a:cs typeface="Arial" charset="0"/>
              </a:rPr>
              <a:t>n</a:t>
            </a:r>
            <a:r>
              <a:rPr lang="en-US" altLang="ko-KR" i="0">
                <a:latin typeface="Times New Roman" pitchFamily="18" charset="0"/>
                <a:ea typeface="굴림" charset="-127"/>
                <a:cs typeface="Arial" charset="0"/>
              </a:rPr>
              <a:t>)</a:t>
            </a:r>
            <a:endParaRPr lang="el-GR" altLang="ko-KR" i="0">
              <a:latin typeface="Times New Roman" pitchFamily="18" charset="0"/>
              <a:ea typeface="굴림" charset="-127"/>
              <a:cs typeface="Arial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139825" y="3952875"/>
            <a:ext cx="223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∴ T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latin typeface="Times New Roman" panose="02020603050405020304" pitchFamily="18" charset="0"/>
              </a:rPr>
              <a:t>Θ</a:t>
            </a:r>
            <a:r>
              <a:rPr lang="en-US" altLang="ko-KR" sz="1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974725" y="3084513"/>
            <a:ext cx="454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i="0">
                <a:ea typeface="굴림" charset="-127"/>
              </a:rPr>
              <a:t>분할이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0</a:t>
            </a:r>
            <a:r>
              <a:rPr lang="en-US" altLang="ko-KR" sz="1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:</a:t>
            </a:r>
            <a:r>
              <a:rPr lang="en-US" altLang="ko-KR" sz="1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-1</a:t>
            </a:r>
            <a:r>
              <a:rPr lang="ko-KR" altLang="en-US" sz="1800" i="0">
                <a:ea typeface="굴림" charset="-127"/>
              </a:rPr>
              <a:t>로 되고 큰 쪽을 처리하는 비용</a:t>
            </a:r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V="1">
            <a:off x="2882900" y="25400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9" name="Text Box 17"/>
          <p:cNvSpPr txBox="1">
            <a:spLocks noChangeArrowheads="1"/>
          </p:cNvSpPr>
          <p:nvPr/>
        </p:nvSpPr>
        <p:spPr bwMode="auto">
          <a:xfrm>
            <a:off x="5191125" y="2500313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i="0">
                <a:ea typeface="굴림" charset="-127"/>
              </a:rPr>
              <a:t>재귀호출을 재외한 오비헤드</a:t>
            </a:r>
          </a:p>
          <a:p>
            <a:r>
              <a:rPr lang="en-US" altLang="ko-KR" sz="1800" i="0">
                <a:ea typeface="굴림" charset="-127"/>
              </a:rPr>
              <a:t>(</a:t>
            </a:r>
            <a:r>
              <a:rPr lang="ko-KR" altLang="en-US" sz="1800" i="0">
                <a:ea typeface="굴림" charset="-127"/>
              </a:rPr>
              <a:t>분할이 대부분</a:t>
            </a:r>
            <a:r>
              <a:rPr lang="en-US" altLang="ko-KR" sz="1800" i="0">
                <a:ea typeface="굴림" charset="-127"/>
              </a:rPr>
              <a:t>)</a:t>
            </a:r>
          </a:p>
        </p:txBody>
      </p:sp>
      <p:sp>
        <p:nvSpPr>
          <p:cNvPr id="240658" name="Line 18"/>
          <p:cNvSpPr>
            <a:spLocks noChangeShapeType="1"/>
          </p:cNvSpPr>
          <p:nvPr/>
        </p:nvSpPr>
        <p:spPr bwMode="auto">
          <a:xfrm flipH="1" flipV="1">
            <a:off x="4305300" y="2540000"/>
            <a:ext cx="812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최악의 경우 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635</Words>
  <Application>Microsoft Office PowerPoint</Application>
  <PresentationFormat>화면 슬라이드 쇼(4:3)</PresentationFormat>
  <Paragraphs>208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목판</vt:lpstr>
      <vt:lpstr>알고리즘 선택 알고리즘</vt:lpstr>
      <vt:lpstr>학습목표</vt:lpstr>
      <vt:lpstr>Selection (i 번째 작은 수 찾기)</vt:lpstr>
      <vt:lpstr>평균 선형시간 Selection Algorithm</vt:lpstr>
      <vt:lpstr>알고리즘 예시</vt:lpstr>
      <vt:lpstr>알고리즘 예시</vt:lpstr>
      <vt:lpstr>평균 수행시간</vt:lpstr>
      <vt:lpstr>PowerPoint 프레젠테이션</vt:lpstr>
      <vt:lpstr>최악의 경우 수행시간</vt:lpstr>
      <vt:lpstr>최악의 경우 선형시간</vt:lpstr>
      <vt:lpstr>PowerPoint 프레젠테이션</vt:lpstr>
      <vt:lpstr>기준 원소를 중심으로 한 대소 관계</vt:lpstr>
      <vt:lpstr>최악의 경우 수행시간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190</cp:revision>
  <dcterms:created xsi:type="dcterms:W3CDTF">2017-02-28T02:06:20Z</dcterms:created>
  <dcterms:modified xsi:type="dcterms:W3CDTF">2017-10-10T02:06:13Z</dcterms:modified>
</cp:coreProperties>
</file>