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953302-DAC9-4099-A166-44F7D8106EF8}" type="slidenum">
              <a:rPr lang="en-US" altLang="ko-KR" sz="1200" i="0">
                <a:latin typeface="Times" panose="02020603050405020304" pitchFamily="18" charset="0"/>
              </a:rPr>
              <a:pPr/>
              <a:t>11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10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A7CDEA-7522-4006-8908-9096FB2623E7}" type="slidenum">
              <a:rPr lang="en-US" altLang="ko-KR" sz="1200" i="0">
                <a:latin typeface="Times" panose="02020603050405020304" pitchFamily="18" charset="0"/>
              </a:rPr>
              <a:pPr/>
              <a:t>12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6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3B9BC6-CAFC-456D-93BA-C5D2EA338FA6}" type="slidenum">
              <a:rPr lang="en-US" altLang="ko-KR" sz="1200" i="0">
                <a:latin typeface="Times" panose="02020603050405020304" pitchFamily="18" charset="0"/>
              </a:rPr>
              <a:pPr/>
              <a:t>13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58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12798-6F9E-417C-97D1-5B95C80924FC}" type="slidenum">
              <a:rPr lang="en-US" altLang="ko-KR" sz="1200" i="0">
                <a:latin typeface="Times" panose="02020603050405020304" pitchFamily="18" charset="0"/>
              </a:rPr>
              <a:pPr/>
              <a:t>14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02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5AA694-72BC-4200-8625-701DD50127E4}" type="slidenum">
              <a:rPr lang="en-US" altLang="ko-KR" sz="1200" i="0">
                <a:latin typeface="Times" panose="02020603050405020304" pitchFamily="18" charset="0"/>
              </a:rPr>
              <a:pPr/>
              <a:t>15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4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A81C70-10B0-41E1-885D-F4D11F8802C2}" type="slidenum">
              <a:rPr lang="en-US" altLang="ko-KR" sz="1200" i="0">
                <a:latin typeface="Times" panose="02020603050405020304" pitchFamily="18" charset="0"/>
              </a:rPr>
              <a:pPr/>
              <a:t>16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2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07B8E9-EB5F-48A1-BE96-7CE305F94D5C}" type="slidenum">
              <a:rPr lang="en-US" altLang="ko-KR" sz="1200" i="0">
                <a:latin typeface="Times" panose="02020603050405020304" pitchFamily="18" charset="0"/>
              </a:rPr>
              <a:pPr/>
              <a:t>17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140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66BF0B-E8D3-4E8B-A1F3-D828130CFE4B}" type="slidenum">
              <a:rPr lang="en-US" altLang="ko-KR" sz="1200" i="0">
                <a:latin typeface="Times" panose="02020603050405020304" pitchFamily="18" charset="0"/>
              </a:rPr>
              <a:pPr/>
              <a:t>18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15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2E7414-ABD0-4D45-8C93-14A80B9105D9}" type="slidenum">
              <a:rPr lang="en-US" altLang="ko-KR" sz="1200" i="0">
                <a:latin typeface="Times" panose="02020603050405020304" pitchFamily="18" charset="0"/>
              </a:rPr>
              <a:pPr/>
              <a:t>19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3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B0CE2-E692-4BC5-9CBE-80041E4781D0}" type="slidenum">
              <a:rPr lang="en-US" altLang="ko-KR" sz="1200" i="0">
                <a:latin typeface="Times" panose="02020603050405020304" pitchFamily="18" charset="0"/>
              </a:rPr>
              <a:pPr/>
              <a:t>20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73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31100-3FE2-431C-A1DA-C6C6992D4862}" type="slidenum">
              <a:rPr lang="en-US" altLang="ko-KR" sz="1200" i="0">
                <a:latin typeface="Times" panose="02020603050405020304" pitchFamily="18" charset="0"/>
              </a:rPr>
              <a:pPr/>
              <a:t>3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623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07B648-A30E-4D4A-8096-9D9B817F0F9B}" type="slidenum">
              <a:rPr lang="en-US" altLang="ko-KR" sz="1200" i="0">
                <a:latin typeface="Times" panose="02020603050405020304" pitchFamily="18" charset="0"/>
              </a:rPr>
              <a:pPr/>
              <a:t>21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75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B5A1E9-031A-4EDA-943E-74D19C3F6F7C}" type="slidenum">
              <a:rPr lang="en-US" altLang="ko-KR" sz="1200" i="0">
                <a:latin typeface="Times" panose="02020603050405020304" pitchFamily="18" charset="0"/>
              </a:rPr>
              <a:pPr/>
              <a:t>22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32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2B9BA4-0EF7-4311-A01E-7526033A41F8}" type="slidenum">
              <a:rPr lang="en-US" altLang="ko-KR" sz="1200" i="0">
                <a:latin typeface="Times" panose="02020603050405020304" pitchFamily="18" charset="0"/>
              </a:rPr>
              <a:pPr/>
              <a:t>23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13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3A148-E720-4DBA-876F-F27BBA566233}" type="slidenum">
              <a:rPr lang="en-US" altLang="ko-KR" sz="1200" i="0">
                <a:latin typeface="Times" panose="02020603050405020304" pitchFamily="18" charset="0"/>
              </a:rPr>
              <a:pPr/>
              <a:t>24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22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21D1D-4451-4042-BA17-1F54B4005055}" type="slidenum">
              <a:rPr lang="en-US" altLang="ko-KR" sz="1200" i="0">
                <a:latin typeface="Times" panose="02020603050405020304" pitchFamily="18" charset="0"/>
              </a:rPr>
              <a:pPr/>
              <a:t>25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~1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0/17/2007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~10/17/2007</a:t>
            </a:r>
          </a:p>
        </p:txBody>
      </p:sp>
    </p:spTree>
    <p:extLst>
      <p:ext uri="{BB962C8B-B14F-4D97-AF65-F5344CB8AC3E}">
        <p14:creationId xmlns:p14="http://schemas.microsoft.com/office/powerpoint/2010/main" val="405328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D460E-DCDD-4E92-9273-3DAFBB564C17}" type="slidenum">
              <a:rPr lang="en-US" altLang="ko-KR" sz="1200" i="0">
                <a:latin typeface="Times" panose="02020603050405020304" pitchFamily="18" charset="0"/>
              </a:rPr>
              <a:pPr/>
              <a:t>4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2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25211B-4127-421F-964C-2503B1046EEF}" type="slidenum">
              <a:rPr lang="en-US" altLang="ko-KR" sz="1200" i="0">
                <a:latin typeface="Times" panose="02020603050405020304" pitchFamily="18" charset="0"/>
              </a:rPr>
              <a:pPr/>
              <a:t>5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49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56C9B-786A-4846-A62C-CA44E790E751}" type="slidenum">
              <a:rPr lang="en-US" altLang="ko-KR" sz="1200" i="0">
                <a:latin typeface="Times" panose="02020603050405020304" pitchFamily="18" charset="0"/>
              </a:rPr>
              <a:pPr/>
              <a:t>6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60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E32BDC-9C84-43B5-ACE7-7A192A51FCE3}" type="slidenum">
              <a:rPr lang="en-US" altLang="ko-KR" sz="1200" i="0">
                <a:latin typeface="Times" panose="02020603050405020304" pitchFamily="18" charset="0"/>
              </a:rPr>
              <a:pPr/>
              <a:t>7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84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B1A81F-1AE7-44D5-A2B1-1803171B612E}" type="slidenum">
              <a:rPr lang="en-US" altLang="ko-KR" sz="1200" i="0">
                <a:latin typeface="Times" panose="02020603050405020304" pitchFamily="18" charset="0"/>
              </a:rPr>
              <a:pPr/>
              <a:t>8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410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79D1E-A910-416A-A7D9-C4D22F2CF499}" type="slidenum">
              <a:rPr lang="en-US" altLang="ko-KR" sz="1200" i="0">
                <a:latin typeface="Times" panose="02020603050405020304" pitchFamily="18" charset="0"/>
              </a:rPr>
              <a:pPr/>
              <a:t>9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51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741447-42C4-4AB0-83CB-1CDC5A7A34DB}" type="slidenum">
              <a:rPr lang="en-US" altLang="ko-KR" sz="1200" i="0">
                <a:latin typeface="Times" panose="02020603050405020304" pitchFamily="18" charset="0"/>
              </a:rPr>
              <a:pPr/>
              <a:t>10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27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5F02CB-65EA-42D4-AC0A-70B0605DDF04}" type="datetime1">
              <a:rPr lang="en-US" altLang="ko-KR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397-1D5E-44CD-8007-BB5AE072ECFB}" type="datetime1">
              <a:rPr lang="en-US" altLang="ko-KR" smtClean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19F7-AE38-4CC7-B0FB-9244F28ADE7C}" type="datetime1">
              <a:rPr lang="en-US" altLang="ko-KR" smtClean="0"/>
              <a:t>10/16/2017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1CC985-D092-49D5-B337-45D27051A893}" type="datetime1">
              <a:rPr lang="en-US" altLang="ko-KR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해시 테이블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Collision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Hash table</a:t>
            </a:r>
            <a:r>
              <a:rPr lang="ko-KR" altLang="en-US" sz="2800" smtClean="0">
                <a:ea typeface="굴림" panose="020B0600000101010101" pitchFamily="50" charset="-127"/>
              </a:rPr>
              <a:t>의 한 주소를 놓고 두 개 이상의 원소가 자리를 다투는 것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Hashing</a:t>
            </a:r>
            <a:r>
              <a:rPr lang="ko-KR" altLang="en-US" sz="2400" smtClean="0">
                <a:ea typeface="굴림" panose="020B0600000101010101" pitchFamily="50" charset="-127"/>
              </a:rPr>
              <a:t>을 해서 삽입하려 하니 이미 다른 원소가 자리를 차지하고 있는 상황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Collision resolution </a:t>
            </a:r>
            <a:r>
              <a:rPr lang="ko-KR" altLang="en-US" sz="2800" smtClean="0">
                <a:ea typeface="굴림" panose="020B0600000101010101" pitchFamily="50" charset="-127"/>
              </a:rPr>
              <a:t>방법은 크게 두 가지가 있다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Chaining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63687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/>
              <a:t>Collision</a:t>
            </a:r>
            <a:r>
              <a:rPr lang="ko-KR" altLang="en-US" dirty="0"/>
              <a:t>의 예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135063" y="1625600"/>
            <a:ext cx="2370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25, 13, 16, 15, 7</a:t>
            </a:r>
          </a:p>
        </p:txBody>
      </p:sp>
      <p:graphicFrame>
        <p:nvGraphicFramePr>
          <p:cNvPr id="248888" name="Group 56"/>
          <p:cNvGraphicFramePr>
            <a:graphicFrameLocks noGrp="1"/>
          </p:cNvGraphicFramePr>
          <p:nvPr/>
        </p:nvGraphicFramePr>
        <p:xfrm>
          <a:off x="1250950" y="206692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4" name="Text Box 51"/>
          <p:cNvSpPr txBox="1">
            <a:spLocks noChangeArrowheads="1"/>
          </p:cNvSpPr>
          <p:nvPr/>
        </p:nvSpPr>
        <p:spPr bwMode="auto">
          <a:xfrm>
            <a:off x="3146425" y="5751513"/>
            <a:ext cx="364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0">
                <a:ea typeface="굴림" panose="020B0600000101010101" pitchFamily="50" charset="-127"/>
              </a:rPr>
              <a:t>Hash function </a:t>
            </a:r>
            <a:r>
              <a:rPr lang="en-US" altLang="ko-KR" sz="2000">
                <a:ea typeface="굴림" panose="020B0600000101010101" pitchFamily="50" charset="-127"/>
              </a:rPr>
              <a:t> h</a:t>
            </a:r>
            <a:r>
              <a:rPr lang="en-US" altLang="ko-KR" sz="2000" i="0">
                <a:ea typeface="굴림" panose="020B0600000101010101" pitchFamily="50" charset="-127"/>
              </a:rPr>
              <a:t>(</a:t>
            </a:r>
            <a:r>
              <a:rPr lang="en-US" altLang="ko-KR" sz="2000">
                <a:ea typeface="굴림" panose="020B0600000101010101" pitchFamily="50" charset="-127"/>
              </a:rPr>
              <a:t>x</a:t>
            </a:r>
            <a:r>
              <a:rPr lang="en-US" altLang="ko-KR" sz="2000" i="0">
                <a:ea typeface="굴림" panose="020B0600000101010101" pitchFamily="50" charset="-127"/>
              </a:rPr>
              <a:t>)</a:t>
            </a:r>
            <a:r>
              <a:rPr lang="en-US" altLang="ko-KR" sz="2000">
                <a:ea typeface="굴림" panose="020B0600000101010101" pitchFamily="50" charset="-127"/>
              </a:rPr>
              <a:t> = x </a:t>
            </a:r>
            <a:r>
              <a:rPr lang="en-US" altLang="ko-KR" sz="2000" i="0">
                <a:ea typeface="굴림" panose="020B0600000101010101" pitchFamily="50" charset="-127"/>
              </a:rPr>
              <a:t>mod 13</a:t>
            </a:r>
          </a:p>
        </p:txBody>
      </p:sp>
      <p:sp>
        <p:nvSpPr>
          <p:cNvPr id="24625" name="Text Box 52"/>
          <p:cNvSpPr txBox="1">
            <a:spLocks noChangeArrowheads="1"/>
          </p:cNvSpPr>
          <p:nvPr/>
        </p:nvSpPr>
        <p:spPr bwMode="auto">
          <a:xfrm>
            <a:off x="3413125" y="3935413"/>
            <a:ext cx="3267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0">
                <a:ea typeface="굴림" panose="020B0600000101010101" pitchFamily="50" charset="-127"/>
              </a:rPr>
              <a:t>29</a:t>
            </a:r>
            <a:r>
              <a:rPr lang="ko-KR" altLang="en-US" sz="2000" i="0">
                <a:ea typeface="굴림" panose="020B0600000101010101" pitchFamily="50" charset="-127"/>
              </a:rPr>
              <a:t>를 삽입하려 하자 이미 다른 원소가 차지하고 있다</a:t>
            </a:r>
            <a:r>
              <a:rPr lang="en-US" altLang="ko-KR" sz="2000" i="0"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4626" name="Text Box 53"/>
          <p:cNvSpPr txBox="1">
            <a:spLocks noChangeArrowheads="1"/>
          </p:cNvSpPr>
          <p:nvPr/>
        </p:nvSpPr>
        <p:spPr bwMode="auto">
          <a:xfrm>
            <a:off x="4683125" y="2932113"/>
            <a:ext cx="2690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h</a:t>
            </a:r>
            <a:r>
              <a:rPr lang="en-US" altLang="ko-KR" sz="2000" i="0">
                <a:ea typeface="굴림" panose="020B0600000101010101" pitchFamily="50" charset="-127"/>
              </a:rPr>
              <a:t>(29) = 29 mod 13 = 3</a:t>
            </a:r>
          </a:p>
        </p:txBody>
      </p:sp>
      <p:sp>
        <p:nvSpPr>
          <p:cNvPr id="248886" name="Line 54"/>
          <p:cNvSpPr>
            <a:spLocks noChangeShapeType="1"/>
          </p:cNvSpPr>
          <p:nvPr/>
        </p:nvSpPr>
        <p:spPr bwMode="auto">
          <a:xfrm flipH="1">
            <a:off x="3098800" y="31369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887" name="Line 55"/>
          <p:cNvSpPr>
            <a:spLocks noChangeShapeType="1"/>
          </p:cNvSpPr>
          <p:nvPr/>
        </p:nvSpPr>
        <p:spPr bwMode="auto">
          <a:xfrm flipH="1" flipV="1">
            <a:off x="3149600" y="3263900"/>
            <a:ext cx="10668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74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Collision</a:t>
            </a:r>
            <a:r>
              <a:rPr lang="en-US" altLang="ko-KR" dirty="0"/>
              <a:t> Resolution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Chaining</a:t>
            </a:r>
          </a:p>
          <a:p>
            <a:pPr lvl="1"/>
            <a:r>
              <a:rPr lang="ko-KR" altLang="en-US" sz="2400" smtClean="0">
                <a:ea typeface="굴림" panose="020B0600000101010101" pitchFamily="50" charset="-127"/>
              </a:rPr>
              <a:t>같은 주소로 </a:t>
            </a:r>
            <a:r>
              <a:rPr lang="en-US" altLang="ko-KR" sz="2400" smtClean="0">
                <a:ea typeface="굴림" panose="020B0600000101010101" pitchFamily="50" charset="-127"/>
              </a:rPr>
              <a:t>hashing</a:t>
            </a:r>
            <a:r>
              <a:rPr lang="ko-KR" altLang="en-US" sz="2400" smtClean="0">
                <a:ea typeface="굴림" panose="020B0600000101010101" pitchFamily="50" charset="-127"/>
              </a:rPr>
              <a:t>되는 원소를 모두 하나의 </a:t>
            </a:r>
            <a:r>
              <a:rPr lang="en-US" altLang="ko-KR" sz="2400" smtClean="0">
                <a:ea typeface="굴림" panose="020B0600000101010101" pitchFamily="50" charset="-127"/>
              </a:rPr>
              <a:t>linked list</a:t>
            </a:r>
            <a:r>
              <a:rPr lang="ko-KR" altLang="en-US" sz="2400" smtClean="0">
                <a:ea typeface="굴림" panose="020B0600000101010101" pitchFamily="50" charset="-127"/>
              </a:rPr>
              <a:t>로 관리한다</a:t>
            </a:r>
          </a:p>
          <a:p>
            <a:pPr lvl="1"/>
            <a:r>
              <a:rPr lang="ko-KR" altLang="en-US" sz="2400" smtClean="0">
                <a:ea typeface="굴림" panose="020B0600000101010101" pitchFamily="50" charset="-127"/>
              </a:rPr>
              <a:t>추가적인 </a:t>
            </a:r>
            <a:r>
              <a:rPr lang="en-US" altLang="ko-KR" sz="2400" smtClean="0">
                <a:ea typeface="굴림" panose="020B0600000101010101" pitchFamily="50" charset="-127"/>
              </a:rPr>
              <a:t>linked list</a:t>
            </a:r>
            <a:r>
              <a:rPr lang="ko-KR" altLang="en-US" sz="2400" smtClean="0">
                <a:ea typeface="굴림" panose="020B0600000101010101" pitchFamily="50" charset="-127"/>
              </a:rPr>
              <a:t> 필요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Open addressing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Collision</a:t>
            </a:r>
            <a:r>
              <a:rPr lang="ko-KR" altLang="en-US" sz="2400" smtClean="0">
                <a:ea typeface="굴림" panose="020B0600000101010101" pitchFamily="50" charset="-127"/>
              </a:rPr>
              <a:t>이 일어나더라도 어떻게든 주어진 테이블 공간에서 해결한다</a:t>
            </a:r>
          </a:p>
          <a:p>
            <a:pPr lvl="1"/>
            <a:r>
              <a:rPr lang="ko-KR" altLang="en-US" sz="2400" smtClean="0">
                <a:ea typeface="굴림" panose="020B0600000101010101" pitchFamily="50" charset="-127"/>
              </a:rPr>
              <a:t>추가적인 공간이 필요하지 않다</a:t>
            </a:r>
          </a:p>
        </p:txBody>
      </p:sp>
    </p:spTree>
    <p:extLst>
      <p:ext uri="{BB962C8B-B14F-4D97-AF65-F5344CB8AC3E}">
        <p14:creationId xmlns:p14="http://schemas.microsoft.com/office/powerpoint/2010/main" val="23551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30" name="Group 2"/>
          <p:cNvGraphicFramePr>
            <a:graphicFrameLocks noGrp="1"/>
          </p:cNvGraphicFramePr>
          <p:nvPr/>
        </p:nvGraphicFramePr>
        <p:xfrm>
          <a:off x="1066800" y="1473200"/>
          <a:ext cx="685800" cy="5053018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768350" y="188912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768350" y="22796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768350" y="268922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84225" y="306070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784225" y="344170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774700" y="383222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74700" y="4232275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84225" y="46418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784225" y="50228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238" y="1473200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0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/>
        </p:nvGraphicFramePr>
        <p:xfrm>
          <a:off x="1911350" y="1489075"/>
          <a:ext cx="839788" cy="311150"/>
        </p:xfrm>
        <a:graphic>
          <a:graphicData uri="http://schemas.openxmlformats.org/drawingml/2006/table">
            <a:tbl>
              <a:tblPr/>
              <a:tblGrid>
                <a:gridCol w="420688"/>
                <a:gridCol w="419100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7778" name="Group 50"/>
          <p:cNvGraphicFramePr>
            <a:graphicFrameLocks noGrp="1"/>
          </p:cNvGraphicFramePr>
          <p:nvPr/>
        </p:nvGraphicFramePr>
        <p:xfrm>
          <a:off x="3057525" y="1482725"/>
          <a:ext cx="839788" cy="311150"/>
        </p:xfrm>
        <a:graphic>
          <a:graphicData uri="http://schemas.openxmlformats.org/drawingml/2006/table">
            <a:tbl>
              <a:tblPr/>
              <a:tblGrid>
                <a:gridCol w="420688"/>
                <a:gridCol w="419100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86" name="Line 58"/>
          <p:cNvSpPr>
            <a:spLocks noChangeShapeType="1"/>
          </p:cNvSpPr>
          <p:nvPr/>
        </p:nvSpPr>
        <p:spPr bwMode="auto">
          <a:xfrm>
            <a:off x="1476375" y="1670050"/>
            <a:ext cx="412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787" name="Line 59"/>
          <p:cNvSpPr>
            <a:spLocks noChangeShapeType="1"/>
          </p:cNvSpPr>
          <p:nvPr/>
        </p:nvSpPr>
        <p:spPr bwMode="auto">
          <a:xfrm>
            <a:off x="2605088" y="1658938"/>
            <a:ext cx="412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788" name="Line 60"/>
          <p:cNvSpPr>
            <a:spLocks noChangeShapeType="1"/>
          </p:cNvSpPr>
          <p:nvPr/>
        </p:nvSpPr>
        <p:spPr bwMode="auto">
          <a:xfrm flipH="1">
            <a:off x="3455988" y="1482725"/>
            <a:ext cx="439737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789" name="Group 61"/>
          <p:cNvGraphicFramePr>
            <a:graphicFrameLocks noGrp="1"/>
          </p:cNvGraphicFramePr>
          <p:nvPr/>
        </p:nvGraphicFramePr>
        <p:xfrm>
          <a:off x="1912938" y="1936750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97" name="Line 69"/>
          <p:cNvSpPr>
            <a:spLocks noChangeShapeType="1"/>
          </p:cNvSpPr>
          <p:nvPr/>
        </p:nvSpPr>
        <p:spPr bwMode="auto">
          <a:xfrm>
            <a:off x="1477963" y="208280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798" name="Group 70"/>
          <p:cNvGraphicFramePr>
            <a:graphicFrameLocks noGrp="1"/>
          </p:cNvGraphicFramePr>
          <p:nvPr/>
        </p:nvGraphicFramePr>
        <p:xfrm>
          <a:off x="1928813" y="2684463"/>
          <a:ext cx="887412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06" name="Line 78"/>
          <p:cNvSpPr>
            <a:spLocks noChangeShapeType="1"/>
          </p:cNvSpPr>
          <p:nvPr/>
        </p:nvSpPr>
        <p:spPr bwMode="auto">
          <a:xfrm>
            <a:off x="1466850" y="2844800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07" name="Group 79"/>
          <p:cNvGraphicFramePr>
            <a:graphicFrameLocks noGrp="1"/>
          </p:cNvGraphicFramePr>
          <p:nvPr/>
        </p:nvGraphicFramePr>
        <p:xfrm>
          <a:off x="3067050" y="2684463"/>
          <a:ext cx="887413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7815" name="Group 87"/>
          <p:cNvGraphicFramePr>
            <a:graphicFrameLocks noGrp="1"/>
          </p:cNvGraphicFramePr>
          <p:nvPr/>
        </p:nvGraphicFramePr>
        <p:xfrm>
          <a:off x="4213225" y="2678113"/>
          <a:ext cx="887413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23" name="Line 95"/>
          <p:cNvSpPr>
            <a:spLocks noChangeShapeType="1"/>
          </p:cNvSpPr>
          <p:nvPr/>
        </p:nvSpPr>
        <p:spPr bwMode="auto">
          <a:xfrm>
            <a:off x="2632075" y="2844800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24" name="Line 96"/>
          <p:cNvSpPr>
            <a:spLocks noChangeShapeType="1"/>
          </p:cNvSpPr>
          <p:nvPr/>
        </p:nvSpPr>
        <p:spPr bwMode="auto">
          <a:xfrm>
            <a:off x="3751263" y="284480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25" name="Group 97"/>
          <p:cNvGraphicFramePr>
            <a:graphicFrameLocks noGrp="1"/>
          </p:cNvGraphicFramePr>
          <p:nvPr/>
        </p:nvGraphicFramePr>
        <p:xfrm>
          <a:off x="1930400" y="3078163"/>
          <a:ext cx="887413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33" name="Line 105"/>
          <p:cNvSpPr>
            <a:spLocks noChangeShapeType="1"/>
          </p:cNvSpPr>
          <p:nvPr/>
        </p:nvSpPr>
        <p:spPr bwMode="auto">
          <a:xfrm>
            <a:off x="1485900" y="3225800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34" name="Line 106"/>
          <p:cNvSpPr>
            <a:spLocks noChangeShapeType="1"/>
          </p:cNvSpPr>
          <p:nvPr/>
        </p:nvSpPr>
        <p:spPr bwMode="auto">
          <a:xfrm flipH="1">
            <a:off x="2362200" y="3082925"/>
            <a:ext cx="433388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35" name="Group 107"/>
          <p:cNvGraphicFramePr>
            <a:graphicFrameLocks noGrp="1"/>
          </p:cNvGraphicFramePr>
          <p:nvPr/>
        </p:nvGraphicFramePr>
        <p:xfrm>
          <a:off x="1941513" y="3460750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7843" name="Group 115"/>
          <p:cNvGraphicFramePr>
            <a:graphicFrameLocks noGrp="1"/>
          </p:cNvGraphicFramePr>
          <p:nvPr/>
        </p:nvGraphicFramePr>
        <p:xfrm>
          <a:off x="3078163" y="3454400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51" name="Line 123"/>
          <p:cNvSpPr>
            <a:spLocks noChangeShapeType="1"/>
          </p:cNvSpPr>
          <p:nvPr/>
        </p:nvSpPr>
        <p:spPr bwMode="auto">
          <a:xfrm>
            <a:off x="1497013" y="360680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52" name="Line 124"/>
          <p:cNvSpPr>
            <a:spLocks noChangeShapeType="1"/>
          </p:cNvSpPr>
          <p:nvPr/>
        </p:nvSpPr>
        <p:spPr bwMode="auto">
          <a:xfrm>
            <a:off x="2616200" y="3614738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53" name="Line 125"/>
          <p:cNvSpPr>
            <a:spLocks noChangeShapeType="1"/>
          </p:cNvSpPr>
          <p:nvPr/>
        </p:nvSpPr>
        <p:spPr bwMode="auto">
          <a:xfrm flipH="1">
            <a:off x="3505200" y="3460750"/>
            <a:ext cx="46355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54" name="Group 126"/>
          <p:cNvGraphicFramePr>
            <a:graphicFrameLocks noGrp="1"/>
          </p:cNvGraphicFramePr>
          <p:nvPr/>
        </p:nvGraphicFramePr>
        <p:xfrm>
          <a:off x="1936750" y="4608513"/>
          <a:ext cx="887413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62" name="Line 134"/>
          <p:cNvSpPr>
            <a:spLocks noChangeShapeType="1"/>
          </p:cNvSpPr>
          <p:nvPr/>
        </p:nvSpPr>
        <p:spPr bwMode="auto">
          <a:xfrm>
            <a:off x="1474788" y="479425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63" name="Group 135"/>
          <p:cNvGraphicFramePr>
            <a:graphicFrameLocks noGrp="1"/>
          </p:cNvGraphicFramePr>
          <p:nvPr/>
        </p:nvGraphicFramePr>
        <p:xfrm>
          <a:off x="3094038" y="4608513"/>
          <a:ext cx="887412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7871" name="Group 143"/>
          <p:cNvGraphicFramePr>
            <a:graphicFrameLocks noGrp="1"/>
          </p:cNvGraphicFramePr>
          <p:nvPr/>
        </p:nvGraphicFramePr>
        <p:xfrm>
          <a:off x="5360988" y="2684463"/>
          <a:ext cx="887412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79" name="Line 151"/>
          <p:cNvSpPr>
            <a:spLocks noChangeShapeType="1"/>
          </p:cNvSpPr>
          <p:nvPr/>
        </p:nvSpPr>
        <p:spPr bwMode="auto">
          <a:xfrm>
            <a:off x="2640013" y="4795838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0" name="Line 152"/>
          <p:cNvSpPr>
            <a:spLocks noChangeShapeType="1"/>
          </p:cNvSpPr>
          <p:nvPr/>
        </p:nvSpPr>
        <p:spPr bwMode="auto">
          <a:xfrm>
            <a:off x="4895850" y="2833688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1" name="Line 153"/>
          <p:cNvSpPr>
            <a:spLocks noChangeShapeType="1"/>
          </p:cNvSpPr>
          <p:nvPr/>
        </p:nvSpPr>
        <p:spPr bwMode="auto">
          <a:xfrm flipH="1">
            <a:off x="5791200" y="2692400"/>
            <a:ext cx="4572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2" name="Line 154"/>
          <p:cNvSpPr>
            <a:spLocks noChangeShapeType="1"/>
          </p:cNvSpPr>
          <p:nvPr/>
        </p:nvSpPr>
        <p:spPr bwMode="auto">
          <a:xfrm flipH="1">
            <a:off x="2362200" y="1941513"/>
            <a:ext cx="4254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3" name="Line 155"/>
          <p:cNvSpPr>
            <a:spLocks noChangeShapeType="1"/>
          </p:cNvSpPr>
          <p:nvPr/>
        </p:nvSpPr>
        <p:spPr bwMode="auto">
          <a:xfrm flipH="1">
            <a:off x="1057275" y="2255838"/>
            <a:ext cx="68580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4" name="Line 156"/>
          <p:cNvSpPr>
            <a:spLocks noChangeShapeType="1"/>
          </p:cNvSpPr>
          <p:nvPr/>
        </p:nvSpPr>
        <p:spPr bwMode="auto">
          <a:xfrm flipH="1">
            <a:off x="1066800" y="3814763"/>
            <a:ext cx="66675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5" name="Line 157"/>
          <p:cNvSpPr>
            <a:spLocks noChangeShapeType="1"/>
          </p:cNvSpPr>
          <p:nvPr/>
        </p:nvSpPr>
        <p:spPr bwMode="auto">
          <a:xfrm flipH="1">
            <a:off x="1058863" y="4216400"/>
            <a:ext cx="655637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6" name="Line 158"/>
          <p:cNvSpPr>
            <a:spLocks noChangeShapeType="1"/>
          </p:cNvSpPr>
          <p:nvPr/>
        </p:nvSpPr>
        <p:spPr bwMode="auto">
          <a:xfrm>
            <a:off x="1477963" y="5170488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87" name="Line 159"/>
          <p:cNvSpPr>
            <a:spLocks noChangeShapeType="1"/>
          </p:cNvSpPr>
          <p:nvPr/>
        </p:nvSpPr>
        <p:spPr bwMode="auto">
          <a:xfrm flipH="1">
            <a:off x="2390775" y="5038725"/>
            <a:ext cx="42545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88" name="Group 160"/>
          <p:cNvGraphicFramePr>
            <a:graphicFrameLocks noGrp="1"/>
          </p:cNvGraphicFramePr>
          <p:nvPr/>
        </p:nvGraphicFramePr>
        <p:xfrm>
          <a:off x="1943100" y="5022850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896" name="Line 168"/>
          <p:cNvSpPr>
            <a:spLocks noChangeShapeType="1"/>
          </p:cNvSpPr>
          <p:nvPr/>
        </p:nvSpPr>
        <p:spPr bwMode="auto">
          <a:xfrm>
            <a:off x="1477963" y="593407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897" name="Line 169"/>
          <p:cNvSpPr>
            <a:spLocks noChangeShapeType="1"/>
          </p:cNvSpPr>
          <p:nvPr/>
        </p:nvSpPr>
        <p:spPr bwMode="auto">
          <a:xfrm flipH="1">
            <a:off x="2390775" y="5802313"/>
            <a:ext cx="4254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7898" name="Group 170"/>
          <p:cNvGraphicFramePr>
            <a:graphicFrameLocks noGrp="1"/>
          </p:cNvGraphicFramePr>
          <p:nvPr/>
        </p:nvGraphicFramePr>
        <p:xfrm>
          <a:off x="1943100" y="5786438"/>
          <a:ext cx="887413" cy="312737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666750" y="5373688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8851" name="Text Box 179"/>
          <p:cNvSpPr txBox="1">
            <a:spLocks noChangeArrowheads="1"/>
          </p:cNvSpPr>
          <p:nvPr/>
        </p:nvSpPr>
        <p:spPr bwMode="auto">
          <a:xfrm>
            <a:off x="658813" y="5761038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8852" name="Text Box 180"/>
          <p:cNvSpPr txBox="1">
            <a:spLocks noChangeArrowheads="1"/>
          </p:cNvSpPr>
          <p:nvPr/>
        </p:nvSpPr>
        <p:spPr bwMode="auto">
          <a:xfrm>
            <a:off x="660400" y="6162675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457909" name="Line 181"/>
          <p:cNvSpPr>
            <a:spLocks noChangeShapeType="1"/>
          </p:cNvSpPr>
          <p:nvPr/>
        </p:nvSpPr>
        <p:spPr bwMode="auto">
          <a:xfrm flipH="1">
            <a:off x="1058863" y="5375275"/>
            <a:ext cx="66675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910" name="Line 182"/>
          <p:cNvSpPr>
            <a:spLocks noChangeShapeType="1"/>
          </p:cNvSpPr>
          <p:nvPr/>
        </p:nvSpPr>
        <p:spPr bwMode="auto">
          <a:xfrm flipH="1">
            <a:off x="1068388" y="6146800"/>
            <a:ext cx="66675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911" name="Line 183"/>
          <p:cNvSpPr>
            <a:spLocks noChangeShapeType="1"/>
          </p:cNvSpPr>
          <p:nvPr/>
        </p:nvSpPr>
        <p:spPr bwMode="auto">
          <a:xfrm flipH="1">
            <a:off x="3527425" y="4606925"/>
            <a:ext cx="46355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56" name="Rectangle 184"/>
          <p:cNvSpPr>
            <a:spLocks noChangeArrowheads="1"/>
          </p:cNvSpPr>
          <p:nvPr/>
        </p:nvSpPr>
        <p:spPr bwMode="auto">
          <a:xfrm>
            <a:off x="2356644" y="2406651"/>
            <a:ext cx="82962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ko-KR" altLang="en-US" sz="3200" b="1" i="0" dirty="0">
              <a:solidFill>
                <a:srgbClr val="339933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Chaining</a:t>
            </a:r>
            <a:r>
              <a:rPr lang="ko-KR" altLang="en-US" sz="3600" dirty="0"/>
              <a:t>을 이용한 </a:t>
            </a:r>
            <a:r>
              <a:rPr lang="en-US" altLang="ko-KR" sz="3600" dirty="0"/>
              <a:t>Collision Resolution</a:t>
            </a:r>
            <a:r>
              <a:rPr lang="ko-KR" altLang="en-US" sz="3600" dirty="0"/>
              <a:t>의 </a:t>
            </a:r>
            <a:r>
              <a:rPr lang="ko-KR" altLang="en-US" sz="3600" dirty="0"/>
              <a:t>예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</a:t>
            </a:r>
            <a:r>
              <a:rPr lang="en-US" altLang="ko-KR" dirty="0"/>
              <a:t> Addressing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ea typeface="굴림" panose="020B0600000101010101" pitchFamily="50" charset="-127"/>
              </a:rPr>
              <a:t>빈자리가 생길 때까지 해시값을 계속 만들어낸다</a:t>
            </a:r>
            <a:endParaRPr lang="en-US" altLang="ko-KR" sz="28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0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), </a:t>
            </a:r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1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), </a:t>
            </a:r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2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), </a:t>
            </a:r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3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), …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중요한 세가지 방법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Linear probing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Quadratic probing </a:t>
            </a:r>
            <a:endParaRPr lang="ko-KR" altLang="en-US" sz="24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Double hashing </a:t>
            </a:r>
            <a:endParaRPr lang="ko-KR" altLang="en-US" sz="24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7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54125" y="1773238"/>
            <a:ext cx="415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예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</a:t>
            </a:r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 순서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 25, 13, 16, 15, 7, 28, 31, 20, 1, 38</a:t>
            </a:r>
          </a:p>
        </p:txBody>
      </p:sp>
      <p:graphicFrame>
        <p:nvGraphicFramePr>
          <p:cNvPr id="470019" name="Group 3"/>
          <p:cNvGraphicFramePr>
            <a:graphicFrameLocks noGrp="1"/>
          </p:cNvGraphicFramePr>
          <p:nvPr/>
        </p:nvGraphicFramePr>
        <p:xfrm>
          <a:off x="247650" y="2343150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0063" name="AutoShape 47"/>
          <p:cNvSpPr>
            <a:spLocks noChangeArrowheads="1"/>
          </p:cNvSpPr>
          <p:nvPr/>
        </p:nvSpPr>
        <p:spPr bwMode="auto">
          <a:xfrm>
            <a:off x="1978025" y="311943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064" name="AutoShape 48"/>
          <p:cNvSpPr>
            <a:spLocks noChangeArrowheads="1"/>
          </p:cNvSpPr>
          <p:nvPr/>
        </p:nvSpPr>
        <p:spPr bwMode="auto">
          <a:xfrm>
            <a:off x="1979613" y="341312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470065" name="Group 49"/>
          <p:cNvGraphicFramePr>
            <a:graphicFrameLocks noGrp="1"/>
          </p:cNvGraphicFramePr>
          <p:nvPr/>
        </p:nvGraphicFramePr>
        <p:xfrm>
          <a:off x="4800600" y="233997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0109" name="AutoShape 93"/>
          <p:cNvSpPr>
            <a:spLocks noChangeArrowheads="1"/>
          </p:cNvSpPr>
          <p:nvPr/>
        </p:nvSpPr>
        <p:spPr bwMode="auto">
          <a:xfrm>
            <a:off x="6540500" y="622300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0" name="AutoShape 94"/>
          <p:cNvSpPr>
            <a:spLocks noChangeArrowheads="1"/>
          </p:cNvSpPr>
          <p:nvPr/>
        </p:nvSpPr>
        <p:spPr bwMode="auto">
          <a:xfrm>
            <a:off x="6542088" y="404495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1" name="AutoShape 95"/>
          <p:cNvSpPr>
            <a:spLocks noChangeArrowheads="1"/>
          </p:cNvSpPr>
          <p:nvPr/>
        </p:nvSpPr>
        <p:spPr bwMode="auto">
          <a:xfrm>
            <a:off x="6542088" y="372427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2" name="AutoShape 96"/>
          <p:cNvSpPr>
            <a:spLocks noChangeArrowheads="1"/>
          </p:cNvSpPr>
          <p:nvPr/>
        </p:nvSpPr>
        <p:spPr bwMode="auto">
          <a:xfrm>
            <a:off x="6542088" y="341153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3" name="AutoShape 97"/>
          <p:cNvSpPr>
            <a:spLocks noChangeArrowheads="1"/>
          </p:cNvSpPr>
          <p:nvPr/>
        </p:nvSpPr>
        <p:spPr bwMode="auto">
          <a:xfrm>
            <a:off x="6540500" y="310832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4" name="AutoShape 98"/>
          <p:cNvSpPr>
            <a:spLocks noChangeArrowheads="1"/>
          </p:cNvSpPr>
          <p:nvPr/>
        </p:nvSpPr>
        <p:spPr bwMode="auto">
          <a:xfrm>
            <a:off x="6540500" y="278765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5" name="AutoShape 99"/>
          <p:cNvSpPr>
            <a:spLocks noChangeArrowheads="1"/>
          </p:cNvSpPr>
          <p:nvPr/>
        </p:nvSpPr>
        <p:spPr bwMode="auto">
          <a:xfrm>
            <a:off x="6540500" y="246538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70116" name="AutoShape 100"/>
          <p:cNvSpPr>
            <a:spLocks noChangeArrowheads="1"/>
          </p:cNvSpPr>
          <p:nvPr/>
        </p:nvSpPr>
        <p:spPr bwMode="auto">
          <a:xfrm>
            <a:off x="6538913" y="214312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470117" name="Group 101"/>
          <p:cNvGraphicFramePr>
            <a:graphicFrameLocks noGrp="1"/>
          </p:cNvGraphicFramePr>
          <p:nvPr/>
        </p:nvGraphicFramePr>
        <p:xfrm>
          <a:off x="2524125" y="233997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0161" name="AutoShape 145"/>
          <p:cNvSpPr>
            <a:spLocks noChangeArrowheads="1"/>
          </p:cNvSpPr>
          <p:nvPr/>
        </p:nvSpPr>
        <p:spPr bwMode="auto">
          <a:xfrm>
            <a:off x="4240213" y="467201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2914" name="Rectangle 146"/>
          <p:cNvSpPr>
            <a:spLocks noChangeArrowheads="1"/>
          </p:cNvSpPr>
          <p:nvPr/>
        </p:nvSpPr>
        <p:spPr bwMode="auto">
          <a:xfrm>
            <a:off x="-1378630" y="1462171"/>
            <a:ext cx="38512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3200" b="1" i="0" dirty="0">
              <a:solidFill>
                <a:srgbClr val="339933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915" name="Rectangle 147"/>
          <p:cNvSpPr>
            <a:spLocks noChangeArrowheads="1"/>
          </p:cNvSpPr>
          <p:nvPr/>
        </p:nvSpPr>
        <p:spPr bwMode="auto">
          <a:xfrm>
            <a:off x="876300" y="1155700"/>
            <a:ext cx="2586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916" name="Rectangle 148"/>
          <p:cNvSpPr>
            <a:spLocks noChangeArrowheads="1"/>
          </p:cNvSpPr>
          <p:nvPr/>
        </p:nvSpPr>
        <p:spPr bwMode="auto">
          <a:xfrm>
            <a:off x="6691313" y="5778500"/>
            <a:ext cx="2171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  <a:endParaRPr lang="ko-KR" altLang="en-US" sz="16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 </a:t>
            </a:r>
            <a:r>
              <a:rPr lang="en-US" altLang="ko-KR" dirty="0" smtClean="0"/>
              <a:t>Probing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9" name="Group 49"/>
          <p:cNvGraphicFramePr>
            <a:graphicFrameLocks noGrp="1"/>
          </p:cNvGraphicFramePr>
          <p:nvPr/>
        </p:nvGraphicFramePr>
        <p:xfrm>
          <a:off x="2355850" y="212407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5330825" y="3316288"/>
            <a:ext cx="331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0">
                <a:ea typeface="굴림" panose="020B0600000101010101" pitchFamily="50" charset="-127"/>
              </a:rPr>
              <a:t>Primary clustering</a:t>
            </a:r>
            <a:r>
              <a:rPr lang="ko-KR" altLang="en-US" i="0">
                <a:ea typeface="굴림" panose="020B0600000101010101" pitchFamily="50" charset="-127"/>
              </a:rPr>
              <a:t>의 예</a:t>
            </a:r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H="1">
            <a:off x="4381500" y="3568700"/>
            <a:ext cx="7239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65" name="Text Box 50"/>
          <p:cNvSpPr txBox="1">
            <a:spLocks noChangeArrowheads="1"/>
          </p:cNvSpPr>
          <p:nvPr/>
        </p:nvSpPr>
        <p:spPr bwMode="auto">
          <a:xfrm>
            <a:off x="3128963" y="1344613"/>
            <a:ext cx="593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0">
                <a:ea typeface="굴림" panose="020B0600000101010101" pitchFamily="50" charset="-127"/>
              </a:rPr>
              <a:t>Primary clustering: </a:t>
            </a:r>
            <a:r>
              <a:rPr lang="ko-KR" altLang="en-US" sz="2000" i="0">
                <a:ea typeface="굴림" panose="020B0600000101010101" pitchFamily="50" charset="-127"/>
              </a:rPr>
              <a:t>특정 영역에 원소가 몰리는 현상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Linear Probing</a:t>
            </a:r>
            <a:r>
              <a:rPr lang="ko-KR" altLang="en-US" sz="3600" dirty="0"/>
              <a:t>은 </a:t>
            </a:r>
            <a:r>
              <a:rPr lang="en-US" altLang="ko-KR" sz="3600" dirty="0"/>
              <a:t>Primary Clustering</a:t>
            </a:r>
            <a:r>
              <a:rPr lang="ko-KR" altLang="en-US" sz="3600" dirty="0"/>
              <a:t>에 </a:t>
            </a:r>
            <a:r>
              <a:rPr lang="ko-KR" altLang="en-US" sz="3600" dirty="0" smtClean="0"/>
              <a:t>취약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76" name="Group 52"/>
          <p:cNvGraphicFramePr>
            <a:graphicFrameLocks noGrp="1"/>
          </p:cNvGraphicFramePr>
          <p:nvPr/>
        </p:nvGraphicFramePr>
        <p:xfrm>
          <a:off x="1454150" y="239077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70" name="AutoShape 46"/>
          <p:cNvSpPr>
            <a:spLocks noChangeArrowheads="1"/>
          </p:cNvSpPr>
          <p:nvPr/>
        </p:nvSpPr>
        <p:spPr bwMode="auto">
          <a:xfrm>
            <a:off x="3173413" y="3765550"/>
            <a:ext cx="76200" cy="392113"/>
          </a:xfrm>
          <a:prstGeom prst="curvedLeftArrow">
            <a:avLst>
              <a:gd name="adj1" fmla="val 102917"/>
              <a:gd name="adj2" fmla="val 205834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1871" name="AutoShape 47"/>
          <p:cNvSpPr>
            <a:spLocks noChangeArrowheads="1"/>
          </p:cNvSpPr>
          <p:nvPr/>
        </p:nvSpPr>
        <p:spPr bwMode="auto">
          <a:xfrm>
            <a:off x="3186113" y="4068763"/>
            <a:ext cx="76200" cy="1182687"/>
          </a:xfrm>
          <a:prstGeom prst="curvedLeftArrow">
            <a:avLst>
              <a:gd name="adj1" fmla="val 310417"/>
              <a:gd name="adj2" fmla="val 620833"/>
              <a:gd name="adj3" fmla="val 33333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-1823013" y="1990725"/>
            <a:ext cx="47148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3200" b="1" i="0" dirty="0">
              <a:solidFill>
                <a:srgbClr val="339933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876300" y="1155700"/>
            <a:ext cx="339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000" i="0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 baseline="30000" dirty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000" i="0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 dirty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914" name="Text Box 53"/>
          <p:cNvSpPr txBox="1">
            <a:spLocks noChangeArrowheads="1"/>
          </p:cNvSpPr>
          <p:nvPr/>
        </p:nvSpPr>
        <p:spPr bwMode="auto">
          <a:xfrm>
            <a:off x="1254125" y="1897063"/>
            <a:ext cx="361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예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</a:t>
            </a:r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 순서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 15, 18, 43, 37, 45, 30</a:t>
            </a:r>
          </a:p>
        </p:txBody>
      </p:sp>
      <p:sp>
        <p:nvSpPr>
          <p:cNvPr id="36915" name="Rectangle 54"/>
          <p:cNvSpPr>
            <a:spLocks noChangeArrowheads="1"/>
          </p:cNvSpPr>
          <p:nvPr/>
        </p:nvSpPr>
        <p:spPr bwMode="auto">
          <a:xfrm>
            <a:off x="3505200" y="5929313"/>
            <a:ext cx="2547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8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8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 )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  <a:endParaRPr lang="ko-KR" altLang="en-US" sz="18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Quadratic Probing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6"/>
          <p:cNvSpPr txBox="1">
            <a:spLocks noChangeArrowheads="1"/>
          </p:cNvSpPr>
          <p:nvPr/>
        </p:nvSpPr>
        <p:spPr bwMode="auto">
          <a:xfrm>
            <a:off x="5064125" y="3316288"/>
            <a:ext cx="372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0">
                <a:ea typeface="굴림" panose="020B0600000101010101" pitchFamily="50" charset="-127"/>
              </a:rPr>
              <a:t>Secondary clustering</a:t>
            </a:r>
            <a:r>
              <a:rPr lang="ko-KR" altLang="en-US" i="0">
                <a:ea typeface="굴림" panose="020B0600000101010101" pitchFamily="50" charset="-127"/>
              </a:rPr>
              <a:t>의 예</a:t>
            </a:r>
          </a:p>
        </p:txBody>
      </p:sp>
      <p:sp>
        <p:nvSpPr>
          <p:cNvPr id="471088" name="Line 48"/>
          <p:cNvSpPr>
            <a:spLocks noChangeShapeType="1"/>
          </p:cNvSpPr>
          <p:nvPr/>
        </p:nvSpPr>
        <p:spPr bwMode="auto">
          <a:xfrm flipH="1">
            <a:off x="4203700" y="3581400"/>
            <a:ext cx="7239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1136" name="Group 96"/>
          <p:cNvGraphicFramePr>
            <a:graphicFrameLocks noGrp="1"/>
          </p:cNvGraphicFramePr>
          <p:nvPr/>
        </p:nvGraphicFramePr>
        <p:xfrm>
          <a:off x="1873250" y="1730375"/>
          <a:ext cx="1674813" cy="4114805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1" name="Text Box 97"/>
          <p:cNvSpPr txBox="1">
            <a:spLocks noChangeArrowheads="1"/>
          </p:cNvSpPr>
          <p:nvPr/>
        </p:nvSpPr>
        <p:spPr bwMode="auto">
          <a:xfrm>
            <a:off x="3636963" y="1217613"/>
            <a:ext cx="5514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0">
                <a:ea typeface="굴림" panose="020B0600000101010101" pitchFamily="50" charset="-127"/>
              </a:rPr>
              <a:t>Secondary clustering: </a:t>
            </a:r>
            <a:r>
              <a:rPr lang="ko-KR" altLang="en-US" sz="2000" i="0">
                <a:ea typeface="굴림" panose="020B0600000101010101" pitchFamily="50" charset="-127"/>
              </a:rPr>
              <a:t>여러 개의 원소가 동일한 </a:t>
            </a:r>
          </a:p>
          <a:p>
            <a:r>
              <a:rPr lang="ko-KR" altLang="en-US" sz="2000" i="0">
                <a:ea typeface="굴림" panose="020B0600000101010101" pitchFamily="50" charset="-127"/>
              </a:rPr>
              <a:t>                            초기 해시 함수값을 갖는 현상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Quadratic Probing</a:t>
            </a:r>
            <a:r>
              <a:rPr lang="ko-KR" altLang="en-US" sz="3200" dirty="0"/>
              <a:t>은 </a:t>
            </a:r>
            <a:r>
              <a:rPr lang="en-US" altLang="ko-KR" sz="3200" dirty="0"/>
              <a:t>Secondary Clustering</a:t>
            </a:r>
            <a:r>
              <a:rPr lang="ko-KR" altLang="en-US" sz="3200" dirty="0"/>
              <a:t>에 </a:t>
            </a:r>
            <a:r>
              <a:rPr lang="ko-KR" altLang="en-US" sz="3200" dirty="0" smtClean="0"/>
              <a:t>취약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936" name="Group 64"/>
          <p:cNvGraphicFramePr>
            <a:graphicFrameLocks noGrp="1"/>
          </p:cNvGraphicFramePr>
          <p:nvPr/>
        </p:nvGraphicFramePr>
        <p:xfrm>
          <a:off x="1892300" y="2357438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67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5091113" y="5213350"/>
            <a:ext cx="1643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 mod 13</a:t>
            </a: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5133975" y="5541963"/>
            <a:ext cx="2405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 = 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 mod 11) + 1</a:t>
            </a: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5048250" y="5867400"/>
            <a:ext cx="269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800" baseline="-25000">
                <a:latin typeface="Times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 = 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)+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80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8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))  mod 13</a:t>
            </a:r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3600450" y="2974975"/>
            <a:ext cx="321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(15) = 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(28)</a:t>
            </a:r>
            <a:r>
              <a:rPr kumimoji="1" lang="en-US" altLang="ko-KR" sz="1600" i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(41) = 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(67) = 2</a:t>
            </a: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3611563" y="3597275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(67) = 3</a:t>
            </a:r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3609975" y="5157788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(28) = 8</a:t>
            </a: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3608388" y="5775325"/>
            <a:ext cx="111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1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sz="1600" i="0">
                <a:latin typeface="Times New Roman" panose="02020603050405020304" pitchFamily="18" charset="0"/>
                <a:ea typeface="굴림" panose="020B0600000101010101" pitchFamily="50" charset="-127"/>
              </a:rPr>
              <a:t>(41) = 10</a:t>
            </a: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-1064871" y="2170113"/>
            <a:ext cx="47148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sz="3200" b="1" i="0" dirty="0">
              <a:solidFill>
                <a:srgbClr val="339933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1219200" y="1231900"/>
            <a:ext cx="300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))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1438275" y="1833563"/>
            <a:ext cx="3235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예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</a:t>
            </a:r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 순서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 15, 19, 28, 41, 67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Double </a:t>
            </a:r>
            <a:r>
              <a:rPr lang="en-US" altLang="ko-KR" dirty="0" smtClean="0"/>
              <a:t>Hashing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6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ko-KR" sz="2800" smtClean="0"/>
              <a:t>해시 테이블의 발생 동기를 이해한다.</a:t>
            </a:r>
          </a:p>
          <a:p>
            <a:pPr eaLnBrk="1" hangingPunct="1"/>
            <a:r>
              <a:rPr lang="ko-KR" altLang="ko-KR" sz="2800" smtClean="0"/>
              <a:t>해시 테이블의 원리를 이해한다.</a:t>
            </a:r>
          </a:p>
          <a:p>
            <a:pPr eaLnBrk="1" hangingPunct="1"/>
            <a:r>
              <a:rPr lang="ko-KR" altLang="ko-KR" sz="2800" smtClean="0"/>
              <a:t>해시 함수 설계 원리를 이해한다.</a:t>
            </a:r>
          </a:p>
          <a:p>
            <a:pPr eaLnBrk="1" hangingPunct="1"/>
            <a:r>
              <a:rPr lang="ko-KR" altLang="ko-KR" sz="2800" smtClean="0"/>
              <a:t>충돌 해결 방법들과 이들의 장단점을 이해한다.</a:t>
            </a:r>
          </a:p>
          <a:p>
            <a:pPr eaLnBrk="1" hangingPunct="1"/>
            <a:r>
              <a:rPr lang="ko-KR" altLang="ko-KR" sz="2800" smtClean="0"/>
              <a:t>해시 테이블의 검색 성능을 분석할 수 있도록 한다.</a:t>
            </a:r>
            <a:endParaRPr lang="ko-KR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13283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044" name="Group 148"/>
          <p:cNvGraphicFramePr>
            <a:graphicFrameLocks noGrp="1"/>
          </p:cNvGraphicFramePr>
          <p:nvPr/>
        </p:nvGraphicFramePr>
        <p:xfrm>
          <a:off x="919163" y="1928813"/>
          <a:ext cx="1674812" cy="4064006"/>
        </p:xfrm>
        <a:graphic>
          <a:graphicData uri="http://schemas.openxmlformats.org/drawingml/2006/table">
            <a:tbl>
              <a:tblPr/>
              <a:tblGrid>
                <a:gridCol w="446087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5046" name="Group 150"/>
          <p:cNvGraphicFramePr>
            <a:graphicFrameLocks noGrp="1"/>
          </p:cNvGraphicFramePr>
          <p:nvPr/>
        </p:nvGraphicFramePr>
        <p:xfrm>
          <a:off x="3711575" y="1920875"/>
          <a:ext cx="1674813" cy="4056068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5048" name="Group 152"/>
          <p:cNvGraphicFramePr>
            <a:graphicFrameLocks noGrp="1"/>
          </p:cNvGraphicFramePr>
          <p:nvPr/>
        </p:nvGraphicFramePr>
        <p:xfrm>
          <a:off x="6543675" y="1924050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030" name="AutoShape 134"/>
          <p:cNvSpPr>
            <a:spLocks noChangeArrowheads="1"/>
          </p:cNvSpPr>
          <p:nvPr/>
        </p:nvSpPr>
        <p:spPr bwMode="auto">
          <a:xfrm>
            <a:off x="8278813" y="583247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1" name="AutoShape 135"/>
          <p:cNvSpPr>
            <a:spLocks noChangeArrowheads="1"/>
          </p:cNvSpPr>
          <p:nvPr/>
        </p:nvSpPr>
        <p:spPr bwMode="auto">
          <a:xfrm>
            <a:off x="8280400" y="365442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2" name="AutoShape 136"/>
          <p:cNvSpPr>
            <a:spLocks noChangeArrowheads="1"/>
          </p:cNvSpPr>
          <p:nvPr/>
        </p:nvSpPr>
        <p:spPr bwMode="auto">
          <a:xfrm>
            <a:off x="8280400" y="333375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3" name="AutoShape 137"/>
          <p:cNvSpPr>
            <a:spLocks noChangeArrowheads="1"/>
          </p:cNvSpPr>
          <p:nvPr/>
        </p:nvSpPr>
        <p:spPr bwMode="auto">
          <a:xfrm>
            <a:off x="8280400" y="302101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4" name="AutoShape 138"/>
          <p:cNvSpPr>
            <a:spLocks noChangeArrowheads="1"/>
          </p:cNvSpPr>
          <p:nvPr/>
        </p:nvSpPr>
        <p:spPr bwMode="auto">
          <a:xfrm>
            <a:off x="8278813" y="271780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5" name="AutoShape 139"/>
          <p:cNvSpPr>
            <a:spLocks noChangeArrowheads="1"/>
          </p:cNvSpPr>
          <p:nvPr/>
        </p:nvSpPr>
        <p:spPr bwMode="auto">
          <a:xfrm>
            <a:off x="8278813" y="239712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6" name="AutoShape 140"/>
          <p:cNvSpPr>
            <a:spLocks noChangeArrowheads="1"/>
          </p:cNvSpPr>
          <p:nvPr/>
        </p:nvSpPr>
        <p:spPr bwMode="auto">
          <a:xfrm>
            <a:off x="8278813" y="20748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7" name="AutoShape 141"/>
          <p:cNvSpPr>
            <a:spLocks noChangeArrowheads="1"/>
          </p:cNvSpPr>
          <p:nvPr/>
        </p:nvSpPr>
        <p:spPr bwMode="auto">
          <a:xfrm>
            <a:off x="8277225" y="175260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8" name="AutoShape 142"/>
          <p:cNvSpPr>
            <a:spLocks noChangeArrowheads="1"/>
          </p:cNvSpPr>
          <p:nvPr/>
        </p:nvSpPr>
        <p:spPr bwMode="auto">
          <a:xfrm>
            <a:off x="5426075" y="584517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39" name="AutoShape 143"/>
          <p:cNvSpPr>
            <a:spLocks noChangeArrowheads="1"/>
          </p:cNvSpPr>
          <p:nvPr/>
        </p:nvSpPr>
        <p:spPr bwMode="auto">
          <a:xfrm>
            <a:off x="5426075" y="20875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040" name="AutoShape 144"/>
          <p:cNvSpPr>
            <a:spLocks noChangeArrowheads="1"/>
          </p:cNvSpPr>
          <p:nvPr/>
        </p:nvSpPr>
        <p:spPr bwMode="auto">
          <a:xfrm>
            <a:off x="5424488" y="176530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3153" name="Text Box 145"/>
          <p:cNvSpPr txBox="1">
            <a:spLocks noChangeArrowheads="1"/>
          </p:cNvSpPr>
          <p:nvPr/>
        </p:nvSpPr>
        <p:spPr bwMode="auto">
          <a:xfrm>
            <a:off x="838200" y="6218238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(a) 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원소 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 삭제</a:t>
            </a:r>
          </a:p>
        </p:txBody>
      </p:sp>
      <p:sp>
        <p:nvSpPr>
          <p:cNvPr id="43154" name="Text Box 146"/>
          <p:cNvSpPr txBox="1">
            <a:spLocks noChangeArrowheads="1"/>
          </p:cNvSpPr>
          <p:nvPr/>
        </p:nvSpPr>
        <p:spPr bwMode="auto">
          <a:xfrm>
            <a:off x="3433763" y="6205538"/>
            <a:ext cx="227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(b) 38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검색</a:t>
            </a:r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,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문제발생</a:t>
            </a:r>
          </a:p>
        </p:txBody>
      </p:sp>
      <p:sp>
        <p:nvSpPr>
          <p:cNvPr id="43155" name="Text Box 147"/>
          <p:cNvSpPr txBox="1">
            <a:spLocks noChangeArrowheads="1"/>
          </p:cNvSpPr>
          <p:nvPr/>
        </p:nvSpPr>
        <p:spPr bwMode="auto">
          <a:xfrm>
            <a:off x="5964238" y="6202363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Times" panose="02020603050405020304" pitchFamily="18" charset="0"/>
                <a:ea typeface="굴림" panose="020B0600000101010101" pitchFamily="50" charset="-127"/>
              </a:rPr>
              <a:t>(c) </a:t>
            </a:r>
            <a:r>
              <a:rPr kumimoji="1" lang="ko-KR" altLang="en-US" sz="1800" i="0">
                <a:latin typeface="Times" panose="02020603050405020304" pitchFamily="18" charset="0"/>
                <a:ea typeface="굴림" panose="020B0600000101010101" pitchFamily="50" charset="-127"/>
              </a:rPr>
              <a:t>표식을 해두면 문제없다</a:t>
            </a:r>
          </a:p>
        </p:txBody>
      </p:sp>
      <p:sp>
        <p:nvSpPr>
          <p:cNvPr id="43156" name="Rectangle 15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ko-KR" b="1" i="0" dirty="0">
              <a:solidFill>
                <a:srgbClr val="339933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삭제시 주</a:t>
            </a:r>
            <a:r>
              <a:rPr lang="ko-KR" altLang="en-US" dirty="0"/>
              <a:t>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Hash</a:t>
            </a:r>
            <a:r>
              <a:rPr lang="en-US" altLang="ko-KR" dirty="0"/>
              <a:t> Table</a:t>
            </a:r>
            <a:r>
              <a:rPr lang="ko-KR" altLang="en-US" dirty="0"/>
              <a:t>에서의 검색 시간</a:t>
            </a:r>
            <a:endParaRPr lang="en-US" altLang="ko-KR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Load factor </a:t>
            </a:r>
            <a:r>
              <a:rPr lang="el-GR" altLang="ko-KR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endParaRPr lang="en-US" altLang="ko-KR" sz="280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/>
            <a:r>
              <a:rPr lang="en-US" altLang="ko-KR" sz="2400" smtClean="0">
                <a:latin typeface="굴림" panose="020B0600000101010101" pitchFamily="50" charset="-127"/>
                <a:ea typeface="굴림" panose="020B0600000101010101" pitchFamily="50" charset="-127"/>
              </a:rPr>
              <a:t>Hash table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전체에서 얼마나 원소가 차 있는지를 나타내는 수치</a:t>
            </a:r>
          </a:p>
          <a:p>
            <a:pPr lvl="1"/>
            <a:r>
              <a:rPr lang="en-US" altLang="ko-KR" sz="2400" smtClean="0">
                <a:latin typeface="굴림" panose="020B0600000101010101" pitchFamily="50" charset="-127"/>
                <a:ea typeface="굴림" panose="020B0600000101010101" pitchFamily="50" charset="-127"/>
              </a:rPr>
              <a:t>Hash table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개의 원소가 저장되어 있다면 </a:t>
            </a:r>
          </a:p>
          <a:p>
            <a:pPr lvl="1">
              <a:buFontTx/>
              <a:buNone/>
            </a:pP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이다</a:t>
            </a:r>
          </a:p>
          <a:p>
            <a:r>
              <a:rPr lang="en-US" altLang="ko-KR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Hash table</a:t>
            </a:r>
            <a:r>
              <a:rPr lang="ko-KR" altLang="en-US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에서의 검색 효율은 </a:t>
            </a:r>
            <a:r>
              <a:rPr lang="en-US" altLang="ko-KR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load factor</a:t>
            </a:r>
            <a:r>
              <a:rPr lang="ko-KR" altLang="en-US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와 밀접한 관련이 있다		</a:t>
            </a:r>
          </a:p>
        </p:txBody>
      </p:sp>
    </p:spTree>
    <p:extLst>
      <p:ext uri="{BB962C8B-B14F-4D97-AF65-F5344CB8AC3E}">
        <p14:creationId xmlns:p14="http://schemas.microsoft.com/office/powerpoint/2010/main" val="2074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Chaning</a:t>
            </a:r>
            <a:r>
              <a:rPr lang="ko-KR" altLang="en-US" dirty="0"/>
              <a:t>에서의 검색 시간</a:t>
            </a:r>
            <a:endParaRPr lang="en-US" altLang="ko-KR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ea typeface="굴림" panose="020B0600000101010101" pitchFamily="50" charset="-127"/>
              </a:rPr>
              <a:t>정리 </a:t>
            </a:r>
            <a:r>
              <a:rPr lang="en-US" altLang="ko-KR" sz="2800" smtClean="0">
                <a:ea typeface="굴림" panose="020B0600000101010101" pitchFamily="50" charset="-127"/>
              </a:rPr>
              <a:t>1</a:t>
            </a:r>
          </a:p>
          <a:p>
            <a:pPr lvl="1"/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Chaining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을 이용하는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hashing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에서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load factor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가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일 때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실패하는 검색에서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probe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횟수의 기대치는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이다</a:t>
            </a:r>
          </a:p>
          <a:p>
            <a:pPr lvl="1"/>
            <a:endParaRPr lang="ko-KR" altLang="en-US" sz="240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r>
              <a:rPr lang="ko-KR" altLang="en-US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정리 </a:t>
            </a:r>
            <a:r>
              <a:rPr lang="en-US" altLang="ko-KR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  <a:p>
            <a:pPr lvl="1"/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Chaining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을 이용하는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hashing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에서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load factor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가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일 때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성공하는 검색에서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probe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횟수의 기대치는 </a:t>
            </a:r>
          </a:p>
          <a:p>
            <a:pPr lvl="1">
              <a:buFontTx/>
              <a:buNone/>
            </a:pP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1 +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/2 +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/2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이다</a:t>
            </a:r>
            <a:endParaRPr lang="en-US" altLang="ko-KR" sz="240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15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 </a:t>
            </a:r>
            <a:r>
              <a:rPr lang="en-US" altLang="ko-KR" dirty="0"/>
              <a:t>Addressing</a:t>
            </a:r>
            <a:r>
              <a:rPr lang="ko-KR" altLang="en-US" dirty="0"/>
              <a:t>에서의 검색 시간</a:t>
            </a:r>
            <a:endParaRPr lang="en-US" altLang="ko-KR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50" charset="-127"/>
              </a:rPr>
              <a:t>Assumption (uniform hashing)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Probe </a:t>
            </a:r>
            <a:r>
              <a:rPr lang="ko-KR" altLang="en-US" sz="2400" smtClean="0">
                <a:ea typeface="굴림" panose="020B0600000101010101" pitchFamily="50" charset="-127"/>
              </a:rPr>
              <a:t>순서 </a:t>
            </a:r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0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), </a:t>
            </a:r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1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), …, </a:t>
            </a:r>
            <a:r>
              <a:rPr lang="en-US" altLang="ko-KR" sz="2400" i="1" smtClean="0">
                <a:ea typeface="굴림" panose="020B0600000101010101" pitchFamily="50" charset="-127"/>
              </a:rPr>
              <a:t>h</a:t>
            </a:r>
            <a:r>
              <a:rPr lang="en-US" altLang="ko-KR" sz="2400" i="1" baseline="-25000" smtClean="0">
                <a:ea typeface="굴림" panose="020B0600000101010101" pitchFamily="50" charset="-127"/>
              </a:rPr>
              <a:t>m</a:t>
            </a:r>
            <a:r>
              <a:rPr lang="en-US" altLang="ko-KR" sz="2400" baseline="-25000" smtClean="0">
                <a:ea typeface="굴림" panose="020B0600000101010101" pitchFamily="50" charset="-127"/>
              </a:rPr>
              <a:t>-1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x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  <a:r>
              <a:rPr lang="ko-KR" altLang="en-US" sz="2400" smtClean="0">
                <a:ea typeface="굴림" panose="020B0600000101010101" pitchFamily="50" charset="-127"/>
              </a:rPr>
              <a:t>가 </a:t>
            </a:r>
            <a:r>
              <a:rPr lang="en-US" altLang="ko-KR" sz="2400" smtClean="0">
                <a:ea typeface="굴림" panose="020B0600000101010101" pitchFamily="50" charset="-127"/>
              </a:rPr>
              <a:t>0</a:t>
            </a:r>
            <a:r>
              <a:rPr lang="ko-KR" altLang="en-US" sz="2400" smtClean="0">
                <a:ea typeface="굴림" panose="020B0600000101010101" pitchFamily="50" charset="-127"/>
              </a:rPr>
              <a:t>부터 </a:t>
            </a:r>
            <a:r>
              <a:rPr lang="en-US" altLang="ko-KR" sz="2400" i="1" smtClean="0">
                <a:ea typeface="굴림" panose="020B0600000101010101" pitchFamily="50" charset="-127"/>
              </a:rPr>
              <a:t>m</a:t>
            </a:r>
            <a:r>
              <a:rPr lang="en-US" altLang="ko-KR" sz="2400" smtClean="0">
                <a:ea typeface="굴림" panose="020B0600000101010101" pitchFamily="50" charset="-127"/>
              </a:rPr>
              <a:t>-1 </a:t>
            </a:r>
            <a:r>
              <a:rPr lang="ko-KR" altLang="en-US" sz="2400" smtClean="0">
                <a:ea typeface="굴림" panose="020B0600000101010101" pitchFamily="50" charset="-127"/>
              </a:rPr>
              <a:t>사이의 수로 이루어진 </a:t>
            </a:r>
            <a:r>
              <a:rPr lang="en-US" altLang="ko-KR" sz="2400" smtClean="0">
                <a:ea typeface="굴림" panose="020B0600000101010101" pitchFamily="50" charset="-127"/>
              </a:rPr>
              <a:t>permutation</a:t>
            </a:r>
            <a:r>
              <a:rPr lang="ko-KR" altLang="en-US" sz="2400" smtClean="0">
                <a:ea typeface="굴림" panose="020B0600000101010101" pitchFamily="50" charset="-127"/>
              </a:rPr>
              <a:t>을 이루고</a:t>
            </a:r>
            <a:r>
              <a:rPr lang="en-US" altLang="ko-KR" sz="2400" smtClean="0"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ea typeface="굴림" panose="020B0600000101010101" pitchFamily="50" charset="-127"/>
              </a:rPr>
              <a:t>모든 </a:t>
            </a:r>
            <a:r>
              <a:rPr lang="en-US" altLang="ko-KR" sz="2400" smtClean="0">
                <a:ea typeface="굴림" panose="020B0600000101010101" pitchFamily="50" charset="-127"/>
              </a:rPr>
              <a:t>permutation</a:t>
            </a:r>
            <a:r>
              <a:rPr lang="ko-KR" altLang="en-US" sz="2400" smtClean="0">
                <a:ea typeface="굴림" panose="020B0600000101010101" pitchFamily="50" charset="-127"/>
              </a:rPr>
              <a:t>은 같은 확률로 일어난다</a:t>
            </a:r>
          </a:p>
          <a:p>
            <a:pPr>
              <a:lnSpc>
                <a:spcPct val="90000"/>
              </a:lnSpc>
            </a:pPr>
            <a:r>
              <a:rPr lang="ko-KR" altLang="en-US" sz="2800" smtClean="0">
                <a:ea typeface="굴림" panose="020B0600000101010101" pitchFamily="50" charset="-127"/>
              </a:rPr>
              <a:t>정리 </a:t>
            </a:r>
            <a:r>
              <a:rPr lang="en-US" altLang="ko-KR" sz="2800" smtClean="0">
                <a:ea typeface="굴림" panose="020B0600000101010101" pitchFamily="50" charset="-127"/>
              </a:rPr>
              <a:t>3</a:t>
            </a:r>
            <a:endParaRPr lang="ko-KR" altLang="en-US" sz="280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Load factor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인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open addressing hashing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에서 실패하는 검색에서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probe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횟수의 기대치는 최대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1/(1-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)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이다</a:t>
            </a:r>
          </a:p>
          <a:p>
            <a:pPr>
              <a:lnSpc>
                <a:spcPct val="90000"/>
              </a:lnSpc>
            </a:pPr>
            <a:r>
              <a:rPr lang="ko-KR" altLang="en-US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정리 </a:t>
            </a:r>
            <a:r>
              <a:rPr lang="en-US" altLang="ko-KR" sz="2800" smtClean="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Load factor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lang="en-US" altLang="ko-KR" sz="2400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인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open addressing hashing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에서 성공하는 검색에서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probe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횟수의 기대치는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최대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(1/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20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log(1/(1- </a:t>
            </a:r>
            <a:r>
              <a:rPr lang="el-GR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α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)) </a:t>
            </a:r>
            <a:r>
              <a:rPr lang="ko-KR" altLang="en-US" sz="2400" smtClean="0">
                <a:latin typeface="Times New Roman" panose="02020603050405020304" pitchFamily="18" charset="0"/>
                <a:ea typeface="굴림" panose="020B0600000101010101" pitchFamily="50" charset="-127"/>
              </a:rPr>
              <a:t>이다</a:t>
            </a:r>
            <a:endParaRPr lang="en-US" altLang="ko-KR" sz="240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09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/>
              <a:t>Load </a:t>
            </a:r>
            <a:r>
              <a:rPr lang="en-US" altLang="ko-KR" dirty="0"/>
              <a:t>Factor</a:t>
            </a:r>
            <a:r>
              <a:rPr lang="ko-KR" altLang="en-US" dirty="0"/>
              <a:t>가 우려스럽게 높아지면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Load factor</a:t>
            </a:r>
            <a:r>
              <a:rPr lang="ko-KR" altLang="en-US" sz="2800" smtClean="0">
                <a:ea typeface="굴림" panose="020B0600000101010101" pitchFamily="50" charset="-127"/>
              </a:rPr>
              <a:t>가 높아지면 일반적으로 </a:t>
            </a:r>
            <a:r>
              <a:rPr lang="en-US" altLang="ko-KR" sz="2800" smtClean="0">
                <a:ea typeface="굴림" panose="020B0600000101010101" pitchFamily="50" charset="-127"/>
              </a:rPr>
              <a:t>hash table</a:t>
            </a:r>
            <a:r>
              <a:rPr lang="ko-KR" altLang="en-US" sz="2800" smtClean="0">
                <a:ea typeface="굴림" panose="020B0600000101010101" pitchFamily="50" charset="-127"/>
              </a:rPr>
              <a:t>의 효율이 떨어진다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일반적으로</a:t>
            </a:r>
            <a:r>
              <a:rPr lang="en-US" altLang="ko-KR" sz="2800" smtClean="0">
                <a:ea typeface="굴림" panose="020B0600000101010101" pitchFamily="50" charset="-127"/>
              </a:rPr>
              <a:t>, threshold</a:t>
            </a:r>
            <a:r>
              <a:rPr lang="ko-KR" altLang="en-US" sz="2800" smtClean="0">
                <a:ea typeface="굴림" panose="020B0600000101010101" pitchFamily="50" charset="-127"/>
              </a:rPr>
              <a:t>을 미리 설정해 놓고 </a:t>
            </a:r>
            <a:r>
              <a:rPr lang="en-US" altLang="ko-KR" sz="2800" smtClean="0">
                <a:ea typeface="굴림" panose="020B0600000101010101" pitchFamily="50" charset="-127"/>
              </a:rPr>
              <a:t>load factor</a:t>
            </a:r>
            <a:r>
              <a:rPr lang="ko-KR" altLang="en-US" sz="2800" smtClean="0">
                <a:ea typeface="굴림" panose="020B0600000101010101" pitchFamily="50" charset="-127"/>
              </a:rPr>
              <a:t>가 이에 이르면 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Hash table</a:t>
            </a:r>
            <a:r>
              <a:rPr lang="ko-KR" altLang="en-US" sz="2400" smtClean="0">
                <a:ea typeface="굴림" panose="020B0600000101010101" pitchFamily="50" charset="-127"/>
              </a:rPr>
              <a:t>의 크기를 두 배로 늘인 다음 </a:t>
            </a:r>
            <a:r>
              <a:rPr lang="en-US" altLang="ko-KR" sz="2400" smtClean="0">
                <a:ea typeface="굴림" panose="020B0600000101010101" pitchFamily="50" charset="-127"/>
              </a:rPr>
              <a:t>hash table</a:t>
            </a:r>
            <a:r>
              <a:rPr lang="ko-KR" altLang="en-US" sz="2400" smtClean="0">
                <a:ea typeface="굴림" panose="020B0600000101010101" pitchFamily="50" charset="-127"/>
              </a:rPr>
              <a:t>에 저장되어 있는 모든 원소를 다시 </a:t>
            </a:r>
            <a:r>
              <a:rPr lang="en-US" altLang="ko-KR" sz="2400" smtClean="0">
                <a:ea typeface="굴림" panose="020B0600000101010101" pitchFamily="50" charset="-127"/>
              </a:rPr>
              <a:t>hashing</a:t>
            </a:r>
            <a:r>
              <a:rPr lang="ko-KR" altLang="en-US" sz="2400" smtClean="0">
                <a:ea typeface="굴림" panose="020B0600000101010101" pitchFamily="50" charset="-127"/>
              </a:rPr>
              <a:t>하여 저장한다</a:t>
            </a:r>
          </a:p>
        </p:txBody>
      </p:sp>
    </p:spTree>
    <p:extLst>
      <p:ext uri="{BB962C8B-B14F-4D97-AF65-F5344CB8AC3E}">
        <p14:creationId xmlns:p14="http://schemas.microsoft.com/office/powerpoint/2010/main" val="394709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생각해</a:t>
            </a:r>
            <a:r>
              <a:rPr lang="ko-KR" altLang="en-US" dirty="0"/>
              <a:t> 볼 것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Load factor</a:t>
            </a:r>
            <a:r>
              <a:rPr lang="ko-KR" altLang="en-US" sz="2800" smtClean="0">
                <a:ea typeface="굴림" panose="020B0600000101010101" pitchFamily="50" charset="-127"/>
              </a:rPr>
              <a:t>가 아주 낮으면 각 조사 방법들이 차이가 많이 나는가</a:t>
            </a:r>
            <a:r>
              <a:rPr lang="en-US" altLang="ko-KR" sz="2800" smtClean="0">
                <a:ea typeface="굴림" panose="020B0600000101010101" pitchFamily="50" charset="-127"/>
              </a:rPr>
              <a:t>?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성공적인 검색과 삽입의 관계는</a:t>
            </a:r>
            <a:r>
              <a:rPr lang="en-US" altLang="ko-KR" sz="2800" smtClean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[</a:t>
            </a:r>
            <a:r>
              <a:rPr lang="ko-KR" altLang="en-US" sz="2400" smtClean="0">
                <a:ea typeface="굴림" panose="020B0600000101010101" pitchFamily="50" charset="-127"/>
              </a:rPr>
              <a:t>정리 </a:t>
            </a:r>
            <a:r>
              <a:rPr lang="en-US" altLang="ko-KR" sz="2400" smtClean="0">
                <a:ea typeface="굴림" panose="020B0600000101010101" pitchFamily="50" charset="-127"/>
              </a:rPr>
              <a:t>4]</a:t>
            </a:r>
            <a:r>
              <a:rPr lang="ko-KR" altLang="en-US" sz="2400" smtClean="0">
                <a:ea typeface="굴림" panose="020B0600000101010101" pitchFamily="50" charset="-127"/>
              </a:rPr>
              <a:t>의 증명과도 관계 있음</a:t>
            </a:r>
          </a:p>
        </p:txBody>
      </p:sp>
    </p:spTree>
    <p:extLst>
      <p:ext uri="{BB962C8B-B14F-4D97-AF65-F5344CB8AC3E}">
        <p14:creationId xmlns:p14="http://schemas.microsoft.com/office/powerpoint/2010/main" val="39333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검색의 복잡도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Array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 smtClean="0"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Binary 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>
                <a:ea typeface="굴림" panose="020B0600000101010101" pitchFamily="50" charset="-127"/>
              </a:rPr>
              <a:t>최악의 경우</a:t>
            </a:r>
            <a:r>
              <a:rPr lang="ko-KR" altLang="en-US" sz="2000" i="1" smtClean="0">
                <a:ea typeface="굴림" panose="020B0600000101010101" pitchFamily="50" charset="-127"/>
              </a:rPr>
              <a:t> </a:t>
            </a:r>
            <a:r>
              <a:rPr lang="el-GR" altLang="ko-KR" sz="2000" i="1" smtClean="0"/>
              <a:t>Θ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>
                <a:ea typeface="굴림" panose="020B0600000101010101" pitchFamily="50" charset="-127"/>
              </a:rPr>
              <a:t>평균 </a:t>
            </a:r>
            <a:r>
              <a:rPr lang="el-GR" altLang="ko-KR" sz="2000" i="1" smtClean="0"/>
              <a:t>Θ</a:t>
            </a:r>
            <a:r>
              <a:rPr lang="en-US" altLang="ko-KR" sz="2000" smtClean="0">
                <a:ea typeface="굴림" panose="020B0600000101010101" pitchFamily="50" charset="-127"/>
              </a:rPr>
              <a:t>(log</a:t>
            </a:r>
            <a:r>
              <a:rPr lang="en-US" altLang="ko-KR" sz="800" smtClean="0">
                <a:ea typeface="굴림" panose="020B0600000101010101" pitchFamily="50" charset="-127"/>
              </a:rPr>
              <a:t> 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Balanced binary search tree(e.g. red-black tree)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>
                <a:ea typeface="굴림" panose="020B0600000101010101" pitchFamily="50" charset="-127"/>
              </a:rPr>
              <a:t>최악의 경우</a:t>
            </a:r>
            <a:r>
              <a:rPr lang="ko-KR" altLang="en-US" sz="2000" i="1" smtClean="0">
                <a:ea typeface="굴림" panose="020B0600000101010101" pitchFamily="50" charset="-127"/>
              </a:rPr>
              <a:t> </a:t>
            </a:r>
            <a:r>
              <a:rPr lang="el-GR" altLang="ko-KR" sz="2000" i="1" smtClean="0"/>
              <a:t>Θ</a:t>
            </a:r>
            <a:r>
              <a:rPr lang="en-US" altLang="ko-KR" sz="2000" smtClean="0">
                <a:ea typeface="굴림" panose="020B0600000101010101" pitchFamily="50" charset="-127"/>
              </a:rPr>
              <a:t>(log</a:t>
            </a:r>
            <a:r>
              <a:rPr lang="en-US" altLang="ko-KR" sz="800" smtClean="0">
                <a:ea typeface="굴림" panose="020B0600000101010101" pitchFamily="50" charset="-127"/>
              </a:rPr>
              <a:t> 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B-tree</a:t>
            </a:r>
            <a:endParaRPr lang="ko-KR" altLang="en-US" sz="240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000" smtClean="0">
                <a:ea typeface="굴림" panose="020B0600000101010101" pitchFamily="50" charset="-127"/>
              </a:rPr>
              <a:t>최악의 경우</a:t>
            </a:r>
            <a:r>
              <a:rPr lang="ko-KR" altLang="en-US" sz="2000" i="1" smtClean="0">
                <a:ea typeface="굴림" panose="020B0600000101010101" pitchFamily="50" charset="-127"/>
              </a:rPr>
              <a:t> </a:t>
            </a:r>
            <a:r>
              <a:rPr lang="el-GR" altLang="ko-KR" sz="2000" i="1" smtClean="0"/>
              <a:t>Θ</a:t>
            </a:r>
            <a:r>
              <a:rPr lang="en-US" altLang="ko-KR" sz="2000" smtClean="0">
                <a:ea typeface="굴림" panose="020B0600000101010101" pitchFamily="50" charset="-127"/>
              </a:rPr>
              <a:t>(log</a:t>
            </a:r>
            <a:r>
              <a:rPr lang="en-US" altLang="ko-KR" sz="800" smtClean="0">
                <a:ea typeface="굴림" panose="020B0600000101010101" pitchFamily="50" charset="-127"/>
              </a:rPr>
              <a:t> 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50" charset="-127"/>
              </a:rPr>
              <a:t>Balanced binary search tree</a:t>
            </a:r>
            <a:r>
              <a:rPr lang="ko-KR" altLang="en-US" sz="2000" smtClean="0">
                <a:ea typeface="굴림" panose="020B0600000101010101" pitchFamily="50" charset="-127"/>
              </a:rPr>
              <a:t>보다 상수 인자가 작다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solidFill>
                  <a:srgbClr val="FF0000"/>
                </a:solidFill>
                <a:ea typeface="굴림" panose="020B0600000101010101" pitchFamily="50" charset="-127"/>
              </a:rPr>
              <a:t>Hash table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>
                <a:solidFill>
                  <a:srgbClr val="FF0000"/>
                </a:solidFill>
                <a:ea typeface="굴림" panose="020B0600000101010101" pitchFamily="50" charset="-127"/>
              </a:rPr>
              <a:t>평균 </a:t>
            </a:r>
            <a:r>
              <a:rPr lang="el-GR" altLang="ko-KR" sz="2000" i="1" smtClean="0">
                <a:solidFill>
                  <a:srgbClr val="FF0000"/>
                </a:solidFill>
              </a:rPr>
              <a:t>Θ</a:t>
            </a:r>
            <a:r>
              <a:rPr lang="en-US" altLang="ko-KR" sz="2000" smtClean="0">
                <a:solidFill>
                  <a:srgbClr val="FF0000"/>
                </a:solidFill>
                <a:ea typeface="굴림" panose="020B0600000101010101" pitchFamily="50" charset="-127"/>
              </a:rPr>
              <a:t>(1)</a:t>
            </a:r>
            <a:endParaRPr lang="ko-KR" altLang="en-US" sz="200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panose="020B0600000101010101" pitchFamily="50" charset="-127"/>
            </a:endParaRP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201271" y="1500850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02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/>
              <a:t>Hash Table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ea typeface="굴림" panose="020B0600000101010101" pitchFamily="50" charset="-127"/>
              </a:rPr>
              <a:t>원소가 저장될 자리가 원소의 </a:t>
            </a:r>
            <a:r>
              <a:rPr lang="ko-KR" altLang="en-US" sz="2800" smtClean="0">
                <a:solidFill>
                  <a:srgbClr val="FF0000"/>
                </a:solidFill>
                <a:ea typeface="굴림" panose="020B0600000101010101" pitchFamily="50" charset="-127"/>
              </a:rPr>
              <a:t>값</a:t>
            </a:r>
            <a:r>
              <a:rPr lang="ko-KR" altLang="en-US" sz="2800" smtClean="0">
                <a:ea typeface="굴림" panose="020B0600000101010101" pitchFamily="50" charset="-127"/>
              </a:rPr>
              <a:t>에 의해 결정되는 자료구조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평균 상수 시간에 삽입</a:t>
            </a:r>
            <a:r>
              <a:rPr lang="en-US" altLang="ko-KR" sz="2800" smtClean="0">
                <a:ea typeface="굴림" panose="020B0600000101010101" pitchFamily="50" charset="-127"/>
              </a:rPr>
              <a:t>, </a:t>
            </a:r>
            <a:r>
              <a:rPr lang="ko-KR" altLang="en-US" sz="2800" smtClean="0">
                <a:ea typeface="굴림" panose="020B0600000101010101" pitchFamily="50" charset="-127"/>
              </a:rPr>
              <a:t>삭제</a:t>
            </a:r>
            <a:r>
              <a:rPr lang="en-US" altLang="ko-KR" sz="2800" smtClean="0">
                <a:ea typeface="굴림" panose="020B0600000101010101" pitchFamily="50" charset="-127"/>
              </a:rPr>
              <a:t>, </a:t>
            </a:r>
            <a:r>
              <a:rPr lang="ko-KR" altLang="en-US" sz="2800" smtClean="0">
                <a:ea typeface="굴림" panose="020B0600000101010101" pitchFamily="50" charset="-127"/>
              </a:rPr>
              <a:t>검색 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매우 빠른 응답을 요하는 응용에 유용</a:t>
            </a:r>
          </a:p>
          <a:p>
            <a:pPr lvl="1"/>
            <a:r>
              <a:rPr lang="ko-KR" altLang="en-US" sz="2400" smtClean="0">
                <a:ea typeface="굴림" panose="020B0600000101010101" pitchFamily="50" charset="-127"/>
              </a:rPr>
              <a:t>예</a:t>
            </a:r>
            <a:r>
              <a:rPr lang="en-US" altLang="ko-KR" sz="2400" smtClean="0">
                <a:ea typeface="굴림" panose="020B0600000101010101" pitchFamily="50" charset="-127"/>
              </a:rPr>
              <a:t>:</a:t>
            </a:r>
          </a:p>
          <a:p>
            <a:pPr lvl="2"/>
            <a:r>
              <a:rPr lang="en-US" altLang="ko-KR" sz="2000" smtClean="0">
                <a:ea typeface="굴림" panose="020B0600000101010101" pitchFamily="50" charset="-127"/>
              </a:rPr>
              <a:t>119 </a:t>
            </a:r>
            <a:r>
              <a:rPr lang="ko-KR" altLang="en-US" sz="2000" smtClean="0">
                <a:ea typeface="굴림" panose="020B0600000101010101" pitchFamily="50" charset="-127"/>
              </a:rPr>
              <a:t>긴급구조 호출과 호출번호 관련 정보 검색</a:t>
            </a:r>
          </a:p>
          <a:p>
            <a:pPr lvl="2"/>
            <a:r>
              <a:rPr lang="ko-KR" altLang="en-US" sz="2000" smtClean="0">
                <a:ea typeface="굴림" panose="020B0600000101010101" pitchFamily="50" charset="-127"/>
              </a:rPr>
              <a:t>주민등록 시스템 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Hash table</a:t>
            </a:r>
            <a:r>
              <a:rPr lang="ko-KR" altLang="en-US" sz="2800" smtClean="0">
                <a:ea typeface="굴림" panose="020B0600000101010101" pitchFamily="50" charset="-127"/>
              </a:rPr>
              <a:t>은 최소 원소를 찾는 것과 같은 작업은 지원하지 않는다</a:t>
            </a:r>
            <a:endParaRPr lang="en-US" altLang="ko-KR" sz="28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66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/>
              <a:t>주소</a:t>
            </a:r>
            <a:r>
              <a:rPr lang="ko-KR" altLang="en-US" dirty="0"/>
              <a:t> 계산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390525" y="2057400"/>
            <a:ext cx="8683625" cy="4332288"/>
            <a:chOff x="246" y="1296"/>
            <a:chExt cx="5470" cy="2729"/>
          </a:xfrm>
        </p:grpSpPr>
        <p:pic>
          <p:nvPicPr>
            <p:cNvPr id="122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96"/>
              <a:ext cx="5184" cy="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246" y="2325"/>
              <a:ext cx="7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i="0">
                  <a:ea typeface="굴림" panose="020B0600000101010101" pitchFamily="50" charset="-127"/>
                </a:rPr>
                <a:t>검색키</a:t>
              </a:r>
            </a:p>
          </p:txBody>
        </p:sp>
        <p:sp>
          <p:nvSpPr>
            <p:cNvPr id="247815" name="Rectangle 7"/>
            <p:cNvSpPr>
              <a:spLocks noChangeArrowheads="1"/>
            </p:cNvSpPr>
            <p:nvPr/>
          </p:nvSpPr>
          <p:spPr bwMode="auto">
            <a:xfrm>
              <a:off x="2120" y="2248"/>
              <a:ext cx="976" cy="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2144" y="2327"/>
              <a:ext cx="8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i="0">
                  <a:ea typeface="굴림" panose="020B0600000101010101" pitchFamily="50" charset="-127"/>
                </a:rPr>
                <a:t>주소계산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958" y="3737"/>
              <a:ext cx="17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i="0">
                  <a:ea typeface="굴림" panose="020B0600000101010101" pitchFamily="50" charset="-127"/>
                </a:rPr>
                <a:t>배열 모양의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6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316163" y="1765300"/>
            <a:ext cx="2370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Bookman" pitchFamily="18" charset="0"/>
                <a:ea typeface="굴림" panose="020B0600000101010101" pitchFamily="50" charset="-127"/>
              </a:rPr>
              <a:t>입력</a:t>
            </a:r>
            <a:r>
              <a:rPr kumimoji="1" lang="en-US" altLang="ko-KR" sz="1600" i="0">
                <a:latin typeface="Bookman" pitchFamily="18" charset="0"/>
                <a:ea typeface="굴림" panose="020B0600000101010101" pitchFamily="50" charset="-127"/>
              </a:rPr>
              <a:t>: 25, 13, 16, 15, 7</a:t>
            </a:r>
          </a:p>
        </p:txBody>
      </p:sp>
      <p:graphicFrame>
        <p:nvGraphicFramePr>
          <p:cNvPr id="455683" name="Group 3"/>
          <p:cNvGraphicFramePr>
            <a:graphicFrameLocks noGrp="1"/>
          </p:cNvGraphicFramePr>
          <p:nvPr/>
        </p:nvGraphicFramePr>
        <p:xfrm>
          <a:off x="2432050" y="2206625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/>
                <a:gridCol w="1228725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4391025" y="3748088"/>
            <a:ext cx="425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0">
                <a:ea typeface="굴림" panose="020B0600000101010101" pitchFamily="50" charset="-127"/>
              </a:rPr>
              <a:t>Hash function</a:t>
            </a:r>
            <a:r>
              <a:rPr lang="en-US" altLang="ko-KR">
                <a:ea typeface="굴림" panose="020B0600000101010101" pitchFamily="50" charset="-127"/>
              </a:rPr>
              <a:t> h</a:t>
            </a:r>
            <a:r>
              <a:rPr lang="en-US" altLang="ko-KR" i="0">
                <a:ea typeface="굴림" panose="020B0600000101010101" pitchFamily="50" charset="-127"/>
              </a:rPr>
              <a:t>(</a:t>
            </a:r>
            <a:r>
              <a:rPr lang="en-US" altLang="ko-KR">
                <a:ea typeface="굴림" panose="020B0600000101010101" pitchFamily="50" charset="-127"/>
              </a:rPr>
              <a:t>x</a:t>
            </a:r>
            <a:r>
              <a:rPr lang="en-US" altLang="ko-KR" i="0">
                <a:ea typeface="굴림" panose="020B0600000101010101" pitchFamily="50" charset="-127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= x </a:t>
            </a:r>
            <a:r>
              <a:rPr lang="en-US" altLang="ko-KR" i="0">
                <a:ea typeface="굴림" panose="020B0600000101010101" pitchFamily="50" charset="-127"/>
              </a:rPr>
              <a:t>mod 13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-2470944" y="1998844"/>
            <a:ext cx="8991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ko-KR" altLang="en-US" sz="3200" b="1" i="0" dirty="0">
              <a:solidFill>
                <a:srgbClr val="339933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크기 </a:t>
            </a:r>
            <a:r>
              <a:rPr lang="en-US" altLang="ko-KR" sz="3200" dirty="0"/>
              <a:t>13</a:t>
            </a:r>
            <a:r>
              <a:rPr lang="ko-KR" altLang="en-US" sz="3200" dirty="0"/>
              <a:t>인 </a:t>
            </a:r>
            <a:r>
              <a:rPr lang="en-US" altLang="ko-KR" sz="3200" dirty="0"/>
              <a:t>Hash Table</a:t>
            </a:r>
            <a:r>
              <a:rPr lang="ko-KR" altLang="en-US" sz="3200" dirty="0"/>
              <a:t>에 </a:t>
            </a:r>
            <a:r>
              <a:rPr lang="en-US" altLang="ko-KR" sz="3200" dirty="0" smtClean="0"/>
              <a:t>5</a:t>
            </a:r>
            <a:r>
              <a:rPr lang="ko-KR" altLang="en-US" sz="3200" dirty="0" smtClean="0"/>
              <a:t>개의 </a:t>
            </a:r>
            <a:r>
              <a:rPr lang="ko-KR" altLang="en-US" sz="3200" dirty="0"/>
              <a:t>원소가 저장된 </a:t>
            </a:r>
            <a:r>
              <a:rPr lang="ko-KR" altLang="en-US" sz="3200" dirty="0" smtClean="0"/>
              <a:t>예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8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Hash</a:t>
            </a:r>
            <a:r>
              <a:rPr lang="en-US" altLang="ko-KR" dirty="0"/>
              <a:t> Function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ea typeface="굴림" panose="020B0600000101010101" pitchFamily="50" charset="-127"/>
              </a:rPr>
              <a:t>입력 원소가 </a:t>
            </a:r>
            <a:r>
              <a:rPr lang="en-US" altLang="ko-KR" sz="2800" smtClean="0">
                <a:ea typeface="굴림" panose="020B0600000101010101" pitchFamily="50" charset="-127"/>
              </a:rPr>
              <a:t>hash table</a:t>
            </a:r>
            <a:r>
              <a:rPr lang="ko-KR" altLang="en-US" sz="2800" smtClean="0">
                <a:ea typeface="굴림" panose="020B0600000101010101" pitchFamily="50" charset="-127"/>
              </a:rPr>
              <a:t>에 고루 저장되어야 한다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계산이 간단해야 한다</a:t>
            </a:r>
          </a:p>
          <a:p>
            <a:r>
              <a:rPr lang="ko-KR" altLang="en-US" sz="2800" smtClean="0">
                <a:ea typeface="굴림" panose="020B0600000101010101" pitchFamily="50" charset="-127"/>
              </a:rPr>
              <a:t>여러가지 방법이 있으나 가장 대표적인 것은 </a:t>
            </a:r>
            <a:r>
              <a:rPr lang="en-US" altLang="ko-KR" sz="2800" smtClean="0">
                <a:ea typeface="굴림" panose="020B0600000101010101" pitchFamily="50" charset="-127"/>
              </a:rPr>
              <a:t>division method</a:t>
            </a:r>
            <a:r>
              <a:rPr lang="ko-KR" altLang="en-US" sz="2800" smtClean="0">
                <a:ea typeface="굴림" panose="020B0600000101010101" pitchFamily="50" charset="-127"/>
              </a:rPr>
              <a:t>와 </a:t>
            </a:r>
            <a:r>
              <a:rPr lang="en-US" altLang="ko-KR" sz="2800" smtClean="0">
                <a:ea typeface="굴림" panose="020B0600000101010101" pitchFamily="50" charset="-127"/>
              </a:rPr>
              <a:t>multiplication method</a:t>
            </a:r>
            <a:r>
              <a:rPr lang="ko-KR" altLang="en-US" sz="2800" smtClean="0">
                <a:ea typeface="굴림" panose="020B0600000101010101" pitchFamily="50" charset="-127"/>
              </a:rPr>
              <a:t>이다</a:t>
            </a:r>
            <a:endParaRPr lang="en-US" altLang="ko-KR" sz="2800" i="1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27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Division Method</a:t>
            </a:r>
          </a:p>
          <a:p>
            <a:pPr lvl="1"/>
            <a:r>
              <a:rPr lang="en-US" altLang="ko-KR" i="1" smtClean="0">
                <a:ea typeface="굴림" panose="020B0600000101010101" pitchFamily="50" charset="-127"/>
              </a:rPr>
              <a:t>h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en-US" altLang="ko-KR" i="1" smtClean="0">
                <a:ea typeface="굴림" panose="020B0600000101010101" pitchFamily="50" charset="-127"/>
              </a:rPr>
              <a:t>x</a:t>
            </a:r>
            <a:r>
              <a:rPr lang="en-US" altLang="ko-KR" smtClean="0">
                <a:ea typeface="굴림" panose="020B0600000101010101" pitchFamily="50" charset="-127"/>
              </a:rPr>
              <a:t>) = </a:t>
            </a:r>
            <a:r>
              <a:rPr lang="en-US" altLang="ko-KR" i="1" smtClean="0">
                <a:ea typeface="굴림" panose="020B0600000101010101" pitchFamily="50" charset="-127"/>
              </a:rPr>
              <a:t>x</a:t>
            </a:r>
            <a:r>
              <a:rPr lang="en-US" altLang="ko-KR" smtClean="0">
                <a:ea typeface="굴림" panose="020B0600000101010101" pitchFamily="50" charset="-127"/>
              </a:rPr>
              <a:t> mod </a:t>
            </a:r>
            <a:r>
              <a:rPr lang="en-US" altLang="ko-KR" i="1" smtClean="0">
                <a:ea typeface="굴림" panose="020B0600000101010101" pitchFamily="50" charset="-127"/>
              </a:rPr>
              <a:t>m</a:t>
            </a:r>
          </a:p>
          <a:p>
            <a:pPr lvl="1"/>
            <a:r>
              <a:rPr lang="en-US" altLang="ko-KR" i="1" smtClean="0">
                <a:ea typeface="굴림" panose="020B0600000101010101" pitchFamily="50" charset="-127"/>
              </a:rPr>
              <a:t>m</a:t>
            </a:r>
            <a:r>
              <a:rPr lang="en-US" altLang="ko-KR" smtClean="0">
                <a:ea typeface="굴림" panose="020B0600000101010101" pitchFamily="50" charset="-127"/>
              </a:rPr>
              <a:t>:</a:t>
            </a:r>
            <a:r>
              <a:rPr lang="en-US" altLang="ko-KR" i="1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>table </a:t>
            </a:r>
            <a:r>
              <a:rPr lang="ko-KR" altLang="en-US" smtClean="0">
                <a:ea typeface="굴림" panose="020B0600000101010101" pitchFamily="50" charset="-127"/>
              </a:rPr>
              <a:t>사이즈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대개 </a:t>
            </a:r>
            <a:r>
              <a:rPr lang="en-US" altLang="ko-KR" smtClean="0">
                <a:ea typeface="굴림" panose="020B0600000101010101" pitchFamily="50" charset="-127"/>
              </a:rPr>
              <a:t>prime number</a:t>
            </a:r>
            <a:r>
              <a:rPr lang="ko-KR" altLang="en-US" smtClean="0">
                <a:ea typeface="굴림" panose="020B0600000101010101" pitchFamily="50" charset="-127"/>
              </a:rPr>
              <a:t>임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Multiplication Method</a:t>
            </a:r>
          </a:p>
          <a:p>
            <a:pPr lvl="1"/>
            <a:r>
              <a:rPr lang="en-US" altLang="ko-KR" i="1" smtClean="0">
                <a:ea typeface="굴림" panose="020B0600000101010101" pitchFamily="50" charset="-127"/>
              </a:rPr>
              <a:t>h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en-US" altLang="ko-KR" i="1" smtClean="0">
                <a:ea typeface="굴림" panose="020B0600000101010101" pitchFamily="50" charset="-127"/>
              </a:rPr>
              <a:t>x</a:t>
            </a:r>
            <a:r>
              <a:rPr lang="en-US" altLang="ko-KR" smtClean="0">
                <a:ea typeface="굴림" panose="020B0600000101010101" pitchFamily="50" charset="-127"/>
              </a:rPr>
              <a:t>) = (</a:t>
            </a:r>
            <a:r>
              <a:rPr lang="en-US" altLang="ko-KR" i="1" smtClean="0">
                <a:ea typeface="굴림" panose="020B0600000101010101" pitchFamily="50" charset="-127"/>
              </a:rPr>
              <a:t>xA</a:t>
            </a:r>
            <a:r>
              <a:rPr lang="en-US" altLang="ko-KR" smtClean="0">
                <a:ea typeface="굴림" panose="020B0600000101010101" pitchFamily="50" charset="-127"/>
              </a:rPr>
              <a:t> mod 1) * </a:t>
            </a:r>
            <a:r>
              <a:rPr lang="en-US" altLang="ko-KR" i="1" smtClean="0">
                <a:ea typeface="굴림" panose="020B0600000101010101" pitchFamily="50" charset="-127"/>
              </a:rPr>
              <a:t>m</a:t>
            </a:r>
          </a:p>
          <a:p>
            <a:pPr lvl="1"/>
            <a:r>
              <a:rPr lang="en-US" altLang="ko-KR" i="1" smtClean="0">
                <a:ea typeface="굴림" panose="020B0600000101010101" pitchFamily="50" charset="-127"/>
              </a:rPr>
              <a:t>A</a:t>
            </a:r>
            <a:r>
              <a:rPr lang="en-US" altLang="ko-KR" smtClean="0">
                <a:ea typeface="굴림" panose="020B0600000101010101" pitchFamily="50" charset="-127"/>
              </a:rPr>
              <a:t>:</a:t>
            </a:r>
            <a:r>
              <a:rPr lang="en-US" altLang="ko-KR" i="1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>0 &lt; A &lt; 1 </a:t>
            </a:r>
            <a:r>
              <a:rPr lang="ko-KR" altLang="en-US" smtClean="0">
                <a:ea typeface="굴림" panose="020B0600000101010101" pitchFamily="50" charset="-127"/>
              </a:rPr>
              <a:t>인 상수</a:t>
            </a:r>
          </a:p>
          <a:p>
            <a:pPr lvl="1"/>
            <a:r>
              <a:rPr lang="en-US" altLang="ko-KR" i="1" smtClean="0">
                <a:ea typeface="굴림" panose="020B0600000101010101" pitchFamily="50" charset="-127"/>
              </a:rPr>
              <a:t>m</a:t>
            </a:r>
            <a:r>
              <a:rPr lang="ko-KR" altLang="en-US" smtClean="0">
                <a:ea typeface="굴림" panose="020B0600000101010101" pitchFamily="50" charset="-127"/>
              </a:rPr>
              <a:t>은 굳이 소수일 필요 없다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따라서 보통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en-US" altLang="ko-KR" i="1" baseline="30000" smtClean="0">
                <a:latin typeface="Arial" panose="020B0604020202020204" pitchFamily="34" charset="0"/>
                <a:ea typeface="굴림" panose="020B0600000101010101" pitchFamily="50" charset="-127"/>
              </a:rPr>
              <a:t>p</a:t>
            </a:r>
            <a:r>
              <a:rPr lang="en-US" altLang="ko-KR" i="1" baseline="30000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으로 잡는다</a:t>
            </a:r>
            <a:r>
              <a:rPr lang="en-US" altLang="ko-KR" smtClean="0">
                <a:ea typeface="굴림" panose="020B0600000101010101" pitchFamily="50" charset="-127"/>
              </a:rPr>
              <a:t>(</a:t>
            </a:r>
            <a:r>
              <a:rPr lang="en-US" altLang="ko-KR" i="1" smtClean="0">
                <a:ea typeface="굴림" panose="020B0600000101010101" pitchFamily="50" charset="-127"/>
              </a:rPr>
              <a:t>p</a:t>
            </a:r>
            <a:r>
              <a:rPr lang="en-US" altLang="ko-KR" i="1" baseline="30000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는 정수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52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ChangeArrowheads="1"/>
          </p:cNvSpPr>
          <p:nvPr/>
        </p:nvSpPr>
        <p:spPr bwMode="auto">
          <a:xfrm>
            <a:off x="5588000" y="774700"/>
            <a:ext cx="1828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923" name="Line 3"/>
          <p:cNvSpPr>
            <a:spLocks noChangeShapeType="1"/>
          </p:cNvSpPr>
          <p:nvPr/>
        </p:nvSpPr>
        <p:spPr bwMode="auto">
          <a:xfrm>
            <a:off x="5588000" y="1231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2540000" y="7747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40000" y="774700"/>
            <a:ext cx="1828800" cy="304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A mod 1</a:t>
            </a:r>
          </a:p>
        </p:txBody>
      </p:sp>
      <p:sp>
        <p:nvSpPr>
          <p:cNvPr id="465926" name="Line 6"/>
          <p:cNvSpPr>
            <a:spLocks noChangeShapeType="1"/>
          </p:cNvSpPr>
          <p:nvPr/>
        </p:nvSpPr>
        <p:spPr bwMode="auto">
          <a:xfrm>
            <a:off x="4368800" y="774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7" name="Line 7"/>
          <p:cNvSpPr>
            <a:spLocks noChangeShapeType="1"/>
          </p:cNvSpPr>
          <p:nvPr/>
        </p:nvSpPr>
        <p:spPr bwMode="auto">
          <a:xfrm flipH="1" flipV="1">
            <a:off x="4368800" y="1079500"/>
            <a:ext cx="12192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5588000" y="4660900"/>
            <a:ext cx="18288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465929" name="Line 9"/>
          <p:cNvSpPr>
            <a:spLocks noChangeShapeType="1"/>
          </p:cNvSpPr>
          <p:nvPr/>
        </p:nvSpPr>
        <p:spPr bwMode="auto">
          <a:xfrm>
            <a:off x="2311400" y="774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0" name="Line 10"/>
          <p:cNvSpPr>
            <a:spLocks noChangeShapeType="1"/>
          </p:cNvSpPr>
          <p:nvPr/>
        </p:nvSpPr>
        <p:spPr bwMode="auto">
          <a:xfrm>
            <a:off x="2311400" y="1231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078038" y="6127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078038" y="10477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65933" name="Line 13"/>
          <p:cNvSpPr>
            <a:spLocks noChangeShapeType="1"/>
          </p:cNvSpPr>
          <p:nvPr/>
        </p:nvSpPr>
        <p:spPr bwMode="auto">
          <a:xfrm>
            <a:off x="4368800" y="1231900"/>
            <a:ext cx="121920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416800" y="8826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416800" y="13081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65936" name="Line 16"/>
          <p:cNvSpPr>
            <a:spLocks noChangeShapeType="1"/>
          </p:cNvSpPr>
          <p:nvPr/>
        </p:nvSpPr>
        <p:spPr bwMode="auto">
          <a:xfrm>
            <a:off x="5588000" y="1689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416800" y="62611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1" lang="en-US" altLang="ko-KR" sz="1600" i="0">
                <a:latin typeface="Times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465938" name="Line 18"/>
          <p:cNvSpPr>
            <a:spLocks noChangeShapeType="1"/>
          </p:cNvSpPr>
          <p:nvPr/>
        </p:nvSpPr>
        <p:spPr bwMode="auto">
          <a:xfrm>
            <a:off x="5588000" y="6184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255713" y="720725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65940" name="Line 20"/>
          <p:cNvSpPr>
            <a:spLocks noChangeShapeType="1"/>
          </p:cNvSpPr>
          <p:nvPr/>
        </p:nvSpPr>
        <p:spPr bwMode="auto">
          <a:xfrm>
            <a:off x="1549400" y="9271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7472363" y="4705350"/>
            <a:ext cx="1316037" cy="336550"/>
            <a:chOff x="4320" y="2812"/>
            <a:chExt cx="829" cy="212"/>
          </a:xfrm>
        </p:grpSpPr>
        <p:sp>
          <p:nvSpPr>
            <p:cNvPr id="20503" name="Rectangle 22"/>
            <p:cNvSpPr>
              <a:spLocks noChangeArrowheads="1"/>
            </p:cNvSpPr>
            <p:nvPr/>
          </p:nvSpPr>
          <p:spPr bwMode="auto">
            <a:xfrm>
              <a:off x="4320" y="2812"/>
              <a:ext cx="8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m </a:t>
              </a:r>
              <a:r>
                <a:rPr kumimoji="1" lang="en-US" altLang="ko-KR" sz="1600" i="0">
                  <a:latin typeface="Times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kumimoji="1" lang="en-US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i="0">
                  <a:latin typeface="Times" panose="02020603050405020304" pitchFamily="18" charset="0"/>
                  <a:ea typeface="굴림" panose="020B0600000101010101" pitchFamily="50" charset="-127"/>
                </a:rPr>
                <a:t>A mod 1)</a:t>
              </a:r>
            </a:p>
          </p:txBody>
        </p:sp>
        <p:sp>
          <p:nvSpPr>
            <p:cNvPr id="465943" name="Freeform 23"/>
            <p:cNvSpPr>
              <a:spLocks/>
            </p:cNvSpPr>
            <p:nvPr/>
          </p:nvSpPr>
          <p:spPr bwMode="auto">
            <a:xfrm>
              <a:off x="4320" y="2832"/>
              <a:ext cx="48" cy="192"/>
            </a:xfrm>
            <a:custGeom>
              <a:avLst/>
              <a:gdLst>
                <a:gd name="T0" fmla="*/ 0 w 48"/>
                <a:gd name="T1" fmla="*/ 0 h 192"/>
                <a:gd name="T2" fmla="*/ 0 w 48"/>
                <a:gd name="T3" fmla="*/ 192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5944" name="Freeform 24"/>
            <p:cNvSpPr>
              <a:spLocks/>
            </p:cNvSpPr>
            <p:nvPr/>
          </p:nvSpPr>
          <p:spPr bwMode="auto">
            <a:xfrm flipH="1">
              <a:off x="5088" y="2832"/>
              <a:ext cx="48" cy="192"/>
            </a:xfrm>
            <a:custGeom>
              <a:avLst/>
              <a:gdLst>
                <a:gd name="T0" fmla="*/ 0 w 48"/>
                <a:gd name="T1" fmla="*/ 0 h 192"/>
                <a:gd name="T2" fmla="*/ 0 w 48"/>
                <a:gd name="T3" fmla="*/ 192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Multiplication method</a:t>
            </a:r>
            <a:r>
              <a:rPr lang="ko-KR" altLang="en-US" dirty="0"/>
              <a:t>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작동 </a:t>
            </a:r>
            <a:r>
              <a:rPr lang="ko-KR" altLang="en-US" dirty="0"/>
              <a:t>원리</a:t>
            </a:r>
          </a:p>
        </p:txBody>
      </p:sp>
    </p:spTree>
    <p:extLst>
      <p:ext uri="{BB962C8B-B14F-4D97-AF65-F5344CB8AC3E}">
        <p14:creationId xmlns:p14="http://schemas.microsoft.com/office/powerpoint/2010/main" val="1388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1209</Words>
  <Application>Microsoft Office PowerPoint</Application>
  <PresentationFormat>On-screen Show (4:3)</PresentationFormat>
  <Paragraphs>437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굴림</vt:lpstr>
      <vt:lpstr>맑은 고딕</vt:lpstr>
      <vt:lpstr>바탕</vt:lpstr>
      <vt:lpstr>Arial</vt:lpstr>
      <vt:lpstr>Bookman</vt:lpstr>
      <vt:lpstr>Calibri</vt:lpstr>
      <vt:lpstr>Cambria</vt:lpstr>
      <vt:lpstr>Georgia</vt:lpstr>
      <vt:lpstr>Rockwell</vt:lpstr>
      <vt:lpstr>Rockwell Condensed</vt:lpstr>
      <vt:lpstr>Times</vt:lpstr>
      <vt:lpstr>Times New Roman</vt:lpstr>
      <vt:lpstr>Wingdings</vt:lpstr>
      <vt:lpstr>목판</vt:lpstr>
      <vt:lpstr>알고리즘 해시 테이블</vt:lpstr>
      <vt:lpstr>학습목표</vt:lpstr>
      <vt:lpstr>저장/검색의 복잡도</vt:lpstr>
      <vt:lpstr>Hash Table</vt:lpstr>
      <vt:lpstr>주소 계산</vt:lpstr>
      <vt:lpstr>크기 13인 Hash Table에 5개의 원소가 저장된 예</vt:lpstr>
      <vt:lpstr>Hash Function</vt:lpstr>
      <vt:lpstr>PowerPoint Presentation</vt:lpstr>
      <vt:lpstr>PowerPoint Presentation</vt:lpstr>
      <vt:lpstr>Collision</vt:lpstr>
      <vt:lpstr>Collision의 예</vt:lpstr>
      <vt:lpstr>Collision Resolution</vt:lpstr>
      <vt:lpstr>Chaining을 이용한 Collision Resolution의 예</vt:lpstr>
      <vt:lpstr>Open Addressing</vt:lpstr>
      <vt:lpstr>Linear Probing</vt:lpstr>
      <vt:lpstr>Linear Probing은 Primary Clustering에 취약</vt:lpstr>
      <vt:lpstr>Quadratic Probing</vt:lpstr>
      <vt:lpstr>Quadratic Probing은 Secondary Clustering에 취약</vt:lpstr>
      <vt:lpstr>Double Hashing</vt:lpstr>
      <vt:lpstr>삭제시 주의</vt:lpstr>
      <vt:lpstr>Hash Table에서의 검색 시간</vt:lpstr>
      <vt:lpstr>Chaning에서의 검색 시간</vt:lpstr>
      <vt:lpstr>Open Addressing에서의 검색 시간</vt:lpstr>
      <vt:lpstr>Load Factor가 우려스럽게 높아지면</vt:lpstr>
      <vt:lpstr>생각해 볼 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user</cp:lastModifiedBy>
  <cp:revision>189</cp:revision>
  <dcterms:created xsi:type="dcterms:W3CDTF">2017-02-28T02:06:20Z</dcterms:created>
  <dcterms:modified xsi:type="dcterms:W3CDTF">2017-10-16T05:48:16Z</dcterms:modified>
</cp:coreProperties>
</file>