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58" r:id="rId3"/>
    <p:sldId id="260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6094" autoAdjust="0"/>
  </p:normalViewPr>
  <p:slideViewPr>
    <p:cSldViewPr snapToGrid="0">
      <p:cViewPr varScale="1">
        <p:scale>
          <a:sx n="69" d="100"/>
          <a:sy n="69" d="100"/>
        </p:scale>
        <p:origin x="7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CC836-A55B-46DB-A919-6A44632E37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964C1-700C-4C05-80F1-3DE69572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6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preorder(left[12])</a:t>
            </a:r>
            <a:r>
              <a:rPr lang="ko-KR" altLang="en-US" baseline="0" dirty="0" smtClean="0"/>
              <a:t> 호출하면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64C1-700C-4C05-80F1-3DE69572FF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4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5  </a:t>
            </a:r>
          </a:p>
          <a:p>
            <a:r>
              <a:rPr lang="en-US" altLang="ko-KR" baseline="0" dirty="0" smtClean="0"/>
              <a:t>8 9</a:t>
            </a:r>
          </a:p>
          <a:p>
            <a:r>
              <a:rPr lang="en-US" altLang="ko-KR" baseline="0" dirty="0" smtClean="0"/>
              <a:t>    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return</a:t>
            </a:r>
            <a:r>
              <a:rPr lang="ko-KR" altLang="en-US" baseline="0" dirty="0" smtClean="0"/>
              <a:t>하면서 </a:t>
            </a:r>
            <a:r>
              <a:rPr lang="en-US" altLang="ko-KR" baseline="0" dirty="0" smtClean="0"/>
              <a:t>preorder(right[node])</a:t>
            </a:r>
            <a:r>
              <a:rPr lang="ko-KR" altLang="en-US" baseline="0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64C1-700C-4C05-80F1-3DE69572FF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</a:t>
            </a:r>
            <a:r>
              <a:rPr lang="en-US" altLang="ko-KR" dirty="0" smtClean="0"/>
              <a:t>(node):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 smtClean="0"/>
              <a:t>(node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end</a:t>
            </a:r>
            <a:r>
              <a:rPr lang="en-US" altLang="ko-KR" dirty="0" smtClean="0"/>
              <a:t>=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'</a:t>
            </a:r>
            <a:r>
              <a:rPr lang="en-US" altLang="ko-KR" dirty="0" smtClean="0"/>
              <a:t>)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노드 출력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정점에서 연결되어있는 노드들을 탐색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graph[node][::-1] 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숫자가 큰 노드부터 탐색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후보군을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뒤집어주면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 </a:t>
            </a:r>
            <a:r>
              <a:rPr lang="en-US" altLang="ko-KR" dirty="0" err="1" smtClean="0"/>
              <a:t>next_node</a:t>
            </a:r>
            <a:r>
              <a:rPr lang="en-US" altLang="ko-KR" dirty="0" smtClean="0"/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ko-KR" dirty="0" smtClean="0"/>
              <a:t>graph[node]: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dirty="0" smtClean="0"/>
              <a:t>visited[</a:t>
            </a:r>
            <a:r>
              <a:rPr lang="en-US" altLang="ko-KR" dirty="0" err="1" smtClean="0"/>
              <a:t>next_node</a:t>
            </a:r>
            <a:r>
              <a:rPr lang="en-US" altLang="ko-KR" dirty="0" smtClean="0"/>
              <a:t>]: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방문했다면 통과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smtClean="0"/>
              <a:t>visited[</a:t>
            </a:r>
            <a:r>
              <a:rPr lang="en-US" altLang="ko-KR" dirty="0" err="1" smtClean="0"/>
              <a:t>next_node</a:t>
            </a:r>
            <a:r>
              <a:rPr lang="en-US" altLang="ko-KR" dirty="0" smtClean="0"/>
              <a:t>] =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 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방문 처리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 smtClean="0"/>
              <a:t>dfs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next_node</a:t>
            </a:r>
            <a:r>
              <a:rPr lang="en-US" altLang="ko-KR" dirty="0" smtClean="0"/>
              <a:t>)  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정점으로 이동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64C1-700C-4C05-80F1-3DE69572FF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9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BFS</a:t>
            </a:r>
            <a:r>
              <a:rPr lang="en-US" altLang="ko-KR" dirty="0" smtClean="0"/>
              <a:t>(node):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q =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([node])               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인자로 받은 노드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삽입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 smtClean="0"/>
              <a:t>q = [node]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ko-KR" dirty="0" smtClean="0"/>
              <a:t>q: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 smtClean="0"/>
              <a:t>(q)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now =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q.popleft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        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큐에 있는 노드 꺼내기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smtClean="0"/>
              <a:t>now = </a:t>
            </a:r>
            <a:r>
              <a:rPr lang="en-US" altLang="ko-KR" dirty="0" err="1" smtClean="0"/>
              <a:t>q.pop</a:t>
            </a:r>
            <a:r>
              <a:rPr lang="en-US" altLang="ko-KR" dirty="0" smtClean="0"/>
              <a:t>(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 smtClean="0"/>
              <a:t>(now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end </a:t>
            </a:r>
            <a:r>
              <a:rPr lang="en-US" altLang="ko-KR" dirty="0" smtClean="0"/>
              <a:t>=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'</a:t>
            </a:r>
            <a:r>
              <a:rPr lang="en-US" altLang="ko-KR" dirty="0" smtClean="0"/>
              <a:t>)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위치 출력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ko-KR" dirty="0" smtClean="0"/>
              <a:t>next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ko-KR" dirty="0" err="1" smtClean="0"/>
              <a:t>adjL</a:t>
            </a:r>
            <a:r>
              <a:rPr lang="en-US" altLang="ko-KR" dirty="0" smtClean="0"/>
              <a:t>[now]: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dirty="0" smtClean="0"/>
              <a:t>visited[next] ==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dirty="0" smtClean="0"/>
              <a:t>: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방문한 인접노드라면 넘어가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dirty="0" smtClean="0"/>
              <a:t>visited[next] =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      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방문이면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방문표시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dirty="0" err="1" smtClean="0"/>
              <a:t>q.append</a:t>
            </a:r>
            <a:r>
              <a:rPr lang="en-US" altLang="ko-KR" dirty="0" smtClean="0"/>
              <a:t>(next)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64C1-700C-4C05-80F1-3DE69572FF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3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1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6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9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4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2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0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5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9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0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0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8655" y="2707778"/>
            <a:ext cx="3726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 smtClean="0"/>
              <a:t>preoder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0120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046" y="1405861"/>
            <a:ext cx="1441803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preorder(1):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print(1,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preorder(left[1])</a:t>
            </a:r>
          </a:p>
          <a:p>
            <a:pPr algn="ctr"/>
            <a:r>
              <a:rPr lang="en-US" altLang="ko-KR" sz="1200" dirty="0" smtClean="0"/>
              <a:t>preorder(right[1])</a:t>
            </a:r>
          </a:p>
          <a:p>
            <a:pPr algn="ctr"/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7251" y="868036"/>
            <a:ext cx="113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root = 1</a:t>
            </a:r>
          </a:p>
          <a:p>
            <a:r>
              <a:rPr lang="en-US" altLang="ko-KR" sz="1200" dirty="0" smtClean="0"/>
              <a:t>preorder(root)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447800" y="2298935"/>
            <a:ext cx="1561650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preorder(2):   </a:t>
            </a:r>
            <a:r>
              <a:rPr lang="en-US" altLang="ko-KR" sz="1200" strike="sngStrike" dirty="0" smtClean="0"/>
              <a:t># left[1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print(2,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preorder(left[2])</a:t>
            </a:r>
          </a:p>
          <a:p>
            <a:pPr algn="ctr"/>
            <a:r>
              <a:rPr lang="en-US" altLang="ko-KR" sz="1200" dirty="0" smtClean="0"/>
              <a:t>preorder(right[2])</a:t>
            </a:r>
          </a:p>
          <a:p>
            <a:pPr algn="ctr"/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6068" y="3400944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1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650762" y="3072656"/>
            <a:ext cx="1658566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preorder(4):    </a:t>
            </a:r>
            <a:r>
              <a:rPr lang="en-US" altLang="ko-KR" sz="1200" strike="sngStrike" dirty="0" smtClean="0"/>
              <a:t># left[2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print(4,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preorder(left[4])</a:t>
            </a:r>
          </a:p>
          <a:p>
            <a:pPr algn="ctr"/>
            <a:r>
              <a:rPr lang="en-US" altLang="ko-KR" sz="1200" dirty="0" smtClean="0"/>
              <a:t>preorder(right[4])</a:t>
            </a:r>
          </a:p>
          <a:p>
            <a:pPr algn="ctr"/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6858" y="4347495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2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4605" y="4997786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4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997460" y="3458297"/>
            <a:ext cx="1791323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preorder(7):    </a:t>
            </a:r>
            <a:r>
              <a:rPr lang="en-US" altLang="ko-KR" sz="1200" strike="sngStrike" dirty="0" smtClean="0"/>
              <a:t># left[4]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print(7,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preorder(left[7])</a:t>
            </a:r>
          </a:p>
          <a:p>
            <a:pPr algn="ctr"/>
            <a:r>
              <a:rPr lang="en-US" altLang="ko-KR" sz="1200" dirty="0" smtClean="0"/>
              <a:t>preorder(right[7])</a:t>
            </a:r>
          </a:p>
          <a:p>
            <a:pPr algn="ctr"/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404981" y="4192314"/>
            <a:ext cx="1644639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preorder(12):    </a:t>
            </a:r>
            <a:r>
              <a:rPr lang="en-US" altLang="ko-KR" sz="1200" strike="sngStrike" dirty="0" smtClean="0"/>
              <a:t># left[7]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print(12,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preorder(left[12</a:t>
            </a:r>
            <a:r>
              <a:rPr lang="en-US" altLang="ko-KR" sz="1200" dirty="0" smtClean="0"/>
              <a:t>])</a:t>
            </a:r>
          </a:p>
          <a:p>
            <a:pPr algn="ctr"/>
            <a:r>
              <a:rPr lang="en-US" altLang="ko-KR" sz="1200" dirty="0" smtClean="0"/>
              <a:t>preorder(right[12])</a:t>
            </a:r>
          </a:p>
          <a:p>
            <a:pPr algn="ctr"/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144742" y="5482355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7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1450" y="6139314"/>
            <a:ext cx="115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12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742299" y="4959491"/>
            <a:ext cx="1644639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preorder(0]):    </a:t>
            </a:r>
            <a:r>
              <a:rPr lang="en-US" altLang="ko-KR" sz="1200" strike="sngStrike" dirty="0" smtClean="0"/>
              <a:t># left[12]</a:t>
            </a:r>
          </a:p>
          <a:p>
            <a:pPr algn="ctr"/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chemeClr val="accent4"/>
                </a:solidFill>
              </a:rPr>
              <a:t>If node == 0:</a:t>
            </a:r>
          </a:p>
          <a:p>
            <a:pPr algn="just"/>
            <a:r>
              <a:rPr lang="en-US" altLang="ko-KR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 smtClean="0">
                <a:solidFill>
                  <a:schemeClr val="accent4"/>
                </a:solidFill>
              </a:rPr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strike="sngStrike" dirty="0" smtClean="0"/>
              <a:t>print(12, end=‘ ’)</a:t>
            </a:r>
          </a:p>
          <a:p>
            <a:pPr algn="ctr"/>
            <a:r>
              <a:rPr lang="en-US" altLang="ko-KR" sz="1200" strike="sngStrike" dirty="0" smtClean="0"/>
              <a:t>preorder(left[12])</a:t>
            </a:r>
          </a:p>
          <a:p>
            <a:pPr algn="ctr"/>
            <a:r>
              <a:rPr lang="en-US" altLang="ko-KR" sz="1200" strike="sngStrike" dirty="0" smtClean="0"/>
              <a:t>preorder(right[12</a:t>
            </a:r>
            <a:r>
              <a:rPr lang="en-US" altLang="ko-KR" sz="1200" dirty="0" smtClean="0"/>
              <a:t>])</a:t>
            </a:r>
          </a:p>
          <a:p>
            <a:pPr algn="ctr"/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823966" y="714752"/>
            <a:ext cx="1441803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preorder(1):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print(1, end=‘ ’)</a:t>
            </a:r>
          </a:p>
          <a:p>
            <a:pPr algn="ctr"/>
            <a:r>
              <a:rPr lang="en-US" altLang="ko-KR" sz="1200" dirty="0" smtClean="0"/>
              <a:t>preorder(left[1])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preorder(right[1])</a:t>
            </a: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92356" y="1509350"/>
            <a:ext cx="1561650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preorder(2):   </a:t>
            </a:r>
            <a:r>
              <a:rPr lang="en-US" altLang="ko-KR" sz="1200" strike="sngStrike" dirty="0" smtClean="0"/>
              <a:t># left[1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print(2, end=‘ ’)</a:t>
            </a:r>
          </a:p>
          <a:p>
            <a:pPr algn="ctr"/>
            <a:r>
              <a:rPr lang="en-US" altLang="ko-KR" sz="1200" dirty="0" smtClean="0"/>
              <a:t>preorder(left[2])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preorder(right[2])</a:t>
            </a:r>
          </a:p>
          <a:p>
            <a:pPr algn="ctr"/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034385" y="2611359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6359079" y="2283071"/>
            <a:ext cx="1658566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preorder(4):    </a:t>
            </a:r>
            <a:r>
              <a:rPr lang="en-US" altLang="ko-KR" sz="1200" strike="sngStrike" dirty="0" smtClean="0"/>
              <a:t># left[2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print(4, end=‘ ’)</a:t>
            </a:r>
          </a:p>
          <a:p>
            <a:pPr algn="ctr"/>
            <a:r>
              <a:rPr lang="en-US" altLang="ko-KR" sz="1200" dirty="0" smtClean="0"/>
              <a:t>preorder(left[4])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preorder(right[4])</a:t>
            </a:r>
          </a:p>
          <a:p>
            <a:pPr algn="ctr"/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5175" y="3557910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7705777" y="2640576"/>
            <a:ext cx="1791323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preorder(7):    </a:t>
            </a:r>
            <a:r>
              <a:rPr lang="en-US" altLang="ko-KR" sz="1200" strike="sngStrike" dirty="0" smtClean="0"/>
              <a:t># left[4]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print(7, end=‘ ’)</a:t>
            </a:r>
          </a:p>
          <a:p>
            <a:pPr algn="ctr"/>
            <a:r>
              <a:rPr lang="en-US" altLang="ko-KR" sz="1200" dirty="0" smtClean="0"/>
              <a:t>preorder(left[7])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preorder(right[7]</a:t>
            </a:r>
            <a:r>
              <a:rPr lang="en-US" altLang="ko-KR" sz="1200" dirty="0" smtClean="0"/>
              <a:t>)</a:t>
            </a:r>
          </a:p>
          <a:p>
            <a:pPr algn="ctr"/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9099230" y="3402729"/>
            <a:ext cx="1644639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preorder(12):    </a:t>
            </a:r>
            <a:r>
              <a:rPr lang="en-US" altLang="ko-KR" sz="1200" strike="sngStrike" dirty="0" smtClean="0"/>
              <a:t># left[7]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print(12, end=‘ ’)</a:t>
            </a:r>
          </a:p>
          <a:p>
            <a:pPr algn="ctr"/>
            <a:r>
              <a:rPr lang="en-US" altLang="ko-KR" sz="1200" dirty="0" smtClean="0"/>
              <a:t>preorder(left[12])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preorder(right[12</a:t>
            </a:r>
            <a:r>
              <a:rPr lang="en-US" altLang="ko-KR" sz="1200" dirty="0" smtClean="0"/>
              <a:t>])</a:t>
            </a:r>
          </a:p>
          <a:p>
            <a:pPr algn="ctr"/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0487147" y="4149533"/>
            <a:ext cx="1644639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preorder(left[12]):    </a:t>
            </a:r>
            <a:r>
              <a:rPr lang="en-US" altLang="ko-KR" sz="1200" strike="sngStrike" dirty="0" smtClean="0"/>
              <a:t># left[7]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</a:t>
            </a:r>
            <a:r>
              <a:rPr lang="en-US" altLang="ko-KR" sz="1200" strike="sngStrike" dirty="0" smtClean="0"/>
              <a:t>12</a:t>
            </a:r>
            <a:r>
              <a:rPr lang="en-US" altLang="ko-KR" sz="1200" dirty="0" smtClean="0"/>
              <a:t>, end=‘ ’)</a:t>
            </a:r>
          </a:p>
          <a:p>
            <a:pPr algn="ctr"/>
            <a:r>
              <a:rPr lang="en-US" altLang="ko-KR" sz="1200" dirty="0" smtClean="0"/>
              <a:t>preorder(</a:t>
            </a:r>
            <a:r>
              <a:rPr lang="en-US" altLang="ko-KR" sz="1200" strike="sngStrike" dirty="0" smtClean="0"/>
              <a:t>left[12</a:t>
            </a:r>
            <a:r>
              <a:rPr lang="en-US" altLang="ko-KR" sz="1200" dirty="0" smtClean="0"/>
              <a:t>])</a:t>
            </a:r>
          </a:p>
          <a:p>
            <a:pPr algn="ctr"/>
            <a:r>
              <a:rPr lang="en-US" altLang="ko-KR" sz="1200" dirty="0" smtClean="0"/>
              <a:t>preorder(</a:t>
            </a:r>
            <a:r>
              <a:rPr lang="en-US" altLang="ko-KR" sz="1200" strike="sngStrike" dirty="0" smtClean="0"/>
              <a:t>right[12</a:t>
            </a:r>
            <a:r>
              <a:rPr lang="en-US" altLang="ko-KR" sz="1200" dirty="0" smtClean="0"/>
              <a:t>])</a:t>
            </a:r>
          </a:p>
          <a:p>
            <a:pPr algn="ctr"/>
            <a:endParaRPr lang="ko-KR" altLang="en-US" sz="1200" dirty="0"/>
          </a:p>
        </p:txBody>
      </p:sp>
      <p:sp>
        <p:nvSpPr>
          <p:cNvPr id="5" name="오른쪽 화살표 4"/>
          <p:cNvSpPr/>
          <p:nvPr/>
        </p:nvSpPr>
        <p:spPr>
          <a:xfrm rot="1830267">
            <a:off x="382290" y="5351142"/>
            <a:ext cx="4276605" cy="493119"/>
          </a:xfrm>
          <a:prstGeom prst="rightArrow">
            <a:avLst>
              <a:gd name="adj1" fmla="val 50000"/>
              <a:gd name="adj2" fmla="val 572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2642219">
            <a:off x="7287838" y="1810817"/>
            <a:ext cx="4276605" cy="493119"/>
          </a:xfrm>
          <a:prstGeom prst="rightArrow">
            <a:avLst>
              <a:gd name="adj1" fmla="val 50000"/>
              <a:gd name="adj2" fmla="val 572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555837" y="5496123"/>
            <a:ext cx="46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702128" y="1636643"/>
            <a:ext cx="46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[2]</a:t>
            </a:r>
            <a:endParaRPr lang="ko-KR" altLang="en-US" sz="12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28283"/>
              </p:ext>
            </p:extLst>
          </p:nvPr>
        </p:nvGraphicFramePr>
        <p:xfrm>
          <a:off x="1461565" y="84391"/>
          <a:ext cx="10515598" cy="618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40">
                  <a:extLst>
                    <a:ext uri="{9D8B030D-6E8A-4147-A177-3AD203B41FA5}">
                      <a16:colId xmlns:a16="http://schemas.microsoft.com/office/drawing/2014/main" val="1413264134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685623587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75835207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57357070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270843111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165666726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45022919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836038892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910192361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2204149316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840316380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59513567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1015114482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81912431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504890462"/>
                    </a:ext>
                  </a:extLst>
                </a:gridCol>
              </a:tblGrid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parent(</a:t>
                      </a:r>
                      <a:r>
                        <a:rPr lang="ko-KR" altLang="en-US" sz="1100" u="none" strike="noStrike">
                          <a:effectLst/>
                        </a:rPr>
                        <a:t>인덱스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1852260749"/>
                  </a:ext>
                </a:extLst>
              </a:tr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1391267336"/>
                  </a:ext>
                </a:extLst>
              </a:tr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351948915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54230" y="162657"/>
            <a:ext cx="113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전위 순회</a:t>
            </a:r>
            <a:endParaRPr lang="en-US" altLang="ko-KR" sz="1200" dirty="0" smtClean="0"/>
          </a:p>
          <a:p>
            <a:r>
              <a:rPr lang="ko-KR" altLang="en-US" sz="1200" dirty="0" smtClean="0"/>
              <a:t>본인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우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633360" y="4272820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966514" y="4555773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248603" y="5343855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68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927" y="1433997"/>
            <a:ext cx="1441803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preorder(3):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print(3,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preorder(left[3])</a:t>
            </a:r>
          </a:p>
          <a:p>
            <a:pPr algn="ctr"/>
            <a:r>
              <a:rPr lang="en-US" altLang="ko-KR" sz="1200" dirty="0" smtClean="0"/>
              <a:t>preorder(right[3])</a:t>
            </a:r>
          </a:p>
          <a:p>
            <a:pPr algn="ctr"/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0132" y="896172"/>
            <a:ext cx="113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root = 1</a:t>
            </a:r>
          </a:p>
          <a:p>
            <a:r>
              <a:rPr lang="en-US" altLang="ko-KR" sz="1200" dirty="0" smtClean="0"/>
              <a:t>preorder(root)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01763" y="2338906"/>
            <a:ext cx="1561650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preorder(5):   </a:t>
            </a:r>
            <a:r>
              <a:rPr lang="en-US" altLang="ko-KR" sz="1200" strike="sngStrike" dirty="0" smtClean="0"/>
              <a:t># left[3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print(5,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preorder(left[5])</a:t>
            </a:r>
          </a:p>
          <a:p>
            <a:pPr algn="ctr"/>
            <a:r>
              <a:rPr lang="en-US" altLang="ko-KR" sz="1200" dirty="0" smtClean="0"/>
              <a:t>preorder(right[5])</a:t>
            </a:r>
          </a:p>
          <a:p>
            <a:pPr algn="ctr"/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8949" y="3429080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3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031484" y="3106081"/>
            <a:ext cx="1658566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preorder(8):    </a:t>
            </a:r>
            <a:r>
              <a:rPr lang="en-US" altLang="ko-KR" sz="1200" strike="sngStrike" dirty="0" smtClean="0"/>
              <a:t># left[5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print(8,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preorder(left[8])</a:t>
            </a:r>
          </a:p>
          <a:p>
            <a:pPr algn="ctr"/>
            <a:r>
              <a:rPr lang="en-US" altLang="ko-KR" sz="1200" dirty="0" smtClean="0"/>
              <a:t>preorder(right[8])</a:t>
            </a:r>
          </a:p>
          <a:p>
            <a:pPr algn="ctr"/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09739" y="4375631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5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27486" y="5025922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8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434312" y="3567579"/>
            <a:ext cx="1791323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</a:t>
            </a:r>
            <a:r>
              <a:rPr lang="en-US" altLang="ko-KR" sz="1200" dirty="0"/>
              <a:t>0</a:t>
            </a:r>
            <a:r>
              <a:rPr lang="en-US" altLang="ko-KR" sz="1200" dirty="0" smtClean="0"/>
              <a:t>):    </a:t>
            </a:r>
            <a:r>
              <a:rPr lang="en-US" altLang="ko-KR" sz="1200" strike="sngStrike" dirty="0" smtClean="0"/>
              <a:t># left[8]</a:t>
            </a:r>
          </a:p>
          <a:p>
            <a:pPr algn="ctr"/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chemeClr val="accent4"/>
                </a:solidFill>
              </a:rPr>
              <a:t>If node == 0:</a:t>
            </a:r>
          </a:p>
          <a:p>
            <a:pPr algn="just"/>
            <a:r>
              <a:rPr lang="en-US" altLang="ko-KR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 smtClean="0">
                <a:solidFill>
                  <a:schemeClr val="accent4"/>
                </a:solidFill>
              </a:rPr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strike="sngStrike" dirty="0" smtClean="0"/>
              <a:t>print(0, end=‘ ’)</a:t>
            </a:r>
          </a:p>
          <a:p>
            <a:pPr algn="ctr"/>
            <a:r>
              <a:rPr lang="en-US" altLang="ko-KR" sz="1200" strike="sngStrike" dirty="0" smtClean="0"/>
              <a:t>preorder(left[0])</a:t>
            </a:r>
          </a:p>
          <a:p>
            <a:pPr algn="ctr"/>
            <a:r>
              <a:rPr lang="en-US" altLang="ko-KR" sz="1200" strike="sngStrike" dirty="0" smtClean="0"/>
              <a:t>preorder(right[0])</a:t>
            </a:r>
          </a:p>
          <a:p>
            <a:pPr algn="ctr"/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27623" y="5510491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863389" y="1357837"/>
            <a:ext cx="1561650" cy="1850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preorder(left[9]): </a:t>
            </a:r>
            <a:r>
              <a:rPr lang="en-US" altLang="ko-KR" sz="1200" dirty="0" smtClean="0">
                <a:solidFill>
                  <a:schemeClr val="accent5"/>
                </a:solidFill>
              </a:rPr>
              <a:t>If node == 0:</a:t>
            </a:r>
          </a:p>
          <a:p>
            <a:pPr algn="just"/>
            <a:r>
              <a:rPr lang="en-US" altLang="ko-KR" sz="1200" dirty="0">
                <a:solidFill>
                  <a:schemeClr val="accent5"/>
                </a:solidFill>
              </a:rPr>
              <a:t> </a:t>
            </a:r>
            <a:r>
              <a:rPr lang="en-US" altLang="ko-KR" sz="1200" dirty="0" smtClean="0">
                <a:solidFill>
                  <a:schemeClr val="accent5"/>
                </a:solidFill>
              </a:rPr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strike="sngStrike" dirty="0" smtClean="0"/>
              <a:t>print(0, end=‘ ’)</a:t>
            </a:r>
          </a:p>
          <a:p>
            <a:pPr algn="ctr"/>
            <a:r>
              <a:rPr lang="en-US" altLang="ko-KR" sz="1200" strike="sngStrike" dirty="0" smtClean="0"/>
              <a:t>preorder(left[0])</a:t>
            </a:r>
          </a:p>
          <a:p>
            <a:pPr algn="ctr"/>
            <a:r>
              <a:rPr lang="en-US" altLang="ko-KR" sz="1200" strike="sngStrike" dirty="0" smtClean="0">
                <a:solidFill>
                  <a:schemeClr val="bg1"/>
                </a:solidFill>
              </a:rPr>
              <a:t>preorder(right[0])</a:t>
            </a:r>
          </a:p>
          <a:p>
            <a:pPr algn="ctr"/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7070083" y="2802032"/>
            <a:ext cx="1658566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preorder(right[5]):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print(9, end=‘ ’)</a:t>
            </a:r>
          </a:p>
          <a:p>
            <a:pPr algn="ctr"/>
            <a:r>
              <a:rPr lang="en-US" altLang="ko-KR" sz="1200" dirty="0" smtClean="0">
                <a:solidFill>
                  <a:schemeClr val="accent5"/>
                </a:solidFill>
              </a:rPr>
              <a:t>preorder(left[9])</a:t>
            </a:r>
          </a:p>
          <a:p>
            <a:pPr algn="ctr"/>
            <a:r>
              <a:rPr lang="en-US" altLang="ko-KR" sz="1200" dirty="0" smtClean="0">
                <a:solidFill>
                  <a:srgbClr val="FFC000"/>
                </a:solidFill>
              </a:rPr>
              <a:t>preorder(right[9])</a:t>
            </a:r>
          </a:p>
          <a:p>
            <a:pPr algn="ctr"/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8464575" y="3727331"/>
            <a:ext cx="1791323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preorder(right[8]): </a:t>
            </a:r>
            <a:r>
              <a:rPr lang="en-US" altLang="ko-KR" sz="1200" dirty="0" smtClean="0">
                <a:solidFill>
                  <a:srgbClr val="FF0000"/>
                </a:solidFill>
              </a:rPr>
              <a:t>If node == 0:</a:t>
            </a:r>
          </a:p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strike="sngStrike" dirty="0" smtClean="0"/>
              <a:t>print(0, end=‘ ’)</a:t>
            </a:r>
          </a:p>
          <a:p>
            <a:pPr algn="ctr"/>
            <a:r>
              <a:rPr lang="en-US" altLang="ko-KR" sz="1200" strike="sngStrike" dirty="0" smtClean="0"/>
              <a:t>preorder(left[0])</a:t>
            </a:r>
          </a:p>
          <a:p>
            <a:pPr algn="ctr"/>
            <a:r>
              <a:rPr lang="en-US" altLang="ko-KR" sz="1200" strike="sngStrike" dirty="0" smtClean="0">
                <a:solidFill>
                  <a:schemeClr val="bg1"/>
                </a:solidFill>
              </a:rPr>
              <a:t>preorder(right[0])</a:t>
            </a:r>
          </a:p>
          <a:p>
            <a:pPr algn="ctr"/>
            <a:endParaRPr lang="ko-KR" altLang="en-US" sz="1200" dirty="0"/>
          </a:p>
        </p:txBody>
      </p:sp>
      <p:sp>
        <p:nvSpPr>
          <p:cNvPr id="5" name="오른쪽 화살표 4"/>
          <p:cNvSpPr/>
          <p:nvPr/>
        </p:nvSpPr>
        <p:spPr>
          <a:xfrm rot="1830267">
            <a:off x="382290" y="5351142"/>
            <a:ext cx="4276605" cy="493119"/>
          </a:xfrm>
          <a:prstGeom prst="rightArrow">
            <a:avLst>
              <a:gd name="adj1" fmla="val 50000"/>
              <a:gd name="adj2" fmla="val 5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2973116">
            <a:off x="6054009" y="5056361"/>
            <a:ext cx="3805858" cy="493119"/>
          </a:xfrm>
          <a:prstGeom prst="rightArrow">
            <a:avLst>
              <a:gd name="adj1" fmla="val 50000"/>
              <a:gd name="adj2" fmla="val 5722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738718" y="5524259"/>
            <a:ext cx="46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613034" y="5510490"/>
            <a:ext cx="46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[2]</a:t>
            </a:r>
            <a:endParaRPr lang="ko-KR" altLang="en-US" sz="12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461565" y="84391"/>
          <a:ext cx="10515598" cy="618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40">
                  <a:extLst>
                    <a:ext uri="{9D8B030D-6E8A-4147-A177-3AD203B41FA5}">
                      <a16:colId xmlns:a16="http://schemas.microsoft.com/office/drawing/2014/main" val="1413264134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685623587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75835207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57357070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270843111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165666726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45022919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836038892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910192361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2204149316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840316380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59513567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1015114482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81912431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504890462"/>
                    </a:ext>
                  </a:extLst>
                </a:gridCol>
              </a:tblGrid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parent(</a:t>
                      </a:r>
                      <a:r>
                        <a:rPr lang="ko-KR" altLang="en-US" sz="1100" u="none" strike="noStrike">
                          <a:effectLst/>
                        </a:rPr>
                        <a:t>인덱스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1852260749"/>
                  </a:ext>
                </a:extLst>
              </a:tr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1391267336"/>
                  </a:ext>
                </a:extLst>
              </a:tr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351948915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54230" y="162657"/>
            <a:ext cx="113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전위 순회</a:t>
            </a:r>
            <a:endParaRPr lang="en-US" altLang="ko-KR" sz="1200" dirty="0" smtClean="0"/>
          </a:p>
          <a:p>
            <a:r>
              <a:rPr lang="ko-KR" altLang="en-US" sz="1200" dirty="0" smtClean="0"/>
              <a:t>본인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우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480800" y="4679680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9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843355" y="1449494"/>
            <a:ext cx="46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[3]</a:t>
            </a:r>
            <a:endParaRPr lang="ko-KR" altLang="en-US" sz="1200" dirty="0"/>
          </a:p>
        </p:txBody>
      </p:sp>
      <p:sp>
        <p:nvSpPr>
          <p:cNvPr id="48" name="오른쪽 화살표 47"/>
          <p:cNvSpPr/>
          <p:nvPr/>
        </p:nvSpPr>
        <p:spPr>
          <a:xfrm rot="2147045">
            <a:off x="6358905" y="1442824"/>
            <a:ext cx="2490246" cy="493119"/>
          </a:xfrm>
          <a:prstGeom prst="rightArrow">
            <a:avLst>
              <a:gd name="adj1" fmla="val 50000"/>
              <a:gd name="adj2" fmla="val 57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694247" y="1681411"/>
            <a:ext cx="1758047" cy="1850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preorder(right[9]):</a:t>
            </a:r>
          </a:p>
          <a:p>
            <a:pPr algn="ctr"/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accent5"/>
                </a:solidFill>
              </a:rPr>
              <a:t>If node == 0:</a:t>
            </a:r>
          </a:p>
          <a:p>
            <a:pPr algn="just"/>
            <a:r>
              <a:rPr lang="en-US" altLang="ko-KR" sz="1200" dirty="0">
                <a:solidFill>
                  <a:schemeClr val="accent5"/>
                </a:solidFill>
              </a:rPr>
              <a:t> </a:t>
            </a:r>
            <a:r>
              <a:rPr lang="en-US" altLang="ko-KR" sz="1200" dirty="0" smtClean="0">
                <a:solidFill>
                  <a:schemeClr val="accent5"/>
                </a:solidFill>
              </a:rPr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strike="sngStrike" dirty="0" smtClean="0"/>
              <a:t>print(0, end=‘ ’)</a:t>
            </a:r>
          </a:p>
          <a:p>
            <a:pPr algn="ctr"/>
            <a:r>
              <a:rPr lang="en-US" altLang="ko-KR" sz="1200" strike="sngStrike" dirty="0" smtClean="0"/>
              <a:t>preorder(left[0])</a:t>
            </a:r>
          </a:p>
          <a:p>
            <a:pPr algn="ctr"/>
            <a:r>
              <a:rPr lang="en-US" altLang="ko-KR" sz="1200" strike="sngStrike" dirty="0" smtClean="0">
                <a:solidFill>
                  <a:schemeClr val="bg1"/>
                </a:solidFill>
              </a:rPr>
              <a:t>preorder(right[0])</a:t>
            </a:r>
          </a:p>
          <a:p>
            <a:pPr algn="ctr"/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0452294" y="2082748"/>
            <a:ext cx="113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끝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904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2567" y="865123"/>
            <a:ext cx="3726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DFS</a:t>
            </a:r>
            <a:endParaRPr lang="ko-KR" altLang="en-US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54" y="2564823"/>
            <a:ext cx="74295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997" y="1299067"/>
            <a:ext cx="3486133" cy="160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/>
              <a:t>d</a:t>
            </a:r>
            <a:r>
              <a:rPr lang="en-US" altLang="ko-KR" sz="1050" dirty="0" err="1" smtClean="0"/>
              <a:t>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(1)</a:t>
            </a:r>
            <a:r>
              <a:rPr lang="en-US" altLang="ko-KR" sz="1050" dirty="0" smtClean="0"/>
              <a:t>:</a:t>
            </a:r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print(node, end=‘ ’)</a:t>
            </a:r>
            <a:r>
              <a:rPr lang="en-US" altLang="ko-KR" sz="1050" dirty="0" smtClean="0"/>
              <a:t>	# </a:t>
            </a:r>
            <a:r>
              <a:rPr lang="ko-KR" altLang="en-US" sz="1050" dirty="0" err="1" smtClean="0"/>
              <a:t>현재노드</a:t>
            </a:r>
            <a:r>
              <a:rPr lang="ko-KR" altLang="en-US" sz="1050" dirty="0" smtClean="0"/>
              <a:t> 출력</a:t>
            </a:r>
            <a:endParaRPr lang="en-US" altLang="ko-KR" sz="1050" dirty="0"/>
          </a:p>
          <a:p>
            <a:r>
              <a:rPr lang="en-US" altLang="ko-KR" sz="1050" dirty="0" smtClean="0"/>
              <a:t>    for 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 in graph[1]	</a:t>
            </a:r>
          </a:p>
          <a:p>
            <a:r>
              <a:rPr lang="en-US" altLang="ko-KR" sz="1050" dirty="0" smtClean="0"/>
              <a:t>      if visited[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]:	# </a:t>
            </a:r>
            <a:r>
              <a:rPr lang="ko-KR" altLang="en-US" sz="1050" dirty="0" smtClean="0"/>
              <a:t>이미 방문했다면 통과             </a:t>
            </a:r>
            <a:endParaRPr lang="en-US" altLang="ko-KR" sz="1050" dirty="0" smtClean="0"/>
          </a:p>
          <a:p>
            <a:r>
              <a:rPr lang="en-US" altLang="ko-KR" sz="1050" dirty="0" smtClean="0"/>
              <a:t>            continue</a:t>
            </a:r>
            <a:endParaRPr lang="en-US" altLang="ko-KR" sz="1050" dirty="0"/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visited[2] = 1</a:t>
            </a:r>
            <a:r>
              <a:rPr lang="en-US" altLang="ko-KR" sz="1050" dirty="0" smtClean="0"/>
              <a:t>	# </a:t>
            </a:r>
            <a:r>
              <a:rPr lang="ko-KR" altLang="en-US" sz="1050" dirty="0" smtClean="0"/>
              <a:t>방문 처리</a:t>
            </a:r>
            <a:endParaRPr lang="en-US" altLang="ko-KR" sz="1050" dirty="0" smtClean="0"/>
          </a:p>
          <a:p>
            <a:r>
              <a:rPr lang="en-US" altLang="ko-KR" sz="1050" dirty="0" smtClean="0"/>
              <a:t>     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(2)</a:t>
            </a:r>
            <a:r>
              <a:rPr lang="en-US" altLang="ko-KR" sz="1050" dirty="0" smtClean="0"/>
              <a:t>		# </a:t>
            </a:r>
            <a:r>
              <a:rPr lang="ko-KR" altLang="en-US" sz="1050" dirty="0" smtClean="0"/>
              <a:t>다음 정점으로 이동</a:t>
            </a:r>
            <a:endParaRPr lang="en-US" altLang="ko-KR" sz="105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931" y="797851"/>
            <a:ext cx="113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부터 시작</a:t>
            </a:r>
            <a:endParaRPr lang="en-US" altLang="ko-KR" sz="1200" dirty="0" smtClean="0"/>
          </a:p>
          <a:p>
            <a:r>
              <a:rPr lang="en-US" altLang="ko-KR" sz="1200" dirty="0" smtClean="0"/>
              <a:t>visited[1] = 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3508" y="2983076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1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9252" y="94010"/>
            <a:ext cx="113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인접리스트</a:t>
            </a:r>
            <a:endParaRPr lang="ko-KR" altLang="en-US" sz="1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7743" y="101705"/>
            <a:ext cx="4203404" cy="2616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graph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= [[], [2, 3], [1, 4, 5], [1], [2, 6], [2, 6], [4, 5, 7], [6]]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7743" y="431397"/>
            <a:ext cx="2236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visited = </a:t>
            </a:r>
            <a:r>
              <a:rPr lang="ko-KR" altLang="en-US" sz="1200" dirty="0" smtClean="0"/>
              <a:t>[0</a:t>
            </a:r>
            <a:r>
              <a:rPr lang="ko-KR" altLang="en-US" sz="1200" dirty="0"/>
              <a:t>, 0, 0, 0, 0, 0, 0, 0]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83676" y="996465"/>
            <a:ext cx="2236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visited = </a:t>
            </a:r>
            <a:r>
              <a:rPr lang="ko-KR" altLang="en-US" sz="1200" dirty="0" smtClean="0"/>
              <a:t>[0</a:t>
            </a:r>
            <a:r>
              <a:rPr lang="ko-KR" altLang="en-US" sz="1200" dirty="0"/>
              <a:t>,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, </a:t>
            </a:r>
            <a:r>
              <a:rPr lang="ko-KR" altLang="en-US" sz="1200" dirty="0"/>
              <a:t>0, 0, 0, 0, 0, 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22946" y="4414244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1086462" y="2780115"/>
            <a:ext cx="2026862" cy="160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/>
              <a:t>d</a:t>
            </a:r>
            <a:r>
              <a:rPr lang="en-US" altLang="ko-KR" sz="1050" dirty="0" err="1" smtClean="0"/>
              <a:t>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(2</a:t>
            </a:r>
            <a:r>
              <a:rPr lang="en-US" altLang="ko-KR" sz="1050" dirty="0" smtClean="0"/>
              <a:t>):</a:t>
            </a:r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print(node, end=‘ ’)</a:t>
            </a:r>
            <a:r>
              <a:rPr lang="en-US" altLang="ko-KR" sz="1050" dirty="0" smtClean="0"/>
              <a:t>	</a:t>
            </a:r>
            <a:endParaRPr lang="en-US" altLang="ko-KR" sz="1050" dirty="0"/>
          </a:p>
          <a:p>
            <a:r>
              <a:rPr lang="en-US" altLang="ko-KR" sz="1050" dirty="0" smtClean="0"/>
              <a:t>    for 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 in graph[2]</a:t>
            </a:r>
          </a:p>
          <a:p>
            <a:r>
              <a:rPr lang="en-US" altLang="ko-KR" sz="1050" dirty="0" smtClean="0"/>
              <a:t>      if visited[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]:	</a:t>
            </a:r>
          </a:p>
          <a:p>
            <a:r>
              <a:rPr lang="en-US" altLang="ko-KR" sz="1050" dirty="0" smtClean="0"/>
              <a:t>            continue</a:t>
            </a:r>
            <a:endParaRPr lang="en-US" altLang="ko-KR" sz="1050" dirty="0"/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visited[4] = 1</a:t>
            </a:r>
            <a:r>
              <a:rPr lang="en-US" altLang="ko-KR" sz="1050" dirty="0" smtClean="0"/>
              <a:t>	     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(4)</a:t>
            </a:r>
            <a:r>
              <a:rPr lang="en-US" altLang="ko-KR" sz="1050" dirty="0" smtClean="0"/>
              <a:t>	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333485" y="4054813"/>
            <a:ext cx="2026862" cy="160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/>
              <a:t>d</a:t>
            </a:r>
            <a:r>
              <a:rPr lang="en-US" altLang="ko-KR" sz="1050" dirty="0" err="1" smtClean="0"/>
              <a:t>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(4)</a:t>
            </a:r>
            <a:r>
              <a:rPr lang="en-US" altLang="ko-KR" sz="1050" dirty="0" smtClean="0"/>
              <a:t>:</a:t>
            </a:r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print(node, end=‘ ’)</a:t>
            </a:r>
            <a:r>
              <a:rPr lang="en-US" altLang="ko-KR" sz="1050" dirty="0" smtClean="0"/>
              <a:t>	</a:t>
            </a:r>
            <a:endParaRPr lang="en-US" altLang="ko-KR" sz="1050" dirty="0"/>
          </a:p>
          <a:p>
            <a:r>
              <a:rPr lang="en-US" altLang="ko-KR" sz="1050" dirty="0" smtClean="0"/>
              <a:t>    for 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 in graph[4]</a:t>
            </a:r>
          </a:p>
          <a:p>
            <a:r>
              <a:rPr lang="en-US" altLang="ko-KR" sz="1050" dirty="0" smtClean="0"/>
              <a:t>      if visited[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]:	</a:t>
            </a:r>
          </a:p>
          <a:p>
            <a:r>
              <a:rPr lang="en-US" altLang="ko-KR" sz="1050" dirty="0" smtClean="0"/>
              <a:t>            continue</a:t>
            </a:r>
            <a:endParaRPr lang="en-US" altLang="ko-KR" sz="1050" dirty="0"/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      visited[6] = 1	     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    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(6)	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74287" y="3098131"/>
            <a:ext cx="20816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graph[2] = [1, 4, </a:t>
            </a:r>
            <a:r>
              <a:rPr lang="en-US" altLang="ko-KR" sz="1100" dirty="0" smtClean="0"/>
              <a:t>5]</a:t>
            </a:r>
          </a:p>
          <a:p>
            <a:r>
              <a:rPr lang="en-US" altLang="ko-KR" sz="1100" dirty="0" err="1" smtClean="0"/>
              <a:t>next_node</a:t>
            </a:r>
            <a:r>
              <a:rPr lang="en-US" altLang="ko-KR" sz="1100" dirty="0" smtClean="0"/>
              <a:t>= </a:t>
            </a:r>
            <a:r>
              <a:rPr lang="en-US" altLang="ko-KR" sz="1100" strike="sngStrike" dirty="0" smtClean="0"/>
              <a:t>1,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/>
              <a:t>, 5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0, 0, 0</a:t>
            </a:r>
            <a:r>
              <a:rPr lang="ko-KR" altLang="en-US" sz="1100" dirty="0" smtClean="0"/>
              <a:t>]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360346" y="4138223"/>
            <a:ext cx="2075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graph[4] = [2, 6]</a:t>
            </a:r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 smtClean="0"/>
              <a:t>2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solidFill>
                  <a:srgbClr val="FF0000"/>
                </a:solidFill>
              </a:rPr>
              <a:t>6</a:t>
            </a: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</a:t>
            </a:r>
            <a:r>
              <a:rPr lang="ko-KR" altLang="en-US" sz="1100" dirty="0" smtClean="0"/>
              <a:t>]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360346" y="6511758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53" name="직사각형 52"/>
          <p:cNvSpPr/>
          <p:nvPr/>
        </p:nvSpPr>
        <p:spPr>
          <a:xfrm>
            <a:off x="4184472" y="4720473"/>
            <a:ext cx="1978147" cy="173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/>
              <a:t>d</a:t>
            </a:r>
            <a:r>
              <a:rPr lang="en-US" altLang="ko-KR" sz="1050" dirty="0" err="1" smtClean="0"/>
              <a:t>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(6)</a:t>
            </a:r>
            <a:r>
              <a:rPr lang="en-US" altLang="ko-KR" sz="1050" dirty="0" smtClean="0"/>
              <a:t>:</a:t>
            </a:r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print(node, end=‘ ’)</a:t>
            </a:r>
            <a:r>
              <a:rPr lang="en-US" altLang="ko-KR" sz="1050" dirty="0" smtClean="0"/>
              <a:t>	</a:t>
            </a:r>
            <a:endParaRPr lang="en-US" altLang="ko-KR" sz="1050" dirty="0"/>
          </a:p>
          <a:p>
            <a:r>
              <a:rPr lang="en-US" altLang="ko-KR" sz="1050" dirty="0" smtClean="0"/>
              <a:t>    for 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 in graph[6]</a:t>
            </a:r>
          </a:p>
          <a:p>
            <a:r>
              <a:rPr lang="en-US" altLang="ko-KR" sz="1050" dirty="0" smtClean="0"/>
              <a:t>      if visited[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]:	</a:t>
            </a:r>
          </a:p>
          <a:p>
            <a:r>
              <a:rPr lang="en-US" altLang="ko-KR" sz="1050" dirty="0" smtClean="0"/>
              <a:t>            continue</a:t>
            </a:r>
            <a:endParaRPr lang="en-US" altLang="ko-KR" sz="1050" dirty="0"/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      visited[5] = 1	     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    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(5)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82200" y="5660211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4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5683242" y="5906718"/>
            <a:ext cx="2075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graph[6] = [4, 5, 7]</a:t>
            </a:r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 smtClean="0"/>
              <a:t>4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solidFill>
                  <a:srgbClr val="FF0000"/>
                </a:solidFill>
              </a:rPr>
              <a:t>5</a:t>
            </a:r>
            <a:r>
              <a:rPr lang="en-US" altLang="ko-KR" sz="1100" dirty="0" smtClean="0"/>
              <a:t>, 7</a:t>
            </a:r>
          </a:p>
          <a:p>
            <a:r>
              <a:rPr lang="en-US" altLang="ko-KR" sz="1100" dirty="0" smtClean="0"/>
              <a:t>visited </a:t>
            </a:r>
            <a:r>
              <a:rPr lang="en-US" altLang="ko-KR" sz="1100" dirty="0"/>
              <a:t>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</a:t>
            </a:r>
            <a:r>
              <a:rPr lang="ko-KR" altLang="en-US" sz="1100" dirty="0" smtClean="0"/>
              <a:t>]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7807885" y="873589"/>
            <a:ext cx="2015725" cy="120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/>
              <a:t>d</a:t>
            </a:r>
            <a:r>
              <a:rPr lang="en-US" altLang="ko-KR" sz="1050" dirty="0" err="1" smtClean="0"/>
              <a:t>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(5)</a:t>
            </a:r>
            <a:r>
              <a:rPr lang="en-US" altLang="ko-KR" sz="1050" dirty="0" smtClean="0"/>
              <a:t>:</a:t>
            </a:r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print(node, end=‘ ’)</a:t>
            </a:r>
            <a:r>
              <a:rPr lang="en-US" altLang="ko-KR" sz="1050" dirty="0" smtClean="0"/>
              <a:t>	</a:t>
            </a:r>
            <a:endParaRPr lang="en-US" altLang="ko-KR" sz="1050" dirty="0"/>
          </a:p>
          <a:p>
            <a:r>
              <a:rPr lang="en-US" altLang="ko-KR" sz="1050" dirty="0" smtClean="0"/>
              <a:t>    for 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 in graph[5]</a:t>
            </a:r>
          </a:p>
          <a:p>
            <a:r>
              <a:rPr lang="en-US" altLang="ko-KR" sz="1050" dirty="0" smtClean="0"/>
              <a:t>      if visited[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]:	</a:t>
            </a:r>
          </a:p>
          <a:p>
            <a:r>
              <a:rPr lang="en-US" altLang="ko-KR" sz="1050" dirty="0" smtClean="0"/>
              <a:t>            continue</a:t>
            </a:r>
            <a:endParaRPr lang="en-US" altLang="ko-KR" sz="1050" dirty="0"/>
          </a:p>
          <a:p>
            <a:r>
              <a:rPr lang="en-US" altLang="ko-KR" sz="1050" strike="sngStrike" dirty="0" smtClean="0">
                <a:solidFill>
                  <a:srgbClr val="FF0000"/>
                </a:solidFill>
              </a:rPr>
              <a:t>      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visited[-] = 1	     </a:t>
            </a:r>
          </a:p>
          <a:p>
            <a:r>
              <a:rPr lang="en-US" altLang="ko-KR" sz="1050" strike="sngStrike" dirty="0">
                <a:solidFill>
                  <a:schemeClr val="bg1"/>
                </a:solidFill>
              </a:rPr>
              <a:t> 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     </a:t>
            </a:r>
            <a:r>
              <a:rPr lang="en-US" altLang="ko-KR" sz="1050" strike="sngStrike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(-)</a:t>
            </a:r>
            <a:r>
              <a:rPr lang="en-US" altLang="ko-KR" sz="105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70557" y="2123409"/>
            <a:ext cx="956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5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9884970" y="922515"/>
            <a:ext cx="22515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graph[5] = [2, 6]</a:t>
            </a:r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 smtClean="0"/>
              <a:t>2, 6</a:t>
            </a:r>
          </a:p>
          <a:p>
            <a:r>
              <a:rPr lang="en-US" altLang="ko-KR" sz="1100" dirty="0" smtClean="0"/>
              <a:t>visited </a:t>
            </a:r>
            <a:r>
              <a:rPr lang="en-US" altLang="ko-KR" sz="1100" dirty="0"/>
              <a:t>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en-US" altLang="ko-KR" sz="1100" dirty="0" smtClean="0"/>
              <a:t>5</a:t>
            </a:r>
            <a:r>
              <a:rPr lang="ko-KR" altLang="en-US" sz="1100" dirty="0" smtClean="0"/>
              <a:t>랑 연결된 애들 이미 다 방문함</a:t>
            </a:r>
            <a:endParaRPr lang="en-US" altLang="ko-KR" sz="1100" dirty="0" smtClean="0"/>
          </a:p>
          <a:p>
            <a:r>
              <a:rPr lang="en-US" altLang="ko-KR" sz="1100" dirty="0" smtClean="0"/>
              <a:t>-&gt; return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599407" y="3639849"/>
            <a:ext cx="2075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graph[6] = [4, 5, 7]</a:t>
            </a:r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 smtClean="0"/>
              <a:t>4, 5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US" altLang="ko-KR" sz="1100" dirty="0" smtClean="0"/>
              <a:t>visited </a:t>
            </a:r>
            <a:r>
              <a:rPr lang="en-US" altLang="ko-KR" sz="1100" dirty="0"/>
              <a:t>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]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>
            <a:stCxn id="56" idx="2"/>
          </p:cNvCxnSpPr>
          <p:nvPr/>
        </p:nvCxnSpPr>
        <p:spPr>
          <a:xfrm flipH="1">
            <a:off x="6057065" y="2079983"/>
            <a:ext cx="2758683" cy="2923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474064" y="3398213"/>
            <a:ext cx="2125343" cy="1605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ef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dirty="0" smtClean="0">
                <a:solidFill>
                  <a:schemeClr val="bg1"/>
                </a:solidFill>
              </a:rPr>
              <a:t>(6):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print(node, end=‘ ’)	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</a:t>
            </a:r>
            <a:r>
              <a:rPr lang="en-US" altLang="ko-KR" sz="1050" dirty="0" smtClean="0">
                <a:solidFill>
                  <a:srgbClr val="FFC000"/>
                </a:solidFill>
              </a:rPr>
              <a:t>for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 in graph[6]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if visited[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]:	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      continue</a:t>
            </a:r>
            <a:endParaRPr lang="en-US" altLang="ko-KR" sz="1050" dirty="0">
              <a:solidFill>
                <a:srgbClr val="FFC000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</a:t>
            </a:r>
            <a:r>
              <a:rPr lang="en-US" altLang="ko-KR" sz="1050" dirty="0" smtClean="0">
                <a:solidFill>
                  <a:srgbClr val="FFC000"/>
                </a:solidFill>
              </a:rPr>
              <a:t>visited[7] = 1	     </a:t>
            </a:r>
          </a:p>
          <a:p>
            <a:r>
              <a:rPr lang="en-US" altLang="ko-KR" sz="1050" dirty="0">
                <a:solidFill>
                  <a:srgbClr val="FFC000"/>
                </a:solidFill>
              </a:rPr>
              <a:t> </a:t>
            </a:r>
            <a:r>
              <a:rPr lang="en-US" altLang="ko-KR" sz="1050" dirty="0" smtClean="0">
                <a:solidFill>
                  <a:srgbClr val="FFC000"/>
                </a:solidFill>
              </a:rPr>
              <a:t>    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dfs</a:t>
            </a:r>
            <a:r>
              <a:rPr lang="en-US" altLang="ko-KR" sz="1050" dirty="0" smtClean="0">
                <a:solidFill>
                  <a:srgbClr val="FFC000"/>
                </a:solidFill>
              </a:rPr>
              <a:t>(7)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07886" y="4414244"/>
            <a:ext cx="2125343" cy="1605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ef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dfs</a:t>
            </a:r>
            <a:r>
              <a:rPr lang="en-US" altLang="ko-KR" sz="1050" dirty="0" smtClean="0">
                <a:solidFill>
                  <a:srgbClr val="FFC000"/>
                </a:solidFill>
              </a:rPr>
              <a:t>(7)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</a:t>
            </a:r>
            <a:r>
              <a:rPr lang="en-US" altLang="ko-KR" sz="1050" dirty="0" smtClean="0">
                <a:solidFill>
                  <a:srgbClr val="FFC000"/>
                </a:solidFill>
              </a:rPr>
              <a:t>print(node, end=‘ ’)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for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next_node</a:t>
            </a:r>
            <a:r>
              <a:rPr lang="en-US" altLang="ko-KR" sz="1050" dirty="0" smtClean="0">
                <a:solidFill>
                  <a:schemeClr val="bg1"/>
                </a:solidFill>
              </a:rPr>
              <a:t> in graph[7]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if visited[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next_node</a:t>
            </a:r>
            <a:r>
              <a:rPr lang="en-US" altLang="ko-KR" sz="1050" dirty="0" smtClean="0">
                <a:solidFill>
                  <a:schemeClr val="bg1"/>
                </a:solidFill>
              </a:rPr>
              <a:t>]:	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      continue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strike="sngStrike" dirty="0" smtClean="0">
                <a:solidFill>
                  <a:schemeClr val="bg1"/>
                </a:solidFill>
              </a:rPr>
              <a:t>      visited[-] = 1	     </a:t>
            </a:r>
          </a:p>
          <a:p>
            <a:r>
              <a:rPr lang="en-US" altLang="ko-KR" sz="1050" strike="sngStrike" dirty="0">
                <a:solidFill>
                  <a:schemeClr val="bg1"/>
                </a:solidFill>
              </a:rPr>
              <a:t> 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     </a:t>
            </a:r>
            <a:r>
              <a:rPr lang="en-US" altLang="ko-KR" sz="1050" strike="sngStrike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(-</a:t>
            </a:r>
            <a:r>
              <a:rPr lang="en-US" altLang="ko-KR" sz="1050" dirty="0" smtClean="0">
                <a:solidFill>
                  <a:schemeClr val="bg1"/>
                </a:solidFill>
              </a:rPr>
              <a:t>)	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90963" y="6013839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7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>
            <a:stCxn id="53" idx="3"/>
          </p:cNvCxnSpPr>
          <p:nvPr/>
        </p:nvCxnSpPr>
        <p:spPr>
          <a:xfrm flipV="1">
            <a:off x="6162619" y="4949530"/>
            <a:ext cx="879566" cy="6404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933230" y="4931935"/>
            <a:ext cx="2203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graph[7] = [6]</a:t>
            </a:r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 smtClean="0"/>
              <a:t>6</a:t>
            </a:r>
          </a:p>
          <a:p>
            <a:r>
              <a:rPr lang="en-US" altLang="ko-KR" sz="1100" dirty="0" smtClean="0"/>
              <a:t>visited </a:t>
            </a:r>
            <a:r>
              <a:rPr lang="en-US" altLang="ko-KR" sz="1100" dirty="0"/>
              <a:t>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en-US" altLang="ko-KR" sz="1100" dirty="0"/>
              <a:t>5</a:t>
            </a:r>
            <a:r>
              <a:rPr lang="ko-KR" altLang="en-US" sz="1100" dirty="0"/>
              <a:t>랑 연결된 애들 이미 다 방문함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en-US" altLang="ko-KR" sz="1100" dirty="0" smtClean="0"/>
              <a:t>return</a:t>
            </a:r>
            <a:endParaRPr lang="en-US" altLang="ko-KR" sz="11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052712" y="1044800"/>
            <a:ext cx="2422385" cy="849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08939" y="517505"/>
            <a:ext cx="2125343" cy="1343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ef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dirty="0" smtClean="0">
                <a:solidFill>
                  <a:schemeClr val="bg1"/>
                </a:solidFill>
              </a:rPr>
              <a:t>(1):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print(node, end=‘ ’)	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</a:t>
            </a:r>
            <a:r>
              <a:rPr lang="en-US" altLang="ko-KR" sz="1050" dirty="0" smtClean="0">
                <a:solidFill>
                  <a:srgbClr val="FFC000"/>
                </a:solidFill>
              </a:rPr>
              <a:t>for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 in graph[1]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if visited[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]:	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      continue</a:t>
            </a:r>
            <a:endParaRPr lang="en-US" altLang="ko-KR" sz="1050" dirty="0">
              <a:solidFill>
                <a:srgbClr val="FFC000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</a:t>
            </a:r>
            <a:r>
              <a:rPr lang="en-US" altLang="ko-KR" sz="1050" dirty="0" smtClean="0">
                <a:solidFill>
                  <a:srgbClr val="FFC000"/>
                </a:solidFill>
              </a:rPr>
              <a:t>visited[3] = 1	     </a:t>
            </a:r>
          </a:p>
          <a:p>
            <a:r>
              <a:rPr lang="en-US" altLang="ko-KR" sz="1050" dirty="0">
                <a:solidFill>
                  <a:srgbClr val="FFC000"/>
                </a:solidFill>
              </a:rPr>
              <a:t> </a:t>
            </a:r>
            <a:r>
              <a:rPr lang="en-US" altLang="ko-KR" sz="1050" dirty="0" smtClean="0">
                <a:solidFill>
                  <a:srgbClr val="FFC000"/>
                </a:solidFill>
              </a:rPr>
              <a:t>    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dfs</a:t>
            </a:r>
            <a:r>
              <a:rPr lang="en-US" altLang="ko-KR" sz="1050" dirty="0" smtClean="0">
                <a:solidFill>
                  <a:srgbClr val="FFC000"/>
                </a:solidFill>
              </a:rPr>
              <a:t>(3)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1927063" y="1476786"/>
            <a:ext cx="2220712" cy="64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1854" y="99194"/>
            <a:ext cx="2587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graph[1] = [</a:t>
            </a:r>
            <a:r>
              <a:rPr lang="en-US" altLang="ko-KR" sz="1100" dirty="0"/>
              <a:t>2</a:t>
            </a:r>
            <a:r>
              <a:rPr lang="en-US" altLang="ko-KR" sz="1100" dirty="0" smtClean="0"/>
              <a:t>, 3] # 1</a:t>
            </a:r>
            <a:r>
              <a:rPr lang="ko-KR" altLang="en-US" sz="1100" dirty="0" smtClean="0"/>
              <a:t>이랑 연결된 노드</a:t>
            </a:r>
            <a:endParaRPr lang="en-US" altLang="ko-KR" sz="1100" dirty="0" smtClean="0"/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/>
              <a:t>2,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ko-KR" altLang="en-US" sz="1100" dirty="0"/>
          </a:p>
        </p:txBody>
      </p:sp>
      <p:sp>
        <p:nvSpPr>
          <p:cNvPr id="72" name="직사각형 71"/>
          <p:cNvSpPr/>
          <p:nvPr/>
        </p:nvSpPr>
        <p:spPr>
          <a:xfrm>
            <a:off x="4751497" y="1683978"/>
            <a:ext cx="2125343" cy="1343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ef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dirty="0" smtClean="0">
                <a:solidFill>
                  <a:schemeClr val="bg1"/>
                </a:solidFill>
              </a:rPr>
              <a:t>(3):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print(node, end=‘ ’)	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</a:t>
            </a:r>
            <a:r>
              <a:rPr lang="en-US" altLang="ko-KR" sz="1050" dirty="0" smtClean="0">
                <a:solidFill>
                  <a:srgbClr val="FFC000"/>
                </a:solidFill>
              </a:rPr>
              <a:t>for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 in graph[1]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if visited[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]:	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      continue</a:t>
            </a:r>
            <a:endParaRPr lang="en-US" altLang="ko-KR" sz="1050" dirty="0">
              <a:solidFill>
                <a:srgbClr val="FFC000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visited[-] = 1	     </a:t>
            </a:r>
          </a:p>
          <a:p>
            <a:r>
              <a:rPr lang="en-US" altLang="ko-KR" sz="1050" strike="sngStrike" dirty="0">
                <a:solidFill>
                  <a:schemeClr val="bg1"/>
                </a:solidFill>
              </a:rPr>
              <a:t> 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     </a:t>
            </a:r>
            <a:r>
              <a:rPr lang="en-US" altLang="ko-KR" sz="1050" strike="sngStrike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(-)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38351" y="3025228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7649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8655" y="2707778"/>
            <a:ext cx="3726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BFS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4547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930" y="674026"/>
            <a:ext cx="133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start = 1</a:t>
            </a:r>
          </a:p>
          <a:p>
            <a:r>
              <a:rPr lang="en-US" altLang="ko-KR" sz="1200" dirty="0" smtClean="0"/>
              <a:t>BFS(start)</a:t>
            </a:r>
          </a:p>
          <a:p>
            <a:r>
              <a:rPr lang="en-US" altLang="ko-KR" sz="1200" dirty="0" smtClean="0"/>
              <a:t>visited[start] = 1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9252" y="94010"/>
            <a:ext cx="113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인접리스트</a:t>
            </a:r>
            <a:endParaRPr lang="ko-KR" altLang="en-US" sz="1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0672" y="85216"/>
            <a:ext cx="4203404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2929" y="318044"/>
            <a:ext cx="2236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visited = </a:t>
            </a:r>
            <a:r>
              <a:rPr lang="ko-KR" altLang="en-US" sz="1200" dirty="0" smtClean="0"/>
              <a:t>[0</a:t>
            </a:r>
            <a:r>
              <a:rPr lang="ko-KR" altLang="en-US" sz="1200" dirty="0"/>
              <a:t>, 0, 0, 0, 0, 0, 0, 0]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3406" y="1357778"/>
            <a:ext cx="3961869" cy="19683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1</a:t>
            </a:r>
            <a:r>
              <a:rPr lang="en-US" altLang="ko-KR" sz="1050" dirty="0" smtClean="0">
                <a:solidFill>
                  <a:schemeClr val="bg1"/>
                </a:solidFill>
              </a:rPr>
              <a:t>]                        # </a:t>
            </a:r>
            <a:r>
              <a:rPr lang="ko-KR" altLang="en-US" sz="1050" dirty="0">
                <a:solidFill>
                  <a:schemeClr val="bg1"/>
                </a:solidFill>
              </a:rPr>
              <a:t>인자로 받은 노드 </a:t>
            </a:r>
            <a:r>
              <a:rPr lang="en-US" altLang="ko-KR" sz="1050" dirty="0">
                <a:solidFill>
                  <a:schemeClr val="bg1"/>
                </a:solidFill>
              </a:rPr>
              <a:t>q</a:t>
            </a:r>
            <a:r>
              <a:rPr lang="ko-KR" altLang="en-US" sz="1050" dirty="0">
                <a:solidFill>
                  <a:schemeClr val="bg1"/>
                </a:solidFill>
              </a:rPr>
              <a:t>에 </a:t>
            </a:r>
            <a:r>
              <a:rPr lang="ko-KR" altLang="en-US" sz="1050" dirty="0" smtClean="0">
                <a:solidFill>
                  <a:schemeClr val="bg1"/>
                </a:solidFill>
              </a:rPr>
              <a:t>삽입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q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# </a:t>
            </a:r>
            <a:r>
              <a:rPr lang="ko-KR" altLang="en-US" sz="1050" dirty="0">
                <a:solidFill>
                  <a:schemeClr val="bg1"/>
                </a:solidFill>
              </a:rPr>
              <a:t>큐에 있는 노드 꺼내기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print(1, </a:t>
            </a:r>
            <a:r>
              <a:rPr lang="en-US" altLang="ko-KR" sz="1050" dirty="0">
                <a:solidFill>
                  <a:schemeClr val="bg1"/>
                </a:solidFill>
              </a:rPr>
              <a:t>end = ' ')       # </a:t>
            </a:r>
            <a:r>
              <a:rPr lang="ko-KR" altLang="en-US" sz="1050" dirty="0">
                <a:solidFill>
                  <a:schemeClr val="bg1"/>
                </a:solidFill>
              </a:rPr>
              <a:t>현재 위치 출력</a:t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[1]: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1:  </a:t>
            </a:r>
            <a:r>
              <a:rPr lang="en-US" altLang="ko-KR" sz="1050" dirty="0" smtClean="0">
                <a:solidFill>
                  <a:schemeClr val="bg1"/>
                </a:solidFill>
              </a:rPr>
              <a:t> # </a:t>
            </a:r>
            <a:r>
              <a:rPr lang="ko-KR" altLang="en-US" sz="1050" dirty="0">
                <a:solidFill>
                  <a:schemeClr val="bg1"/>
                </a:solidFill>
              </a:rPr>
              <a:t>방문한 인접노드라면 넘어가</a:t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>
                <a:solidFill>
                  <a:schemeClr val="bg1"/>
                </a:solidFill>
              </a:rPr>
              <a:t>continue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en-US" altLang="ko-KR" sz="1050" dirty="0">
                <a:solidFill>
                  <a:schemeClr val="bg1"/>
                </a:solidFill>
              </a:rPr>
              <a:t># </a:t>
            </a:r>
            <a:r>
              <a:rPr lang="ko-KR" altLang="en-US" sz="1050" dirty="0">
                <a:solidFill>
                  <a:schemeClr val="bg1"/>
                </a:solidFill>
              </a:rPr>
              <a:t>첫 방문이면 </a:t>
            </a:r>
            <a:r>
              <a:rPr lang="ko-KR" altLang="en-US" sz="1050" dirty="0" err="1">
                <a:solidFill>
                  <a:schemeClr val="bg1"/>
                </a:solidFill>
              </a:rPr>
              <a:t>방문표시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5275" y="1872601"/>
            <a:ext cx="2081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1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1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[1]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[2, 3]</a:t>
            </a:r>
          </a:p>
          <a:p>
            <a:r>
              <a:rPr lang="en-US" altLang="ko-KR" sz="1100" dirty="0" smtClean="0"/>
              <a:t>next = 2, 3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0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0, 0, 0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[2, 3]</a:t>
            </a:r>
            <a:endParaRPr lang="en-US" altLang="ko-KR" sz="11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2929" y="81306"/>
            <a:ext cx="393729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adjL = [[], [2, 3], [1, 4, 5], [1, 7], [2, 6], [2, 6], [4, 5, 7], [6, 3]]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489571" y="1043358"/>
            <a:ext cx="2236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visited = </a:t>
            </a:r>
            <a:r>
              <a:rPr lang="ko-KR" altLang="en-US" sz="1200" dirty="0" smtClean="0"/>
              <a:t>[0</a:t>
            </a:r>
            <a:r>
              <a:rPr lang="ko-KR" altLang="en-US" sz="1200" dirty="0"/>
              <a:t>,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, </a:t>
            </a:r>
            <a:r>
              <a:rPr lang="ko-KR" altLang="en-US" sz="1200" dirty="0"/>
              <a:t>0, 0, 0, 0, 0, 0]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45171" y="3149874"/>
            <a:ext cx="2079129" cy="19683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2, 3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print(2,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[2]: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9418" y="3495420"/>
            <a:ext cx="2081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2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2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[2]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[1, 4, 5]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1</a:t>
            </a:r>
            <a:r>
              <a:rPr lang="en-US" altLang="ko-KR" sz="1100" dirty="0" smtClean="0"/>
              <a:t>, 4, 5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0, 0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[3, 4, 5]</a:t>
            </a:r>
            <a:endParaRPr lang="en-US" altLang="ko-KR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3546936" y="4772692"/>
            <a:ext cx="2079129" cy="19683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3, 4, 5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print(3,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[3]: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6065" y="5348718"/>
            <a:ext cx="2081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3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3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[3]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[1, 7]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1</a:t>
            </a:r>
            <a:r>
              <a:rPr lang="en-US" altLang="ko-KR" sz="1100" dirty="0" smtClean="0"/>
              <a:t>, 7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[4, 5, 7]</a:t>
            </a:r>
            <a:endParaRPr lang="en-US" altLang="ko-KR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5356202" y="104173"/>
            <a:ext cx="2079129" cy="17228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4, 5, 7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print(4,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[4]: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7350" y="215395"/>
            <a:ext cx="2081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4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4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[4]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[2, </a:t>
            </a:r>
            <a:r>
              <a:rPr lang="en-US" altLang="ko-KR" sz="1100" dirty="0"/>
              <a:t>6</a:t>
            </a:r>
            <a:r>
              <a:rPr lang="en-US" altLang="ko-KR" sz="1100" dirty="0" smtClean="0"/>
              <a:t>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2,</a:t>
            </a:r>
            <a:r>
              <a:rPr lang="en-US" altLang="ko-KR" sz="1100" dirty="0" smtClean="0"/>
              <a:t> 6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[5, 7, 6]</a:t>
            </a:r>
            <a:endParaRPr lang="en-US" altLang="ko-KR" sz="1100" dirty="0"/>
          </a:p>
        </p:txBody>
      </p:sp>
      <p:sp>
        <p:nvSpPr>
          <p:cNvPr id="47" name="직사각형 46"/>
          <p:cNvSpPr/>
          <p:nvPr/>
        </p:nvSpPr>
        <p:spPr>
          <a:xfrm>
            <a:off x="6161620" y="1843269"/>
            <a:ext cx="2079129" cy="16627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5, 7, 6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print(5,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[5]: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0580" y="1950253"/>
            <a:ext cx="2081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5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5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[5]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[2, </a:t>
            </a:r>
            <a:r>
              <a:rPr lang="en-US" altLang="ko-KR" sz="1100" dirty="0"/>
              <a:t>6</a:t>
            </a:r>
            <a:r>
              <a:rPr lang="en-US" altLang="ko-KR" sz="1100" dirty="0" smtClean="0"/>
              <a:t>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2,</a:t>
            </a:r>
            <a:r>
              <a:rPr lang="en-US" altLang="ko-KR" sz="1100" dirty="0" smtClean="0"/>
              <a:t> </a:t>
            </a:r>
            <a:r>
              <a:rPr lang="en-US" altLang="ko-KR" sz="1100" strike="sngStrike" dirty="0" smtClean="0"/>
              <a:t>6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[7, 6] # </a:t>
            </a:r>
            <a:r>
              <a:rPr lang="ko-KR" altLang="en-US" sz="1100" dirty="0" smtClean="0"/>
              <a:t>추가할 노드 없음</a:t>
            </a:r>
            <a:endParaRPr lang="en-US" altLang="ko-KR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6767139" y="3541538"/>
            <a:ext cx="2079129" cy="17305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7, 6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print(7,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[7]: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93871" y="3567650"/>
            <a:ext cx="2509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7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7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[7]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[6, 3]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6, 3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[6]  # </a:t>
            </a:r>
            <a:r>
              <a:rPr lang="ko-KR" altLang="en-US" sz="1100" dirty="0" smtClean="0"/>
              <a:t>추가할 노드 없음</a:t>
            </a:r>
            <a:endParaRPr lang="en-US" altLang="ko-KR" sz="1100" dirty="0"/>
          </a:p>
        </p:txBody>
      </p:sp>
      <p:sp>
        <p:nvSpPr>
          <p:cNvPr id="51" name="직사각형 50"/>
          <p:cNvSpPr/>
          <p:nvPr/>
        </p:nvSpPr>
        <p:spPr>
          <a:xfrm>
            <a:off x="8484089" y="5025843"/>
            <a:ext cx="2079129" cy="17399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6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print(6,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[6]: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22671" y="5202877"/>
            <a:ext cx="2509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6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6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[6]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[4, 5, 7]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4, 5, 7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[]  # </a:t>
            </a:r>
            <a:r>
              <a:rPr lang="ko-KR" altLang="en-US" sz="1100" dirty="0" smtClean="0"/>
              <a:t>추가할 노드 없음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396391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1537</Words>
  <Application>Microsoft Office PowerPoint</Application>
  <PresentationFormat>와이드스크린</PresentationFormat>
  <Paragraphs>430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32</cp:revision>
  <dcterms:created xsi:type="dcterms:W3CDTF">2024-08-27T03:39:24Z</dcterms:created>
  <dcterms:modified xsi:type="dcterms:W3CDTF">2024-09-11T23:51:17Z</dcterms:modified>
</cp:coreProperties>
</file>