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58" r:id="rId2"/>
    <p:sldId id="283" r:id="rId3"/>
    <p:sldId id="260" r:id="rId4"/>
    <p:sldId id="294" r:id="rId5"/>
    <p:sldId id="261" r:id="rId6"/>
    <p:sldId id="295" r:id="rId7"/>
    <p:sldId id="267" r:id="rId8"/>
    <p:sldId id="296" r:id="rId9"/>
    <p:sldId id="297" r:id="rId10"/>
    <p:sldId id="304" r:id="rId11"/>
    <p:sldId id="299" r:id="rId12"/>
    <p:sldId id="298" r:id="rId13"/>
    <p:sldId id="301" r:id="rId14"/>
    <p:sldId id="300" r:id="rId15"/>
    <p:sldId id="305" r:id="rId16"/>
    <p:sldId id="302" r:id="rId17"/>
    <p:sldId id="303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8" r:id="rId30"/>
    <p:sldId id="317" r:id="rId31"/>
    <p:sldId id="31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0FFF7B00-F143-4F81-9A67-5058A236AEDB}">
          <p14:sldIdLst>
            <p14:sldId id="258"/>
            <p14:sldId id="283"/>
            <p14:sldId id="260"/>
            <p14:sldId id="294"/>
            <p14:sldId id="261"/>
            <p14:sldId id="295"/>
            <p14:sldId id="267"/>
            <p14:sldId id="296"/>
            <p14:sldId id="297"/>
            <p14:sldId id="304"/>
            <p14:sldId id="299"/>
            <p14:sldId id="298"/>
            <p14:sldId id="301"/>
            <p14:sldId id="300"/>
            <p14:sldId id="305"/>
            <p14:sldId id="302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FCA73-52D9-4F12-A739-208FB45EE1FA}">
  <a:tblStyle styleId="{6BBFCA73-52D9-4F12-A739-208FB45E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047B50-5CE8-4413-922A-3E4CDACB28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61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03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287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63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26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07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4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548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07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8a306169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8a306169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71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705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59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064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027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56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429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27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4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16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9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17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2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3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B60AA6C8-8E8B-B7AB-7EA8-047094E60F30}"/>
              </a:ext>
            </a:extLst>
          </p:cNvPr>
          <p:cNvSpPr txBox="1">
            <a:spLocks/>
          </p:cNvSpPr>
          <p:nvPr/>
        </p:nvSpPr>
        <p:spPr>
          <a:xfrm>
            <a:off x="2068800" y="1411950"/>
            <a:ext cx="5006400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Code States</a:t>
            </a:r>
            <a:br>
              <a:rPr lang="en-US" altLang="ko-KR" sz="4800" b="1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4800" b="1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Section 1</a:t>
            </a:r>
            <a:br>
              <a:rPr lang="en-US" altLang="ko-KR" sz="4800" b="1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4800" b="1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Project</a:t>
            </a:r>
            <a:endParaRPr lang="ko-KR" altLang="en-US" sz="4800" b="1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" name="부제목 3">
            <a:extLst>
              <a:ext uri="{FF2B5EF4-FFF2-40B4-BE49-F238E27FC236}">
                <a16:creationId xmlns:a16="http://schemas.microsoft.com/office/drawing/2014/main" id="{7FEB0404-2ACD-0AB5-0807-A9D17ECED0EE}"/>
              </a:ext>
            </a:extLst>
          </p:cNvPr>
          <p:cNvSpPr txBox="1">
            <a:spLocks/>
          </p:cNvSpPr>
          <p:nvPr/>
        </p:nvSpPr>
        <p:spPr>
          <a:xfrm>
            <a:off x="6103620" y="3823030"/>
            <a:ext cx="194326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b="1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AI 15</a:t>
            </a:r>
          </a:p>
          <a:p>
            <a:pPr algn="ctr"/>
            <a:r>
              <a:rPr lang="ko-KR" altLang="en-US" b="1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신희호</a:t>
            </a:r>
            <a:endParaRPr lang="ko-KR" altLang="en-US" b="1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ctrTitle" idx="4294967295"/>
          </p:nvPr>
        </p:nvSpPr>
        <p:spPr>
          <a:xfrm>
            <a:off x="880712" y="1991850"/>
            <a:ext cx="73825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장르 트렌드</a:t>
            </a:r>
            <a:endParaRPr sz="4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777314" y="1718845"/>
            <a:ext cx="285919" cy="273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4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73304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수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히트맵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445FC2-89BB-6D7D-92E0-0C8759E8B4F4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249697" y="1235015"/>
            <a:ext cx="4644605" cy="35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0607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최다 게임 수 장르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B8D706-B1D7-2EBC-DCA9-7A77A648D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3023" y="1144952"/>
            <a:ext cx="6809253" cy="36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2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27406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출고량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히트맵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43C87D-4B27-D814-A7B7-91EC1D829CE3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183375" y="1134635"/>
            <a:ext cx="4777250" cy="3615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FE4B63-A3EC-6369-3BC9-83AB5309D0C8}"/>
              </a:ext>
            </a:extLst>
          </p:cNvPr>
          <p:cNvSpPr txBox="1"/>
          <p:nvPr/>
        </p:nvSpPr>
        <p:spPr>
          <a:xfrm>
            <a:off x="6960625" y="113463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단위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백 만</a:t>
            </a:r>
          </a:p>
        </p:txBody>
      </p:sp>
    </p:spTree>
    <p:extLst>
      <p:ext uri="{BB962C8B-B14F-4D97-AF65-F5344CB8AC3E}">
        <p14:creationId xmlns:p14="http://schemas.microsoft.com/office/powerpoint/2010/main" val="389861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5560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최고 출고량 게임 장르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D05EF-814D-5880-C192-7F424FBDA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1548" y="1161025"/>
            <a:ext cx="7092204" cy="35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ctrTitle" idx="4294967295"/>
          </p:nvPr>
        </p:nvSpPr>
        <p:spPr>
          <a:xfrm>
            <a:off x="880712" y="1991850"/>
            <a:ext cx="73825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플랫폼 트렌드</a:t>
            </a:r>
            <a:endParaRPr sz="4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777314" y="1718845"/>
            <a:ext cx="285919" cy="273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45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29692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최다 게임 수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A5EE9-C098-03BF-9AA6-ABE8818C4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660" y="1096921"/>
            <a:ext cx="6899979" cy="3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8608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최고 출고량 게임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8A584-BA07-305D-7F9E-5D6796D08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102" y="1094791"/>
            <a:ext cx="7223095" cy="36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0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86258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수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7AD09-48DB-AA7C-3930-BE0D45D93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516" y="1219200"/>
            <a:ext cx="6930268" cy="35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37312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출고량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D9FC19-9AF0-F3AC-1D6B-DE16666CF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781" y="1181100"/>
            <a:ext cx="7313737" cy="3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목차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14" name="Google Shape;514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</a:t>
            </a:fld>
            <a:endParaRPr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Calibri"/>
              <a:sym typeface="Calibri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Calibri"/>
              <a:sym typeface="Calibri"/>
            </a:endParaRPr>
          </a:p>
        </p:txBody>
      </p:sp>
      <p:grpSp>
        <p:nvGrpSpPr>
          <p:cNvPr id="517" name="Google Shape;517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Varela Round"/>
                  <a:sym typeface="Varela Round"/>
                </a:rPr>
                <a:t>1</a:t>
              </a:r>
              <a:endParaRPr sz="100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Varela Round"/>
                  <a:sym typeface="Varela Round"/>
                </a:rPr>
                <a:t>3</a:t>
              </a:r>
              <a:endParaRPr sz="100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Varela Round"/>
                  <a:sym typeface="Varela Round"/>
                </a:rPr>
                <a:t>5</a:t>
              </a:r>
              <a:endParaRPr sz="100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Varela Round"/>
                  <a:sym typeface="Varela Round"/>
                </a:rPr>
                <a:t>6</a:t>
              </a:r>
              <a:endParaRPr sz="100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Varela Round"/>
                  <a:sym typeface="Varela Round"/>
                </a:rPr>
                <a:t>4</a:t>
              </a:r>
              <a:endParaRPr sz="100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33" name="Google Shape;533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  <a:cs typeface="Varela Round"/>
                  <a:sym typeface="Varela Round"/>
                </a:rPr>
                <a:t>2</a:t>
              </a:r>
              <a:endParaRPr sz="100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endParaRPr>
            </a:p>
          </p:txBody>
        </p:sp>
      </p:grpSp>
      <p:sp>
        <p:nvSpPr>
          <p:cNvPr id="535" name="Google Shape;535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데이터 탐색</a:t>
            </a:r>
            <a:endParaRPr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연도별 인기 장르</a:t>
            </a:r>
            <a:endParaRPr lang="en-US" altLang="ko-KR"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연도별 인기 플랫폼</a:t>
            </a:r>
            <a:endParaRPr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어떤 게임을 설계할까</a:t>
            </a:r>
            <a:r>
              <a:rPr lang="en-US" altLang="ko-KR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?</a:t>
            </a:r>
            <a:endParaRPr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지역별 선호 장르</a:t>
            </a:r>
            <a:endParaRPr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출고량 </a:t>
            </a:r>
            <a:r>
              <a:rPr lang="en-US" altLang="ko-KR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TOP 10 </a:t>
            </a: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게임</a:t>
            </a:r>
            <a:endParaRPr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  <a:cs typeface="Varela Round"/>
                <a:sym typeface="Varela Round"/>
              </a:rPr>
              <a:t>결론</a:t>
            </a:r>
            <a:endParaRPr sz="1200" dirty="0">
              <a:solidFill>
                <a:schemeClr val="dk2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2032650" y="175185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출고량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TOP 10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2F32C-08CA-E7A7-18A4-4EAC08CCD60D}"/>
              </a:ext>
            </a:extLst>
          </p:cNvPr>
          <p:cNvSpPr txBox="1"/>
          <p:nvPr/>
        </p:nvSpPr>
        <p:spPr>
          <a:xfrm>
            <a:off x="3159594" y="257175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출고량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TOP 10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전체 연도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출고량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TOP 10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(2000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~)</a:t>
            </a:r>
          </a:p>
        </p:txBody>
      </p:sp>
    </p:spTree>
    <p:extLst>
      <p:ext uri="{BB962C8B-B14F-4D97-AF65-F5344CB8AC3E}">
        <p14:creationId xmlns:p14="http://schemas.microsoft.com/office/powerpoint/2010/main" val="404353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30635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출고량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TOP 10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전체 연도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702227-AF50-CA41-70EC-45CB04C4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45" y="1153684"/>
            <a:ext cx="5758010" cy="35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1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40538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출고량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TOP 10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(2000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~)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F6D297-A823-D0E6-436C-A262A401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75" y="1126134"/>
            <a:ext cx="5767749" cy="36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859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2032650" y="175185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2F32C-08CA-E7A7-18A4-4EAC08CCD60D}"/>
              </a:ext>
            </a:extLst>
          </p:cNvPr>
          <p:cNvSpPr txBox="1"/>
          <p:nvPr/>
        </p:nvSpPr>
        <p:spPr>
          <a:xfrm>
            <a:off x="3880144" y="2571750"/>
            <a:ext cx="1383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장르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회사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890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3205149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Google Shape;269;p19">
            <a:extLst>
              <a:ext uri="{FF2B5EF4-FFF2-40B4-BE49-F238E27FC236}">
                <a16:creationId xmlns:a16="http://schemas.microsoft.com/office/drawing/2014/main" id="{633476C6-E635-1E88-7EBC-40896F71D822}"/>
              </a:ext>
            </a:extLst>
          </p:cNvPr>
          <p:cNvSpPr txBox="1">
            <a:spLocks/>
          </p:cNvSpPr>
          <p:nvPr/>
        </p:nvSpPr>
        <p:spPr>
          <a:xfrm>
            <a:off x="717750" y="1357125"/>
            <a:ext cx="506583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연도는 </a:t>
            </a:r>
            <a:r>
              <a:rPr 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2000</a:t>
            </a:r>
            <a:r>
              <a:rPr lang="ko-KR" alt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년부터 </a:t>
            </a:r>
            <a:r>
              <a:rPr lang="en-US" altLang="ko-KR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2016</a:t>
            </a:r>
            <a:r>
              <a:rPr lang="ko-KR" alt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 데이터 중심</a:t>
            </a:r>
            <a:endParaRPr lang="en-US" b="1" dirty="0">
              <a:solidFill>
                <a:srgbClr val="7BD100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너무 오래된 데이터는 드랍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데이터가 부족한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2017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년도 드랍</a:t>
            </a:r>
            <a:endParaRPr 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endParaRPr 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00~16</a:t>
            </a:r>
            <a:r>
              <a:rPr lang="ko-KR" alt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 데이터에서 플랫폼은 크게 </a:t>
            </a:r>
            <a:r>
              <a:rPr lang="en-US" altLang="ko-KR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개로 나누어짐</a:t>
            </a:r>
            <a:endParaRPr lang="en-US" altLang="ko-KR" b="1" dirty="0">
              <a:solidFill>
                <a:srgbClr val="7BD100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Nintendo, PlayStation, XBOX, PC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로 구분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나머지 플랫폼 데이터는 크지 않아서 드랍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우리 회사의 목표는 판매량 상위 </a:t>
            </a:r>
            <a:r>
              <a:rPr lang="en-US" altLang="ko-KR" b="1" dirty="0">
                <a:solidFill>
                  <a:srgbClr val="7BD1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10%!!!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총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1455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가지로 확인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가장 낮은 판매량은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110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만 장으로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우리 회사의 목표는 게임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110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만 장 판매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!</a:t>
            </a:r>
          </a:p>
          <a:p>
            <a:pPr>
              <a:spcBef>
                <a:spcPts val="600"/>
              </a:spcBef>
            </a:pPr>
            <a:endParaRPr lang="en-US" altLang="ko-KR" b="1" dirty="0">
              <a:solidFill>
                <a:srgbClr val="7BD100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2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67208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 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장르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?)</a:t>
            </a: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03E6C5-B697-C4A3-ED42-10DB223BDA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3" y="1711391"/>
            <a:ext cx="4419577" cy="30384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4FDA47-B88B-0966-CB77-790600AD121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11390"/>
            <a:ext cx="4419577" cy="3038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F9582A-0CEA-6BF0-9A1C-D2E5CBBF64D5}"/>
              </a:ext>
            </a:extLst>
          </p:cNvPr>
          <p:cNvSpPr txBox="1"/>
          <p:nvPr/>
        </p:nvSpPr>
        <p:spPr>
          <a:xfrm>
            <a:off x="1370593" y="1403611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장르별 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84C52-3918-E940-E20A-AC2FC3A81C62}"/>
              </a:ext>
            </a:extLst>
          </p:cNvPr>
          <p:cNvSpPr txBox="1"/>
          <p:nvPr/>
        </p:nvSpPr>
        <p:spPr>
          <a:xfrm>
            <a:off x="5625862" y="1403611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장르별 판매량</a:t>
            </a:r>
          </a:p>
        </p:txBody>
      </p:sp>
    </p:spTree>
    <p:extLst>
      <p:ext uri="{BB962C8B-B14F-4D97-AF65-F5344CB8AC3E}">
        <p14:creationId xmlns:p14="http://schemas.microsoft.com/office/powerpoint/2010/main" val="123742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89306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 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?)</a:t>
            </a: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F7C05D-A3DC-1704-FE62-350B72D7AC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6" y="1676400"/>
            <a:ext cx="4470473" cy="3073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343E47-1670-4556-CB41-2FE7BF84391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76399"/>
            <a:ext cx="4470474" cy="3073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73C93-55F4-30E4-8026-389DC6F402BD}"/>
              </a:ext>
            </a:extLst>
          </p:cNvPr>
          <p:cNvSpPr txBox="1"/>
          <p:nvPr/>
        </p:nvSpPr>
        <p:spPr>
          <a:xfrm>
            <a:off x="863442" y="1365642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액션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수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918E-59CD-885C-0C21-B05CCB71D459}"/>
              </a:ext>
            </a:extLst>
          </p:cNvPr>
          <p:cNvSpPr txBox="1"/>
          <p:nvPr/>
        </p:nvSpPr>
        <p:spPr>
          <a:xfrm>
            <a:off x="5169609" y="1368621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액션 게임 판매량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97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69494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 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회사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?)</a:t>
            </a: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AE0F78-6B05-D4AF-F438-49FBB393E3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" y="1779251"/>
            <a:ext cx="4320873" cy="297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2C6EE5-50BD-9CA5-6E57-DF369ACA258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22152" y="1779251"/>
            <a:ext cx="4320873" cy="297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5CFD4-AFA4-6917-554E-09798F9C632F}"/>
              </a:ext>
            </a:extLst>
          </p:cNvPr>
          <p:cNvSpPr txBox="1"/>
          <p:nvPr/>
        </p:nvSpPr>
        <p:spPr>
          <a:xfrm>
            <a:off x="732342" y="1471473"/>
            <a:ext cx="3251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내 액션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플스인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게임 수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회사별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5FD1A-ECB6-4480-1935-084114C904C0}"/>
              </a:ext>
            </a:extLst>
          </p:cNvPr>
          <p:cNvSpPr txBox="1"/>
          <p:nvPr/>
        </p:nvSpPr>
        <p:spPr>
          <a:xfrm>
            <a:off x="4992675" y="1471473"/>
            <a:ext cx="357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10%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내 액션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플스인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게임 판매량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회사별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07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69494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 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?)</a:t>
            </a: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A17B3-03CA-A622-F646-10351BD1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18" y="1237349"/>
            <a:ext cx="5899263" cy="3512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2D340D-4A4A-ED8F-20EB-E2FFA37A1B43}"/>
              </a:ext>
            </a:extLst>
          </p:cNvPr>
          <p:cNvSpPr txBox="1"/>
          <p:nvPr/>
        </p:nvSpPr>
        <p:spPr>
          <a:xfrm>
            <a:off x="3465064" y="1379220"/>
            <a:ext cx="3539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TakeTwo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-Interactive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의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TOP5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 판매량</a:t>
            </a:r>
          </a:p>
        </p:txBody>
      </p:sp>
    </p:spTree>
    <p:extLst>
      <p:ext uri="{BB962C8B-B14F-4D97-AF65-F5344CB8AC3E}">
        <p14:creationId xmlns:p14="http://schemas.microsoft.com/office/powerpoint/2010/main" val="2404080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7A05AC-58B9-FC0F-7177-AB788F868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DB4F4-66A9-FD57-CC7E-1C5F946E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3" y="1260162"/>
            <a:ext cx="3977610" cy="3508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9D825-9426-F608-51E3-76E4048B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1115"/>
            <a:ext cx="3983487" cy="352778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DD41CE9-C5F4-083B-B35E-3E7AF6A0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5402580" cy="1063500"/>
          </a:xfrm>
        </p:spPr>
        <p:txBody>
          <a:bodyPr/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+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액션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PlayStation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에서 지역별 비중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53A2D-D598-4864-9A34-CF7A25664771}"/>
              </a:ext>
            </a:extLst>
          </p:cNvPr>
          <p:cNvSpPr txBox="1"/>
          <p:nvPr/>
        </p:nvSpPr>
        <p:spPr>
          <a:xfrm>
            <a:off x="1801304" y="1241114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액션의 지역별 비율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96173-3E65-BA96-BABB-EA595EB570D1}"/>
              </a:ext>
            </a:extLst>
          </p:cNvPr>
          <p:cNvSpPr txBox="1"/>
          <p:nvPr/>
        </p:nvSpPr>
        <p:spPr>
          <a:xfrm>
            <a:off x="5402207" y="1240168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플레이스테이션의 지역별 비율</a:t>
            </a:r>
          </a:p>
        </p:txBody>
      </p:sp>
    </p:spTree>
    <p:extLst>
      <p:ext uri="{BB962C8B-B14F-4D97-AF65-F5344CB8AC3E}">
        <p14:creationId xmlns:p14="http://schemas.microsoft.com/office/powerpoint/2010/main" val="405927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2032650" y="175185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탐색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2F32C-08CA-E7A7-18A4-4EAC08CCD60D}"/>
              </a:ext>
            </a:extLst>
          </p:cNvPr>
          <p:cNvSpPr txBox="1"/>
          <p:nvPr/>
        </p:nvSpPr>
        <p:spPr>
          <a:xfrm>
            <a:off x="3912204" y="2571750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설명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처리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4D77-3E01-55A0-3AAF-8F584CBC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4114800" cy="1063500"/>
          </a:xfrm>
        </p:spPr>
        <p:txBody>
          <a:bodyPr/>
          <a:lstStyle/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+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추가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(PlayStation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플랫폼 동향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73A802-F445-6D5F-A6E7-CBDAF1A1A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C25688-2C17-B6F6-0A7D-E5FC2A65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37" y="1221870"/>
            <a:ext cx="6925026" cy="35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FBDDB-A55E-A810-56A6-6CDBA0C6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53" y="0"/>
            <a:ext cx="8229600" cy="1063500"/>
          </a:xfrm>
        </p:spPr>
        <p:txBody>
          <a:bodyPr/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결론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게임을 설계할까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DD4003-F264-C23E-67F7-D025DB4785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105" name="Rectangle 7">
            <a:extLst>
              <a:ext uri="{FF2B5EF4-FFF2-40B4-BE49-F238E27FC236}">
                <a16:creationId xmlns:a16="http://schemas.microsoft.com/office/drawing/2014/main" id="{CA808DE1-B498-FA5A-53A1-BEB27476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71" y="3057106"/>
            <a:ext cx="136" cy="58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2">
            <a:extLst>
              <a:ext uri="{FF2B5EF4-FFF2-40B4-BE49-F238E27FC236}">
                <a16:creationId xmlns:a16="http://schemas.microsoft.com/office/drawing/2014/main" id="{46056200-E1D7-FD60-24C6-28CB2863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209" y="3057106"/>
            <a:ext cx="70" cy="29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3">
            <a:extLst>
              <a:ext uri="{FF2B5EF4-FFF2-40B4-BE49-F238E27FC236}">
                <a16:creationId xmlns:a16="http://schemas.microsoft.com/office/drawing/2014/main" id="{D2469BE2-060D-E19E-E44D-34DBF9865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640" y="3435004"/>
            <a:ext cx="136" cy="58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BB02DF89-E374-285D-5DDF-5AE94EE0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558" y="3057106"/>
            <a:ext cx="136" cy="58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8">
            <a:extLst>
              <a:ext uri="{FF2B5EF4-FFF2-40B4-BE49-F238E27FC236}">
                <a16:creationId xmlns:a16="http://schemas.microsoft.com/office/drawing/2014/main" id="{10A6CD8D-0A4E-D0CC-F74A-866ED0B5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88" y="3435004"/>
            <a:ext cx="136" cy="58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BC25F73E-2BFE-C19D-18F3-DCEE8B21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120" y="3057106"/>
            <a:ext cx="136" cy="58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B2EEA98B-D218-D463-8590-4C24E35A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17" y="1743002"/>
            <a:ext cx="1307165" cy="260472"/>
          </a:xfrm>
          <a:prstGeom prst="rect">
            <a:avLst/>
          </a:pr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6" name="Rectangle 57">
            <a:extLst>
              <a:ext uri="{FF2B5EF4-FFF2-40B4-BE49-F238E27FC236}">
                <a16:creationId xmlns:a16="http://schemas.microsoft.com/office/drawing/2014/main" id="{040DACB9-C632-BEFE-5ABD-1EE4825D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695" y="1743002"/>
            <a:ext cx="1306631" cy="260472"/>
          </a:xfrm>
          <a:prstGeom prst="rect">
            <a:avLst/>
          </a:pr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7" name="Rectangle 58">
            <a:extLst>
              <a:ext uri="{FF2B5EF4-FFF2-40B4-BE49-F238E27FC236}">
                <a16:creationId xmlns:a16="http://schemas.microsoft.com/office/drawing/2014/main" id="{DF4E8B45-9479-5A47-C255-D544F6AF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202" y="1743002"/>
            <a:ext cx="1306631" cy="260472"/>
          </a:xfrm>
          <a:prstGeom prst="rect">
            <a:avLst/>
          </a:pr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8" name="Rectangle 59">
            <a:extLst>
              <a:ext uri="{FF2B5EF4-FFF2-40B4-BE49-F238E27FC236}">
                <a16:creationId xmlns:a16="http://schemas.microsoft.com/office/drawing/2014/main" id="{94226171-0C4B-EB21-8FB1-266F98AE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839" y="1743002"/>
            <a:ext cx="1307165" cy="260472"/>
          </a:xfrm>
          <a:prstGeom prst="rect">
            <a:avLst/>
          </a:prstGeom>
          <a:solidFill>
            <a:srgbClr val="EF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9" name="Rectangle 60">
            <a:extLst>
              <a:ext uri="{FF2B5EF4-FFF2-40B4-BE49-F238E27FC236}">
                <a16:creationId xmlns:a16="http://schemas.microsoft.com/office/drawing/2014/main" id="{3F60C564-E055-496E-98C2-E6596FE4D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45" y="2003474"/>
            <a:ext cx="10675" cy="2086447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0" name="Rectangle 61">
            <a:extLst>
              <a:ext uri="{FF2B5EF4-FFF2-40B4-BE49-F238E27FC236}">
                <a16:creationId xmlns:a16="http://schemas.microsoft.com/office/drawing/2014/main" id="{CC7E9065-123F-8989-8901-5D2EF1DC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02" y="2003474"/>
            <a:ext cx="10675" cy="2086447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1" name="Rectangle 62">
            <a:extLst>
              <a:ext uri="{FF2B5EF4-FFF2-40B4-BE49-F238E27FC236}">
                <a16:creationId xmlns:a16="http://schemas.microsoft.com/office/drawing/2014/main" id="{52E1E1F2-ED78-A1AD-3218-68C0AFCF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40" y="4084584"/>
            <a:ext cx="8312159" cy="10675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2" name="Rectangle 63">
            <a:extLst>
              <a:ext uri="{FF2B5EF4-FFF2-40B4-BE49-F238E27FC236}">
                <a16:creationId xmlns:a16="http://schemas.microsoft.com/office/drawing/2014/main" id="{20C1BF01-71E1-F5AA-0909-BBA38098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117" y="2003474"/>
            <a:ext cx="10142" cy="2086447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" name="Rectangle 64">
            <a:extLst>
              <a:ext uri="{FF2B5EF4-FFF2-40B4-BE49-F238E27FC236}">
                <a16:creationId xmlns:a16="http://schemas.microsoft.com/office/drawing/2014/main" id="{B4327495-11AA-9942-DC57-9AB7AA02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888" y="2003474"/>
            <a:ext cx="11743" cy="2086447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4" name="Rectangle 65">
            <a:extLst>
              <a:ext uri="{FF2B5EF4-FFF2-40B4-BE49-F238E27FC236}">
                <a16:creationId xmlns:a16="http://schemas.microsoft.com/office/drawing/2014/main" id="{DE91641F-8530-A560-586E-BEC4A532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61" y="2003474"/>
            <a:ext cx="11743" cy="2086447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0" name="Freeform 107">
            <a:extLst>
              <a:ext uri="{FF2B5EF4-FFF2-40B4-BE49-F238E27FC236}">
                <a16:creationId xmlns:a16="http://schemas.microsoft.com/office/drawing/2014/main" id="{9C5AE045-CB45-2821-D201-77C0D6F0B085}"/>
              </a:ext>
            </a:extLst>
          </p:cNvPr>
          <p:cNvSpPr>
            <a:spLocks/>
          </p:cNvSpPr>
          <p:nvPr/>
        </p:nvSpPr>
        <p:spPr bwMode="auto">
          <a:xfrm>
            <a:off x="449440" y="1743002"/>
            <a:ext cx="1013600" cy="260472"/>
          </a:xfrm>
          <a:custGeom>
            <a:avLst/>
            <a:gdLst>
              <a:gd name="T0" fmla="*/ 0 w 1899"/>
              <a:gd name="T1" fmla="*/ 0 h 488"/>
              <a:gd name="T2" fmla="*/ 0 w 1899"/>
              <a:gd name="T3" fmla="*/ 488 h 488"/>
              <a:gd name="T4" fmla="*/ 1899 w 1899"/>
              <a:gd name="T5" fmla="*/ 488 h 488"/>
              <a:gd name="T6" fmla="*/ 1617 w 1899"/>
              <a:gd name="T7" fmla="*/ 0 h 488"/>
              <a:gd name="T8" fmla="*/ 0 w 1899"/>
              <a:gd name="T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488">
                <a:moveTo>
                  <a:pt x="0" y="0"/>
                </a:moveTo>
                <a:lnTo>
                  <a:pt x="0" y="488"/>
                </a:lnTo>
                <a:lnTo>
                  <a:pt x="1899" y="488"/>
                </a:lnTo>
                <a:lnTo>
                  <a:pt x="161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1" name="Freeform 108">
            <a:extLst>
              <a:ext uri="{FF2B5EF4-FFF2-40B4-BE49-F238E27FC236}">
                <a16:creationId xmlns:a16="http://schemas.microsoft.com/office/drawing/2014/main" id="{223A3135-6652-CD7D-0915-C3864D5D410E}"/>
              </a:ext>
            </a:extLst>
          </p:cNvPr>
          <p:cNvSpPr>
            <a:spLocks/>
          </p:cNvSpPr>
          <p:nvPr/>
        </p:nvSpPr>
        <p:spPr bwMode="auto">
          <a:xfrm>
            <a:off x="2531082" y="1743002"/>
            <a:ext cx="1013600" cy="260472"/>
          </a:xfrm>
          <a:custGeom>
            <a:avLst/>
            <a:gdLst>
              <a:gd name="T0" fmla="*/ 0 w 1899"/>
              <a:gd name="T1" fmla="*/ 0 h 488"/>
              <a:gd name="T2" fmla="*/ 0 w 1899"/>
              <a:gd name="T3" fmla="*/ 488 h 488"/>
              <a:gd name="T4" fmla="*/ 1899 w 1899"/>
              <a:gd name="T5" fmla="*/ 488 h 488"/>
              <a:gd name="T6" fmla="*/ 1617 w 1899"/>
              <a:gd name="T7" fmla="*/ 0 h 488"/>
              <a:gd name="T8" fmla="*/ 0 w 1899"/>
              <a:gd name="T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488">
                <a:moveTo>
                  <a:pt x="0" y="0"/>
                </a:moveTo>
                <a:lnTo>
                  <a:pt x="0" y="488"/>
                </a:lnTo>
                <a:lnTo>
                  <a:pt x="1899" y="488"/>
                </a:lnTo>
                <a:lnTo>
                  <a:pt x="161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highlight>
                <a:srgbClr val="008000"/>
              </a:highlight>
            </a:endParaRPr>
          </a:p>
        </p:txBody>
      </p:sp>
      <p:sp>
        <p:nvSpPr>
          <p:cNvPr id="182" name="Freeform 109">
            <a:extLst>
              <a:ext uri="{FF2B5EF4-FFF2-40B4-BE49-F238E27FC236}">
                <a16:creationId xmlns:a16="http://schemas.microsoft.com/office/drawing/2014/main" id="{AEB3B641-BBC0-A710-7910-4FA215205D7B}"/>
              </a:ext>
            </a:extLst>
          </p:cNvPr>
          <p:cNvSpPr>
            <a:spLocks/>
          </p:cNvSpPr>
          <p:nvPr/>
        </p:nvSpPr>
        <p:spPr bwMode="auto">
          <a:xfrm>
            <a:off x="4607921" y="1743002"/>
            <a:ext cx="1013600" cy="260472"/>
          </a:xfrm>
          <a:custGeom>
            <a:avLst/>
            <a:gdLst>
              <a:gd name="T0" fmla="*/ 0 w 1899"/>
              <a:gd name="T1" fmla="*/ 0 h 488"/>
              <a:gd name="T2" fmla="*/ 0 w 1899"/>
              <a:gd name="T3" fmla="*/ 488 h 488"/>
              <a:gd name="T4" fmla="*/ 1899 w 1899"/>
              <a:gd name="T5" fmla="*/ 488 h 488"/>
              <a:gd name="T6" fmla="*/ 1616 w 1899"/>
              <a:gd name="T7" fmla="*/ 0 h 488"/>
              <a:gd name="T8" fmla="*/ 0 w 1899"/>
              <a:gd name="T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9" h="488">
                <a:moveTo>
                  <a:pt x="0" y="0"/>
                </a:moveTo>
                <a:lnTo>
                  <a:pt x="0" y="488"/>
                </a:lnTo>
                <a:lnTo>
                  <a:pt x="1899" y="488"/>
                </a:lnTo>
                <a:lnTo>
                  <a:pt x="16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highlight>
                <a:srgbClr val="008000"/>
              </a:highlight>
            </a:endParaRPr>
          </a:p>
        </p:txBody>
      </p:sp>
      <p:sp>
        <p:nvSpPr>
          <p:cNvPr id="183" name="Freeform 110">
            <a:extLst>
              <a:ext uri="{FF2B5EF4-FFF2-40B4-BE49-F238E27FC236}">
                <a16:creationId xmlns:a16="http://schemas.microsoft.com/office/drawing/2014/main" id="{FF5616F6-C0CE-72C8-A44B-42CE3B7DDF68}"/>
              </a:ext>
            </a:extLst>
          </p:cNvPr>
          <p:cNvSpPr>
            <a:spLocks/>
          </p:cNvSpPr>
          <p:nvPr/>
        </p:nvSpPr>
        <p:spPr bwMode="auto">
          <a:xfrm>
            <a:off x="6685294" y="1743002"/>
            <a:ext cx="1012533" cy="260472"/>
          </a:xfrm>
          <a:custGeom>
            <a:avLst/>
            <a:gdLst>
              <a:gd name="T0" fmla="*/ 0 w 1897"/>
              <a:gd name="T1" fmla="*/ 0 h 488"/>
              <a:gd name="T2" fmla="*/ 0 w 1897"/>
              <a:gd name="T3" fmla="*/ 488 h 488"/>
              <a:gd name="T4" fmla="*/ 1897 w 1897"/>
              <a:gd name="T5" fmla="*/ 488 h 488"/>
              <a:gd name="T6" fmla="*/ 1615 w 1897"/>
              <a:gd name="T7" fmla="*/ 0 h 488"/>
              <a:gd name="T8" fmla="*/ 0 w 1897"/>
              <a:gd name="T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7" h="488">
                <a:moveTo>
                  <a:pt x="0" y="0"/>
                </a:moveTo>
                <a:lnTo>
                  <a:pt x="0" y="488"/>
                </a:lnTo>
                <a:lnTo>
                  <a:pt x="1897" y="488"/>
                </a:lnTo>
                <a:lnTo>
                  <a:pt x="161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highlight>
                <a:srgbClr val="008000"/>
              </a:highlight>
            </a:endParaRPr>
          </a:p>
        </p:txBody>
      </p:sp>
      <p:sp>
        <p:nvSpPr>
          <p:cNvPr id="184" name="Rectangle 111">
            <a:extLst>
              <a:ext uri="{FF2B5EF4-FFF2-40B4-BE49-F238E27FC236}">
                <a16:creationId xmlns:a16="http://schemas.microsoft.com/office/drawing/2014/main" id="{DB00ED1F-F50F-B502-FC1F-FA69713B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40" y="1998137"/>
            <a:ext cx="8318564" cy="11743"/>
          </a:xfrm>
          <a:prstGeom prst="rect">
            <a:avLst/>
          </a:prstGeom>
          <a:solidFill>
            <a:srgbClr val="8080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5" name="Freeform 112">
            <a:extLst>
              <a:ext uri="{FF2B5EF4-FFF2-40B4-BE49-F238E27FC236}">
                <a16:creationId xmlns:a16="http://schemas.microsoft.com/office/drawing/2014/main" id="{0103F87F-156C-7FDD-6569-ED6480E35A67}"/>
              </a:ext>
            </a:extLst>
          </p:cNvPr>
          <p:cNvSpPr>
            <a:spLocks noEditPoints="1"/>
          </p:cNvSpPr>
          <p:nvPr/>
        </p:nvSpPr>
        <p:spPr bwMode="auto">
          <a:xfrm>
            <a:off x="544448" y="1803850"/>
            <a:ext cx="99278" cy="151586"/>
          </a:xfrm>
          <a:custGeom>
            <a:avLst/>
            <a:gdLst>
              <a:gd name="T0" fmla="*/ 186 w 186"/>
              <a:gd name="T1" fmla="*/ 138 h 284"/>
              <a:gd name="T2" fmla="*/ 180 w 186"/>
              <a:gd name="T3" fmla="*/ 200 h 284"/>
              <a:gd name="T4" fmla="*/ 162 w 186"/>
              <a:gd name="T5" fmla="*/ 246 h 284"/>
              <a:gd name="T6" fmla="*/ 148 w 186"/>
              <a:gd name="T7" fmla="*/ 262 h 284"/>
              <a:gd name="T8" fmla="*/ 132 w 186"/>
              <a:gd name="T9" fmla="*/ 274 h 284"/>
              <a:gd name="T10" fmla="*/ 112 w 186"/>
              <a:gd name="T11" fmla="*/ 282 h 284"/>
              <a:gd name="T12" fmla="*/ 92 w 186"/>
              <a:gd name="T13" fmla="*/ 284 h 284"/>
              <a:gd name="T14" fmla="*/ 82 w 186"/>
              <a:gd name="T15" fmla="*/ 282 h 284"/>
              <a:gd name="T16" fmla="*/ 62 w 186"/>
              <a:gd name="T17" fmla="*/ 278 h 284"/>
              <a:gd name="T18" fmla="*/ 46 w 186"/>
              <a:gd name="T19" fmla="*/ 270 h 284"/>
              <a:gd name="T20" fmla="*/ 26 w 186"/>
              <a:gd name="T21" fmla="*/ 248 h 284"/>
              <a:gd name="T22" fmla="*/ 6 w 186"/>
              <a:gd name="T23" fmla="*/ 202 h 284"/>
              <a:gd name="T24" fmla="*/ 0 w 186"/>
              <a:gd name="T25" fmla="*/ 142 h 284"/>
              <a:gd name="T26" fmla="*/ 2 w 186"/>
              <a:gd name="T27" fmla="*/ 110 h 284"/>
              <a:gd name="T28" fmla="*/ 16 w 186"/>
              <a:gd name="T29" fmla="*/ 56 h 284"/>
              <a:gd name="T30" fmla="*/ 40 w 186"/>
              <a:gd name="T31" fmla="*/ 20 h 284"/>
              <a:gd name="T32" fmla="*/ 58 w 186"/>
              <a:gd name="T33" fmla="*/ 8 h 284"/>
              <a:gd name="T34" fmla="*/ 76 w 186"/>
              <a:gd name="T35" fmla="*/ 2 h 284"/>
              <a:gd name="T36" fmla="*/ 96 w 186"/>
              <a:gd name="T37" fmla="*/ 0 h 284"/>
              <a:gd name="T38" fmla="*/ 106 w 186"/>
              <a:gd name="T39" fmla="*/ 0 h 284"/>
              <a:gd name="T40" fmla="*/ 126 w 186"/>
              <a:gd name="T41" fmla="*/ 4 h 284"/>
              <a:gd name="T42" fmla="*/ 142 w 186"/>
              <a:gd name="T43" fmla="*/ 14 h 284"/>
              <a:gd name="T44" fmla="*/ 162 w 186"/>
              <a:gd name="T45" fmla="*/ 36 h 284"/>
              <a:gd name="T46" fmla="*/ 180 w 186"/>
              <a:gd name="T47" fmla="*/ 80 h 284"/>
              <a:gd name="T48" fmla="*/ 186 w 186"/>
              <a:gd name="T49" fmla="*/ 138 h 284"/>
              <a:gd name="T50" fmla="*/ 38 w 186"/>
              <a:gd name="T51" fmla="*/ 142 h 284"/>
              <a:gd name="T52" fmla="*/ 38 w 186"/>
              <a:gd name="T53" fmla="*/ 168 h 284"/>
              <a:gd name="T54" fmla="*/ 46 w 186"/>
              <a:gd name="T55" fmla="*/ 210 h 284"/>
              <a:gd name="T56" fmla="*/ 60 w 186"/>
              <a:gd name="T57" fmla="*/ 238 h 284"/>
              <a:gd name="T58" fmla="*/ 82 w 186"/>
              <a:gd name="T59" fmla="*/ 252 h 284"/>
              <a:gd name="T60" fmla="*/ 94 w 186"/>
              <a:gd name="T61" fmla="*/ 254 h 284"/>
              <a:gd name="T62" fmla="*/ 118 w 186"/>
              <a:gd name="T63" fmla="*/ 246 h 284"/>
              <a:gd name="T64" fmla="*/ 136 w 186"/>
              <a:gd name="T65" fmla="*/ 224 h 284"/>
              <a:gd name="T66" fmla="*/ 146 w 186"/>
              <a:gd name="T67" fmla="*/ 188 h 284"/>
              <a:gd name="T68" fmla="*/ 148 w 186"/>
              <a:gd name="T69" fmla="*/ 140 h 284"/>
              <a:gd name="T70" fmla="*/ 148 w 186"/>
              <a:gd name="T71" fmla="*/ 116 h 284"/>
              <a:gd name="T72" fmla="*/ 142 w 186"/>
              <a:gd name="T73" fmla="*/ 76 h 284"/>
              <a:gd name="T74" fmla="*/ 128 w 186"/>
              <a:gd name="T75" fmla="*/ 46 h 284"/>
              <a:gd name="T76" fmla="*/ 106 w 186"/>
              <a:gd name="T77" fmla="*/ 30 h 284"/>
              <a:gd name="T78" fmla="*/ 94 w 186"/>
              <a:gd name="T79" fmla="*/ 28 h 284"/>
              <a:gd name="T80" fmla="*/ 72 w 186"/>
              <a:gd name="T81" fmla="*/ 36 h 284"/>
              <a:gd name="T82" fmla="*/ 54 w 186"/>
              <a:gd name="T83" fmla="*/ 58 h 284"/>
              <a:gd name="T84" fmla="*/ 42 w 186"/>
              <a:gd name="T85" fmla="*/ 94 h 284"/>
              <a:gd name="T86" fmla="*/ 38 w 186"/>
              <a:gd name="T8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284">
                <a:moveTo>
                  <a:pt x="186" y="138"/>
                </a:moveTo>
                <a:lnTo>
                  <a:pt x="186" y="138"/>
                </a:lnTo>
                <a:lnTo>
                  <a:pt x="186" y="172"/>
                </a:lnTo>
                <a:lnTo>
                  <a:pt x="180" y="200"/>
                </a:lnTo>
                <a:lnTo>
                  <a:pt x="172" y="226"/>
                </a:lnTo>
                <a:lnTo>
                  <a:pt x="162" y="246"/>
                </a:lnTo>
                <a:lnTo>
                  <a:pt x="156" y="254"/>
                </a:lnTo>
                <a:lnTo>
                  <a:pt x="148" y="262"/>
                </a:lnTo>
                <a:lnTo>
                  <a:pt x="140" y="268"/>
                </a:lnTo>
                <a:lnTo>
                  <a:pt x="132" y="274"/>
                </a:lnTo>
                <a:lnTo>
                  <a:pt x="122" y="278"/>
                </a:lnTo>
                <a:lnTo>
                  <a:pt x="112" y="282"/>
                </a:lnTo>
                <a:lnTo>
                  <a:pt x="102" y="282"/>
                </a:lnTo>
                <a:lnTo>
                  <a:pt x="92" y="284"/>
                </a:lnTo>
                <a:lnTo>
                  <a:pt x="92" y="284"/>
                </a:lnTo>
                <a:lnTo>
                  <a:pt x="82" y="282"/>
                </a:lnTo>
                <a:lnTo>
                  <a:pt x="72" y="282"/>
                </a:lnTo>
                <a:lnTo>
                  <a:pt x="62" y="278"/>
                </a:lnTo>
                <a:lnTo>
                  <a:pt x="54" y="274"/>
                </a:lnTo>
                <a:lnTo>
                  <a:pt x="46" y="270"/>
                </a:lnTo>
                <a:lnTo>
                  <a:pt x="38" y="262"/>
                </a:lnTo>
                <a:lnTo>
                  <a:pt x="26" y="248"/>
                </a:lnTo>
                <a:lnTo>
                  <a:pt x="16" y="228"/>
                </a:lnTo>
                <a:lnTo>
                  <a:pt x="6" y="202"/>
                </a:lnTo>
                <a:lnTo>
                  <a:pt x="2" y="174"/>
                </a:lnTo>
                <a:lnTo>
                  <a:pt x="0" y="142"/>
                </a:lnTo>
                <a:lnTo>
                  <a:pt x="0" y="142"/>
                </a:lnTo>
                <a:lnTo>
                  <a:pt x="2" y="110"/>
                </a:lnTo>
                <a:lnTo>
                  <a:pt x="8" y="82"/>
                </a:lnTo>
                <a:lnTo>
                  <a:pt x="16" y="56"/>
                </a:lnTo>
                <a:lnTo>
                  <a:pt x="26" y="36"/>
                </a:lnTo>
                <a:lnTo>
                  <a:pt x="40" y="20"/>
                </a:lnTo>
                <a:lnTo>
                  <a:pt x="48" y="14"/>
                </a:lnTo>
                <a:lnTo>
                  <a:pt x="58" y="8"/>
                </a:lnTo>
                <a:lnTo>
                  <a:pt x="66" y="4"/>
                </a:lnTo>
                <a:lnTo>
                  <a:pt x="76" y="2"/>
                </a:lnTo>
                <a:lnTo>
                  <a:pt x="86" y="0"/>
                </a:lnTo>
                <a:lnTo>
                  <a:pt x="96" y="0"/>
                </a:lnTo>
                <a:lnTo>
                  <a:pt x="96" y="0"/>
                </a:lnTo>
                <a:lnTo>
                  <a:pt x="106" y="0"/>
                </a:lnTo>
                <a:lnTo>
                  <a:pt x="116" y="2"/>
                </a:lnTo>
                <a:lnTo>
                  <a:pt x="126" y="4"/>
                </a:lnTo>
                <a:lnTo>
                  <a:pt x="134" y="10"/>
                </a:lnTo>
                <a:lnTo>
                  <a:pt x="142" y="14"/>
                </a:lnTo>
                <a:lnTo>
                  <a:pt x="150" y="20"/>
                </a:lnTo>
                <a:lnTo>
                  <a:pt x="162" y="36"/>
                </a:lnTo>
                <a:lnTo>
                  <a:pt x="174" y="56"/>
                </a:lnTo>
                <a:lnTo>
                  <a:pt x="180" y="80"/>
                </a:lnTo>
                <a:lnTo>
                  <a:pt x="186" y="108"/>
                </a:lnTo>
                <a:lnTo>
                  <a:pt x="186" y="138"/>
                </a:lnTo>
                <a:lnTo>
                  <a:pt x="186" y="138"/>
                </a:lnTo>
                <a:close/>
                <a:moveTo>
                  <a:pt x="38" y="142"/>
                </a:moveTo>
                <a:lnTo>
                  <a:pt x="38" y="142"/>
                </a:lnTo>
                <a:lnTo>
                  <a:pt x="38" y="168"/>
                </a:lnTo>
                <a:lnTo>
                  <a:pt x="42" y="190"/>
                </a:lnTo>
                <a:lnTo>
                  <a:pt x="46" y="210"/>
                </a:lnTo>
                <a:lnTo>
                  <a:pt x="52" y="226"/>
                </a:lnTo>
                <a:lnTo>
                  <a:pt x="60" y="238"/>
                </a:lnTo>
                <a:lnTo>
                  <a:pt x="70" y="248"/>
                </a:lnTo>
                <a:lnTo>
                  <a:pt x="82" y="252"/>
                </a:lnTo>
                <a:lnTo>
                  <a:pt x="94" y="254"/>
                </a:lnTo>
                <a:lnTo>
                  <a:pt x="94" y="254"/>
                </a:lnTo>
                <a:lnTo>
                  <a:pt x="106" y="252"/>
                </a:lnTo>
                <a:lnTo>
                  <a:pt x="118" y="246"/>
                </a:lnTo>
                <a:lnTo>
                  <a:pt x="128" y="238"/>
                </a:lnTo>
                <a:lnTo>
                  <a:pt x="136" y="224"/>
                </a:lnTo>
                <a:lnTo>
                  <a:pt x="142" y="208"/>
                </a:lnTo>
                <a:lnTo>
                  <a:pt x="146" y="188"/>
                </a:lnTo>
                <a:lnTo>
                  <a:pt x="148" y="166"/>
                </a:lnTo>
                <a:lnTo>
                  <a:pt x="148" y="140"/>
                </a:lnTo>
                <a:lnTo>
                  <a:pt x="148" y="140"/>
                </a:lnTo>
                <a:lnTo>
                  <a:pt x="148" y="116"/>
                </a:lnTo>
                <a:lnTo>
                  <a:pt x="146" y="94"/>
                </a:lnTo>
                <a:lnTo>
                  <a:pt x="142" y="76"/>
                </a:lnTo>
                <a:lnTo>
                  <a:pt x="136" y="58"/>
                </a:lnTo>
                <a:lnTo>
                  <a:pt x="128" y="46"/>
                </a:lnTo>
                <a:lnTo>
                  <a:pt x="118" y="36"/>
                </a:lnTo>
                <a:lnTo>
                  <a:pt x="106" y="30"/>
                </a:lnTo>
                <a:lnTo>
                  <a:pt x="94" y="28"/>
                </a:lnTo>
                <a:lnTo>
                  <a:pt x="94" y="28"/>
                </a:lnTo>
                <a:lnTo>
                  <a:pt x="82" y="30"/>
                </a:lnTo>
                <a:lnTo>
                  <a:pt x="72" y="36"/>
                </a:lnTo>
                <a:lnTo>
                  <a:pt x="62" y="44"/>
                </a:lnTo>
                <a:lnTo>
                  <a:pt x="54" y="58"/>
                </a:lnTo>
                <a:lnTo>
                  <a:pt x="46" y="74"/>
                </a:lnTo>
                <a:lnTo>
                  <a:pt x="42" y="94"/>
                </a:lnTo>
                <a:lnTo>
                  <a:pt x="38" y="116"/>
                </a:lnTo>
                <a:lnTo>
                  <a:pt x="38" y="142"/>
                </a:lnTo>
                <a:lnTo>
                  <a:pt x="38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6" name="Freeform 113">
            <a:extLst>
              <a:ext uri="{FF2B5EF4-FFF2-40B4-BE49-F238E27FC236}">
                <a16:creationId xmlns:a16="http://schemas.microsoft.com/office/drawing/2014/main" id="{EDF2120A-89DE-D228-379E-16A29D38840F}"/>
              </a:ext>
            </a:extLst>
          </p:cNvPr>
          <p:cNvSpPr>
            <a:spLocks/>
          </p:cNvSpPr>
          <p:nvPr/>
        </p:nvSpPr>
        <p:spPr bwMode="auto">
          <a:xfrm>
            <a:off x="675751" y="1805985"/>
            <a:ext cx="48038" cy="146249"/>
          </a:xfrm>
          <a:custGeom>
            <a:avLst/>
            <a:gdLst>
              <a:gd name="T0" fmla="*/ 56 w 90"/>
              <a:gd name="T1" fmla="*/ 34 h 274"/>
              <a:gd name="T2" fmla="*/ 54 w 90"/>
              <a:gd name="T3" fmla="*/ 34 h 274"/>
              <a:gd name="T4" fmla="*/ 6 w 90"/>
              <a:gd name="T5" fmla="*/ 60 h 274"/>
              <a:gd name="T6" fmla="*/ 0 w 90"/>
              <a:gd name="T7" fmla="*/ 32 h 274"/>
              <a:gd name="T8" fmla="*/ 60 w 90"/>
              <a:gd name="T9" fmla="*/ 0 h 274"/>
              <a:gd name="T10" fmla="*/ 90 w 90"/>
              <a:gd name="T11" fmla="*/ 0 h 274"/>
              <a:gd name="T12" fmla="*/ 90 w 90"/>
              <a:gd name="T13" fmla="*/ 274 h 274"/>
              <a:gd name="T14" fmla="*/ 56 w 90"/>
              <a:gd name="T15" fmla="*/ 274 h 274"/>
              <a:gd name="T16" fmla="*/ 56 w 90"/>
              <a:gd name="T17" fmla="*/ 3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274">
                <a:moveTo>
                  <a:pt x="56" y="34"/>
                </a:moveTo>
                <a:lnTo>
                  <a:pt x="54" y="34"/>
                </a:lnTo>
                <a:lnTo>
                  <a:pt x="6" y="60"/>
                </a:lnTo>
                <a:lnTo>
                  <a:pt x="0" y="32"/>
                </a:lnTo>
                <a:lnTo>
                  <a:pt x="60" y="0"/>
                </a:lnTo>
                <a:lnTo>
                  <a:pt x="90" y="0"/>
                </a:lnTo>
                <a:lnTo>
                  <a:pt x="90" y="274"/>
                </a:lnTo>
                <a:lnTo>
                  <a:pt x="56" y="274"/>
                </a:lnTo>
                <a:lnTo>
                  <a:pt x="56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14">
            <a:extLst>
              <a:ext uri="{FF2B5EF4-FFF2-40B4-BE49-F238E27FC236}">
                <a16:creationId xmlns:a16="http://schemas.microsoft.com/office/drawing/2014/main" id="{D5832F43-5F59-BF1F-5EC2-255AE3377A4D}"/>
              </a:ext>
            </a:extLst>
          </p:cNvPr>
          <p:cNvSpPr>
            <a:spLocks noEditPoints="1"/>
          </p:cNvSpPr>
          <p:nvPr/>
        </p:nvSpPr>
        <p:spPr bwMode="auto">
          <a:xfrm>
            <a:off x="2622888" y="1803850"/>
            <a:ext cx="100346" cy="151586"/>
          </a:xfrm>
          <a:custGeom>
            <a:avLst/>
            <a:gdLst>
              <a:gd name="T0" fmla="*/ 188 w 188"/>
              <a:gd name="T1" fmla="*/ 138 h 284"/>
              <a:gd name="T2" fmla="*/ 180 w 188"/>
              <a:gd name="T3" fmla="*/ 200 h 284"/>
              <a:gd name="T4" fmla="*/ 162 w 188"/>
              <a:gd name="T5" fmla="*/ 246 h 284"/>
              <a:gd name="T6" fmla="*/ 148 w 188"/>
              <a:gd name="T7" fmla="*/ 262 h 284"/>
              <a:gd name="T8" fmla="*/ 132 w 188"/>
              <a:gd name="T9" fmla="*/ 274 h 284"/>
              <a:gd name="T10" fmla="*/ 114 w 188"/>
              <a:gd name="T11" fmla="*/ 282 h 284"/>
              <a:gd name="T12" fmla="*/ 92 w 188"/>
              <a:gd name="T13" fmla="*/ 284 h 284"/>
              <a:gd name="T14" fmla="*/ 82 w 188"/>
              <a:gd name="T15" fmla="*/ 282 h 284"/>
              <a:gd name="T16" fmla="*/ 64 w 188"/>
              <a:gd name="T17" fmla="*/ 278 h 284"/>
              <a:gd name="T18" fmla="*/ 46 w 188"/>
              <a:gd name="T19" fmla="*/ 270 h 284"/>
              <a:gd name="T20" fmla="*/ 26 w 188"/>
              <a:gd name="T21" fmla="*/ 248 h 284"/>
              <a:gd name="T22" fmla="*/ 8 w 188"/>
              <a:gd name="T23" fmla="*/ 202 h 284"/>
              <a:gd name="T24" fmla="*/ 0 w 188"/>
              <a:gd name="T25" fmla="*/ 142 h 284"/>
              <a:gd name="T26" fmla="*/ 2 w 188"/>
              <a:gd name="T27" fmla="*/ 110 h 284"/>
              <a:gd name="T28" fmla="*/ 16 w 188"/>
              <a:gd name="T29" fmla="*/ 56 h 284"/>
              <a:gd name="T30" fmla="*/ 42 w 188"/>
              <a:gd name="T31" fmla="*/ 20 h 284"/>
              <a:gd name="T32" fmla="*/ 58 w 188"/>
              <a:gd name="T33" fmla="*/ 8 h 284"/>
              <a:gd name="T34" fmla="*/ 76 w 188"/>
              <a:gd name="T35" fmla="*/ 2 h 284"/>
              <a:gd name="T36" fmla="*/ 96 w 188"/>
              <a:gd name="T37" fmla="*/ 0 h 284"/>
              <a:gd name="T38" fmla="*/ 106 w 188"/>
              <a:gd name="T39" fmla="*/ 0 h 284"/>
              <a:gd name="T40" fmla="*/ 126 w 188"/>
              <a:gd name="T41" fmla="*/ 4 h 284"/>
              <a:gd name="T42" fmla="*/ 142 w 188"/>
              <a:gd name="T43" fmla="*/ 14 h 284"/>
              <a:gd name="T44" fmla="*/ 164 w 188"/>
              <a:gd name="T45" fmla="*/ 36 h 284"/>
              <a:gd name="T46" fmla="*/ 180 w 188"/>
              <a:gd name="T47" fmla="*/ 80 h 284"/>
              <a:gd name="T48" fmla="*/ 188 w 188"/>
              <a:gd name="T49" fmla="*/ 138 h 284"/>
              <a:gd name="T50" fmla="*/ 38 w 188"/>
              <a:gd name="T51" fmla="*/ 142 h 284"/>
              <a:gd name="T52" fmla="*/ 38 w 188"/>
              <a:gd name="T53" fmla="*/ 168 h 284"/>
              <a:gd name="T54" fmla="*/ 46 w 188"/>
              <a:gd name="T55" fmla="*/ 210 h 284"/>
              <a:gd name="T56" fmla="*/ 62 w 188"/>
              <a:gd name="T57" fmla="*/ 238 h 284"/>
              <a:gd name="T58" fmla="*/ 82 w 188"/>
              <a:gd name="T59" fmla="*/ 252 h 284"/>
              <a:gd name="T60" fmla="*/ 94 w 188"/>
              <a:gd name="T61" fmla="*/ 254 h 284"/>
              <a:gd name="T62" fmla="*/ 118 w 188"/>
              <a:gd name="T63" fmla="*/ 246 h 284"/>
              <a:gd name="T64" fmla="*/ 136 w 188"/>
              <a:gd name="T65" fmla="*/ 224 h 284"/>
              <a:gd name="T66" fmla="*/ 146 w 188"/>
              <a:gd name="T67" fmla="*/ 188 h 284"/>
              <a:gd name="T68" fmla="*/ 150 w 188"/>
              <a:gd name="T69" fmla="*/ 140 h 284"/>
              <a:gd name="T70" fmla="*/ 148 w 188"/>
              <a:gd name="T71" fmla="*/ 116 h 284"/>
              <a:gd name="T72" fmla="*/ 142 w 188"/>
              <a:gd name="T73" fmla="*/ 76 h 284"/>
              <a:gd name="T74" fmla="*/ 128 w 188"/>
              <a:gd name="T75" fmla="*/ 46 h 284"/>
              <a:gd name="T76" fmla="*/ 108 w 188"/>
              <a:gd name="T77" fmla="*/ 30 h 284"/>
              <a:gd name="T78" fmla="*/ 94 w 188"/>
              <a:gd name="T79" fmla="*/ 28 h 284"/>
              <a:gd name="T80" fmla="*/ 72 w 188"/>
              <a:gd name="T81" fmla="*/ 36 h 284"/>
              <a:gd name="T82" fmla="*/ 54 w 188"/>
              <a:gd name="T83" fmla="*/ 58 h 284"/>
              <a:gd name="T84" fmla="*/ 42 w 188"/>
              <a:gd name="T85" fmla="*/ 94 h 284"/>
              <a:gd name="T86" fmla="*/ 38 w 188"/>
              <a:gd name="T8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8" h="284">
                <a:moveTo>
                  <a:pt x="188" y="138"/>
                </a:moveTo>
                <a:lnTo>
                  <a:pt x="188" y="138"/>
                </a:lnTo>
                <a:lnTo>
                  <a:pt x="186" y="172"/>
                </a:lnTo>
                <a:lnTo>
                  <a:pt x="180" y="200"/>
                </a:lnTo>
                <a:lnTo>
                  <a:pt x="172" y="226"/>
                </a:lnTo>
                <a:lnTo>
                  <a:pt x="162" y="246"/>
                </a:lnTo>
                <a:lnTo>
                  <a:pt x="156" y="254"/>
                </a:lnTo>
                <a:lnTo>
                  <a:pt x="148" y="262"/>
                </a:lnTo>
                <a:lnTo>
                  <a:pt x="140" y="268"/>
                </a:lnTo>
                <a:lnTo>
                  <a:pt x="132" y="274"/>
                </a:lnTo>
                <a:lnTo>
                  <a:pt x="122" y="278"/>
                </a:lnTo>
                <a:lnTo>
                  <a:pt x="114" y="282"/>
                </a:lnTo>
                <a:lnTo>
                  <a:pt x="102" y="282"/>
                </a:lnTo>
                <a:lnTo>
                  <a:pt x="92" y="284"/>
                </a:lnTo>
                <a:lnTo>
                  <a:pt x="92" y="284"/>
                </a:lnTo>
                <a:lnTo>
                  <a:pt x="82" y="282"/>
                </a:lnTo>
                <a:lnTo>
                  <a:pt x="72" y="282"/>
                </a:lnTo>
                <a:lnTo>
                  <a:pt x="64" y="278"/>
                </a:lnTo>
                <a:lnTo>
                  <a:pt x="54" y="274"/>
                </a:lnTo>
                <a:lnTo>
                  <a:pt x="46" y="270"/>
                </a:lnTo>
                <a:lnTo>
                  <a:pt x="40" y="262"/>
                </a:lnTo>
                <a:lnTo>
                  <a:pt x="26" y="248"/>
                </a:lnTo>
                <a:lnTo>
                  <a:pt x="16" y="228"/>
                </a:lnTo>
                <a:lnTo>
                  <a:pt x="8" y="202"/>
                </a:lnTo>
                <a:lnTo>
                  <a:pt x="2" y="174"/>
                </a:lnTo>
                <a:lnTo>
                  <a:pt x="0" y="142"/>
                </a:lnTo>
                <a:lnTo>
                  <a:pt x="0" y="142"/>
                </a:lnTo>
                <a:lnTo>
                  <a:pt x="2" y="110"/>
                </a:lnTo>
                <a:lnTo>
                  <a:pt x="8" y="82"/>
                </a:lnTo>
                <a:lnTo>
                  <a:pt x="16" y="56"/>
                </a:lnTo>
                <a:lnTo>
                  <a:pt x="28" y="36"/>
                </a:lnTo>
                <a:lnTo>
                  <a:pt x="42" y="20"/>
                </a:lnTo>
                <a:lnTo>
                  <a:pt x="50" y="14"/>
                </a:lnTo>
                <a:lnTo>
                  <a:pt x="58" y="8"/>
                </a:lnTo>
                <a:lnTo>
                  <a:pt x="66" y="4"/>
                </a:lnTo>
                <a:lnTo>
                  <a:pt x="76" y="2"/>
                </a:lnTo>
                <a:lnTo>
                  <a:pt x="86" y="0"/>
                </a:lnTo>
                <a:lnTo>
                  <a:pt x="96" y="0"/>
                </a:lnTo>
                <a:lnTo>
                  <a:pt x="96" y="0"/>
                </a:lnTo>
                <a:lnTo>
                  <a:pt x="106" y="0"/>
                </a:lnTo>
                <a:lnTo>
                  <a:pt x="116" y="2"/>
                </a:lnTo>
                <a:lnTo>
                  <a:pt x="126" y="4"/>
                </a:lnTo>
                <a:lnTo>
                  <a:pt x="134" y="10"/>
                </a:lnTo>
                <a:lnTo>
                  <a:pt x="142" y="14"/>
                </a:lnTo>
                <a:lnTo>
                  <a:pt x="150" y="20"/>
                </a:lnTo>
                <a:lnTo>
                  <a:pt x="164" y="36"/>
                </a:lnTo>
                <a:lnTo>
                  <a:pt x="174" y="56"/>
                </a:lnTo>
                <a:lnTo>
                  <a:pt x="180" y="80"/>
                </a:lnTo>
                <a:lnTo>
                  <a:pt x="186" y="108"/>
                </a:lnTo>
                <a:lnTo>
                  <a:pt x="188" y="138"/>
                </a:lnTo>
                <a:lnTo>
                  <a:pt x="188" y="138"/>
                </a:lnTo>
                <a:close/>
                <a:moveTo>
                  <a:pt x="38" y="142"/>
                </a:moveTo>
                <a:lnTo>
                  <a:pt x="38" y="142"/>
                </a:lnTo>
                <a:lnTo>
                  <a:pt x="38" y="168"/>
                </a:lnTo>
                <a:lnTo>
                  <a:pt x="42" y="190"/>
                </a:lnTo>
                <a:lnTo>
                  <a:pt x="46" y="210"/>
                </a:lnTo>
                <a:lnTo>
                  <a:pt x="54" y="226"/>
                </a:lnTo>
                <a:lnTo>
                  <a:pt x="62" y="238"/>
                </a:lnTo>
                <a:lnTo>
                  <a:pt x="70" y="248"/>
                </a:lnTo>
                <a:lnTo>
                  <a:pt x="82" y="252"/>
                </a:lnTo>
                <a:lnTo>
                  <a:pt x="94" y="254"/>
                </a:lnTo>
                <a:lnTo>
                  <a:pt x="94" y="254"/>
                </a:lnTo>
                <a:lnTo>
                  <a:pt x="106" y="252"/>
                </a:lnTo>
                <a:lnTo>
                  <a:pt x="118" y="246"/>
                </a:lnTo>
                <a:lnTo>
                  <a:pt x="128" y="238"/>
                </a:lnTo>
                <a:lnTo>
                  <a:pt x="136" y="224"/>
                </a:lnTo>
                <a:lnTo>
                  <a:pt x="142" y="208"/>
                </a:lnTo>
                <a:lnTo>
                  <a:pt x="146" y="188"/>
                </a:lnTo>
                <a:lnTo>
                  <a:pt x="148" y="166"/>
                </a:lnTo>
                <a:lnTo>
                  <a:pt x="150" y="140"/>
                </a:lnTo>
                <a:lnTo>
                  <a:pt x="150" y="140"/>
                </a:lnTo>
                <a:lnTo>
                  <a:pt x="148" y="116"/>
                </a:lnTo>
                <a:lnTo>
                  <a:pt x="146" y="94"/>
                </a:lnTo>
                <a:lnTo>
                  <a:pt x="142" y="76"/>
                </a:lnTo>
                <a:lnTo>
                  <a:pt x="136" y="58"/>
                </a:lnTo>
                <a:lnTo>
                  <a:pt x="128" y="46"/>
                </a:lnTo>
                <a:lnTo>
                  <a:pt x="118" y="36"/>
                </a:lnTo>
                <a:lnTo>
                  <a:pt x="108" y="30"/>
                </a:lnTo>
                <a:lnTo>
                  <a:pt x="94" y="28"/>
                </a:lnTo>
                <a:lnTo>
                  <a:pt x="94" y="28"/>
                </a:lnTo>
                <a:lnTo>
                  <a:pt x="82" y="30"/>
                </a:lnTo>
                <a:lnTo>
                  <a:pt x="72" y="36"/>
                </a:lnTo>
                <a:lnTo>
                  <a:pt x="62" y="44"/>
                </a:lnTo>
                <a:lnTo>
                  <a:pt x="54" y="58"/>
                </a:lnTo>
                <a:lnTo>
                  <a:pt x="48" y="74"/>
                </a:lnTo>
                <a:lnTo>
                  <a:pt x="42" y="94"/>
                </a:lnTo>
                <a:lnTo>
                  <a:pt x="40" y="116"/>
                </a:lnTo>
                <a:lnTo>
                  <a:pt x="38" y="142"/>
                </a:lnTo>
                <a:lnTo>
                  <a:pt x="38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8" name="Freeform 115">
            <a:extLst>
              <a:ext uri="{FF2B5EF4-FFF2-40B4-BE49-F238E27FC236}">
                <a16:creationId xmlns:a16="http://schemas.microsoft.com/office/drawing/2014/main" id="{A8D12956-713D-49DE-8367-AF31F1EC43D0}"/>
              </a:ext>
            </a:extLst>
          </p:cNvPr>
          <p:cNvSpPr>
            <a:spLocks/>
          </p:cNvSpPr>
          <p:nvPr/>
        </p:nvSpPr>
        <p:spPr bwMode="auto">
          <a:xfrm>
            <a:off x="2740314" y="1803850"/>
            <a:ext cx="93407" cy="148384"/>
          </a:xfrm>
          <a:custGeom>
            <a:avLst/>
            <a:gdLst>
              <a:gd name="T0" fmla="*/ 0 w 175"/>
              <a:gd name="T1" fmla="*/ 278 h 278"/>
              <a:gd name="T2" fmla="*/ 0 w 175"/>
              <a:gd name="T3" fmla="*/ 256 h 278"/>
              <a:gd name="T4" fmla="*/ 30 w 175"/>
              <a:gd name="T5" fmla="*/ 228 h 278"/>
              <a:gd name="T6" fmla="*/ 30 w 175"/>
              <a:gd name="T7" fmla="*/ 228 h 278"/>
              <a:gd name="T8" fmla="*/ 76 w 175"/>
              <a:gd name="T9" fmla="*/ 184 h 278"/>
              <a:gd name="T10" fmla="*/ 94 w 175"/>
              <a:gd name="T11" fmla="*/ 164 h 278"/>
              <a:gd name="T12" fmla="*/ 108 w 175"/>
              <a:gd name="T13" fmla="*/ 146 h 278"/>
              <a:gd name="T14" fmla="*/ 117 w 175"/>
              <a:gd name="T15" fmla="*/ 130 h 278"/>
              <a:gd name="T16" fmla="*/ 125 w 175"/>
              <a:gd name="T17" fmla="*/ 114 h 278"/>
              <a:gd name="T18" fmla="*/ 129 w 175"/>
              <a:gd name="T19" fmla="*/ 100 h 278"/>
              <a:gd name="T20" fmla="*/ 131 w 175"/>
              <a:gd name="T21" fmla="*/ 84 h 278"/>
              <a:gd name="T22" fmla="*/ 131 w 175"/>
              <a:gd name="T23" fmla="*/ 84 h 278"/>
              <a:gd name="T24" fmla="*/ 131 w 175"/>
              <a:gd name="T25" fmla="*/ 74 h 278"/>
              <a:gd name="T26" fmla="*/ 129 w 175"/>
              <a:gd name="T27" fmla="*/ 64 h 278"/>
              <a:gd name="T28" fmla="*/ 125 w 175"/>
              <a:gd name="T29" fmla="*/ 54 h 278"/>
              <a:gd name="T30" fmla="*/ 119 w 175"/>
              <a:gd name="T31" fmla="*/ 46 h 278"/>
              <a:gd name="T32" fmla="*/ 113 w 175"/>
              <a:gd name="T33" fmla="*/ 40 h 278"/>
              <a:gd name="T34" fmla="*/ 104 w 175"/>
              <a:gd name="T35" fmla="*/ 34 h 278"/>
              <a:gd name="T36" fmla="*/ 92 w 175"/>
              <a:gd name="T37" fmla="*/ 32 h 278"/>
              <a:gd name="T38" fmla="*/ 78 w 175"/>
              <a:gd name="T39" fmla="*/ 30 h 278"/>
              <a:gd name="T40" fmla="*/ 78 w 175"/>
              <a:gd name="T41" fmla="*/ 30 h 278"/>
              <a:gd name="T42" fmla="*/ 60 w 175"/>
              <a:gd name="T43" fmla="*/ 32 h 278"/>
              <a:gd name="T44" fmla="*/ 44 w 175"/>
              <a:gd name="T45" fmla="*/ 38 h 278"/>
              <a:gd name="T46" fmla="*/ 30 w 175"/>
              <a:gd name="T47" fmla="*/ 46 h 278"/>
              <a:gd name="T48" fmla="*/ 20 w 175"/>
              <a:gd name="T49" fmla="*/ 54 h 278"/>
              <a:gd name="T50" fmla="*/ 8 w 175"/>
              <a:gd name="T51" fmla="*/ 28 h 278"/>
              <a:gd name="T52" fmla="*/ 8 w 175"/>
              <a:gd name="T53" fmla="*/ 28 h 278"/>
              <a:gd name="T54" fmla="*/ 24 w 175"/>
              <a:gd name="T55" fmla="*/ 16 h 278"/>
              <a:gd name="T56" fmla="*/ 42 w 175"/>
              <a:gd name="T57" fmla="*/ 8 h 278"/>
              <a:gd name="T58" fmla="*/ 62 w 175"/>
              <a:gd name="T59" fmla="*/ 2 h 278"/>
              <a:gd name="T60" fmla="*/ 86 w 175"/>
              <a:gd name="T61" fmla="*/ 0 h 278"/>
              <a:gd name="T62" fmla="*/ 86 w 175"/>
              <a:gd name="T63" fmla="*/ 0 h 278"/>
              <a:gd name="T64" fmla="*/ 106 w 175"/>
              <a:gd name="T65" fmla="*/ 2 h 278"/>
              <a:gd name="T66" fmla="*/ 123 w 175"/>
              <a:gd name="T67" fmla="*/ 6 h 278"/>
              <a:gd name="T68" fmla="*/ 137 w 175"/>
              <a:gd name="T69" fmla="*/ 14 h 278"/>
              <a:gd name="T70" fmla="*/ 149 w 175"/>
              <a:gd name="T71" fmla="*/ 24 h 278"/>
              <a:gd name="T72" fmla="*/ 157 w 175"/>
              <a:gd name="T73" fmla="*/ 36 h 278"/>
              <a:gd name="T74" fmla="*/ 163 w 175"/>
              <a:gd name="T75" fmla="*/ 50 h 278"/>
              <a:gd name="T76" fmla="*/ 167 w 175"/>
              <a:gd name="T77" fmla="*/ 64 h 278"/>
              <a:gd name="T78" fmla="*/ 169 w 175"/>
              <a:gd name="T79" fmla="*/ 80 h 278"/>
              <a:gd name="T80" fmla="*/ 169 w 175"/>
              <a:gd name="T81" fmla="*/ 80 h 278"/>
              <a:gd name="T82" fmla="*/ 167 w 175"/>
              <a:gd name="T83" fmla="*/ 98 h 278"/>
              <a:gd name="T84" fmla="*/ 161 w 175"/>
              <a:gd name="T85" fmla="*/ 116 h 278"/>
              <a:gd name="T86" fmla="*/ 153 w 175"/>
              <a:gd name="T87" fmla="*/ 134 h 278"/>
              <a:gd name="T88" fmla="*/ 143 w 175"/>
              <a:gd name="T89" fmla="*/ 152 h 278"/>
              <a:gd name="T90" fmla="*/ 129 w 175"/>
              <a:gd name="T91" fmla="*/ 170 h 278"/>
              <a:gd name="T92" fmla="*/ 113 w 175"/>
              <a:gd name="T93" fmla="*/ 188 h 278"/>
              <a:gd name="T94" fmla="*/ 74 w 175"/>
              <a:gd name="T95" fmla="*/ 226 h 278"/>
              <a:gd name="T96" fmla="*/ 54 w 175"/>
              <a:gd name="T97" fmla="*/ 248 h 278"/>
              <a:gd name="T98" fmla="*/ 54 w 175"/>
              <a:gd name="T99" fmla="*/ 248 h 278"/>
              <a:gd name="T100" fmla="*/ 175 w 175"/>
              <a:gd name="T101" fmla="*/ 248 h 278"/>
              <a:gd name="T102" fmla="*/ 175 w 175"/>
              <a:gd name="T103" fmla="*/ 278 h 278"/>
              <a:gd name="T104" fmla="*/ 0 w 175"/>
              <a:gd name="T105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5" h="278">
                <a:moveTo>
                  <a:pt x="0" y="278"/>
                </a:moveTo>
                <a:lnTo>
                  <a:pt x="0" y="256"/>
                </a:lnTo>
                <a:lnTo>
                  <a:pt x="30" y="228"/>
                </a:lnTo>
                <a:lnTo>
                  <a:pt x="30" y="228"/>
                </a:lnTo>
                <a:lnTo>
                  <a:pt x="76" y="184"/>
                </a:lnTo>
                <a:lnTo>
                  <a:pt x="94" y="164"/>
                </a:lnTo>
                <a:lnTo>
                  <a:pt x="108" y="146"/>
                </a:lnTo>
                <a:lnTo>
                  <a:pt x="117" y="130"/>
                </a:lnTo>
                <a:lnTo>
                  <a:pt x="125" y="114"/>
                </a:lnTo>
                <a:lnTo>
                  <a:pt x="129" y="100"/>
                </a:lnTo>
                <a:lnTo>
                  <a:pt x="131" y="84"/>
                </a:lnTo>
                <a:lnTo>
                  <a:pt x="131" y="84"/>
                </a:lnTo>
                <a:lnTo>
                  <a:pt x="131" y="74"/>
                </a:lnTo>
                <a:lnTo>
                  <a:pt x="129" y="64"/>
                </a:lnTo>
                <a:lnTo>
                  <a:pt x="125" y="54"/>
                </a:lnTo>
                <a:lnTo>
                  <a:pt x="119" y="46"/>
                </a:lnTo>
                <a:lnTo>
                  <a:pt x="113" y="40"/>
                </a:lnTo>
                <a:lnTo>
                  <a:pt x="104" y="34"/>
                </a:lnTo>
                <a:lnTo>
                  <a:pt x="92" y="32"/>
                </a:lnTo>
                <a:lnTo>
                  <a:pt x="78" y="30"/>
                </a:lnTo>
                <a:lnTo>
                  <a:pt x="78" y="30"/>
                </a:lnTo>
                <a:lnTo>
                  <a:pt x="60" y="32"/>
                </a:lnTo>
                <a:lnTo>
                  <a:pt x="44" y="38"/>
                </a:lnTo>
                <a:lnTo>
                  <a:pt x="30" y="46"/>
                </a:lnTo>
                <a:lnTo>
                  <a:pt x="20" y="54"/>
                </a:lnTo>
                <a:lnTo>
                  <a:pt x="8" y="28"/>
                </a:lnTo>
                <a:lnTo>
                  <a:pt x="8" y="28"/>
                </a:lnTo>
                <a:lnTo>
                  <a:pt x="24" y="16"/>
                </a:lnTo>
                <a:lnTo>
                  <a:pt x="42" y="8"/>
                </a:lnTo>
                <a:lnTo>
                  <a:pt x="62" y="2"/>
                </a:lnTo>
                <a:lnTo>
                  <a:pt x="86" y="0"/>
                </a:lnTo>
                <a:lnTo>
                  <a:pt x="86" y="0"/>
                </a:lnTo>
                <a:lnTo>
                  <a:pt x="106" y="2"/>
                </a:lnTo>
                <a:lnTo>
                  <a:pt x="123" y="6"/>
                </a:lnTo>
                <a:lnTo>
                  <a:pt x="137" y="14"/>
                </a:lnTo>
                <a:lnTo>
                  <a:pt x="149" y="24"/>
                </a:lnTo>
                <a:lnTo>
                  <a:pt x="157" y="36"/>
                </a:lnTo>
                <a:lnTo>
                  <a:pt x="163" y="50"/>
                </a:lnTo>
                <a:lnTo>
                  <a:pt x="167" y="64"/>
                </a:lnTo>
                <a:lnTo>
                  <a:pt x="169" y="80"/>
                </a:lnTo>
                <a:lnTo>
                  <a:pt x="169" y="80"/>
                </a:lnTo>
                <a:lnTo>
                  <a:pt x="167" y="98"/>
                </a:lnTo>
                <a:lnTo>
                  <a:pt x="161" y="116"/>
                </a:lnTo>
                <a:lnTo>
                  <a:pt x="153" y="134"/>
                </a:lnTo>
                <a:lnTo>
                  <a:pt x="143" y="152"/>
                </a:lnTo>
                <a:lnTo>
                  <a:pt x="129" y="170"/>
                </a:lnTo>
                <a:lnTo>
                  <a:pt x="113" y="188"/>
                </a:lnTo>
                <a:lnTo>
                  <a:pt x="74" y="226"/>
                </a:lnTo>
                <a:lnTo>
                  <a:pt x="54" y="248"/>
                </a:lnTo>
                <a:lnTo>
                  <a:pt x="54" y="248"/>
                </a:lnTo>
                <a:lnTo>
                  <a:pt x="175" y="248"/>
                </a:lnTo>
                <a:lnTo>
                  <a:pt x="175" y="278"/>
                </a:lnTo>
                <a:lnTo>
                  <a:pt x="0" y="2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9" name="Freeform 116">
            <a:extLst>
              <a:ext uri="{FF2B5EF4-FFF2-40B4-BE49-F238E27FC236}">
                <a16:creationId xmlns:a16="http://schemas.microsoft.com/office/drawing/2014/main" id="{F21CA3EC-4984-70D3-8E2F-8D3368EC32A4}"/>
              </a:ext>
            </a:extLst>
          </p:cNvPr>
          <p:cNvSpPr>
            <a:spLocks noEditPoints="1"/>
          </p:cNvSpPr>
          <p:nvPr/>
        </p:nvSpPr>
        <p:spPr bwMode="auto">
          <a:xfrm>
            <a:off x="4728549" y="1803850"/>
            <a:ext cx="99278" cy="151586"/>
          </a:xfrm>
          <a:custGeom>
            <a:avLst/>
            <a:gdLst>
              <a:gd name="T0" fmla="*/ 186 w 186"/>
              <a:gd name="T1" fmla="*/ 138 h 284"/>
              <a:gd name="T2" fmla="*/ 180 w 186"/>
              <a:gd name="T3" fmla="*/ 200 h 284"/>
              <a:gd name="T4" fmla="*/ 160 w 186"/>
              <a:gd name="T5" fmla="*/ 246 h 284"/>
              <a:gd name="T6" fmla="*/ 148 w 186"/>
              <a:gd name="T7" fmla="*/ 262 h 284"/>
              <a:gd name="T8" fmla="*/ 132 w 186"/>
              <a:gd name="T9" fmla="*/ 274 h 284"/>
              <a:gd name="T10" fmla="*/ 112 w 186"/>
              <a:gd name="T11" fmla="*/ 282 h 284"/>
              <a:gd name="T12" fmla="*/ 90 w 186"/>
              <a:gd name="T13" fmla="*/ 284 h 284"/>
              <a:gd name="T14" fmla="*/ 80 w 186"/>
              <a:gd name="T15" fmla="*/ 282 h 284"/>
              <a:gd name="T16" fmla="*/ 62 w 186"/>
              <a:gd name="T17" fmla="*/ 278 h 284"/>
              <a:gd name="T18" fmla="*/ 46 w 186"/>
              <a:gd name="T19" fmla="*/ 270 h 284"/>
              <a:gd name="T20" fmla="*/ 26 w 186"/>
              <a:gd name="T21" fmla="*/ 248 h 284"/>
              <a:gd name="T22" fmla="*/ 6 w 186"/>
              <a:gd name="T23" fmla="*/ 202 h 284"/>
              <a:gd name="T24" fmla="*/ 0 w 186"/>
              <a:gd name="T25" fmla="*/ 142 h 284"/>
              <a:gd name="T26" fmla="*/ 2 w 186"/>
              <a:gd name="T27" fmla="*/ 110 h 284"/>
              <a:gd name="T28" fmla="*/ 14 w 186"/>
              <a:gd name="T29" fmla="*/ 56 h 284"/>
              <a:gd name="T30" fmla="*/ 40 w 186"/>
              <a:gd name="T31" fmla="*/ 20 h 284"/>
              <a:gd name="T32" fmla="*/ 56 w 186"/>
              <a:gd name="T33" fmla="*/ 8 h 284"/>
              <a:gd name="T34" fmla="*/ 76 w 186"/>
              <a:gd name="T35" fmla="*/ 2 h 284"/>
              <a:gd name="T36" fmla="*/ 96 w 186"/>
              <a:gd name="T37" fmla="*/ 0 h 284"/>
              <a:gd name="T38" fmla="*/ 106 w 186"/>
              <a:gd name="T39" fmla="*/ 0 h 284"/>
              <a:gd name="T40" fmla="*/ 124 w 186"/>
              <a:gd name="T41" fmla="*/ 4 h 284"/>
              <a:gd name="T42" fmla="*/ 142 w 186"/>
              <a:gd name="T43" fmla="*/ 14 h 284"/>
              <a:gd name="T44" fmla="*/ 162 w 186"/>
              <a:gd name="T45" fmla="*/ 36 h 284"/>
              <a:gd name="T46" fmla="*/ 180 w 186"/>
              <a:gd name="T47" fmla="*/ 80 h 284"/>
              <a:gd name="T48" fmla="*/ 186 w 186"/>
              <a:gd name="T49" fmla="*/ 138 h 284"/>
              <a:gd name="T50" fmla="*/ 36 w 186"/>
              <a:gd name="T51" fmla="*/ 142 h 284"/>
              <a:gd name="T52" fmla="*/ 38 w 186"/>
              <a:gd name="T53" fmla="*/ 168 h 284"/>
              <a:gd name="T54" fmla="*/ 46 w 186"/>
              <a:gd name="T55" fmla="*/ 210 h 284"/>
              <a:gd name="T56" fmla="*/ 60 w 186"/>
              <a:gd name="T57" fmla="*/ 238 h 284"/>
              <a:gd name="T58" fmla="*/ 80 w 186"/>
              <a:gd name="T59" fmla="*/ 252 h 284"/>
              <a:gd name="T60" fmla="*/ 92 w 186"/>
              <a:gd name="T61" fmla="*/ 254 h 284"/>
              <a:gd name="T62" fmla="*/ 118 w 186"/>
              <a:gd name="T63" fmla="*/ 246 h 284"/>
              <a:gd name="T64" fmla="*/ 134 w 186"/>
              <a:gd name="T65" fmla="*/ 224 h 284"/>
              <a:gd name="T66" fmla="*/ 144 w 186"/>
              <a:gd name="T67" fmla="*/ 188 h 284"/>
              <a:gd name="T68" fmla="*/ 148 w 186"/>
              <a:gd name="T69" fmla="*/ 140 h 284"/>
              <a:gd name="T70" fmla="*/ 148 w 186"/>
              <a:gd name="T71" fmla="*/ 116 h 284"/>
              <a:gd name="T72" fmla="*/ 142 w 186"/>
              <a:gd name="T73" fmla="*/ 76 h 284"/>
              <a:gd name="T74" fmla="*/ 128 w 186"/>
              <a:gd name="T75" fmla="*/ 46 h 284"/>
              <a:gd name="T76" fmla="*/ 106 w 186"/>
              <a:gd name="T77" fmla="*/ 30 h 284"/>
              <a:gd name="T78" fmla="*/ 92 w 186"/>
              <a:gd name="T79" fmla="*/ 28 h 284"/>
              <a:gd name="T80" fmla="*/ 70 w 186"/>
              <a:gd name="T81" fmla="*/ 36 h 284"/>
              <a:gd name="T82" fmla="*/ 52 w 186"/>
              <a:gd name="T83" fmla="*/ 58 h 284"/>
              <a:gd name="T84" fmla="*/ 42 w 186"/>
              <a:gd name="T85" fmla="*/ 94 h 284"/>
              <a:gd name="T86" fmla="*/ 36 w 186"/>
              <a:gd name="T8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284">
                <a:moveTo>
                  <a:pt x="186" y="138"/>
                </a:moveTo>
                <a:lnTo>
                  <a:pt x="186" y="138"/>
                </a:lnTo>
                <a:lnTo>
                  <a:pt x="184" y="172"/>
                </a:lnTo>
                <a:lnTo>
                  <a:pt x="180" y="200"/>
                </a:lnTo>
                <a:lnTo>
                  <a:pt x="172" y="226"/>
                </a:lnTo>
                <a:lnTo>
                  <a:pt x="160" y="246"/>
                </a:lnTo>
                <a:lnTo>
                  <a:pt x="154" y="254"/>
                </a:lnTo>
                <a:lnTo>
                  <a:pt x="148" y="262"/>
                </a:lnTo>
                <a:lnTo>
                  <a:pt x="140" y="268"/>
                </a:lnTo>
                <a:lnTo>
                  <a:pt x="132" y="274"/>
                </a:lnTo>
                <a:lnTo>
                  <a:pt x="122" y="278"/>
                </a:lnTo>
                <a:lnTo>
                  <a:pt x="112" y="282"/>
                </a:lnTo>
                <a:lnTo>
                  <a:pt x="102" y="282"/>
                </a:lnTo>
                <a:lnTo>
                  <a:pt x="90" y="284"/>
                </a:lnTo>
                <a:lnTo>
                  <a:pt x="90" y="284"/>
                </a:lnTo>
                <a:lnTo>
                  <a:pt x="80" y="282"/>
                </a:lnTo>
                <a:lnTo>
                  <a:pt x="72" y="282"/>
                </a:lnTo>
                <a:lnTo>
                  <a:pt x="62" y="278"/>
                </a:lnTo>
                <a:lnTo>
                  <a:pt x="54" y="274"/>
                </a:lnTo>
                <a:lnTo>
                  <a:pt x="46" y="270"/>
                </a:lnTo>
                <a:lnTo>
                  <a:pt x="38" y="262"/>
                </a:lnTo>
                <a:lnTo>
                  <a:pt x="26" y="248"/>
                </a:lnTo>
                <a:lnTo>
                  <a:pt x="14" y="228"/>
                </a:lnTo>
                <a:lnTo>
                  <a:pt x="6" y="202"/>
                </a:lnTo>
                <a:lnTo>
                  <a:pt x="2" y="174"/>
                </a:lnTo>
                <a:lnTo>
                  <a:pt x="0" y="142"/>
                </a:lnTo>
                <a:lnTo>
                  <a:pt x="0" y="142"/>
                </a:lnTo>
                <a:lnTo>
                  <a:pt x="2" y="110"/>
                </a:lnTo>
                <a:lnTo>
                  <a:pt x="6" y="82"/>
                </a:lnTo>
                <a:lnTo>
                  <a:pt x="14" y="56"/>
                </a:lnTo>
                <a:lnTo>
                  <a:pt x="26" y="36"/>
                </a:lnTo>
                <a:lnTo>
                  <a:pt x="40" y="20"/>
                </a:lnTo>
                <a:lnTo>
                  <a:pt x="48" y="14"/>
                </a:lnTo>
                <a:lnTo>
                  <a:pt x="56" y="8"/>
                </a:lnTo>
                <a:lnTo>
                  <a:pt x="66" y="4"/>
                </a:lnTo>
                <a:lnTo>
                  <a:pt x="76" y="2"/>
                </a:lnTo>
                <a:lnTo>
                  <a:pt x="84" y="0"/>
                </a:lnTo>
                <a:lnTo>
                  <a:pt x="96" y="0"/>
                </a:lnTo>
                <a:lnTo>
                  <a:pt x="96" y="0"/>
                </a:lnTo>
                <a:lnTo>
                  <a:pt x="106" y="0"/>
                </a:lnTo>
                <a:lnTo>
                  <a:pt x="116" y="2"/>
                </a:lnTo>
                <a:lnTo>
                  <a:pt x="124" y="4"/>
                </a:lnTo>
                <a:lnTo>
                  <a:pt x="134" y="10"/>
                </a:lnTo>
                <a:lnTo>
                  <a:pt x="142" y="14"/>
                </a:lnTo>
                <a:lnTo>
                  <a:pt x="150" y="20"/>
                </a:lnTo>
                <a:lnTo>
                  <a:pt x="162" y="36"/>
                </a:lnTo>
                <a:lnTo>
                  <a:pt x="172" y="56"/>
                </a:lnTo>
                <a:lnTo>
                  <a:pt x="180" y="80"/>
                </a:lnTo>
                <a:lnTo>
                  <a:pt x="184" y="108"/>
                </a:lnTo>
                <a:lnTo>
                  <a:pt x="186" y="138"/>
                </a:lnTo>
                <a:lnTo>
                  <a:pt x="186" y="138"/>
                </a:lnTo>
                <a:close/>
                <a:moveTo>
                  <a:pt x="36" y="142"/>
                </a:moveTo>
                <a:lnTo>
                  <a:pt x="36" y="142"/>
                </a:lnTo>
                <a:lnTo>
                  <a:pt x="38" y="168"/>
                </a:lnTo>
                <a:lnTo>
                  <a:pt x="40" y="190"/>
                </a:lnTo>
                <a:lnTo>
                  <a:pt x="46" y="210"/>
                </a:lnTo>
                <a:lnTo>
                  <a:pt x="52" y="226"/>
                </a:lnTo>
                <a:lnTo>
                  <a:pt x="60" y="238"/>
                </a:lnTo>
                <a:lnTo>
                  <a:pt x="70" y="248"/>
                </a:lnTo>
                <a:lnTo>
                  <a:pt x="80" y="252"/>
                </a:lnTo>
                <a:lnTo>
                  <a:pt x="92" y="254"/>
                </a:lnTo>
                <a:lnTo>
                  <a:pt x="92" y="254"/>
                </a:lnTo>
                <a:lnTo>
                  <a:pt x="106" y="252"/>
                </a:lnTo>
                <a:lnTo>
                  <a:pt x="118" y="246"/>
                </a:lnTo>
                <a:lnTo>
                  <a:pt x="126" y="238"/>
                </a:lnTo>
                <a:lnTo>
                  <a:pt x="134" y="224"/>
                </a:lnTo>
                <a:lnTo>
                  <a:pt x="140" y="208"/>
                </a:lnTo>
                <a:lnTo>
                  <a:pt x="144" y="188"/>
                </a:lnTo>
                <a:lnTo>
                  <a:pt x="148" y="166"/>
                </a:lnTo>
                <a:lnTo>
                  <a:pt x="148" y="140"/>
                </a:lnTo>
                <a:lnTo>
                  <a:pt x="148" y="140"/>
                </a:lnTo>
                <a:lnTo>
                  <a:pt x="148" y="116"/>
                </a:lnTo>
                <a:lnTo>
                  <a:pt x="146" y="94"/>
                </a:lnTo>
                <a:lnTo>
                  <a:pt x="142" y="76"/>
                </a:lnTo>
                <a:lnTo>
                  <a:pt x="136" y="58"/>
                </a:lnTo>
                <a:lnTo>
                  <a:pt x="128" y="46"/>
                </a:lnTo>
                <a:lnTo>
                  <a:pt x="118" y="36"/>
                </a:lnTo>
                <a:lnTo>
                  <a:pt x="106" y="30"/>
                </a:lnTo>
                <a:lnTo>
                  <a:pt x="92" y="28"/>
                </a:lnTo>
                <a:lnTo>
                  <a:pt x="92" y="28"/>
                </a:lnTo>
                <a:lnTo>
                  <a:pt x="82" y="30"/>
                </a:lnTo>
                <a:lnTo>
                  <a:pt x="70" y="36"/>
                </a:lnTo>
                <a:lnTo>
                  <a:pt x="60" y="44"/>
                </a:lnTo>
                <a:lnTo>
                  <a:pt x="52" y="58"/>
                </a:lnTo>
                <a:lnTo>
                  <a:pt x="46" y="74"/>
                </a:lnTo>
                <a:lnTo>
                  <a:pt x="42" y="94"/>
                </a:lnTo>
                <a:lnTo>
                  <a:pt x="38" y="116"/>
                </a:lnTo>
                <a:lnTo>
                  <a:pt x="36" y="142"/>
                </a:lnTo>
                <a:lnTo>
                  <a:pt x="36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0" name="Freeform 117">
            <a:extLst>
              <a:ext uri="{FF2B5EF4-FFF2-40B4-BE49-F238E27FC236}">
                <a16:creationId xmlns:a16="http://schemas.microsoft.com/office/drawing/2014/main" id="{44B13D5E-2CBA-3555-E52A-8D7ADED0D370}"/>
              </a:ext>
            </a:extLst>
          </p:cNvPr>
          <p:cNvSpPr>
            <a:spLocks/>
          </p:cNvSpPr>
          <p:nvPr/>
        </p:nvSpPr>
        <p:spPr bwMode="auto">
          <a:xfrm>
            <a:off x="4844908" y="1803850"/>
            <a:ext cx="91806" cy="151586"/>
          </a:xfrm>
          <a:custGeom>
            <a:avLst/>
            <a:gdLst>
              <a:gd name="T0" fmla="*/ 10 w 172"/>
              <a:gd name="T1" fmla="*/ 236 h 284"/>
              <a:gd name="T2" fmla="*/ 36 w 172"/>
              <a:gd name="T3" fmla="*/ 248 h 284"/>
              <a:gd name="T4" fmla="*/ 72 w 172"/>
              <a:gd name="T5" fmla="*/ 254 h 284"/>
              <a:gd name="T6" fmla="*/ 88 w 172"/>
              <a:gd name="T7" fmla="*/ 252 h 284"/>
              <a:gd name="T8" fmla="*/ 112 w 172"/>
              <a:gd name="T9" fmla="*/ 242 h 284"/>
              <a:gd name="T10" fmla="*/ 126 w 172"/>
              <a:gd name="T11" fmla="*/ 228 h 284"/>
              <a:gd name="T12" fmla="*/ 132 w 172"/>
              <a:gd name="T13" fmla="*/ 210 h 284"/>
              <a:gd name="T14" fmla="*/ 134 w 172"/>
              <a:gd name="T15" fmla="*/ 200 h 284"/>
              <a:gd name="T16" fmla="*/ 128 w 172"/>
              <a:gd name="T17" fmla="*/ 176 h 284"/>
              <a:gd name="T18" fmla="*/ 112 w 172"/>
              <a:gd name="T19" fmla="*/ 158 h 284"/>
              <a:gd name="T20" fmla="*/ 88 w 172"/>
              <a:gd name="T21" fmla="*/ 148 h 284"/>
              <a:gd name="T22" fmla="*/ 62 w 172"/>
              <a:gd name="T23" fmla="*/ 146 h 284"/>
              <a:gd name="T24" fmla="*/ 42 w 172"/>
              <a:gd name="T25" fmla="*/ 118 h 284"/>
              <a:gd name="T26" fmla="*/ 62 w 172"/>
              <a:gd name="T27" fmla="*/ 118 h 284"/>
              <a:gd name="T28" fmla="*/ 84 w 172"/>
              <a:gd name="T29" fmla="*/ 114 h 284"/>
              <a:gd name="T30" fmla="*/ 104 w 172"/>
              <a:gd name="T31" fmla="*/ 106 h 284"/>
              <a:gd name="T32" fmla="*/ 118 w 172"/>
              <a:gd name="T33" fmla="*/ 92 h 284"/>
              <a:gd name="T34" fmla="*/ 124 w 172"/>
              <a:gd name="T35" fmla="*/ 72 h 284"/>
              <a:gd name="T36" fmla="*/ 124 w 172"/>
              <a:gd name="T37" fmla="*/ 62 h 284"/>
              <a:gd name="T38" fmla="*/ 118 w 172"/>
              <a:gd name="T39" fmla="*/ 48 h 284"/>
              <a:gd name="T40" fmla="*/ 106 w 172"/>
              <a:gd name="T41" fmla="*/ 36 h 284"/>
              <a:gd name="T42" fmla="*/ 88 w 172"/>
              <a:gd name="T43" fmla="*/ 30 h 284"/>
              <a:gd name="T44" fmla="*/ 76 w 172"/>
              <a:gd name="T45" fmla="*/ 30 h 284"/>
              <a:gd name="T46" fmla="*/ 44 w 172"/>
              <a:gd name="T47" fmla="*/ 36 h 284"/>
              <a:gd name="T48" fmla="*/ 20 w 172"/>
              <a:gd name="T49" fmla="*/ 48 h 284"/>
              <a:gd name="T50" fmla="*/ 10 w 172"/>
              <a:gd name="T51" fmla="*/ 20 h 284"/>
              <a:gd name="T52" fmla="*/ 42 w 172"/>
              <a:gd name="T53" fmla="*/ 6 h 284"/>
              <a:gd name="T54" fmla="*/ 82 w 172"/>
              <a:gd name="T55" fmla="*/ 0 h 284"/>
              <a:gd name="T56" fmla="*/ 102 w 172"/>
              <a:gd name="T57" fmla="*/ 2 h 284"/>
              <a:gd name="T58" fmla="*/ 132 w 172"/>
              <a:gd name="T59" fmla="*/ 12 h 284"/>
              <a:gd name="T60" fmla="*/ 150 w 172"/>
              <a:gd name="T61" fmla="*/ 30 h 284"/>
              <a:gd name="T62" fmla="*/ 160 w 172"/>
              <a:gd name="T63" fmla="*/ 52 h 284"/>
              <a:gd name="T64" fmla="*/ 162 w 172"/>
              <a:gd name="T65" fmla="*/ 66 h 284"/>
              <a:gd name="T66" fmla="*/ 158 w 172"/>
              <a:gd name="T67" fmla="*/ 86 h 284"/>
              <a:gd name="T68" fmla="*/ 148 w 172"/>
              <a:gd name="T69" fmla="*/ 104 h 284"/>
              <a:gd name="T70" fmla="*/ 132 w 172"/>
              <a:gd name="T71" fmla="*/ 118 h 284"/>
              <a:gd name="T72" fmla="*/ 110 w 172"/>
              <a:gd name="T73" fmla="*/ 130 h 284"/>
              <a:gd name="T74" fmla="*/ 110 w 172"/>
              <a:gd name="T75" fmla="*/ 132 h 284"/>
              <a:gd name="T76" fmla="*/ 134 w 172"/>
              <a:gd name="T77" fmla="*/ 140 h 284"/>
              <a:gd name="T78" fmla="*/ 154 w 172"/>
              <a:gd name="T79" fmla="*/ 154 h 284"/>
              <a:gd name="T80" fmla="*/ 168 w 172"/>
              <a:gd name="T81" fmla="*/ 174 h 284"/>
              <a:gd name="T82" fmla="*/ 172 w 172"/>
              <a:gd name="T83" fmla="*/ 202 h 284"/>
              <a:gd name="T84" fmla="*/ 170 w 172"/>
              <a:gd name="T85" fmla="*/ 218 h 284"/>
              <a:gd name="T86" fmla="*/ 158 w 172"/>
              <a:gd name="T87" fmla="*/ 246 h 284"/>
              <a:gd name="T88" fmla="*/ 132 w 172"/>
              <a:gd name="T89" fmla="*/ 270 h 284"/>
              <a:gd name="T90" fmla="*/ 96 w 172"/>
              <a:gd name="T91" fmla="*/ 282 h 284"/>
              <a:gd name="T92" fmla="*/ 72 w 172"/>
              <a:gd name="T93" fmla="*/ 284 h 284"/>
              <a:gd name="T94" fmla="*/ 30 w 172"/>
              <a:gd name="T95" fmla="*/ 278 h 284"/>
              <a:gd name="T96" fmla="*/ 0 w 172"/>
              <a:gd name="T97" fmla="*/ 26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2" h="284">
                <a:moveTo>
                  <a:pt x="10" y="236"/>
                </a:moveTo>
                <a:lnTo>
                  <a:pt x="10" y="236"/>
                </a:lnTo>
                <a:lnTo>
                  <a:pt x="20" y="242"/>
                </a:lnTo>
                <a:lnTo>
                  <a:pt x="36" y="248"/>
                </a:lnTo>
                <a:lnTo>
                  <a:pt x="52" y="252"/>
                </a:lnTo>
                <a:lnTo>
                  <a:pt x="72" y="254"/>
                </a:lnTo>
                <a:lnTo>
                  <a:pt x="72" y="254"/>
                </a:lnTo>
                <a:lnTo>
                  <a:pt x="88" y="252"/>
                </a:lnTo>
                <a:lnTo>
                  <a:pt x="102" y="248"/>
                </a:lnTo>
                <a:lnTo>
                  <a:pt x="112" y="242"/>
                </a:lnTo>
                <a:lnTo>
                  <a:pt x="120" y="236"/>
                </a:lnTo>
                <a:lnTo>
                  <a:pt x="126" y="228"/>
                </a:lnTo>
                <a:lnTo>
                  <a:pt x="130" y="218"/>
                </a:lnTo>
                <a:lnTo>
                  <a:pt x="132" y="210"/>
                </a:lnTo>
                <a:lnTo>
                  <a:pt x="134" y="200"/>
                </a:lnTo>
                <a:lnTo>
                  <a:pt x="134" y="200"/>
                </a:lnTo>
                <a:lnTo>
                  <a:pt x="132" y="186"/>
                </a:lnTo>
                <a:lnTo>
                  <a:pt x="128" y="176"/>
                </a:lnTo>
                <a:lnTo>
                  <a:pt x="120" y="166"/>
                </a:lnTo>
                <a:lnTo>
                  <a:pt x="112" y="158"/>
                </a:lnTo>
                <a:lnTo>
                  <a:pt x="100" y="152"/>
                </a:lnTo>
                <a:lnTo>
                  <a:pt x="88" y="148"/>
                </a:lnTo>
                <a:lnTo>
                  <a:pt x="76" y="146"/>
                </a:lnTo>
                <a:lnTo>
                  <a:pt x="62" y="146"/>
                </a:lnTo>
                <a:lnTo>
                  <a:pt x="42" y="146"/>
                </a:lnTo>
                <a:lnTo>
                  <a:pt x="42" y="118"/>
                </a:lnTo>
                <a:lnTo>
                  <a:pt x="62" y="118"/>
                </a:lnTo>
                <a:lnTo>
                  <a:pt x="62" y="118"/>
                </a:lnTo>
                <a:lnTo>
                  <a:pt x="74" y="116"/>
                </a:lnTo>
                <a:lnTo>
                  <a:pt x="84" y="114"/>
                </a:lnTo>
                <a:lnTo>
                  <a:pt x="94" y="112"/>
                </a:lnTo>
                <a:lnTo>
                  <a:pt x="104" y="106"/>
                </a:lnTo>
                <a:lnTo>
                  <a:pt x="112" y="100"/>
                </a:lnTo>
                <a:lnTo>
                  <a:pt x="118" y="92"/>
                </a:lnTo>
                <a:lnTo>
                  <a:pt x="122" y="82"/>
                </a:lnTo>
                <a:lnTo>
                  <a:pt x="124" y="72"/>
                </a:lnTo>
                <a:lnTo>
                  <a:pt x="124" y="72"/>
                </a:lnTo>
                <a:lnTo>
                  <a:pt x="124" y="62"/>
                </a:lnTo>
                <a:lnTo>
                  <a:pt x="122" y="56"/>
                </a:lnTo>
                <a:lnTo>
                  <a:pt x="118" y="48"/>
                </a:lnTo>
                <a:lnTo>
                  <a:pt x="112" y="42"/>
                </a:lnTo>
                <a:lnTo>
                  <a:pt x="106" y="36"/>
                </a:lnTo>
                <a:lnTo>
                  <a:pt x="98" y="32"/>
                </a:lnTo>
                <a:lnTo>
                  <a:pt x="88" y="30"/>
                </a:lnTo>
                <a:lnTo>
                  <a:pt x="76" y="30"/>
                </a:lnTo>
                <a:lnTo>
                  <a:pt x="76" y="30"/>
                </a:lnTo>
                <a:lnTo>
                  <a:pt x="60" y="32"/>
                </a:lnTo>
                <a:lnTo>
                  <a:pt x="44" y="36"/>
                </a:lnTo>
                <a:lnTo>
                  <a:pt x="32" y="42"/>
                </a:lnTo>
                <a:lnTo>
                  <a:pt x="20" y="48"/>
                </a:lnTo>
                <a:lnTo>
                  <a:pt x="10" y="20"/>
                </a:lnTo>
                <a:lnTo>
                  <a:pt x="10" y="20"/>
                </a:lnTo>
                <a:lnTo>
                  <a:pt x="24" y="12"/>
                </a:lnTo>
                <a:lnTo>
                  <a:pt x="42" y="6"/>
                </a:lnTo>
                <a:lnTo>
                  <a:pt x="62" y="2"/>
                </a:lnTo>
                <a:lnTo>
                  <a:pt x="82" y="0"/>
                </a:lnTo>
                <a:lnTo>
                  <a:pt x="82" y="0"/>
                </a:lnTo>
                <a:lnTo>
                  <a:pt x="102" y="2"/>
                </a:lnTo>
                <a:lnTo>
                  <a:pt x="118" y="6"/>
                </a:lnTo>
                <a:lnTo>
                  <a:pt x="132" y="12"/>
                </a:lnTo>
                <a:lnTo>
                  <a:pt x="142" y="20"/>
                </a:lnTo>
                <a:lnTo>
                  <a:pt x="150" y="30"/>
                </a:lnTo>
                <a:lnTo>
                  <a:pt x="156" y="40"/>
                </a:lnTo>
                <a:lnTo>
                  <a:pt x="160" y="52"/>
                </a:lnTo>
                <a:lnTo>
                  <a:pt x="162" y="66"/>
                </a:lnTo>
                <a:lnTo>
                  <a:pt x="162" y="66"/>
                </a:lnTo>
                <a:lnTo>
                  <a:pt x="160" y="76"/>
                </a:lnTo>
                <a:lnTo>
                  <a:pt x="158" y="86"/>
                </a:lnTo>
                <a:lnTo>
                  <a:pt x="154" y="96"/>
                </a:lnTo>
                <a:lnTo>
                  <a:pt x="148" y="104"/>
                </a:lnTo>
                <a:lnTo>
                  <a:pt x="142" y="112"/>
                </a:lnTo>
                <a:lnTo>
                  <a:pt x="132" y="118"/>
                </a:lnTo>
                <a:lnTo>
                  <a:pt x="122" y="126"/>
                </a:lnTo>
                <a:lnTo>
                  <a:pt x="110" y="130"/>
                </a:lnTo>
                <a:lnTo>
                  <a:pt x="110" y="132"/>
                </a:lnTo>
                <a:lnTo>
                  <a:pt x="110" y="132"/>
                </a:lnTo>
                <a:lnTo>
                  <a:pt x="124" y="134"/>
                </a:lnTo>
                <a:lnTo>
                  <a:pt x="134" y="140"/>
                </a:lnTo>
                <a:lnTo>
                  <a:pt x="144" y="146"/>
                </a:lnTo>
                <a:lnTo>
                  <a:pt x="154" y="154"/>
                </a:lnTo>
                <a:lnTo>
                  <a:pt x="162" y="164"/>
                </a:lnTo>
                <a:lnTo>
                  <a:pt x="168" y="174"/>
                </a:lnTo>
                <a:lnTo>
                  <a:pt x="170" y="188"/>
                </a:lnTo>
                <a:lnTo>
                  <a:pt x="172" y="202"/>
                </a:lnTo>
                <a:lnTo>
                  <a:pt x="172" y="202"/>
                </a:lnTo>
                <a:lnTo>
                  <a:pt x="170" y="218"/>
                </a:lnTo>
                <a:lnTo>
                  <a:pt x="166" y="232"/>
                </a:lnTo>
                <a:lnTo>
                  <a:pt x="158" y="246"/>
                </a:lnTo>
                <a:lnTo>
                  <a:pt x="146" y="258"/>
                </a:lnTo>
                <a:lnTo>
                  <a:pt x="132" y="270"/>
                </a:lnTo>
                <a:lnTo>
                  <a:pt x="116" y="276"/>
                </a:lnTo>
                <a:lnTo>
                  <a:pt x="96" y="282"/>
                </a:lnTo>
                <a:lnTo>
                  <a:pt x="72" y="284"/>
                </a:lnTo>
                <a:lnTo>
                  <a:pt x="72" y="284"/>
                </a:lnTo>
                <a:lnTo>
                  <a:pt x="50" y="282"/>
                </a:lnTo>
                <a:lnTo>
                  <a:pt x="30" y="278"/>
                </a:lnTo>
                <a:lnTo>
                  <a:pt x="14" y="272"/>
                </a:lnTo>
                <a:lnTo>
                  <a:pt x="0" y="264"/>
                </a:lnTo>
                <a:lnTo>
                  <a:pt x="10" y="2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1" name="Freeform 118">
            <a:extLst>
              <a:ext uri="{FF2B5EF4-FFF2-40B4-BE49-F238E27FC236}">
                <a16:creationId xmlns:a16="http://schemas.microsoft.com/office/drawing/2014/main" id="{35ECA81D-A786-2690-F9A1-075290C277AD}"/>
              </a:ext>
            </a:extLst>
          </p:cNvPr>
          <p:cNvSpPr>
            <a:spLocks noEditPoints="1"/>
          </p:cNvSpPr>
          <p:nvPr/>
        </p:nvSpPr>
        <p:spPr bwMode="auto">
          <a:xfrm>
            <a:off x="6816597" y="1803850"/>
            <a:ext cx="99278" cy="151586"/>
          </a:xfrm>
          <a:custGeom>
            <a:avLst/>
            <a:gdLst>
              <a:gd name="T0" fmla="*/ 186 w 186"/>
              <a:gd name="T1" fmla="*/ 138 h 284"/>
              <a:gd name="T2" fmla="*/ 180 w 186"/>
              <a:gd name="T3" fmla="*/ 200 h 284"/>
              <a:gd name="T4" fmla="*/ 162 w 186"/>
              <a:gd name="T5" fmla="*/ 246 h 284"/>
              <a:gd name="T6" fmla="*/ 148 w 186"/>
              <a:gd name="T7" fmla="*/ 262 h 284"/>
              <a:gd name="T8" fmla="*/ 132 w 186"/>
              <a:gd name="T9" fmla="*/ 274 h 284"/>
              <a:gd name="T10" fmla="*/ 112 w 186"/>
              <a:gd name="T11" fmla="*/ 282 h 284"/>
              <a:gd name="T12" fmla="*/ 92 w 186"/>
              <a:gd name="T13" fmla="*/ 284 h 284"/>
              <a:gd name="T14" fmla="*/ 82 w 186"/>
              <a:gd name="T15" fmla="*/ 282 h 284"/>
              <a:gd name="T16" fmla="*/ 62 w 186"/>
              <a:gd name="T17" fmla="*/ 278 h 284"/>
              <a:gd name="T18" fmla="*/ 46 w 186"/>
              <a:gd name="T19" fmla="*/ 270 h 284"/>
              <a:gd name="T20" fmla="*/ 26 w 186"/>
              <a:gd name="T21" fmla="*/ 248 h 284"/>
              <a:gd name="T22" fmla="*/ 6 w 186"/>
              <a:gd name="T23" fmla="*/ 202 h 284"/>
              <a:gd name="T24" fmla="*/ 0 w 186"/>
              <a:gd name="T25" fmla="*/ 142 h 284"/>
              <a:gd name="T26" fmla="*/ 2 w 186"/>
              <a:gd name="T27" fmla="*/ 110 h 284"/>
              <a:gd name="T28" fmla="*/ 16 w 186"/>
              <a:gd name="T29" fmla="*/ 56 h 284"/>
              <a:gd name="T30" fmla="*/ 40 w 186"/>
              <a:gd name="T31" fmla="*/ 20 h 284"/>
              <a:gd name="T32" fmla="*/ 58 w 186"/>
              <a:gd name="T33" fmla="*/ 8 h 284"/>
              <a:gd name="T34" fmla="*/ 76 w 186"/>
              <a:gd name="T35" fmla="*/ 2 h 284"/>
              <a:gd name="T36" fmla="*/ 96 w 186"/>
              <a:gd name="T37" fmla="*/ 0 h 284"/>
              <a:gd name="T38" fmla="*/ 106 w 186"/>
              <a:gd name="T39" fmla="*/ 0 h 284"/>
              <a:gd name="T40" fmla="*/ 126 w 186"/>
              <a:gd name="T41" fmla="*/ 4 h 284"/>
              <a:gd name="T42" fmla="*/ 142 w 186"/>
              <a:gd name="T43" fmla="*/ 14 h 284"/>
              <a:gd name="T44" fmla="*/ 162 w 186"/>
              <a:gd name="T45" fmla="*/ 36 h 284"/>
              <a:gd name="T46" fmla="*/ 180 w 186"/>
              <a:gd name="T47" fmla="*/ 80 h 284"/>
              <a:gd name="T48" fmla="*/ 186 w 186"/>
              <a:gd name="T49" fmla="*/ 138 h 284"/>
              <a:gd name="T50" fmla="*/ 38 w 186"/>
              <a:gd name="T51" fmla="*/ 142 h 284"/>
              <a:gd name="T52" fmla="*/ 38 w 186"/>
              <a:gd name="T53" fmla="*/ 168 h 284"/>
              <a:gd name="T54" fmla="*/ 46 w 186"/>
              <a:gd name="T55" fmla="*/ 210 h 284"/>
              <a:gd name="T56" fmla="*/ 60 w 186"/>
              <a:gd name="T57" fmla="*/ 238 h 284"/>
              <a:gd name="T58" fmla="*/ 82 w 186"/>
              <a:gd name="T59" fmla="*/ 252 h 284"/>
              <a:gd name="T60" fmla="*/ 94 w 186"/>
              <a:gd name="T61" fmla="*/ 254 h 284"/>
              <a:gd name="T62" fmla="*/ 118 w 186"/>
              <a:gd name="T63" fmla="*/ 246 h 284"/>
              <a:gd name="T64" fmla="*/ 136 w 186"/>
              <a:gd name="T65" fmla="*/ 224 h 284"/>
              <a:gd name="T66" fmla="*/ 146 w 186"/>
              <a:gd name="T67" fmla="*/ 188 h 284"/>
              <a:gd name="T68" fmla="*/ 148 w 186"/>
              <a:gd name="T69" fmla="*/ 140 h 284"/>
              <a:gd name="T70" fmla="*/ 148 w 186"/>
              <a:gd name="T71" fmla="*/ 116 h 284"/>
              <a:gd name="T72" fmla="*/ 142 w 186"/>
              <a:gd name="T73" fmla="*/ 76 h 284"/>
              <a:gd name="T74" fmla="*/ 128 w 186"/>
              <a:gd name="T75" fmla="*/ 46 h 284"/>
              <a:gd name="T76" fmla="*/ 106 w 186"/>
              <a:gd name="T77" fmla="*/ 30 h 284"/>
              <a:gd name="T78" fmla="*/ 94 w 186"/>
              <a:gd name="T79" fmla="*/ 28 h 284"/>
              <a:gd name="T80" fmla="*/ 72 w 186"/>
              <a:gd name="T81" fmla="*/ 36 h 284"/>
              <a:gd name="T82" fmla="*/ 54 w 186"/>
              <a:gd name="T83" fmla="*/ 58 h 284"/>
              <a:gd name="T84" fmla="*/ 42 w 186"/>
              <a:gd name="T85" fmla="*/ 94 h 284"/>
              <a:gd name="T86" fmla="*/ 38 w 186"/>
              <a:gd name="T8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284">
                <a:moveTo>
                  <a:pt x="186" y="138"/>
                </a:moveTo>
                <a:lnTo>
                  <a:pt x="186" y="138"/>
                </a:lnTo>
                <a:lnTo>
                  <a:pt x="186" y="172"/>
                </a:lnTo>
                <a:lnTo>
                  <a:pt x="180" y="200"/>
                </a:lnTo>
                <a:lnTo>
                  <a:pt x="172" y="226"/>
                </a:lnTo>
                <a:lnTo>
                  <a:pt x="162" y="246"/>
                </a:lnTo>
                <a:lnTo>
                  <a:pt x="156" y="254"/>
                </a:lnTo>
                <a:lnTo>
                  <a:pt x="148" y="262"/>
                </a:lnTo>
                <a:lnTo>
                  <a:pt x="140" y="268"/>
                </a:lnTo>
                <a:lnTo>
                  <a:pt x="132" y="274"/>
                </a:lnTo>
                <a:lnTo>
                  <a:pt x="122" y="278"/>
                </a:lnTo>
                <a:lnTo>
                  <a:pt x="112" y="282"/>
                </a:lnTo>
                <a:lnTo>
                  <a:pt x="102" y="282"/>
                </a:lnTo>
                <a:lnTo>
                  <a:pt x="92" y="284"/>
                </a:lnTo>
                <a:lnTo>
                  <a:pt x="92" y="284"/>
                </a:lnTo>
                <a:lnTo>
                  <a:pt x="82" y="282"/>
                </a:lnTo>
                <a:lnTo>
                  <a:pt x="72" y="282"/>
                </a:lnTo>
                <a:lnTo>
                  <a:pt x="62" y="278"/>
                </a:lnTo>
                <a:lnTo>
                  <a:pt x="54" y="274"/>
                </a:lnTo>
                <a:lnTo>
                  <a:pt x="46" y="270"/>
                </a:lnTo>
                <a:lnTo>
                  <a:pt x="38" y="262"/>
                </a:lnTo>
                <a:lnTo>
                  <a:pt x="26" y="248"/>
                </a:lnTo>
                <a:lnTo>
                  <a:pt x="16" y="228"/>
                </a:lnTo>
                <a:lnTo>
                  <a:pt x="6" y="202"/>
                </a:lnTo>
                <a:lnTo>
                  <a:pt x="2" y="174"/>
                </a:lnTo>
                <a:lnTo>
                  <a:pt x="0" y="142"/>
                </a:lnTo>
                <a:lnTo>
                  <a:pt x="0" y="142"/>
                </a:lnTo>
                <a:lnTo>
                  <a:pt x="2" y="110"/>
                </a:lnTo>
                <a:lnTo>
                  <a:pt x="8" y="82"/>
                </a:lnTo>
                <a:lnTo>
                  <a:pt x="16" y="56"/>
                </a:lnTo>
                <a:lnTo>
                  <a:pt x="26" y="36"/>
                </a:lnTo>
                <a:lnTo>
                  <a:pt x="40" y="20"/>
                </a:lnTo>
                <a:lnTo>
                  <a:pt x="48" y="14"/>
                </a:lnTo>
                <a:lnTo>
                  <a:pt x="58" y="8"/>
                </a:lnTo>
                <a:lnTo>
                  <a:pt x="66" y="4"/>
                </a:lnTo>
                <a:lnTo>
                  <a:pt x="76" y="2"/>
                </a:lnTo>
                <a:lnTo>
                  <a:pt x="86" y="0"/>
                </a:lnTo>
                <a:lnTo>
                  <a:pt x="96" y="0"/>
                </a:lnTo>
                <a:lnTo>
                  <a:pt x="96" y="0"/>
                </a:lnTo>
                <a:lnTo>
                  <a:pt x="106" y="0"/>
                </a:lnTo>
                <a:lnTo>
                  <a:pt x="116" y="2"/>
                </a:lnTo>
                <a:lnTo>
                  <a:pt x="126" y="4"/>
                </a:lnTo>
                <a:lnTo>
                  <a:pt x="134" y="10"/>
                </a:lnTo>
                <a:lnTo>
                  <a:pt x="142" y="14"/>
                </a:lnTo>
                <a:lnTo>
                  <a:pt x="150" y="20"/>
                </a:lnTo>
                <a:lnTo>
                  <a:pt x="162" y="36"/>
                </a:lnTo>
                <a:lnTo>
                  <a:pt x="174" y="56"/>
                </a:lnTo>
                <a:lnTo>
                  <a:pt x="180" y="80"/>
                </a:lnTo>
                <a:lnTo>
                  <a:pt x="186" y="108"/>
                </a:lnTo>
                <a:lnTo>
                  <a:pt x="186" y="138"/>
                </a:lnTo>
                <a:lnTo>
                  <a:pt x="186" y="138"/>
                </a:lnTo>
                <a:close/>
                <a:moveTo>
                  <a:pt x="38" y="142"/>
                </a:moveTo>
                <a:lnTo>
                  <a:pt x="38" y="142"/>
                </a:lnTo>
                <a:lnTo>
                  <a:pt x="38" y="168"/>
                </a:lnTo>
                <a:lnTo>
                  <a:pt x="42" y="190"/>
                </a:lnTo>
                <a:lnTo>
                  <a:pt x="46" y="210"/>
                </a:lnTo>
                <a:lnTo>
                  <a:pt x="52" y="226"/>
                </a:lnTo>
                <a:lnTo>
                  <a:pt x="60" y="238"/>
                </a:lnTo>
                <a:lnTo>
                  <a:pt x="70" y="248"/>
                </a:lnTo>
                <a:lnTo>
                  <a:pt x="82" y="252"/>
                </a:lnTo>
                <a:lnTo>
                  <a:pt x="94" y="254"/>
                </a:lnTo>
                <a:lnTo>
                  <a:pt x="94" y="254"/>
                </a:lnTo>
                <a:lnTo>
                  <a:pt x="106" y="252"/>
                </a:lnTo>
                <a:lnTo>
                  <a:pt x="118" y="246"/>
                </a:lnTo>
                <a:lnTo>
                  <a:pt x="128" y="238"/>
                </a:lnTo>
                <a:lnTo>
                  <a:pt x="136" y="224"/>
                </a:lnTo>
                <a:lnTo>
                  <a:pt x="142" y="208"/>
                </a:lnTo>
                <a:lnTo>
                  <a:pt x="146" y="188"/>
                </a:lnTo>
                <a:lnTo>
                  <a:pt x="148" y="166"/>
                </a:lnTo>
                <a:lnTo>
                  <a:pt x="148" y="140"/>
                </a:lnTo>
                <a:lnTo>
                  <a:pt x="148" y="140"/>
                </a:lnTo>
                <a:lnTo>
                  <a:pt x="148" y="116"/>
                </a:lnTo>
                <a:lnTo>
                  <a:pt x="146" y="94"/>
                </a:lnTo>
                <a:lnTo>
                  <a:pt x="142" y="76"/>
                </a:lnTo>
                <a:lnTo>
                  <a:pt x="136" y="58"/>
                </a:lnTo>
                <a:lnTo>
                  <a:pt x="128" y="46"/>
                </a:lnTo>
                <a:lnTo>
                  <a:pt x="118" y="36"/>
                </a:lnTo>
                <a:lnTo>
                  <a:pt x="106" y="30"/>
                </a:lnTo>
                <a:lnTo>
                  <a:pt x="94" y="28"/>
                </a:lnTo>
                <a:lnTo>
                  <a:pt x="94" y="28"/>
                </a:lnTo>
                <a:lnTo>
                  <a:pt x="82" y="30"/>
                </a:lnTo>
                <a:lnTo>
                  <a:pt x="72" y="36"/>
                </a:lnTo>
                <a:lnTo>
                  <a:pt x="62" y="44"/>
                </a:lnTo>
                <a:lnTo>
                  <a:pt x="54" y="58"/>
                </a:lnTo>
                <a:lnTo>
                  <a:pt x="46" y="74"/>
                </a:lnTo>
                <a:lnTo>
                  <a:pt x="42" y="94"/>
                </a:lnTo>
                <a:lnTo>
                  <a:pt x="38" y="116"/>
                </a:lnTo>
                <a:lnTo>
                  <a:pt x="38" y="142"/>
                </a:lnTo>
                <a:lnTo>
                  <a:pt x="38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2" name="Freeform 119">
            <a:extLst>
              <a:ext uri="{FF2B5EF4-FFF2-40B4-BE49-F238E27FC236}">
                <a16:creationId xmlns:a16="http://schemas.microsoft.com/office/drawing/2014/main" id="{E2F96958-C917-963B-A1F9-088236E47B04}"/>
              </a:ext>
            </a:extLst>
          </p:cNvPr>
          <p:cNvSpPr>
            <a:spLocks noEditPoints="1"/>
          </p:cNvSpPr>
          <p:nvPr/>
        </p:nvSpPr>
        <p:spPr bwMode="auto">
          <a:xfrm>
            <a:off x="6927618" y="1805985"/>
            <a:ext cx="106751" cy="146249"/>
          </a:xfrm>
          <a:custGeom>
            <a:avLst/>
            <a:gdLst>
              <a:gd name="T0" fmla="*/ 128 w 200"/>
              <a:gd name="T1" fmla="*/ 274 h 274"/>
              <a:gd name="T2" fmla="*/ 128 w 200"/>
              <a:gd name="T3" fmla="*/ 200 h 274"/>
              <a:gd name="T4" fmla="*/ 0 w 200"/>
              <a:gd name="T5" fmla="*/ 200 h 274"/>
              <a:gd name="T6" fmla="*/ 0 w 200"/>
              <a:gd name="T7" fmla="*/ 176 h 274"/>
              <a:gd name="T8" fmla="*/ 122 w 200"/>
              <a:gd name="T9" fmla="*/ 0 h 274"/>
              <a:gd name="T10" fmla="*/ 162 w 200"/>
              <a:gd name="T11" fmla="*/ 0 h 274"/>
              <a:gd name="T12" fmla="*/ 162 w 200"/>
              <a:gd name="T13" fmla="*/ 170 h 274"/>
              <a:gd name="T14" fmla="*/ 200 w 200"/>
              <a:gd name="T15" fmla="*/ 170 h 274"/>
              <a:gd name="T16" fmla="*/ 200 w 200"/>
              <a:gd name="T17" fmla="*/ 200 h 274"/>
              <a:gd name="T18" fmla="*/ 162 w 200"/>
              <a:gd name="T19" fmla="*/ 200 h 274"/>
              <a:gd name="T20" fmla="*/ 162 w 200"/>
              <a:gd name="T21" fmla="*/ 274 h 274"/>
              <a:gd name="T22" fmla="*/ 128 w 200"/>
              <a:gd name="T23" fmla="*/ 274 h 274"/>
              <a:gd name="T24" fmla="*/ 128 w 200"/>
              <a:gd name="T25" fmla="*/ 170 h 274"/>
              <a:gd name="T26" fmla="*/ 128 w 200"/>
              <a:gd name="T27" fmla="*/ 80 h 274"/>
              <a:gd name="T28" fmla="*/ 128 w 200"/>
              <a:gd name="T29" fmla="*/ 80 h 274"/>
              <a:gd name="T30" fmla="*/ 128 w 200"/>
              <a:gd name="T31" fmla="*/ 36 h 274"/>
              <a:gd name="T32" fmla="*/ 128 w 200"/>
              <a:gd name="T33" fmla="*/ 36 h 274"/>
              <a:gd name="T34" fmla="*/ 128 w 200"/>
              <a:gd name="T35" fmla="*/ 36 h 274"/>
              <a:gd name="T36" fmla="*/ 104 w 200"/>
              <a:gd name="T37" fmla="*/ 76 h 274"/>
              <a:gd name="T38" fmla="*/ 38 w 200"/>
              <a:gd name="T39" fmla="*/ 170 h 274"/>
              <a:gd name="T40" fmla="*/ 38 w 200"/>
              <a:gd name="T41" fmla="*/ 170 h 274"/>
              <a:gd name="T42" fmla="*/ 128 w 200"/>
              <a:gd name="T43" fmla="*/ 17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0" h="274">
                <a:moveTo>
                  <a:pt x="128" y="274"/>
                </a:moveTo>
                <a:lnTo>
                  <a:pt x="128" y="200"/>
                </a:lnTo>
                <a:lnTo>
                  <a:pt x="0" y="200"/>
                </a:lnTo>
                <a:lnTo>
                  <a:pt x="0" y="176"/>
                </a:lnTo>
                <a:lnTo>
                  <a:pt x="122" y="0"/>
                </a:lnTo>
                <a:lnTo>
                  <a:pt x="162" y="0"/>
                </a:lnTo>
                <a:lnTo>
                  <a:pt x="162" y="170"/>
                </a:lnTo>
                <a:lnTo>
                  <a:pt x="200" y="170"/>
                </a:lnTo>
                <a:lnTo>
                  <a:pt x="200" y="200"/>
                </a:lnTo>
                <a:lnTo>
                  <a:pt x="162" y="200"/>
                </a:lnTo>
                <a:lnTo>
                  <a:pt x="162" y="274"/>
                </a:lnTo>
                <a:lnTo>
                  <a:pt x="128" y="274"/>
                </a:lnTo>
                <a:close/>
                <a:moveTo>
                  <a:pt x="128" y="170"/>
                </a:moveTo>
                <a:lnTo>
                  <a:pt x="128" y="80"/>
                </a:lnTo>
                <a:lnTo>
                  <a:pt x="128" y="80"/>
                </a:lnTo>
                <a:lnTo>
                  <a:pt x="128" y="36"/>
                </a:lnTo>
                <a:lnTo>
                  <a:pt x="128" y="36"/>
                </a:lnTo>
                <a:lnTo>
                  <a:pt x="128" y="36"/>
                </a:lnTo>
                <a:lnTo>
                  <a:pt x="104" y="76"/>
                </a:lnTo>
                <a:lnTo>
                  <a:pt x="38" y="170"/>
                </a:lnTo>
                <a:lnTo>
                  <a:pt x="38" y="170"/>
                </a:lnTo>
                <a:lnTo>
                  <a:pt x="128" y="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3" name="Freeform 120">
            <a:extLst>
              <a:ext uri="{FF2B5EF4-FFF2-40B4-BE49-F238E27FC236}">
                <a16:creationId xmlns:a16="http://schemas.microsoft.com/office/drawing/2014/main" id="{1D511A6B-DD78-D07D-2E9D-4DC07F93AE02}"/>
              </a:ext>
            </a:extLst>
          </p:cNvPr>
          <p:cNvSpPr>
            <a:spLocks/>
          </p:cNvSpPr>
          <p:nvPr/>
        </p:nvSpPr>
        <p:spPr bwMode="auto">
          <a:xfrm>
            <a:off x="8543827" y="1801715"/>
            <a:ext cx="71523" cy="143046"/>
          </a:xfrm>
          <a:custGeom>
            <a:avLst/>
            <a:gdLst>
              <a:gd name="T0" fmla="*/ 94 w 134"/>
              <a:gd name="T1" fmla="*/ 134 h 268"/>
              <a:gd name="T2" fmla="*/ 0 w 134"/>
              <a:gd name="T3" fmla="*/ 228 h 268"/>
              <a:gd name="T4" fmla="*/ 0 w 134"/>
              <a:gd name="T5" fmla="*/ 268 h 268"/>
              <a:gd name="T6" fmla="*/ 134 w 134"/>
              <a:gd name="T7" fmla="*/ 134 h 268"/>
              <a:gd name="T8" fmla="*/ 0 w 134"/>
              <a:gd name="T9" fmla="*/ 0 h 268"/>
              <a:gd name="T10" fmla="*/ 0 w 134"/>
              <a:gd name="T11" fmla="*/ 40 h 268"/>
              <a:gd name="T12" fmla="*/ 94 w 134"/>
              <a:gd name="T13" fmla="*/ 13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68">
                <a:moveTo>
                  <a:pt x="94" y="134"/>
                </a:moveTo>
                <a:lnTo>
                  <a:pt x="0" y="228"/>
                </a:lnTo>
                <a:lnTo>
                  <a:pt x="0" y="268"/>
                </a:lnTo>
                <a:lnTo>
                  <a:pt x="134" y="134"/>
                </a:lnTo>
                <a:lnTo>
                  <a:pt x="0" y="0"/>
                </a:lnTo>
                <a:lnTo>
                  <a:pt x="0" y="40"/>
                </a:lnTo>
                <a:lnTo>
                  <a:pt x="94" y="13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" name="Rectangle 121">
            <a:extLst>
              <a:ext uri="{FF2B5EF4-FFF2-40B4-BE49-F238E27FC236}">
                <a16:creationId xmlns:a16="http://schemas.microsoft.com/office/drawing/2014/main" id="{77D2E98D-A3B1-E236-6318-3C5F1637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827" y="1865766"/>
            <a:ext cx="50173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5" name="Rectangle 122">
            <a:extLst>
              <a:ext uri="{FF2B5EF4-FFF2-40B4-BE49-F238E27FC236}">
                <a16:creationId xmlns:a16="http://schemas.microsoft.com/office/drawing/2014/main" id="{8BFBDB23-4025-EC80-1EB2-3C409C1C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641" y="1865766"/>
            <a:ext cx="50173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6" name="Freeform 123">
            <a:extLst>
              <a:ext uri="{FF2B5EF4-FFF2-40B4-BE49-F238E27FC236}">
                <a16:creationId xmlns:a16="http://schemas.microsoft.com/office/drawing/2014/main" id="{E5EF6D7F-D836-E5F5-43E6-F0E2AC7BF18C}"/>
              </a:ext>
            </a:extLst>
          </p:cNvPr>
          <p:cNvSpPr>
            <a:spLocks/>
          </p:cNvSpPr>
          <p:nvPr/>
        </p:nvSpPr>
        <p:spPr bwMode="auto">
          <a:xfrm>
            <a:off x="6444036" y="1801715"/>
            <a:ext cx="71523" cy="143046"/>
          </a:xfrm>
          <a:custGeom>
            <a:avLst/>
            <a:gdLst>
              <a:gd name="T0" fmla="*/ 94 w 134"/>
              <a:gd name="T1" fmla="*/ 134 h 268"/>
              <a:gd name="T2" fmla="*/ 0 w 134"/>
              <a:gd name="T3" fmla="*/ 228 h 268"/>
              <a:gd name="T4" fmla="*/ 0 w 134"/>
              <a:gd name="T5" fmla="*/ 268 h 268"/>
              <a:gd name="T6" fmla="*/ 134 w 134"/>
              <a:gd name="T7" fmla="*/ 134 h 268"/>
              <a:gd name="T8" fmla="*/ 0 w 134"/>
              <a:gd name="T9" fmla="*/ 0 h 268"/>
              <a:gd name="T10" fmla="*/ 0 w 134"/>
              <a:gd name="T11" fmla="*/ 40 h 268"/>
              <a:gd name="T12" fmla="*/ 94 w 134"/>
              <a:gd name="T13" fmla="*/ 13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68">
                <a:moveTo>
                  <a:pt x="94" y="134"/>
                </a:moveTo>
                <a:lnTo>
                  <a:pt x="0" y="228"/>
                </a:lnTo>
                <a:lnTo>
                  <a:pt x="0" y="268"/>
                </a:lnTo>
                <a:lnTo>
                  <a:pt x="134" y="134"/>
                </a:lnTo>
                <a:lnTo>
                  <a:pt x="0" y="0"/>
                </a:lnTo>
                <a:lnTo>
                  <a:pt x="0" y="40"/>
                </a:lnTo>
                <a:lnTo>
                  <a:pt x="94" y="13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7" name="Rectangle 124">
            <a:extLst>
              <a:ext uri="{FF2B5EF4-FFF2-40B4-BE49-F238E27FC236}">
                <a16:creationId xmlns:a16="http://schemas.microsoft.com/office/drawing/2014/main" id="{6902F3DC-61C0-9CA6-EA9A-C9990410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036" y="1865766"/>
            <a:ext cx="49105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8" name="Rectangle 125">
            <a:extLst>
              <a:ext uri="{FF2B5EF4-FFF2-40B4-BE49-F238E27FC236}">
                <a16:creationId xmlns:a16="http://schemas.microsoft.com/office/drawing/2014/main" id="{065A9716-F18A-42DC-01F6-B6EC148F5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385" y="1865766"/>
            <a:ext cx="49639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9" name="Freeform 126">
            <a:extLst>
              <a:ext uri="{FF2B5EF4-FFF2-40B4-BE49-F238E27FC236}">
                <a16:creationId xmlns:a16="http://schemas.microsoft.com/office/drawing/2014/main" id="{E4FA9928-FB47-720D-C866-AF74F8353C77}"/>
              </a:ext>
            </a:extLst>
          </p:cNvPr>
          <p:cNvSpPr>
            <a:spLocks/>
          </p:cNvSpPr>
          <p:nvPr/>
        </p:nvSpPr>
        <p:spPr bwMode="auto">
          <a:xfrm>
            <a:off x="4393885" y="1801715"/>
            <a:ext cx="72591" cy="143046"/>
          </a:xfrm>
          <a:custGeom>
            <a:avLst/>
            <a:gdLst>
              <a:gd name="T0" fmla="*/ 96 w 136"/>
              <a:gd name="T1" fmla="*/ 134 h 268"/>
              <a:gd name="T2" fmla="*/ 0 w 136"/>
              <a:gd name="T3" fmla="*/ 228 h 268"/>
              <a:gd name="T4" fmla="*/ 0 w 136"/>
              <a:gd name="T5" fmla="*/ 268 h 268"/>
              <a:gd name="T6" fmla="*/ 136 w 136"/>
              <a:gd name="T7" fmla="*/ 134 h 268"/>
              <a:gd name="T8" fmla="*/ 0 w 136"/>
              <a:gd name="T9" fmla="*/ 0 h 268"/>
              <a:gd name="T10" fmla="*/ 0 w 136"/>
              <a:gd name="T11" fmla="*/ 40 h 268"/>
              <a:gd name="T12" fmla="*/ 96 w 136"/>
              <a:gd name="T13" fmla="*/ 13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268">
                <a:moveTo>
                  <a:pt x="96" y="134"/>
                </a:moveTo>
                <a:lnTo>
                  <a:pt x="0" y="228"/>
                </a:lnTo>
                <a:lnTo>
                  <a:pt x="0" y="268"/>
                </a:lnTo>
                <a:lnTo>
                  <a:pt x="136" y="134"/>
                </a:lnTo>
                <a:lnTo>
                  <a:pt x="0" y="0"/>
                </a:lnTo>
                <a:lnTo>
                  <a:pt x="0" y="40"/>
                </a:lnTo>
                <a:lnTo>
                  <a:pt x="96" y="13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0" name="Rectangle 127">
            <a:extLst>
              <a:ext uri="{FF2B5EF4-FFF2-40B4-BE49-F238E27FC236}">
                <a16:creationId xmlns:a16="http://schemas.microsoft.com/office/drawing/2014/main" id="{A1C4EC8E-2AAD-281F-4670-F82DEEEF0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885" y="1865766"/>
            <a:ext cx="50173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1" name="Rectangle 128">
            <a:extLst>
              <a:ext uri="{FF2B5EF4-FFF2-40B4-BE49-F238E27FC236}">
                <a16:creationId xmlns:a16="http://schemas.microsoft.com/office/drawing/2014/main" id="{4A2ACDDB-6C73-A2B8-E02E-154B0FBF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767" y="1865766"/>
            <a:ext cx="50173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2" name="Freeform 129">
            <a:extLst>
              <a:ext uri="{FF2B5EF4-FFF2-40B4-BE49-F238E27FC236}">
                <a16:creationId xmlns:a16="http://schemas.microsoft.com/office/drawing/2014/main" id="{0FF09242-CFD1-757A-F1B4-B6D6580F1280}"/>
              </a:ext>
            </a:extLst>
          </p:cNvPr>
          <p:cNvSpPr>
            <a:spLocks/>
          </p:cNvSpPr>
          <p:nvPr/>
        </p:nvSpPr>
        <p:spPr bwMode="auto">
          <a:xfrm>
            <a:off x="2225775" y="1801715"/>
            <a:ext cx="71523" cy="143046"/>
          </a:xfrm>
          <a:custGeom>
            <a:avLst/>
            <a:gdLst>
              <a:gd name="T0" fmla="*/ 94 w 134"/>
              <a:gd name="T1" fmla="*/ 134 h 268"/>
              <a:gd name="T2" fmla="*/ 0 w 134"/>
              <a:gd name="T3" fmla="*/ 228 h 268"/>
              <a:gd name="T4" fmla="*/ 0 w 134"/>
              <a:gd name="T5" fmla="*/ 268 h 268"/>
              <a:gd name="T6" fmla="*/ 134 w 134"/>
              <a:gd name="T7" fmla="*/ 134 h 268"/>
              <a:gd name="T8" fmla="*/ 0 w 134"/>
              <a:gd name="T9" fmla="*/ 0 h 268"/>
              <a:gd name="T10" fmla="*/ 0 w 134"/>
              <a:gd name="T11" fmla="*/ 40 h 268"/>
              <a:gd name="T12" fmla="*/ 94 w 134"/>
              <a:gd name="T13" fmla="*/ 13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68">
                <a:moveTo>
                  <a:pt x="94" y="134"/>
                </a:moveTo>
                <a:lnTo>
                  <a:pt x="0" y="228"/>
                </a:lnTo>
                <a:lnTo>
                  <a:pt x="0" y="268"/>
                </a:lnTo>
                <a:lnTo>
                  <a:pt x="134" y="134"/>
                </a:lnTo>
                <a:lnTo>
                  <a:pt x="0" y="0"/>
                </a:lnTo>
                <a:lnTo>
                  <a:pt x="0" y="40"/>
                </a:lnTo>
                <a:lnTo>
                  <a:pt x="94" y="13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3" name="Rectangle 130">
            <a:extLst>
              <a:ext uri="{FF2B5EF4-FFF2-40B4-BE49-F238E27FC236}">
                <a16:creationId xmlns:a16="http://schemas.microsoft.com/office/drawing/2014/main" id="{638CEC55-F2C8-0642-FBD5-5AF945CD5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775" y="1865766"/>
            <a:ext cx="49105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" name="Rectangle 131">
            <a:extLst>
              <a:ext uri="{FF2B5EF4-FFF2-40B4-BE49-F238E27FC236}">
                <a16:creationId xmlns:a16="http://schemas.microsoft.com/office/drawing/2014/main" id="{6702F00E-503C-A09B-2A96-D1C60E71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589" y="1865766"/>
            <a:ext cx="50173" cy="14945"/>
          </a:xfrm>
          <a:prstGeom prst="rect">
            <a:avLst/>
          </a:pr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BF942-418B-1495-9455-542A041DE5AA}"/>
              </a:ext>
            </a:extLst>
          </p:cNvPr>
          <p:cNvSpPr txBox="1"/>
          <p:nvPr/>
        </p:nvSpPr>
        <p:spPr>
          <a:xfrm>
            <a:off x="1013744" y="2951830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장르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액션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!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13168D7-6087-F255-CFFF-7C7A961C21E6}"/>
              </a:ext>
            </a:extLst>
          </p:cNvPr>
          <p:cNvSpPr txBox="1"/>
          <p:nvPr/>
        </p:nvSpPr>
        <p:spPr>
          <a:xfrm>
            <a:off x="2735072" y="294662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플랫폼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algn="ctr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PlayStation, PS4!!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7AB39D-A2AD-7E50-D477-98E6901C3912}"/>
              </a:ext>
            </a:extLst>
          </p:cNvPr>
          <p:cNvSpPr txBox="1"/>
          <p:nvPr/>
        </p:nvSpPr>
        <p:spPr>
          <a:xfrm>
            <a:off x="4643642" y="2937080"/>
            <a:ext cx="2090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회사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algn="ctr"/>
            <a:r>
              <a:rPr lang="en-US" altLang="ko-KR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TakeTwo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-Interactive!!!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6335B7C-B78D-B365-A68C-76EE65B5B174}"/>
              </a:ext>
            </a:extLst>
          </p:cNvPr>
          <p:cNvSpPr txBox="1"/>
          <p:nvPr/>
        </p:nvSpPr>
        <p:spPr>
          <a:xfrm>
            <a:off x="7131960" y="2946620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어떤 게임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?</a:t>
            </a:r>
          </a:p>
          <a:p>
            <a:pPr algn="ctr"/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GTA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시리즈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!!!!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211" name="그래픽 210" descr="게임 컨트롤러 단색으로 채워진">
            <a:extLst>
              <a:ext uri="{FF2B5EF4-FFF2-40B4-BE49-F238E27FC236}">
                <a16:creationId xmlns:a16="http://schemas.microsoft.com/office/drawing/2014/main" id="{FB8AE68D-4F3B-E5F3-729C-4CCBCD14E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188" y="2336908"/>
            <a:ext cx="540000" cy="540000"/>
          </a:xfrm>
          <a:prstGeom prst="rect">
            <a:avLst/>
          </a:prstGeom>
        </p:spPr>
      </p:pic>
      <p:pic>
        <p:nvPicPr>
          <p:cNvPr id="213" name="그래픽 212" descr="도시 단색으로 채워진">
            <a:extLst>
              <a:ext uri="{FF2B5EF4-FFF2-40B4-BE49-F238E27FC236}">
                <a16:creationId xmlns:a16="http://schemas.microsoft.com/office/drawing/2014/main" id="{6864BAE2-A4BF-DE65-7390-FF0CCDD4B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31" y="2341220"/>
            <a:ext cx="540000" cy="540000"/>
          </a:xfrm>
          <a:prstGeom prst="rect">
            <a:avLst/>
          </a:prstGeom>
        </p:spPr>
      </p:pic>
      <p:pic>
        <p:nvPicPr>
          <p:cNvPr id="215" name="그래픽 214" descr="컴퓨터 단색으로 채워진">
            <a:extLst>
              <a:ext uri="{FF2B5EF4-FFF2-40B4-BE49-F238E27FC236}">
                <a16:creationId xmlns:a16="http://schemas.microsoft.com/office/drawing/2014/main" id="{64A4AF56-66F0-D098-0664-8F623BBDD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6447" y="2341220"/>
            <a:ext cx="540000" cy="540000"/>
          </a:xfrm>
          <a:prstGeom prst="rect">
            <a:avLst/>
          </a:prstGeom>
        </p:spPr>
      </p:pic>
      <p:pic>
        <p:nvPicPr>
          <p:cNvPr id="217" name="그래픽 216" descr="전구 및 기어  단색으로 채워진">
            <a:extLst>
              <a:ext uri="{FF2B5EF4-FFF2-40B4-BE49-F238E27FC236}">
                <a16:creationId xmlns:a16="http://schemas.microsoft.com/office/drawing/2014/main" id="{EBFB1F52-A6E9-E0BC-285F-A3BF3D453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7793" y="23369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>
            <a:spLocks noGrp="1"/>
          </p:cNvSpPr>
          <p:nvPr>
            <p:ph type="title"/>
          </p:nvPr>
        </p:nvSpPr>
        <p:spPr>
          <a:xfrm>
            <a:off x="540000" y="0"/>
            <a:ext cx="374904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탐색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설명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67" name="Google Shape;367;p29"/>
          <p:cNvSpPr txBox="1">
            <a:spLocks noGrp="1"/>
          </p:cNvSpPr>
          <p:nvPr>
            <p:ph type="body" idx="1"/>
          </p:nvPr>
        </p:nvSpPr>
        <p:spPr>
          <a:xfrm>
            <a:off x="457200" y="1363150"/>
            <a:ext cx="26319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Name</a:t>
            </a:r>
            <a:endParaRPr lang="en-US" b="1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게임의 이름입니다.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body" idx="2"/>
          </p:nvPr>
        </p:nvSpPr>
        <p:spPr>
          <a:xfrm>
            <a:off x="3223962" y="1363150"/>
            <a:ext cx="2830939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Platform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게임이 지원되는 플랫폼의 이름입니다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Platform_4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게임이 지원되는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 플랫폼의 이름입니다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(Nintendo,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PlayStation, XBOX, PC)</a:t>
            </a:r>
          </a:p>
        </p:txBody>
      </p:sp>
      <p:sp>
        <p:nvSpPr>
          <p:cNvPr id="369" name="Google Shape;369;p29"/>
          <p:cNvSpPr txBox="1">
            <a:spLocks noGrp="1"/>
          </p:cNvSpPr>
          <p:nvPr>
            <p:ph type="body" idx="3"/>
          </p:nvPr>
        </p:nvSpPr>
        <p:spPr>
          <a:xfrm>
            <a:off x="5990726" y="1363150"/>
            <a:ext cx="26319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Varela Round"/>
              <a:buNone/>
            </a:pPr>
            <a:r>
              <a:rPr lang="en-US" altLang="ko-KR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Year</a:t>
            </a:r>
          </a:p>
          <a:p>
            <a:pPr marL="0" indent="0">
              <a:buFont typeface="Varela Round"/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게임이 출시된 연도입니다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en" sz="1200" b="1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70" name="Google Shape;370;p29"/>
          <p:cNvSpPr txBox="1">
            <a:spLocks noGrp="1"/>
          </p:cNvSpPr>
          <p:nvPr>
            <p:ph type="body" idx="1"/>
          </p:nvPr>
        </p:nvSpPr>
        <p:spPr>
          <a:xfrm>
            <a:off x="457200" y="2971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Genre</a:t>
            </a:r>
            <a:endParaRPr lang="ko-KR" altLang="en-US" b="1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게임의 장르입니다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71" name="Google Shape;371;p29"/>
          <p:cNvSpPr txBox="1">
            <a:spLocks noGrp="1"/>
          </p:cNvSpPr>
          <p:nvPr>
            <p:ph type="body" idx="2"/>
          </p:nvPr>
        </p:nvSpPr>
        <p:spPr>
          <a:xfrm>
            <a:off x="3223964" y="2971800"/>
            <a:ext cx="2631899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Publisher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게임을 제작한 회사입니다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73" name="Google Shape;373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fld>
            <a:endParaRPr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" name="Google Shape;371;p29">
            <a:extLst>
              <a:ext uri="{FF2B5EF4-FFF2-40B4-BE49-F238E27FC236}">
                <a16:creationId xmlns:a16="http://schemas.microsoft.com/office/drawing/2014/main" id="{BF177951-B445-C148-3B8F-AF707C659C6D}"/>
              </a:ext>
            </a:extLst>
          </p:cNvPr>
          <p:cNvSpPr txBox="1">
            <a:spLocks/>
          </p:cNvSpPr>
          <p:nvPr/>
        </p:nvSpPr>
        <p:spPr>
          <a:xfrm>
            <a:off x="5990726" y="2971800"/>
            <a:ext cx="3153274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Sales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NA_Sales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북미지역에서의 출고량입니다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EU_Sales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유럽지역에서의 출고량입니다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JP_Sales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일본지역에서의 출고량입니다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Other_Sales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기타지역에서의 출고량입니다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Sum_Sales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각 지역 출고량의 합입니다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42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540000" y="0"/>
            <a:ext cx="397002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탐색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처리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67;p29">
            <a:extLst>
              <a:ext uri="{FF2B5EF4-FFF2-40B4-BE49-F238E27FC236}">
                <a16:creationId xmlns:a16="http://schemas.microsoft.com/office/drawing/2014/main" id="{3CECB9F2-1923-7D13-E18C-8B7607246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63150"/>
            <a:ext cx="3101341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결측값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처리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Year, Genre, Publisher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에서 </a:t>
            </a:r>
            <a:r>
              <a:rPr lang="ko-KR" altLang="en-US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결측치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발견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검색을 통해 최대한 채움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찾지 못한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 행 드랍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" name="Google Shape;368;p29">
            <a:extLst>
              <a:ext uri="{FF2B5EF4-FFF2-40B4-BE49-F238E27FC236}">
                <a16:creationId xmlns:a16="http://schemas.microsoft.com/office/drawing/2014/main" id="{B5177188-91FB-E789-B2B1-7E3AD7977791}"/>
              </a:ext>
            </a:extLst>
          </p:cNvPr>
          <p:cNvSpPr txBox="1">
            <a:spLocks/>
          </p:cNvSpPr>
          <p:nvPr/>
        </p:nvSpPr>
        <p:spPr>
          <a:xfrm>
            <a:off x="4297650" y="1363150"/>
            <a:ext cx="5150418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800" b="1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중복값</a:t>
            </a:r>
            <a:r>
              <a:rPr lang="ko-KR" altLang="en-US" sz="1800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처리</a:t>
            </a:r>
            <a:endParaRPr lang="en-US" sz="1800" b="1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이름과 플랫폼이 중복되는 행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쌍 발견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Need for Speed: Most Wanted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&gt;&gt;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이름에 연도 추가</a:t>
            </a:r>
            <a:b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Sonic the Hedgehog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&gt;&gt;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미국과 유럽 출시 구분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&gt;&gt;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하나의 행으로 더함</a:t>
            </a:r>
            <a:b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Madden NFL 13,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Wii de </a:t>
            </a:r>
            <a:r>
              <a:rPr lang="en-US" altLang="ko-KR" sz="1200" dirty="0" err="1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Asobu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Metroid Prime &gt;&gt;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중복 제거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0" name="Google Shape;370;p29">
            <a:extLst>
              <a:ext uri="{FF2B5EF4-FFF2-40B4-BE49-F238E27FC236}">
                <a16:creationId xmlns:a16="http://schemas.microsoft.com/office/drawing/2014/main" id="{1501B025-5C0F-F270-387B-BCE4A3E537A5}"/>
              </a:ext>
            </a:extLst>
          </p:cNvPr>
          <p:cNvSpPr txBox="1">
            <a:spLocks/>
          </p:cNvSpPr>
          <p:nvPr/>
        </p:nvSpPr>
        <p:spPr>
          <a:xfrm>
            <a:off x="457200" y="2971800"/>
            <a:ext cx="397002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arela Round"/>
              <a:buChar char="×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arela Round"/>
              <a:buChar char="×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arela Round"/>
              <a:buChar char="×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arela Round"/>
              <a:buChar char="×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arela Round"/>
              <a:buChar char="×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arela Round"/>
              <a:buChar char="×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2800"/>
              <a:buFont typeface="Varela Round"/>
              <a:buChar char="●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2800"/>
              <a:buFont typeface="Varela Round"/>
              <a:buChar char="○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2800"/>
              <a:buFont typeface="Varela Round"/>
              <a:buChar char="■"/>
              <a:defRPr sz="2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데이터 타입</a:t>
            </a:r>
          </a:p>
          <a:p>
            <a:pPr marL="0" indent="0">
              <a:buFont typeface="Varela Round"/>
              <a:buNone/>
            </a:pPr>
            <a:r>
              <a:rPr 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Year &gt;&gt; float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int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로 변경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>
              <a:buFont typeface="Varela Round"/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Sales &gt;&gt; object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float</a:t>
            </a:r>
          </a:p>
          <a:p>
            <a:pPr marL="0" indent="0">
              <a:buFont typeface="Varela Round"/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&gt;&gt;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기본적 단위 백만으로 파악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>
              <a:buFont typeface="Varela Round"/>
              <a:buNone/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&gt;&gt; Sales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 존재하는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K(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천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), M(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백 만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제거 후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백 만을 곱함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1" name="Google Shape;371;p29">
            <a:extLst>
              <a:ext uri="{FF2B5EF4-FFF2-40B4-BE49-F238E27FC236}">
                <a16:creationId xmlns:a16="http://schemas.microsoft.com/office/drawing/2014/main" id="{E87FFC3A-81D3-657C-BFDC-1E392749F984}"/>
              </a:ext>
            </a:extLst>
          </p:cNvPr>
          <p:cNvSpPr txBox="1">
            <a:spLocks/>
          </p:cNvSpPr>
          <p:nvPr/>
        </p:nvSpPr>
        <p:spPr>
          <a:xfrm>
            <a:off x="4297650" y="2971800"/>
            <a:ext cx="297183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800" b="1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세부 설정</a:t>
            </a:r>
            <a:endParaRPr lang="en-US" altLang="ko-KR" sz="1800" b="1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1. Platform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2600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을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Atari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로 변경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각 지역별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Sales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 모두 </a:t>
            </a:r>
            <a:r>
              <a:rPr lang="en-US" altLang="ko-KR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0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인 데이터 드랍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3. 2017</a:t>
            </a:r>
            <a:r>
              <a:rPr lang="ko-KR" altLang="en-US" sz="12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년 데이터는 적어서 드랍</a:t>
            </a:r>
            <a:endParaRPr lang="en-US" altLang="ko-KR" sz="12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2032650" y="175185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지역별 선호 장르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2F32C-08CA-E7A7-18A4-4EAC08CCD60D}"/>
              </a:ext>
            </a:extLst>
          </p:cNvPr>
          <p:cNvSpPr txBox="1"/>
          <p:nvPr/>
        </p:nvSpPr>
        <p:spPr>
          <a:xfrm>
            <a:off x="3550726" y="2571750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장르별 출고된 게임 수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장르별 게임 총 출고량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67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44511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지역별 선호 장르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장르별 게임 수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114F99-0586-2825-6303-C9219A325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059" y="1128661"/>
            <a:ext cx="7175182" cy="3621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540000" y="-1"/>
            <a:ext cx="533502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지역별 선호 장르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장르별 게임 총 출고량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04" name="Google Shape;30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55B0-F66D-8A81-7E42-A9F88A8C0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423" y="1319570"/>
            <a:ext cx="7044453" cy="34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2032650" y="1751850"/>
            <a:ext cx="50787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3.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트렌드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2F32C-08CA-E7A7-18A4-4EAC08CCD60D}"/>
              </a:ext>
            </a:extLst>
          </p:cNvPr>
          <p:cNvSpPr txBox="1"/>
          <p:nvPr/>
        </p:nvSpPr>
        <p:spPr>
          <a:xfrm>
            <a:off x="3403250" y="2571750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장르 트렌드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연도별 게임 플랫폼 트렌드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192306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761</Words>
  <Application>Microsoft Office PowerPoint</Application>
  <PresentationFormat>화면 슬라이드 쇼(16:9)</PresentationFormat>
  <Paragraphs>152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한컴 말랑말랑 Regular</vt:lpstr>
      <vt:lpstr>Arial</vt:lpstr>
      <vt:lpstr>Calibri</vt:lpstr>
      <vt:lpstr>Varela Round</vt:lpstr>
      <vt:lpstr>Wingdings</vt:lpstr>
      <vt:lpstr>Iras template</vt:lpstr>
      <vt:lpstr>PowerPoint 프레젠테이션</vt:lpstr>
      <vt:lpstr>목차</vt:lpstr>
      <vt:lpstr>PowerPoint 프레젠테이션</vt:lpstr>
      <vt:lpstr>1. 데이터 탐색 (데이터 설명)</vt:lpstr>
      <vt:lpstr>1. 데이터 탐색 (데이터 처리)</vt:lpstr>
      <vt:lpstr>PowerPoint 프레젠테이션</vt:lpstr>
      <vt:lpstr>2. 지역별 선호 장르 (장르별 게임 수)</vt:lpstr>
      <vt:lpstr>2. 지역별 선호 장르 (장르별 게임 총 출고량)</vt:lpstr>
      <vt:lpstr>PowerPoint 프레젠테이션</vt:lpstr>
      <vt:lpstr>연도별 게임 장르 트렌드</vt:lpstr>
      <vt:lpstr>3. 연도별 게임 트렌드 (게임 수 히트맵)</vt:lpstr>
      <vt:lpstr>3. 연도별 게임 트렌드 (최다 게임 수 장르)</vt:lpstr>
      <vt:lpstr>3. 연도별 게임 트렌드 (게임 출고량 히트맵)</vt:lpstr>
      <vt:lpstr>3. 연도별 게임 트렌드 (최고 출고량 게임 장르)</vt:lpstr>
      <vt:lpstr>연도별 게임 플랫폼 트렌드</vt:lpstr>
      <vt:lpstr>3. 연도별 게임 트렌드 (최다 게임 수 플랫폼)</vt:lpstr>
      <vt:lpstr>3. 연도별 게임 트렌드 (최고 출고량 게임 플랫폼)</vt:lpstr>
      <vt:lpstr>3. 연도별 게임 트렌드 (게임 수 플랫폼4)</vt:lpstr>
      <vt:lpstr>3. 연도별 게임 트렌드 (게임 출고량 플랫폼4)</vt:lpstr>
      <vt:lpstr>PowerPoint 프레젠테이션</vt:lpstr>
      <vt:lpstr>4. 출고량 TOP 10 게임 (전체 연도)</vt:lpstr>
      <vt:lpstr>4. 출고량 TOP 10 게임 (2000년~)</vt:lpstr>
      <vt:lpstr>PowerPoint 프레젠테이션</vt:lpstr>
      <vt:lpstr>5. 어떤 게임을 설계할까?</vt:lpstr>
      <vt:lpstr>5. 어떤 게임을 설계할까? (어떤 장르?)</vt:lpstr>
      <vt:lpstr>5. 어떤 게임을 설계할까? (어떤 플랫폼?)</vt:lpstr>
      <vt:lpstr>5. 어떤 게임을 설계할까? (어떤 회사?)</vt:lpstr>
      <vt:lpstr>5. 어떤 게임을 설계할까? (어떤 게임?)</vt:lpstr>
      <vt:lpstr>+추가 (액션, PlayStation에서 지역별 비중)</vt:lpstr>
      <vt:lpstr>+추가 (PlayStation 플랫폼 동향)</vt:lpstr>
      <vt:lpstr>결론 - 어떤 게임을 설계할까?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신희호</cp:lastModifiedBy>
  <cp:revision>28</cp:revision>
  <dcterms:modified xsi:type="dcterms:W3CDTF">2022-08-29T08:31:26Z</dcterms:modified>
</cp:coreProperties>
</file>