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466" r:id="rId3"/>
    <p:sldId id="467" r:id="rId4"/>
    <p:sldId id="513" r:id="rId5"/>
    <p:sldId id="490" r:id="rId6"/>
    <p:sldId id="491" r:id="rId7"/>
    <p:sldId id="496" r:id="rId8"/>
    <p:sldId id="514" r:id="rId9"/>
    <p:sldId id="515" r:id="rId10"/>
    <p:sldId id="487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88" autoAdjust="0"/>
  </p:normalViewPr>
  <p:slideViewPr>
    <p:cSldViewPr>
      <p:cViewPr varScale="1">
        <p:scale>
          <a:sx n="96" d="100"/>
          <a:sy n="96" d="100"/>
        </p:scale>
        <p:origin x="115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2024-09-09 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2. </a:t>
            </a:r>
            <a:r>
              <a:rPr lang="ko-KR" altLang="en-US" dirty="0">
                <a:ea typeface="굴림" panose="020B0600000101010101" pitchFamily="50" charset="-127"/>
              </a:rPr>
              <a:t>내부에 유한한 메모리가 있음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즉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시스템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컴퓨터 등에 대한 추상적인 모델로 볼 수 있음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3. </a:t>
            </a:r>
            <a:r>
              <a:rPr lang="ko-KR" altLang="en-US" dirty="0">
                <a:ea typeface="굴림" panose="020B0600000101010101" pitchFamily="50" charset="-127"/>
              </a:rPr>
              <a:t>모듈처럼 이루어진 덕분에 직관적임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2. </a:t>
            </a:r>
            <a:r>
              <a:rPr lang="ko-KR" altLang="en-US" dirty="0">
                <a:ea typeface="굴림" panose="020B0600000101010101" pitchFamily="50" charset="-127"/>
              </a:rPr>
              <a:t>내부에 유한한 메모리가 있음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즉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시스템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컴퓨터 등에 대한 추상적인 모델로 볼 수 있음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3. </a:t>
            </a:r>
            <a:r>
              <a:rPr lang="ko-KR" altLang="en-US" dirty="0">
                <a:ea typeface="굴림" panose="020B0600000101010101" pitchFamily="50" charset="-127"/>
              </a:rPr>
              <a:t>모듈처럼 이루어진 덕분에 직관적임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8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FSM </a:t>
            </a:r>
            <a:r>
              <a:rPr lang="ko-KR" altLang="en-US" dirty="0">
                <a:ea typeface="굴림" panose="020B0600000101010101" pitchFamily="50" charset="-127"/>
              </a:rPr>
              <a:t>중 </a:t>
            </a:r>
            <a:r>
              <a:rPr lang="en-US" altLang="ko-KR" dirty="0">
                <a:ea typeface="굴림" panose="020B0600000101010101" pitchFamily="50" charset="-127"/>
              </a:rPr>
              <a:t>Moore Machine</a:t>
            </a:r>
            <a:r>
              <a:rPr lang="ko-KR" altLang="en-US" dirty="0">
                <a:ea typeface="굴림" panose="020B0600000101010101" pitchFamily="50" charset="-127"/>
              </a:rPr>
              <a:t>은 각 유한한 상태들에 출력이 각각 존재함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Moore Machine</a:t>
            </a:r>
            <a:r>
              <a:rPr lang="ko-KR" altLang="en-US" dirty="0">
                <a:ea typeface="굴림" panose="020B0600000101010101" pitchFamily="50" charset="-127"/>
              </a:rPr>
              <a:t>의 출력은 상태로 정함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입력에 따라 상태가 변하는데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출력은 상태에 따라 변함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원하는 출력과 입력 값에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클럭 차이의 딜레이가 존재함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이유는 현재 상태만 고려하기 때문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0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8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5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7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7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9/9/2024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eeso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Tutoring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410384"/>
            <a:ext cx="960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Tutoring OT</a:t>
            </a:r>
          </a:p>
          <a:p>
            <a:pPr algn="r"/>
            <a:r>
              <a:rPr lang="en-US" sz="2000" b="1" dirty="0">
                <a:solidFill>
                  <a:srgbClr val="C00000"/>
                </a:solidFill>
              </a:rPr>
              <a:t>Verilog</a:t>
            </a:r>
            <a:r>
              <a:rPr lang="ko-KR" altLang="en-US" sz="2000" b="1" dirty="0">
                <a:solidFill>
                  <a:srgbClr val="C00000"/>
                </a:solidFill>
              </a:rPr>
              <a:t>기반 디지털시스템 설계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202021295 </a:t>
            </a:r>
            <a:r>
              <a:rPr lang="ko-KR" altLang="en-US" sz="2000" dirty="0"/>
              <a:t>김희수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051F-5ED0-CDFE-8168-BB8D8C70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700"/>
            <a:ext cx="10972800" cy="9906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끝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3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F35E6-2DFC-EF4E-6060-46D39CE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5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Verilog HDL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커리큘럼과 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대학 생활의 간단한 로드맵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Verilog</a:t>
            </a:r>
            <a:r>
              <a:rPr lang="ko-KR" altLang="en-US" dirty="0"/>
              <a:t> </a:t>
            </a:r>
            <a:r>
              <a:rPr lang="en-US" altLang="ko-KR" dirty="0"/>
              <a:t>HDL</a:t>
            </a:r>
            <a:r>
              <a:rPr lang="ko-KR" altLang="en-US" dirty="0"/>
              <a:t>의 기본 문법 </a:t>
            </a:r>
            <a:r>
              <a:rPr lang="en-US" altLang="ko-KR" dirty="0"/>
              <a:t>&amp; Tools </a:t>
            </a:r>
            <a:r>
              <a:rPr lang="ko-KR" altLang="en-US" dirty="0"/>
              <a:t>등 모르는 거 질문</a:t>
            </a:r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Verilog HDL </a:t>
            </a:r>
            <a:r>
              <a:rPr lang="ko-KR" altLang="en-US" dirty="0">
                <a:ea typeface="굴림" panose="020B0600000101010101" pitchFamily="50" charset="-127"/>
              </a:rPr>
              <a:t>이란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026" name="Picture 2" descr="file type verilog&quot; Icon - Download for free – Iconduck">
            <a:extLst>
              <a:ext uri="{FF2B5EF4-FFF2-40B4-BE49-F238E27FC236}">
                <a16:creationId xmlns:a16="http://schemas.microsoft.com/office/drawing/2014/main" id="{47232D7F-8E7E-7395-5725-55D8E8EA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43149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C6C26A-C299-E700-359C-EA80FBDE9541}"/>
              </a:ext>
            </a:extLst>
          </p:cNvPr>
          <p:cNvSpPr txBox="1"/>
          <p:nvPr/>
        </p:nvSpPr>
        <p:spPr>
          <a:xfrm>
            <a:off x="4648200" y="1664489"/>
            <a:ext cx="66294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Hardware Description Language</a:t>
            </a:r>
            <a:r>
              <a:rPr lang="ko-KR" altLang="en-US" sz="2000" b="1" dirty="0"/>
              <a:t>의 약자 </a:t>
            </a:r>
            <a:r>
              <a:rPr lang="en-US" altLang="ko-KR" sz="2000" b="1" dirty="0"/>
              <a:t>HDL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# HDL</a:t>
            </a:r>
            <a:r>
              <a:rPr lang="ko-KR" altLang="en-US" sz="2000" b="1" dirty="0"/>
              <a:t>은 크게 두 종류 </a:t>
            </a:r>
            <a:r>
              <a:rPr lang="en-US" altLang="ko-KR" sz="2000" b="1" dirty="0"/>
              <a:t>VHDL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Verilog HDL (System Verilog) </a:t>
            </a:r>
            <a:r>
              <a:rPr lang="ko-KR" altLang="en-US" sz="2000" b="1" dirty="0"/>
              <a:t>가 있다</a:t>
            </a:r>
            <a:r>
              <a:rPr lang="en-US" altLang="ko-KR" sz="2000" b="1" dirty="0"/>
              <a:t>;  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Verilog</a:t>
            </a:r>
            <a:r>
              <a:rPr lang="ko-KR" alt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의 경우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학년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학기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CPU </a:t>
            </a:r>
            <a:r>
              <a:rPr lang="ko-KR" alt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설계에 사용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김선희 교수님 수업때는 일반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Verilog HDL </a:t>
            </a:r>
            <a:r>
              <a:rPr lang="ko-KR" alt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사용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# </a:t>
            </a:r>
            <a:r>
              <a:rPr lang="ko-KR" altLang="en-US" sz="2000" b="1" dirty="0"/>
              <a:t>일반적인 </a:t>
            </a:r>
            <a:r>
              <a:rPr lang="en-US" altLang="ko-KR" sz="2000" b="1" dirty="0"/>
              <a:t>Software Language</a:t>
            </a:r>
            <a:r>
              <a:rPr lang="ko-KR" altLang="en-US" sz="2000" b="1" dirty="0"/>
              <a:t>나 </a:t>
            </a:r>
            <a:r>
              <a:rPr lang="en-US" altLang="ko-KR" sz="2000" b="1" dirty="0"/>
              <a:t>Description Language (ex: C, Python)</a:t>
            </a:r>
            <a:r>
              <a:rPr lang="ko-KR" altLang="en-US" sz="2000" b="1" dirty="0"/>
              <a:t>과 다르게 문법은 굉장히 간단하다</a:t>
            </a:r>
            <a:r>
              <a:rPr lang="en-US" altLang="ko-KR" sz="2000" b="1" dirty="0"/>
              <a:t>.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# But, </a:t>
            </a:r>
            <a:r>
              <a:rPr lang="ko-KR" altLang="en-US" sz="2000" b="1" dirty="0"/>
              <a:t>코드의 표현력이 개인마다 천차만별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일반적인 </a:t>
            </a:r>
            <a:r>
              <a:rPr lang="en-US" altLang="ko-KR" sz="2000" b="1" dirty="0"/>
              <a:t>Software</a:t>
            </a:r>
            <a:r>
              <a:rPr lang="ko-KR" altLang="en-US" sz="2000" b="1" dirty="0"/>
              <a:t>와 달리 코드 실행이 순차적이지 않음</a:t>
            </a:r>
            <a:r>
              <a:rPr lang="en-US" altLang="ko-KR" sz="2000" b="1" dirty="0"/>
              <a:t>; </a:t>
            </a:r>
          </a:p>
          <a:p>
            <a:r>
              <a:rPr lang="ko-KR" alt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모듈 단위로 실행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Verilog HDL </a:t>
            </a:r>
            <a:r>
              <a:rPr lang="ko-KR" altLang="en-US" dirty="0">
                <a:ea typeface="굴림" panose="020B0600000101010101" pitchFamily="50" charset="-127"/>
              </a:rPr>
              <a:t>이란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028" name="Picture 4" descr="Verilog Hdl (Paperback) | Palnitkar, Samir - 모바일교보문고">
            <a:extLst>
              <a:ext uri="{FF2B5EF4-FFF2-40B4-BE49-F238E27FC236}">
                <a16:creationId xmlns:a16="http://schemas.microsoft.com/office/drawing/2014/main" id="{6C294D97-A0B8-B44B-BB55-3D1CDC8B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988021"/>
            <a:ext cx="2743200" cy="36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C9EDFA-4830-AB82-0423-5CB5FE6B2F14}"/>
              </a:ext>
            </a:extLst>
          </p:cNvPr>
          <p:cNvSpPr txBox="1"/>
          <p:nvPr/>
        </p:nvSpPr>
        <p:spPr>
          <a:xfrm>
            <a:off x="4648200" y="1664489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ko-KR" altLang="en-US" sz="2000" b="1" dirty="0"/>
              <a:t>옆의 책은 </a:t>
            </a:r>
            <a:r>
              <a:rPr lang="en-US" altLang="ko-KR" sz="2000" b="1" dirty="0"/>
              <a:t>testbench </a:t>
            </a:r>
            <a:r>
              <a:rPr lang="ko-KR" altLang="en-US" sz="2000" b="1" dirty="0"/>
              <a:t>구성이나 </a:t>
            </a:r>
            <a:r>
              <a:rPr lang="en-US" altLang="ko-KR" sz="2000" b="1" dirty="0"/>
              <a:t>Task</a:t>
            </a:r>
            <a:r>
              <a:rPr lang="ko-KR" altLang="en-US" sz="2000" b="1" dirty="0"/>
              <a:t>에 관한 내용</a:t>
            </a:r>
            <a:r>
              <a:rPr lang="en-US" altLang="ko-KR" sz="2000" b="1" dirty="0"/>
              <a:t>;</a:t>
            </a:r>
          </a:p>
          <a:p>
            <a:r>
              <a:rPr lang="ko-KR" alt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일반적인 모듈 설계에는 필요 없음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b="1" dirty="0"/>
              <a:t># Verilog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Chat GPT</a:t>
            </a:r>
            <a:r>
              <a:rPr lang="ko-KR" altLang="en-US" sz="2000" b="1" dirty="0"/>
              <a:t>나 구글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네이버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유튜브에 모듈 짜는 게 잘 안 나옴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# GPT</a:t>
            </a:r>
            <a:r>
              <a:rPr lang="ko-KR" altLang="en-US" sz="2000" b="1" dirty="0"/>
              <a:t>한테 짜달라고 하면 산으로 감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# </a:t>
            </a:r>
            <a:r>
              <a:rPr lang="ko-KR" altLang="en-US" sz="2000" b="1" dirty="0"/>
              <a:t>결론 </a:t>
            </a:r>
            <a:r>
              <a:rPr lang="en-US" altLang="ko-KR" sz="2000" b="1" dirty="0"/>
              <a:t>: Verilog</a:t>
            </a:r>
            <a:r>
              <a:rPr lang="ko-KR" altLang="en-US" sz="2000" b="1" dirty="0"/>
              <a:t>는 교수님 열심히 찾아가서 질문하기</a:t>
            </a:r>
            <a:r>
              <a:rPr lang="en-US" altLang="ko-KR" sz="2000" b="1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0300C-2D08-F01C-0465-3E5814774BBA}"/>
              </a:ext>
            </a:extLst>
          </p:cNvPr>
          <p:cNvSpPr txBox="1"/>
          <p:nvPr/>
        </p:nvSpPr>
        <p:spPr>
          <a:xfrm>
            <a:off x="4648200" y="4953000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참고 </a:t>
            </a:r>
            <a:r>
              <a:rPr lang="en-US" altLang="ko-KR" b="1" dirty="0"/>
              <a:t>: </a:t>
            </a:r>
            <a:r>
              <a:rPr lang="en-US" altLang="ko-KR" sz="1500" dirty="0">
                <a:hlinkClick r:id="rId4"/>
              </a:rPr>
              <a:t>https://github.com/heeesoo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Verilog_HDL-Report_Verilog_HDL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166568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커리큘럼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8B1583-8206-2A10-9E97-6E285275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1268442"/>
            <a:ext cx="4648200" cy="49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51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목표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64E88-5203-8745-6994-E7B30D5BA220}"/>
              </a:ext>
            </a:extLst>
          </p:cNvPr>
          <p:cNvSpPr txBox="1"/>
          <p:nvPr/>
        </p:nvSpPr>
        <p:spPr>
          <a:xfrm>
            <a:off x="2137664" y="1463785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2</a:t>
            </a:r>
            <a:r>
              <a:rPr lang="ko-KR" altLang="en-US" sz="2000" b="1" dirty="0"/>
              <a:t>학년 마지막 미션 </a:t>
            </a:r>
            <a:r>
              <a:rPr lang="en-US" altLang="ko-KR" sz="2000" b="1" dirty="0"/>
              <a:t>FSM (Finite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State Machine, </a:t>
            </a:r>
            <a:r>
              <a:rPr lang="ko-KR" altLang="en-US" sz="2000" b="1" dirty="0"/>
              <a:t>유한 상태 기계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학년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학기 </a:t>
            </a:r>
            <a:r>
              <a:rPr lang="en-US" altLang="ko-KR" sz="2000" b="1" dirty="0"/>
              <a:t>FPGA Project, 3</a:t>
            </a:r>
            <a:r>
              <a:rPr lang="ko-KR" altLang="en-US" sz="2000" b="1" dirty="0"/>
              <a:t>학년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학기 </a:t>
            </a:r>
            <a:r>
              <a:rPr lang="en-US" altLang="ko-KR" sz="2000" b="1" dirty="0"/>
              <a:t>CPU </a:t>
            </a:r>
            <a:r>
              <a:rPr lang="ko-KR" altLang="en-US" sz="2000" b="1" dirty="0"/>
              <a:t>설계</a:t>
            </a:r>
            <a:r>
              <a:rPr lang="en-US" altLang="ko-KR" sz="2000" b="1" dirty="0"/>
              <a:t>, 4</a:t>
            </a:r>
            <a:r>
              <a:rPr lang="ko-KR" altLang="en-US" sz="2000" b="1" dirty="0"/>
              <a:t>학년 각 방학마다 실시하는 </a:t>
            </a:r>
            <a:r>
              <a:rPr lang="en-US" altLang="ko-KR" sz="2000" b="1" dirty="0"/>
              <a:t>Frontend &amp; Backend, </a:t>
            </a:r>
            <a:r>
              <a:rPr lang="ko-KR" altLang="en-US" sz="2000" b="1" dirty="0" err="1"/>
              <a:t>캡스톤</a:t>
            </a:r>
            <a:r>
              <a:rPr lang="ko-KR" altLang="en-US" sz="2000" b="1" dirty="0"/>
              <a:t> 설계를 대비한 </a:t>
            </a:r>
            <a:r>
              <a:rPr lang="ko-KR" altLang="en-US" sz="2000" b="1" dirty="0" err="1"/>
              <a:t>튜터링</a:t>
            </a:r>
            <a:r>
              <a:rPr lang="en-US" altLang="ko-KR" sz="2000" b="1" dirty="0"/>
              <a:t>;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Verilog</a:t>
            </a:r>
            <a:r>
              <a:rPr lang="ko-KR" alt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는 확실히 많이 오래 쓰인다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# </a:t>
            </a:r>
            <a:r>
              <a:rPr lang="ko-KR" altLang="en-US" sz="2000" b="1" dirty="0"/>
              <a:t>다른 시험과 달리 </a:t>
            </a:r>
            <a:r>
              <a:rPr lang="en-US" altLang="ko-KR" sz="2000" b="1" dirty="0"/>
              <a:t>Verilog</a:t>
            </a:r>
            <a:r>
              <a:rPr lang="ko-KR" altLang="en-US" sz="2000" b="1" dirty="0"/>
              <a:t>기반 디지털 설계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연달아 이어지는 </a:t>
            </a:r>
            <a:r>
              <a:rPr lang="en-US" altLang="ko-KR" sz="2000" b="1" dirty="0"/>
              <a:t>FPGA Project</a:t>
            </a:r>
            <a:r>
              <a:rPr lang="ko-KR" altLang="en-US" sz="2000" b="1" dirty="0"/>
              <a:t>의 경우 족보대로도 안 나오고 평소 실력에 의해 성적이 갈라지기 때문에 평소 꾸준히 연습하는 것이 중요</a:t>
            </a:r>
            <a:r>
              <a:rPr lang="en-US" altLang="ko-KR" sz="2000" b="1" dirty="0"/>
              <a:t>!!!!!!!</a:t>
            </a:r>
            <a:r>
              <a:rPr lang="ko-KR" altLang="en-US" sz="2000" b="1" dirty="0"/>
              <a:t> 🥵🥵🥵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# </a:t>
            </a:r>
            <a:r>
              <a:rPr lang="ko-KR" altLang="en-US" sz="2000" b="1" dirty="0"/>
              <a:t>지난 년도에는 </a:t>
            </a:r>
            <a:r>
              <a:rPr lang="en-US" altLang="ko-KR" sz="2000" b="1" dirty="0"/>
              <a:t>FSM</a:t>
            </a:r>
            <a:r>
              <a:rPr lang="ko-KR" altLang="en-US" sz="2000" b="1" dirty="0"/>
              <a:t>을 활용하여 간단한 </a:t>
            </a:r>
            <a:r>
              <a:rPr lang="en-US" altLang="ko-KR" sz="2000" b="1" dirty="0" err="1"/>
              <a:t>Doorlock</a:t>
            </a:r>
            <a:r>
              <a:rPr lang="ko-KR" altLang="en-US" sz="2000" b="1" dirty="0"/>
              <a:t>을 마지막에 설계하였는데 이번에는 뭘 설계할지 모르겠음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그러니 </a:t>
            </a:r>
            <a:r>
              <a:rPr lang="en-US" altLang="ko-KR" sz="2000" b="1" dirty="0"/>
              <a:t>FSM</a:t>
            </a:r>
            <a:r>
              <a:rPr lang="ko-KR" altLang="en-US" sz="2000" b="1" dirty="0"/>
              <a:t>을 설계하는 법을 학습 목표로 설정</a:t>
            </a:r>
            <a:r>
              <a:rPr lang="en-US" altLang="ko-KR" sz="2000" b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E8757-D5D1-5DE6-E127-21C7908D94AE}"/>
              </a:ext>
            </a:extLst>
          </p:cNvPr>
          <p:cNvSpPr txBox="1"/>
          <p:nvPr/>
        </p:nvSpPr>
        <p:spPr>
          <a:xfrm>
            <a:off x="1981200" y="5677943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꿀팁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:  </a:t>
            </a:r>
            <a:r>
              <a:rPr lang="en-US" altLang="ko-KR" sz="2000" b="1" dirty="0" err="1">
                <a:solidFill>
                  <a:srgbClr val="FF0000"/>
                </a:solidFill>
              </a:rPr>
              <a:t>ATmega</a:t>
            </a:r>
            <a:r>
              <a:rPr lang="ko-KR" altLang="en-US" sz="2000" b="1" dirty="0">
                <a:solidFill>
                  <a:srgbClr val="FF0000"/>
                </a:solidFill>
              </a:rPr>
              <a:t> 시스템 설계</a:t>
            </a:r>
            <a:r>
              <a:rPr lang="en-US" altLang="ko-KR" sz="2000" b="1" dirty="0">
                <a:solidFill>
                  <a:srgbClr val="FF0000"/>
                </a:solidFill>
              </a:rPr>
              <a:t> – </a:t>
            </a:r>
            <a:r>
              <a:rPr lang="ko-KR" altLang="en-US" sz="2000" b="1" dirty="0">
                <a:solidFill>
                  <a:srgbClr val="FF0000"/>
                </a:solidFill>
              </a:rPr>
              <a:t>최종 프로젝트 은상 이상 받으면 </a:t>
            </a:r>
            <a:r>
              <a:rPr lang="en-US" altLang="ko-KR" sz="2000" b="1" dirty="0">
                <a:solidFill>
                  <a:srgbClr val="FF0000"/>
                </a:solidFill>
              </a:rPr>
              <a:t>A+ </a:t>
            </a:r>
            <a:r>
              <a:rPr lang="ko-KR" altLang="en-US" sz="2000" b="1" dirty="0">
                <a:solidFill>
                  <a:srgbClr val="FF0000"/>
                </a:solidFill>
              </a:rPr>
              <a:t>확정 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9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대학 생활의 간단한 로드맵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4894D-0D20-FD36-A4FF-BAEBB61D06AD}"/>
              </a:ext>
            </a:extLst>
          </p:cNvPr>
          <p:cNvSpPr txBox="1"/>
          <p:nvPr/>
        </p:nvSpPr>
        <p:spPr>
          <a:xfrm>
            <a:off x="1676400" y="1395184"/>
            <a:ext cx="883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비교과를 잘 챙기자</a:t>
            </a:r>
            <a:r>
              <a:rPr lang="en-US" altLang="ko-KR" sz="2000" b="1" dirty="0"/>
              <a:t>!!!!!!!!!!!!!!!!!!!!!!!!!!!!!!!!!!!!!!!!!!!!!!!!!!!!!!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2</a:t>
            </a:r>
            <a:r>
              <a:rPr lang="ko-KR" altLang="en-US" sz="2000" b="1" dirty="0"/>
              <a:t>학년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학기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스터디 상생 플러스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교수학습개발센터</a:t>
            </a:r>
            <a:r>
              <a:rPr lang="en-US" altLang="ko-KR" sz="2000" b="1" dirty="0"/>
              <a:t>) – </a:t>
            </a:r>
            <a:r>
              <a:rPr lang="ko-KR" altLang="en-US" sz="2000" b="1" dirty="0"/>
              <a:t>교수님 한 분과 함께 팀 프로젝트</a:t>
            </a:r>
            <a:r>
              <a:rPr lang="en-US" altLang="ko-KR" sz="2000" b="1" dirty="0"/>
              <a:t>,</a:t>
            </a:r>
          </a:p>
          <a:p>
            <a:r>
              <a:rPr lang="en-US" altLang="ko-KR" sz="2000" b="1" dirty="0" err="1"/>
              <a:t>ATmega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상 </a:t>
            </a:r>
            <a:r>
              <a:rPr lang="ko-KR" altLang="en-US" sz="2000" b="1" dirty="0" err="1"/>
              <a:t>받는게</a:t>
            </a:r>
            <a:r>
              <a:rPr lang="ko-KR" altLang="en-US" sz="2000" b="1" dirty="0"/>
              <a:t> 좋다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홍대기교수님이 같이 </a:t>
            </a:r>
            <a:r>
              <a:rPr lang="ko-KR" altLang="en-US" sz="2000" b="1" dirty="0" err="1"/>
              <a:t>논문쓰자고</a:t>
            </a:r>
            <a:r>
              <a:rPr lang="ko-KR" altLang="en-US" sz="2000" b="1" dirty="0"/>
              <a:t> 하심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>
                <a:solidFill>
                  <a:srgbClr val="FF0000"/>
                </a:solidFill>
              </a:rPr>
              <a:t>이 때 영어 </a:t>
            </a:r>
            <a:r>
              <a:rPr lang="ko-KR" altLang="en-US" sz="2000" b="1" dirty="0" err="1">
                <a:solidFill>
                  <a:srgbClr val="FF0000"/>
                </a:solidFill>
              </a:rPr>
              <a:t>오픽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IM2 </a:t>
            </a:r>
            <a:r>
              <a:rPr lang="ko-KR" altLang="en-US" sz="2000" b="1" dirty="0">
                <a:solidFill>
                  <a:srgbClr val="FF0000"/>
                </a:solidFill>
              </a:rPr>
              <a:t>이상 무조건 따자</a:t>
            </a:r>
            <a:r>
              <a:rPr lang="en-US" altLang="ko-KR" sz="2000" b="1" dirty="0">
                <a:solidFill>
                  <a:srgbClr val="FF0000"/>
                </a:solidFill>
              </a:rPr>
              <a:t>!! </a:t>
            </a:r>
            <a:r>
              <a:rPr lang="ko-KR" altLang="en-US" sz="2000" b="1" dirty="0">
                <a:solidFill>
                  <a:srgbClr val="FF0000"/>
                </a:solidFill>
              </a:rPr>
              <a:t>뒤로 가면 시간이 부족하다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/>
          </a:p>
          <a:p>
            <a:r>
              <a:rPr lang="en-US" altLang="ko-KR" sz="2000" b="1" dirty="0"/>
              <a:t>3</a:t>
            </a:r>
            <a:r>
              <a:rPr lang="ko-KR" altLang="en-US" sz="2000" b="1" dirty="0"/>
              <a:t>학년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학기 </a:t>
            </a:r>
            <a:r>
              <a:rPr lang="en-US" altLang="ko-KR" sz="2000" b="1" dirty="0"/>
              <a:t>: FPGA </a:t>
            </a:r>
            <a:r>
              <a:rPr lang="ko-KR" altLang="en-US" sz="2000" b="1" dirty="0"/>
              <a:t>프로젝트 결과물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전기학회 하계 학술대회</a:t>
            </a:r>
            <a:r>
              <a:rPr lang="en-US" altLang="ko-KR" sz="2000" b="1" dirty="0"/>
              <a:t>,</a:t>
            </a:r>
          </a:p>
          <a:p>
            <a:r>
              <a:rPr lang="en-US" altLang="ko-KR" sz="2000" b="1" dirty="0"/>
              <a:t>COSS </a:t>
            </a:r>
            <a:r>
              <a:rPr lang="ko-KR" altLang="en-US" sz="2000" b="1" dirty="0"/>
              <a:t>반도체 설계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경진대회</a:t>
            </a:r>
            <a:r>
              <a:rPr lang="en-US" altLang="ko-KR" sz="2000" b="1" dirty="0"/>
              <a:t>? (</a:t>
            </a:r>
            <a:r>
              <a:rPr lang="ko-KR" altLang="en-US" sz="2000" b="1" dirty="0"/>
              <a:t>마이크로프로세서 관련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이런 거 참여 하는 거 추천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상명대 지능형 로봇공학과에서 하는 거라 지원이 좀 있을 듯</a:t>
            </a:r>
            <a:r>
              <a:rPr lang="en-US" altLang="ko-KR" sz="2000" b="1" dirty="0"/>
              <a:t>?)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3</a:t>
            </a:r>
            <a:r>
              <a:rPr lang="ko-KR" altLang="en-US" sz="2000" b="1" dirty="0"/>
              <a:t>학년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학기 </a:t>
            </a:r>
            <a:r>
              <a:rPr lang="en-US" altLang="ko-KR" sz="2000" b="1" dirty="0"/>
              <a:t>: CPU </a:t>
            </a:r>
            <a:r>
              <a:rPr lang="ko-KR" altLang="en-US" sz="2000" b="1" dirty="0"/>
              <a:t>설계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임베디드 등 전공수업 잘 하고 </a:t>
            </a:r>
            <a:r>
              <a:rPr lang="ko-KR" altLang="en-US" sz="2000" b="1" dirty="0" err="1"/>
              <a:t>캡스톤</a:t>
            </a:r>
            <a:r>
              <a:rPr lang="ko-KR" altLang="en-US" sz="2000" b="1" dirty="0"/>
              <a:t> 준비하자 슬슬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프젝</a:t>
            </a:r>
            <a:r>
              <a:rPr lang="ko-KR" altLang="en-US" sz="2000" b="1" dirty="0"/>
              <a:t> 한 두개 더 </a:t>
            </a:r>
            <a:r>
              <a:rPr lang="ko-KR" altLang="en-US" sz="2000" b="1" dirty="0" err="1"/>
              <a:t>하는거</a:t>
            </a:r>
            <a:r>
              <a:rPr lang="ko-KR" altLang="en-US" sz="2000" b="1" dirty="0"/>
              <a:t> 추천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4</a:t>
            </a:r>
            <a:r>
              <a:rPr lang="ko-KR" altLang="en-US" sz="2000" b="1" dirty="0"/>
              <a:t>학년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학기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캡스톤</a:t>
            </a:r>
            <a:r>
              <a:rPr lang="ko-KR" altLang="en-US" sz="2000" b="1" dirty="0"/>
              <a:t> 하고 </a:t>
            </a:r>
            <a:r>
              <a:rPr lang="ko-KR" altLang="en-US" sz="2000" b="1" dirty="0">
                <a:solidFill>
                  <a:srgbClr val="FF0000"/>
                </a:solidFill>
              </a:rPr>
              <a:t>가을에 있을 반도체 설계대전 준비</a:t>
            </a:r>
            <a:r>
              <a:rPr lang="en-US" altLang="ko-KR" sz="2000" b="1" dirty="0">
                <a:solidFill>
                  <a:srgbClr val="FF0000"/>
                </a:solidFill>
              </a:rPr>
              <a:t>(1</a:t>
            </a:r>
            <a:r>
              <a:rPr lang="ko-KR" altLang="en-US" sz="2000" b="1" dirty="0">
                <a:solidFill>
                  <a:srgbClr val="FF0000"/>
                </a:solidFill>
              </a:rPr>
              <a:t>등 대통령 상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8591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</a:t>
            </a:r>
            <a:r>
              <a:rPr lang="ko-KR" altLang="en-US" dirty="0"/>
              <a:t> </a:t>
            </a:r>
            <a:r>
              <a:rPr lang="en-US" altLang="ko-KR" dirty="0"/>
              <a:t>HDL</a:t>
            </a:r>
            <a:r>
              <a:rPr lang="ko-KR" altLang="en-US" dirty="0"/>
              <a:t>의 기본 문법 </a:t>
            </a:r>
            <a:r>
              <a:rPr lang="en-US" altLang="ko-KR" dirty="0"/>
              <a:t>&amp; Tools </a:t>
            </a:r>
            <a:r>
              <a:rPr lang="ko-KR" altLang="en-US" dirty="0"/>
              <a:t>등 모르는 거 질문</a:t>
            </a:r>
            <a:endParaRPr lang="ru-RU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AD17C-1B90-7706-C959-B667A2F6F28A}"/>
              </a:ext>
            </a:extLst>
          </p:cNvPr>
          <p:cNvSpPr txBox="1"/>
          <p:nvPr/>
        </p:nvSpPr>
        <p:spPr>
          <a:xfrm>
            <a:off x="3471893" y="1856849"/>
            <a:ext cx="52482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 : </a:t>
            </a:r>
          </a:p>
          <a:p>
            <a:r>
              <a:rPr lang="ko-KR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▣ </a:t>
            </a: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</a:p>
          <a:p>
            <a:pPr marL="685800" indent="-685800">
              <a:buFontTx/>
              <a:buChar char="-"/>
            </a:pP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ko-KR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설계 </a:t>
            </a: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VS Code</a:t>
            </a:r>
          </a:p>
          <a:p>
            <a:pPr marL="685800" indent="-685800">
              <a:buFontTx/>
              <a:buChar char="-"/>
            </a:pP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: </a:t>
            </a:r>
            <a:r>
              <a:rPr lang="en-US" altLang="ko-KR" sz="3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Modelsim</a:t>
            </a: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20.1</a:t>
            </a:r>
          </a:p>
          <a:p>
            <a:pPr marL="685800" indent="-685800">
              <a:buFontTx/>
              <a:buChar char="-"/>
            </a:pPr>
            <a:endParaRPr lang="en-US" altLang="ko-KR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▣ </a:t>
            </a: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</a:p>
          <a:p>
            <a:pPr marL="685800" indent="-685800">
              <a:buFontTx/>
              <a:buChar char="-"/>
            </a:pP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ko-KR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설계 </a:t>
            </a: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3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iverilog</a:t>
            </a:r>
            <a:endParaRPr lang="en-US" altLang="ko-KR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Tx/>
              <a:buChar char="-"/>
            </a:pP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-Simulation : </a:t>
            </a:r>
            <a:r>
              <a:rPr lang="en-US" altLang="ko-KR" sz="3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gtk</a:t>
            </a: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wave 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903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</a:t>
            </a:r>
            <a:r>
              <a:rPr lang="ko-KR" altLang="en-US" dirty="0"/>
              <a:t> </a:t>
            </a:r>
            <a:r>
              <a:rPr lang="en-US" altLang="ko-KR" dirty="0"/>
              <a:t>HDL</a:t>
            </a:r>
            <a:r>
              <a:rPr lang="ko-KR" altLang="en-US" dirty="0"/>
              <a:t>의 기본 문법 </a:t>
            </a:r>
            <a:r>
              <a:rPr lang="en-US" altLang="ko-KR" dirty="0"/>
              <a:t>&amp; Tools </a:t>
            </a:r>
            <a:r>
              <a:rPr lang="ko-KR" altLang="en-US" dirty="0"/>
              <a:t>등 모르는 거 질문</a:t>
            </a:r>
            <a:endParaRPr lang="ru-RU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AD17C-1B90-7706-C959-B667A2F6F28A}"/>
              </a:ext>
            </a:extLst>
          </p:cNvPr>
          <p:cNvSpPr txBox="1"/>
          <p:nvPr/>
        </p:nvSpPr>
        <p:spPr>
          <a:xfrm>
            <a:off x="3657600" y="2228671"/>
            <a:ext cx="4876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&amp; A</a:t>
            </a:r>
            <a:endParaRPr lang="ko-KR" altLang="en-US" sz="15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4602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9618</TotalTime>
  <Words>625</Words>
  <Application>Microsoft Office PowerPoint</Application>
  <PresentationFormat>와이드스크린</PresentationFormat>
  <Paragraphs>93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202021295 김희수 System Semiconductor Engineering University of Sangmyung</vt:lpstr>
      <vt:lpstr>Contents</vt:lpstr>
      <vt:lpstr>Verilog HDL 이란?</vt:lpstr>
      <vt:lpstr>Verilog HDL 이란?</vt:lpstr>
      <vt:lpstr>커리큘럼</vt:lpstr>
      <vt:lpstr>목표</vt:lpstr>
      <vt:lpstr>대학 생활의 간단한 로드맵</vt:lpstr>
      <vt:lpstr>Verilog HDL의 기본 문법 &amp; Tools 등 모르는 거 질문</vt:lpstr>
      <vt:lpstr>Verilog HDL의 기본 문법 &amp; Tools 등 모르는 거 질문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김희수</cp:lastModifiedBy>
  <cp:revision>515</cp:revision>
  <dcterms:created xsi:type="dcterms:W3CDTF">2013-05-12T07:12:15Z</dcterms:created>
  <dcterms:modified xsi:type="dcterms:W3CDTF">2024-09-09T13:31:22Z</dcterms:modified>
</cp:coreProperties>
</file>