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6" r:id="rId3"/>
    <p:sldId id="467" r:id="rId4"/>
    <p:sldId id="516" r:id="rId5"/>
    <p:sldId id="517" r:id="rId6"/>
    <p:sldId id="520" r:id="rId7"/>
    <p:sldId id="521" r:id="rId8"/>
    <p:sldId id="519" r:id="rId9"/>
    <p:sldId id="490" r:id="rId10"/>
    <p:sldId id="513" r:id="rId11"/>
    <p:sldId id="518" r:id="rId12"/>
    <p:sldId id="515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88" autoAdjust="0"/>
  </p:normalViewPr>
  <p:slideViewPr>
    <p:cSldViewPr>
      <p:cViewPr varScale="1">
        <p:scale>
          <a:sx n="71" d="100"/>
          <a:sy n="71" d="100"/>
        </p:scale>
        <p:origin x="113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2024-09-24 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11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7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04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0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4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8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6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01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8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9/24/2024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9/24/2024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Tutoring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410384"/>
            <a:ext cx="960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dirty="0">
                <a:solidFill>
                  <a:srgbClr val="C00000"/>
                </a:solidFill>
              </a:rPr>
              <a:t>Tutoring – Lab02.</a:t>
            </a:r>
            <a:r>
              <a:rPr lang="ko-KR" altLang="en-US" sz="3400" b="1" dirty="0">
                <a:solidFill>
                  <a:srgbClr val="C00000"/>
                </a:solidFill>
              </a:rPr>
              <a:t> </a:t>
            </a:r>
            <a:r>
              <a:rPr lang="en-US" altLang="ko-KR" sz="3400" b="1" dirty="0">
                <a:solidFill>
                  <a:srgbClr val="C00000"/>
                </a:solidFill>
              </a:rPr>
              <a:t>Basic Syntax &amp; Basic Logic</a:t>
            </a:r>
            <a:endParaRPr lang="en-US" sz="3400" b="1" dirty="0">
              <a:solidFill>
                <a:srgbClr val="C00000"/>
              </a:solidFill>
            </a:endParaRPr>
          </a:p>
          <a:p>
            <a:pPr algn="r"/>
            <a:r>
              <a:rPr lang="en-US" sz="2000" b="1" dirty="0">
                <a:solidFill>
                  <a:srgbClr val="C00000"/>
                </a:solidFill>
              </a:rPr>
              <a:t>Verilog</a:t>
            </a:r>
            <a:r>
              <a:rPr lang="ko-KR" altLang="en-US" sz="2000" b="1" dirty="0">
                <a:solidFill>
                  <a:srgbClr val="C00000"/>
                </a:solidFill>
              </a:rPr>
              <a:t>기반 디지털시스템 설계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202021295 </a:t>
            </a:r>
            <a:r>
              <a:rPr lang="ko-KR" altLang="en-US" sz="2000" dirty="0"/>
              <a:t>김희수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Gate-Level Modeling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93D6E-54C7-C301-FA40-B0DD846B6A3C}"/>
              </a:ext>
            </a:extLst>
          </p:cNvPr>
          <p:cNvSpPr txBox="1"/>
          <p:nvPr/>
        </p:nvSpPr>
        <p:spPr>
          <a:xfrm>
            <a:off x="798935" y="1447800"/>
            <a:ext cx="3086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* Example : 4bit Adder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CD84E-7304-D100-FC68-0934B85C907C}"/>
              </a:ext>
            </a:extLst>
          </p:cNvPr>
          <p:cNvSpPr txBox="1"/>
          <p:nvPr/>
        </p:nvSpPr>
        <p:spPr>
          <a:xfrm>
            <a:off x="1724025" y="2229654"/>
            <a:ext cx="87439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게이트 단위 하나하나 따지기</a:t>
            </a:r>
            <a:endParaRPr lang="en-US" altLang="ko-KR" sz="5000" dirty="0"/>
          </a:p>
          <a:p>
            <a:endParaRPr lang="en-US" altLang="ko-KR" sz="5000" dirty="0"/>
          </a:p>
          <a:p>
            <a:r>
              <a:rPr lang="ko-KR" altLang="en-US" sz="5000" dirty="0"/>
              <a:t>하나하나 섬세하게 논리대로 짤 수 있기에 실수 확률이 적음</a:t>
            </a:r>
            <a:r>
              <a:rPr lang="en-US" altLang="ko-KR" sz="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6568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Result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93D6E-54C7-C301-FA40-B0DD846B6A3C}"/>
              </a:ext>
            </a:extLst>
          </p:cNvPr>
          <p:cNvSpPr txBox="1"/>
          <p:nvPr/>
        </p:nvSpPr>
        <p:spPr>
          <a:xfrm>
            <a:off x="798935" y="1447800"/>
            <a:ext cx="3086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* Example : 4bit Adder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80443-068E-A8F9-A793-5D8A19EA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1" y="2229654"/>
            <a:ext cx="11781273" cy="1695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FF097D-761D-8733-75EB-B62098CE8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51" y="4114800"/>
            <a:ext cx="1178127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85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 &amp; Answer time</a:t>
            </a:r>
            <a:endParaRPr lang="ru-RU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AD17C-1B90-7706-C959-B667A2F6F28A}"/>
              </a:ext>
            </a:extLst>
          </p:cNvPr>
          <p:cNvSpPr txBox="1"/>
          <p:nvPr/>
        </p:nvSpPr>
        <p:spPr>
          <a:xfrm>
            <a:off x="3657600" y="2228671"/>
            <a:ext cx="4876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&amp; A</a:t>
            </a:r>
            <a:endParaRPr lang="ko-KR" altLang="en-US" sz="15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460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Using Guide</a:t>
            </a:r>
          </a:p>
          <a:p>
            <a:endParaRPr lang="en-US" altLang="ko-KR" dirty="0"/>
          </a:p>
          <a:p>
            <a:r>
              <a:rPr lang="en-US" altLang="ko-KR" dirty="0"/>
              <a:t>Digital Design Method</a:t>
            </a:r>
          </a:p>
          <a:p>
            <a:pPr lvl="1"/>
            <a:r>
              <a:rPr lang="en-US" altLang="ko-KR" dirty="0"/>
              <a:t>TOP – DOWN Method</a:t>
            </a:r>
          </a:p>
          <a:p>
            <a:pPr lvl="1"/>
            <a:r>
              <a:rPr lang="en-US" altLang="ko-KR" dirty="0"/>
              <a:t>BOTTOM – UP Method</a:t>
            </a:r>
          </a:p>
          <a:p>
            <a:endParaRPr lang="en-US" altLang="ko-KR" dirty="0"/>
          </a:p>
          <a:p>
            <a:r>
              <a:rPr lang="en-US" altLang="ko-KR" dirty="0"/>
              <a:t>Dataflow-level Modeling 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Gate-level Modeling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Q&amp;A</a:t>
            </a:r>
          </a:p>
          <a:p>
            <a:endParaRPr lang="en-US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Using Guide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871EB2-969E-DFF2-0C12-51F485E5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26650"/>
            <a:ext cx="3605376" cy="260469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65808B-9A06-9F2F-6975-9AF40EE9BFA1}"/>
              </a:ext>
            </a:extLst>
          </p:cNvPr>
          <p:cNvCxnSpPr>
            <a:cxnSpLocks/>
          </p:cNvCxnSpPr>
          <p:nvPr/>
        </p:nvCxnSpPr>
        <p:spPr>
          <a:xfrm flipH="1">
            <a:off x="2514600" y="1905000"/>
            <a:ext cx="3581400" cy="7620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969DDF-69B0-9203-1234-FC2F7C448A28}"/>
              </a:ext>
            </a:extLst>
          </p:cNvPr>
          <p:cNvSpPr txBox="1"/>
          <p:nvPr/>
        </p:nvSpPr>
        <p:spPr>
          <a:xfrm>
            <a:off x="6553200" y="1600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simulation folder : </a:t>
            </a:r>
            <a:r>
              <a:rPr lang="ko-KR" altLang="en-US" dirty="0"/>
              <a:t>시뮬레이션에 필요한 파일들을 이 곳에 저장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014964-BF8E-1BC9-FAA5-64043095B3ED}"/>
              </a:ext>
            </a:extLst>
          </p:cNvPr>
          <p:cNvCxnSpPr>
            <a:cxnSpLocks/>
          </p:cNvCxnSpPr>
          <p:nvPr/>
        </p:nvCxnSpPr>
        <p:spPr>
          <a:xfrm flipH="1">
            <a:off x="2722582" y="3098500"/>
            <a:ext cx="3397394" cy="1855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A2E416-B724-B0FD-E316-D0699DA368BA}"/>
              </a:ext>
            </a:extLst>
          </p:cNvPr>
          <p:cNvSpPr txBox="1"/>
          <p:nvPr/>
        </p:nvSpPr>
        <p:spPr>
          <a:xfrm>
            <a:off x="6553200" y="2637753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run.f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나중에 돌려야 할 </a:t>
            </a:r>
            <a:r>
              <a:rPr lang="en-US" altLang="ko-KR" dirty="0"/>
              <a:t>v</a:t>
            </a:r>
            <a:r>
              <a:rPr lang="ko-KR" altLang="en-US" dirty="0"/>
              <a:t>파일이 많을 경우 일일이 하나씩 컴파일하기 어렵기 때문에 여기에 컴파일할 파일의 경로 저장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972D65-1622-0286-9ABF-1E7C12DA1D2C}"/>
              </a:ext>
            </a:extLst>
          </p:cNvPr>
          <p:cNvCxnSpPr>
            <a:cxnSpLocks/>
          </p:cNvCxnSpPr>
          <p:nvPr/>
        </p:nvCxnSpPr>
        <p:spPr>
          <a:xfrm flipH="1" flipV="1">
            <a:off x="3458464" y="3650650"/>
            <a:ext cx="2661512" cy="8451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A7744B-CD01-102D-C03F-85CFAAEFC4EF}"/>
              </a:ext>
            </a:extLst>
          </p:cNvPr>
          <p:cNvSpPr txBox="1"/>
          <p:nvPr/>
        </p:nvSpPr>
        <p:spPr>
          <a:xfrm>
            <a:off x="6553200" y="4073225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testbench.tcl</a:t>
            </a:r>
            <a:r>
              <a:rPr lang="en-US" altLang="ko-KR" dirty="0"/>
              <a:t> : </a:t>
            </a:r>
            <a:r>
              <a:rPr lang="ko-KR" altLang="en-US" dirty="0"/>
              <a:t>시뮬레이션 환경 설정</a:t>
            </a:r>
            <a:r>
              <a:rPr lang="en-US" altLang="ko-KR" dirty="0"/>
              <a:t>, </a:t>
            </a:r>
            <a:r>
              <a:rPr lang="ko-KR" altLang="en-US" dirty="0"/>
              <a:t>컴파일 및 시뮬레이션 과정을 자동화 하는 파일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나중에 </a:t>
            </a:r>
            <a:r>
              <a:rPr lang="en-US" altLang="ko-KR" dirty="0"/>
              <a:t>Linux</a:t>
            </a:r>
            <a:r>
              <a:rPr lang="ko-KR" altLang="en-US" dirty="0"/>
              <a:t>에서 </a:t>
            </a:r>
            <a:r>
              <a:rPr lang="en-US" altLang="ko-KR" dirty="0" err="1"/>
              <a:t>Makefile</a:t>
            </a:r>
            <a:r>
              <a:rPr lang="en-US" altLang="ko-KR" dirty="0"/>
              <a:t> (</a:t>
            </a:r>
            <a:r>
              <a:rPr lang="ko-KR" altLang="en-US" dirty="0"/>
              <a:t>컴파일후 시뮬레이션 결과를 간단하게 돌릴 수 있는 파일</a:t>
            </a:r>
            <a:r>
              <a:rPr lang="en-US" altLang="ko-KR" dirty="0"/>
              <a:t>) </a:t>
            </a:r>
            <a:r>
              <a:rPr lang="ko-KR" altLang="en-US" dirty="0"/>
              <a:t>과 비슷한 역할을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Using Guide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871EB2-969E-DFF2-0C12-51F485E5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26650"/>
            <a:ext cx="3605376" cy="260469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972D65-1622-0286-9ABF-1E7C12DA1D2C}"/>
              </a:ext>
            </a:extLst>
          </p:cNvPr>
          <p:cNvCxnSpPr>
            <a:cxnSpLocks/>
          </p:cNvCxnSpPr>
          <p:nvPr/>
        </p:nvCxnSpPr>
        <p:spPr>
          <a:xfrm flipH="1">
            <a:off x="3098088" y="2059415"/>
            <a:ext cx="2895600" cy="18357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A7744B-CD01-102D-C03F-85CFAAEFC4EF}"/>
              </a:ext>
            </a:extLst>
          </p:cNvPr>
          <p:cNvSpPr txBox="1"/>
          <p:nvPr/>
        </p:nvSpPr>
        <p:spPr>
          <a:xfrm>
            <a:off x="6553200" y="440818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testbench : module </a:t>
            </a:r>
            <a:r>
              <a:rPr lang="ko-KR" altLang="en-US" dirty="0" err="1"/>
              <a:t>파일말고</a:t>
            </a:r>
            <a:r>
              <a:rPr lang="ko-KR" altLang="en-US" dirty="0"/>
              <a:t> </a:t>
            </a:r>
            <a:r>
              <a:rPr lang="en-US" altLang="ko-KR" dirty="0"/>
              <a:t>testbench </a:t>
            </a:r>
            <a:r>
              <a:rPr lang="ko-KR" altLang="en-US" dirty="0"/>
              <a:t>파일이 들어있음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8A6DD-37A5-F5B7-9545-81F851FFC113}"/>
              </a:ext>
            </a:extLst>
          </p:cNvPr>
          <p:cNvSpPr txBox="1"/>
          <p:nvPr/>
        </p:nvSpPr>
        <p:spPr>
          <a:xfrm>
            <a:off x="6553200" y="13716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vsim.wlf</a:t>
            </a:r>
            <a:r>
              <a:rPr lang="en-US" altLang="ko-KR" dirty="0"/>
              <a:t> : </a:t>
            </a:r>
            <a:r>
              <a:rPr lang="ko-KR" altLang="en-US" dirty="0"/>
              <a:t>파형 데이터 저장</a:t>
            </a:r>
            <a:r>
              <a:rPr lang="en-US" altLang="ko-KR" dirty="0"/>
              <a:t>(</a:t>
            </a:r>
            <a:r>
              <a:rPr lang="ko-KR" altLang="en-US" dirty="0"/>
              <a:t>시뮬레이션 결과 기록 로그 파일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나중에 </a:t>
            </a:r>
            <a:r>
              <a:rPr lang="en-US" altLang="ko-KR" dirty="0"/>
              <a:t>Linux</a:t>
            </a:r>
            <a:r>
              <a:rPr lang="ko-KR" altLang="en-US" dirty="0"/>
              <a:t>에서 </a:t>
            </a:r>
            <a:r>
              <a:rPr lang="en-US" altLang="ko-KR" dirty="0"/>
              <a:t>vvp.log,</a:t>
            </a:r>
            <a:r>
              <a:rPr lang="ko-KR" altLang="en-US" dirty="0"/>
              <a:t> </a:t>
            </a:r>
            <a:r>
              <a:rPr lang="en-US" altLang="ko-KR" dirty="0"/>
              <a:t>compile.log</a:t>
            </a:r>
            <a:r>
              <a:rPr lang="ko-KR" altLang="en-US" dirty="0"/>
              <a:t>와 같이 시뮬레이션 및 컴파일 결과를 이곳에 기록</a:t>
            </a:r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90C14C-8419-A7BD-B756-6C105B9B7B37}"/>
              </a:ext>
            </a:extLst>
          </p:cNvPr>
          <p:cNvCxnSpPr>
            <a:cxnSpLocks/>
          </p:cNvCxnSpPr>
          <p:nvPr/>
        </p:nvCxnSpPr>
        <p:spPr>
          <a:xfrm flipH="1">
            <a:off x="2831388" y="3706125"/>
            <a:ext cx="3493212" cy="4918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7035CA-72AB-02A0-DB7A-2EA6B0EBE2F0}"/>
              </a:ext>
            </a:extLst>
          </p:cNvPr>
          <p:cNvSpPr txBox="1"/>
          <p:nvPr/>
        </p:nvSpPr>
        <p:spPr>
          <a:xfrm>
            <a:off x="6553200" y="339363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(source) , </a:t>
            </a:r>
            <a:r>
              <a:rPr lang="en-US" altLang="ko-KR" dirty="0" err="1"/>
              <a:t>rtl</a:t>
            </a:r>
            <a:r>
              <a:rPr lang="en-US" altLang="ko-KR" dirty="0"/>
              <a:t> : Verilog Module file</a:t>
            </a:r>
            <a:r>
              <a:rPr lang="ko-KR" altLang="en-US" dirty="0"/>
              <a:t>들이 </a:t>
            </a:r>
            <a:r>
              <a:rPr lang="ko-KR" altLang="en-US" dirty="0" err="1"/>
              <a:t>저장되어있는</a:t>
            </a:r>
            <a:r>
              <a:rPr lang="ko-KR" altLang="en-US" dirty="0"/>
              <a:t> 폴더</a:t>
            </a:r>
            <a:endParaRPr lang="en-US" altLang="ko-KR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01E4E3-AF17-E8FA-D956-0A8EAF71AB19}"/>
              </a:ext>
            </a:extLst>
          </p:cNvPr>
          <p:cNvCxnSpPr>
            <a:cxnSpLocks/>
          </p:cNvCxnSpPr>
          <p:nvPr/>
        </p:nvCxnSpPr>
        <p:spPr>
          <a:xfrm flipH="1" flipV="1">
            <a:off x="3098088" y="4582425"/>
            <a:ext cx="3226512" cy="435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545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Using Guide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8A6DD-37A5-F5B7-9545-81F851FFC113}"/>
              </a:ext>
            </a:extLst>
          </p:cNvPr>
          <p:cNvSpPr txBox="1"/>
          <p:nvPr/>
        </p:nvSpPr>
        <p:spPr>
          <a:xfrm>
            <a:off x="1714500" y="3075057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ModelSIM</a:t>
            </a:r>
            <a:r>
              <a:rPr lang="en-US" altLang="ko-KR" sz="4000" dirty="0"/>
              <a:t> CLI ( Command Line Interface)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26F193-663E-CA61-00A7-5DD1CB014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4" t="15547" r="2338"/>
          <a:stretch/>
        </p:blipFill>
        <p:spPr>
          <a:xfrm>
            <a:off x="6781800" y="4648200"/>
            <a:ext cx="3848100" cy="489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A0D049-84AA-5FF6-093D-B56709FFE990}"/>
              </a:ext>
            </a:extLst>
          </p:cNvPr>
          <p:cNvSpPr txBox="1"/>
          <p:nvPr/>
        </p:nvSpPr>
        <p:spPr>
          <a:xfrm>
            <a:off x="4429124" y="4692996"/>
            <a:ext cx="235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 Reference Source: </a:t>
            </a:r>
          </a:p>
        </p:txBody>
      </p:sp>
    </p:spTree>
    <p:extLst>
      <p:ext uri="{BB962C8B-B14F-4D97-AF65-F5344CB8AC3E}">
        <p14:creationId xmlns:p14="http://schemas.microsoft.com/office/powerpoint/2010/main" val="37945247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Digital Design Method : TOP – DOWN Method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BC97D-F482-5A1A-F890-C8AA70ABE914}"/>
              </a:ext>
            </a:extLst>
          </p:cNvPr>
          <p:cNvSpPr txBox="1"/>
          <p:nvPr/>
        </p:nvSpPr>
        <p:spPr>
          <a:xfrm>
            <a:off x="4025900" y="1371600"/>
            <a:ext cx="4140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TOP – Down Method</a:t>
            </a:r>
            <a:endParaRPr lang="ko-KR" altLang="en-US" sz="3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43893-C02D-7286-BE3C-23937F863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2" t="16363" r="14974" b="42221"/>
          <a:stretch/>
        </p:blipFill>
        <p:spPr>
          <a:xfrm>
            <a:off x="2438400" y="2239210"/>
            <a:ext cx="7543800" cy="23396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94C2E5-2ED6-E1F0-0268-A4316B804640}"/>
              </a:ext>
            </a:extLst>
          </p:cNvPr>
          <p:cNvSpPr txBox="1"/>
          <p:nvPr/>
        </p:nvSpPr>
        <p:spPr>
          <a:xfrm>
            <a:off x="2184400" y="5067505"/>
            <a:ext cx="805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최상위 블록 정의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만드는데 필요한 하위 블록들을 확인해감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하위 블록을 확인하며 나가고 더 이상 나뉘지 않는 부분까지 나눔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64416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Digital Design Method : Bottom – Up Method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BC97D-F482-5A1A-F890-C8AA70ABE914}"/>
              </a:ext>
            </a:extLst>
          </p:cNvPr>
          <p:cNvSpPr txBox="1"/>
          <p:nvPr/>
        </p:nvSpPr>
        <p:spPr>
          <a:xfrm>
            <a:off x="4025900" y="1371600"/>
            <a:ext cx="4140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Bottom – Up Method</a:t>
            </a:r>
            <a:endParaRPr lang="ko-KR" altLang="en-US" sz="3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211135-C3DF-9B52-E7FE-698B49A34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8" t="48343" r="15664" b="10553"/>
          <a:stretch/>
        </p:blipFill>
        <p:spPr>
          <a:xfrm>
            <a:off x="2438400" y="2239210"/>
            <a:ext cx="7543800" cy="23396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D4D2B7-1319-C4C0-CC41-B10075D19427}"/>
              </a:ext>
            </a:extLst>
          </p:cNvPr>
          <p:cNvSpPr txBox="1"/>
          <p:nvPr/>
        </p:nvSpPr>
        <p:spPr>
          <a:xfrm>
            <a:off x="1892300" y="4959783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필요한 블록들을 우선 만들고 이들을 이용해서 더 큰 셀들을 만들어 나감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이런 방식으로 최상위 블록까지 </a:t>
            </a:r>
            <a:r>
              <a:rPr lang="ko-KR" altLang="en-US" sz="2000" dirty="0" err="1"/>
              <a:t>만들어감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17856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Digital Design Method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BC97D-F482-5A1A-F890-C8AA70ABE914}"/>
              </a:ext>
            </a:extLst>
          </p:cNvPr>
          <p:cNvSpPr txBox="1"/>
          <p:nvPr/>
        </p:nvSpPr>
        <p:spPr>
          <a:xfrm>
            <a:off x="1640332" y="2844224"/>
            <a:ext cx="8911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한 방식에 의존하기 힘들고 코드를 </a:t>
            </a:r>
            <a:r>
              <a:rPr lang="ko-KR" altLang="en-US" sz="3500" dirty="0" err="1"/>
              <a:t>짜다보면</a:t>
            </a:r>
            <a:r>
              <a:rPr lang="ko-KR" altLang="en-US" sz="3500" dirty="0"/>
              <a:t> 두 방식을 같이 계속 사용할거임</a:t>
            </a:r>
            <a:r>
              <a:rPr lang="en-US" altLang="ko-KR" sz="3500" dirty="0"/>
              <a:t>.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1114860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Dataflow-Level Modeling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BB29F-BF46-B5E3-AE54-DB358980F76E}"/>
              </a:ext>
            </a:extLst>
          </p:cNvPr>
          <p:cNvSpPr txBox="1"/>
          <p:nvPr/>
        </p:nvSpPr>
        <p:spPr>
          <a:xfrm>
            <a:off x="798935" y="1447800"/>
            <a:ext cx="3086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* Example : 4bit Adder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E9F57-2E06-8237-BAF0-82A654A445F7}"/>
              </a:ext>
            </a:extLst>
          </p:cNvPr>
          <p:cNvSpPr txBox="1"/>
          <p:nvPr/>
        </p:nvSpPr>
        <p:spPr>
          <a:xfrm>
            <a:off x="2341985" y="2546834"/>
            <a:ext cx="7505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추상적 개념</a:t>
            </a:r>
            <a:r>
              <a:rPr lang="en-US" altLang="ko-KR" sz="5000" dirty="0"/>
              <a:t> + </a:t>
            </a:r>
            <a:r>
              <a:rPr lang="ko-KR" altLang="en-US" sz="5000" dirty="0"/>
              <a:t>조건문</a:t>
            </a:r>
            <a:endParaRPr lang="en-US" altLang="ko-KR" sz="5000" dirty="0"/>
          </a:p>
          <a:p>
            <a:endParaRPr lang="en-US" altLang="ko-KR" sz="5000" dirty="0"/>
          </a:p>
          <a:p>
            <a:r>
              <a:rPr lang="ko-KR" altLang="en-US" sz="5000" dirty="0"/>
              <a:t>수업에서 가장 많이 쓰임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13954651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9688</TotalTime>
  <Words>332</Words>
  <Application>Microsoft Office PowerPoint</Application>
  <PresentationFormat>와이드스크린</PresentationFormat>
  <Paragraphs>77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202021295 김희수 System Semiconductor Engineering University of Sangmyung</vt:lpstr>
      <vt:lpstr>Contents</vt:lpstr>
      <vt:lpstr>Using Guide</vt:lpstr>
      <vt:lpstr>Using Guide</vt:lpstr>
      <vt:lpstr>Using Guide</vt:lpstr>
      <vt:lpstr>Digital Design Method : TOP – DOWN Method</vt:lpstr>
      <vt:lpstr>Digital Design Method : Bottom – Up Method</vt:lpstr>
      <vt:lpstr>Digital Design Method</vt:lpstr>
      <vt:lpstr>Dataflow-Level Modeling</vt:lpstr>
      <vt:lpstr>Gate-Level Modeling</vt:lpstr>
      <vt:lpstr>Result</vt:lpstr>
      <vt:lpstr>Question &amp; Answer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김희수</cp:lastModifiedBy>
  <cp:revision>542</cp:revision>
  <dcterms:created xsi:type="dcterms:W3CDTF">2013-05-12T07:12:15Z</dcterms:created>
  <dcterms:modified xsi:type="dcterms:W3CDTF">2024-09-24T12:25:26Z</dcterms:modified>
</cp:coreProperties>
</file>