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  <p:sldMasterId id="2147483831" r:id="rId2"/>
    <p:sldMasterId id="2147483880" r:id="rId3"/>
  </p:sldMasterIdLst>
  <p:notesMasterIdLst>
    <p:notesMasterId r:id="rId41"/>
  </p:notesMasterIdLst>
  <p:sldIdLst>
    <p:sldId id="433" r:id="rId4"/>
    <p:sldId id="435" r:id="rId5"/>
    <p:sldId id="638" r:id="rId6"/>
    <p:sldId id="599" r:id="rId7"/>
    <p:sldId id="600" r:id="rId8"/>
    <p:sldId id="602" r:id="rId9"/>
    <p:sldId id="603" r:id="rId10"/>
    <p:sldId id="606" r:id="rId11"/>
    <p:sldId id="607" r:id="rId12"/>
    <p:sldId id="614" r:id="rId13"/>
    <p:sldId id="615" r:id="rId14"/>
    <p:sldId id="610" r:id="rId15"/>
    <p:sldId id="616" r:id="rId16"/>
    <p:sldId id="617" r:id="rId17"/>
    <p:sldId id="620" r:id="rId18"/>
    <p:sldId id="612" r:id="rId19"/>
    <p:sldId id="613" r:id="rId20"/>
    <p:sldId id="621" r:id="rId21"/>
    <p:sldId id="632" r:id="rId22"/>
    <p:sldId id="622" r:id="rId23"/>
    <p:sldId id="623" r:id="rId24"/>
    <p:sldId id="624" r:id="rId25"/>
    <p:sldId id="625" r:id="rId26"/>
    <p:sldId id="626" r:id="rId27"/>
    <p:sldId id="618" r:id="rId28"/>
    <p:sldId id="627" r:id="rId29"/>
    <p:sldId id="628" r:id="rId30"/>
    <p:sldId id="629" r:id="rId31"/>
    <p:sldId id="631" r:id="rId32"/>
    <p:sldId id="630" r:id="rId33"/>
    <p:sldId id="619" r:id="rId34"/>
    <p:sldId id="636" r:id="rId35"/>
    <p:sldId id="641" r:id="rId36"/>
    <p:sldId id="637" r:id="rId37"/>
    <p:sldId id="633" r:id="rId38"/>
    <p:sldId id="639" r:id="rId39"/>
    <p:sldId id="640" r:id="rId40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3366FF"/>
    <a:srgbClr val="6699FF"/>
    <a:srgbClr val="FFCC66"/>
    <a:srgbClr val="FFCC00"/>
    <a:srgbClr val="FFFF99"/>
    <a:srgbClr val="D5FFFF"/>
    <a:srgbClr val="9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7358" autoAdjust="0"/>
  </p:normalViewPr>
  <p:slideViewPr>
    <p:cSldViewPr>
      <p:cViewPr varScale="1">
        <p:scale>
          <a:sx n="110" d="100"/>
          <a:sy n="110" d="100"/>
        </p:scale>
        <p:origin x="-498" y="-84"/>
      </p:cViewPr>
      <p:guideLst>
        <p:guide orient="horz" pos="2160"/>
        <p:guide orient="horz" pos="754"/>
        <p:guide orient="horz" pos="119"/>
        <p:guide orient="horz" pos="4156"/>
        <p:guide orient="horz" pos="1094"/>
        <p:guide pos="3120"/>
        <p:guide pos="262"/>
        <p:guide pos="5978"/>
        <p:guide pos="512"/>
        <p:guide pos="57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3C029BE-C82E-4FB1-B7D4-E69216A72B62}" type="datetimeFigureOut">
              <a:rPr lang="ko-KR" altLang="en-US"/>
              <a:pPr>
                <a:defRPr/>
              </a:pPr>
              <a:t>2016-08-30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170C6F2-6D24-47FB-891E-C9A430C56F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983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굴림" pitchFamily="50" charset="-127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굴림" pitchFamily="50" charset="-127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굴림" pitchFamily="50" charset="-127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굴림" pitchFamily="50" charset="-127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굴림" pitchFamily="50" charset="-127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2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12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13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14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16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17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77156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CFB022F2-3415-402A-A9CC-D52546D5D230}" type="slidenum">
              <a:rPr kumimoji="0" lang="ko-KR" altLang="en-US" sz="1200">
                <a:solidFill>
                  <a:prstClr val="black"/>
                </a:solidFill>
              </a:rPr>
              <a:pPr algn="r" eaLnBrk="1" hangingPunct="1"/>
              <a:t>18</a:t>
            </a:fld>
            <a:endParaRPr kumimoji="0" lang="en-US" altLang="ko-KR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77156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CFB022F2-3415-402A-A9CC-D52546D5D230}" type="slidenum">
              <a:rPr kumimoji="0" lang="ko-KR" altLang="en-US" sz="1200">
                <a:solidFill>
                  <a:prstClr val="black"/>
                </a:solidFill>
              </a:rPr>
              <a:pPr algn="r" eaLnBrk="1" hangingPunct="1"/>
              <a:t>19</a:t>
            </a:fld>
            <a:endParaRPr kumimoji="0" lang="en-US" altLang="ko-KR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80228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F030AE05-0D5C-4117-83ED-33B9D7DA8B73}" type="slidenum">
              <a:rPr kumimoji="0" lang="ko-KR" altLang="en-US" sz="1200"/>
              <a:pPr algn="r" eaLnBrk="1" hangingPunct="1"/>
              <a:t>20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81252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39C53601-7D28-4CC9-BE38-D7868CD56EBE}" type="slidenum">
              <a:rPr kumimoji="0" lang="ko-KR" altLang="en-US" sz="1200"/>
              <a:pPr algn="r" eaLnBrk="1" hangingPunct="1"/>
              <a:t>21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8330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0939CF36-4EEE-4A91-B953-F57C1D420874}" type="slidenum">
              <a:rPr kumimoji="0" lang="ko-KR" altLang="en-US" sz="1200"/>
              <a:pPr algn="r" eaLnBrk="1" hangingPunct="1"/>
              <a:t>22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3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84324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425B7715-0DE2-4987-ABC2-0A56E8AFE889}" type="slidenum">
              <a:rPr kumimoji="0" lang="ko-KR" altLang="en-US" sz="1200"/>
              <a:pPr algn="r" eaLnBrk="1" hangingPunct="1"/>
              <a:t>23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85348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6C0D0135-EB9E-430B-A969-49E04B2F3597}" type="slidenum">
              <a:rPr kumimoji="0" lang="ko-KR" altLang="en-US" sz="1200"/>
              <a:pPr algn="r" eaLnBrk="1" hangingPunct="1"/>
              <a:t>24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25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26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27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28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30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31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32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33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4088" y="687388"/>
            <a:ext cx="4949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1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06" tIns="46003" rIns="92006" bIns="4600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71364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06" tIns="46003" rIns="92006" bIns="46003" anchor="b"/>
          <a:lstStyle>
            <a:lvl1pPr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F8520FC-5CA9-465B-B276-6C24522549B9}" type="slidenum">
              <a:rPr kumimoji="0" lang="ko-KR" altLang="en-US" sz="1200" b="0">
                <a:solidFill>
                  <a:srgbClr val="000000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ko-KR" sz="1200" b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34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35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36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4088" y="687388"/>
            <a:ext cx="4949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2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06" tIns="46003" rIns="92006" bIns="4600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72388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06" tIns="46003" rIns="92006" bIns="46003" anchor="b"/>
          <a:lstStyle>
            <a:lvl1pPr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A8D06C19-8007-4B7D-B82F-C11FA7F3F804}" type="slidenum">
              <a:rPr kumimoji="0" lang="ko-KR" altLang="en-US" sz="1200" b="0">
                <a:solidFill>
                  <a:srgbClr val="000000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ko-KR" sz="1200" b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4088" y="687388"/>
            <a:ext cx="4949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3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06" tIns="46003" rIns="92006" bIns="4600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73412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06" tIns="46003" rIns="92006" bIns="46003" anchor="b"/>
          <a:lstStyle>
            <a:lvl1pPr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37E8AE11-150D-495E-8D9A-6B46455F31DD}" type="slidenum">
              <a:rPr kumimoji="0" lang="ko-KR" altLang="en-US" sz="1200" b="0">
                <a:solidFill>
                  <a:srgbClr val="000000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ko-KR" sz="1200" b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4088" y="687388"/>
            <a:ext cx="4949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4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06" tIns="46003" rIns="92006" bIns="4600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74436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06" tIns="46003" rIns="92006" bIns="46003" anchor="b"/>
          <a:lstStyle>
            <a:lvl1pPr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3F34AAD1-5AB1-4B0A-95C1-A04123209FA0}" type="slidenum">
              <a:rPr kumimoji="0" lang="ko-KR" altLang="en-US" sz="1200" b="0">
                <a:solidFill>
                  <a:srgbClr val="000000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ko-KR" sz="1200" b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9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10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의 설계 개념 및 특성입니다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먼저 분산컴퓨팅 환경에서 운영되어야 하기 때문에 함수형</a:t>
            </a:r>
            <a:r>
              <a:rPr lang="en-US" altLang="ko-KR" sz="500" smtClean="0"/>
              <a:t> </a:t>
            </a:r>
            <a:r>
              <a:rPr lang="ko-KR" altLang="en-US" sz="500" smtClean="0"/>
              <a:t>프로그램의 특성을 가지고 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물론 실시간 처리도 가능은 하지만 앞서 언급했다시피 분산컴퓨팅 환경에서 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운영되기 때문에 배치형식의 데이터 처리 시스템으로 설계가 되었습니다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사용자의 </a:t>
            </a:r>
            <a:r>
              <a:rPr lang="en-US" altLang="ko-KR" sz="500" smtClean="0"/>
              <a:t>NEED</a:t>
            </a:r>
            <a:r>
              <a:rPr lang="ko-KR" altLang="en-US" sz="500" smtClean="0"/>
              <a:t>를 파악하지 못하고 개발한 프로그램은 사실 쓸모가 없을 것입니다</a:t>
            </a:r>
            <a:r>
              <a:rPr lang="en-US" altLang="ko-KR" sz="5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ko-KR" sz="500" smtClean="0"/>
              <a:t>MapReduce</a:t>
            </a:r>
            <a:r>
              <a:rPr lang="ko-KR" altLang="en-US" sz="500" smtClean="0"/>
              <a:t>는 여러 어플리케이션 로직의 주요관심사들을 파악했고</a:t>
            </a:r>
            <a:endParaRPr lang="en-US" altLang="ko-KR" sz="5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ko-KR" altLang="en-US" sz="500" smtClean="0"/>
              <a:t>이러한 요소들을 최대한 반영하였습니다</a:t>
            </a:r>
            <a:r>
              <a:rPr lang="en-US" altLang="ko-KR" sz="500" smtClean="0"/>
              <a:t>.</a:t>
            </a:r>
            <a:endParaRPr lang="ko-KR" altLang="en-US" sz="500" smtClean="0"/>
          </a:p>
        </p:txBody>
      </p:sp>
      <p:sp>
        <p:nvSpPr>
          <p:cNvPr id="152580" name="슬라이드 번호 개체 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187644F2-DBB4-4952-ABF4-388CDE4CDEAC}" type="slidenum">
              <a:rPr kumimoji="0" lang="ko-KR" altLang="en-US" sz="1200"/>
              <a:pPr algn="r" eaLnBrk="1" hangingPunct="1"/>
              <a:t>11</a:t>
            </a:fld>
            <a:endParaRPr kumimoji="0" lang="en-US" altLang="ko-K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7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4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4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8"/>
          <p:cNvGrpSpPr>
            <a:grpSpLocks/>
          </p:cNvGrpSpPr>
          <p:nvPr userDrawn="1"/>
        </p:nvGrpSpPr>
        <p:grpSpPr bwMode="auto">
          <a:xfrm>
            <a:off x="246063" y="736600"/>
            <a:ext cx="9678987" cy="82550"/>
            <a:chOff x="228600" y="1022350"/>
            <a:chExt cx="9440863" cy="360363"/>
          </a:xfrm>
        </p:grpSpPr>
        <p:sp>
          <p:nvSpPr>
            <p:cNvPr id="4" name="모서리가 둥근 직사각형 3"/>
            <p:cNvSpPr>
              <a:spLocks noChangeArrowheads="1"/>
            </p:cNvSpPr>
            <p:nvPr/>
          </p:nvSpPr>
          <p:spPr bwMode="auto">
            <a:xfrm>
              <a:off x="236342" y="1022350"/>
              <a:ext cx="9433121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/>
          </p:spPr>
          <p:txBody>
            <a:bodyPr wrap="none" lIns="144000" rIns="144000" anchor="ctr"/>
            <a:lstStyle/>
            <a:p>
              <a:pPr marL="8255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en-US" altLang="ko-KR" sz="1500" dirty="0">
                <a:solidFill>
                  <a:schemeClr val="bg1"/>
                </a:solidFill>
                <a:latin typeface="@산돌퍼즐Bk"/>
              </a:endParaRPr>
            </a:p>
          </p:txBody>
        </p:sp>
        <p:sp>
          <p:nvSpPr>
            <p:cNvPr id="5" name="Rectangle 4"/>
            <p:cNvSpPr txBox="1">
              <a:spLocks/>
            </p:cNvSpPr>
            <p:nvPr/>
          </p:nvSpPr>
          <p:spPr bwMode="auto">
            <a:xfrm>
              <a:off x="228600" y="1050070"/>
              <a:ext cx="7285429" cy="3187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6350"/>
            <a:ext cx="9918701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309930" y="391597"/>
            <a:ext cx="82296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857625" y="6645275"/>
            <a:ext cx="2311400" cy="212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D8229318-82E5-4D2F-A3BA-2BC57308161C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97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8"/>
          <p:cNvGrpSpPr>
            <a:grpSpLocks/>
          </p:cNvGrpSpPr>
          <p:nvPr userDrawn="1"/>
        </p:nvGrpSpPr>
        <p:grpSpPr bwMode="auto">
          <a:xfrm>
            <a:off x="246063" y="736600"/>
            <a:ext cx="9678987" cy="82550"/>
            <a:chOff x="228600" y="1022350"/>
            <a:chExt cx="9440863" cy="360363"/>
          </a:xfrm>
        </p:grpSpPr>
        <p:sp>
          <p:nvSpPr>
            <p:cNvPr id="4" name="모서리가 둥근 직사각형 5"/>
            <p:cNvSpPr>
              <a:spLocks noChangeArrowheads="1"/>
            </p:cNvSpPr>
            <p:nvPr/>
          </p:nvSpPr>
          <p:spPr bwMode="auto">
            <a:xfrm>
              <a:off x="236342" y="1022350"/>
              <a:ext cx="9433121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kumimoji="0" lang="en-US" altLang="ko-KR" sz="1500" b="1">
                <a:solidFill>
                  <a:schemeClr val="bg1"/>
                </a:solidFill>
                <a:latin typeface="@산돌퍼즐Bk"/>
              </a:endParaRPr>
            </a:p>
          </p:txBody>
        </p:sp>
        <p:sp>
          <p:nvSpPr>
            <p:cNvPr id="5" name="Rectangle 4"/>
            <p:cNvSpPr txBox="1">
              <a:spLocks/>
            </p:cNvSpPr>
            <p:nvPr/>
          </p:nvSpPr>
          <p:spPr bwMode="auto">
            <a:xfrm>
              <a:off x="228600" y="1050070"/>
              <a:ext cx="7285429" cy="3187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6350"/>
            <a:ext cx="9918701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309930" y="391597"/>
            <a:ext cx="82296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8E2153C7-255E-4F42-A84F-D8447C71E52E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64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ACF9BC0B-8EF2-4310-A5C3-81962CEE1E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7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A1F3F331-D54E-4B60-9D06-0EDB71AE5D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101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F4A59F4E-CC33-4D8F-942E-B8A2476615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432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FE6FE391-AFD7-4675-B8AF-0F83374641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282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C2F8FD9B-F171-43E1-B899-CE20B69671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75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12CB2B2B-7C46-4CE8-B8B9-77D2CA8D5D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4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62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7E4E54DE-1B36-456E-BFC3-3F6A1A95E8F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74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A875EB32-0084-44D3-A269-99A9E22B1A3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615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133A9BDD-37D0-4926-A0A7-A0D45A5C83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869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C3654123-2431-48CA-A66E-C7B0B41EFF6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139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1859EE06-283E-4C17-B7AF-C4EBC3CECD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0771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8"/>
          <p:cNvGrpSpPr>
            <a:grpSpLocks/>
          </p:cNvGrpSpPr>
          <p:nvPr userDrawn="1"/>
        </p:nvGrpSpPr>
        <p:grpSpPr bwMode="auto">
          <a:xfrm>
            <a:off x="246063" y="736600"/>
            <a:ext cx="9678987" cy="82550"/>
            <a:chOff x="228600" y="1022350"/>
            <a:chExt cx="9440863" cy="360363"/>
          </a:xfrm>
        </p:grpSpPr>
        <p:sp>
          <p:nvSpPr>
            <p:cNvPr id="4" name="모서리가 둥근 직사각형 3"/>
            <p:cNvSpPr>
              <a:spLocks noChangeArrowheads="1"/>
            </p:cNvSpPr>
            <p:nvPr/>
          </p:nvSpPr>
          <p:spPr bwMode="auto">
            <a:xfrm>
              <a:off x="236342" y="1022350"/>
              <a:ext cx="9433121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/>
          </p:spPr>
          <p:txBody>
            <a:bodyPr wrap="none" lIns="144000" rIns="144000" anchor="ctr"/>
            <a:lstStyle/>
            <a:p>
              <a:pPr marL="8255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500" dirty="0">
                <a:solidFill>
                  <a:srgbClr val="FFFFFF"/>
                </a:solidFill>
                <a:latin typeface="@산돌퍼즐Bk"/>
              </a:endParaRPr>
            </a:p>
          </p:txBody>
        </p:sp>
        <p:sp>
          <p:nvSpPr>
            <p:cNvPr id="5" name="Rectangle 4"/>
            <p:cNvSpPr txBox="1">
              <a:spLocks/>
            </p:cNvSpPr>
            <p:nvPr/>
          </p:nvSpPr>
          <p:spPr bwMode="auto">
            <a:xfrm>
              <a:off x="228600" y="1050070"/>
              <a:ext cx="7285429" cy="3187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5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6350"/>
            <a:ext cx="9918701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309930" y="391597"/>
            <a:ext cx="82296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C689A850-7AD5-40B4-AD09-BB3B467F22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890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5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03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36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6192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2245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그림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4412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79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857625" y="6645275"/>
            <a:ext cx="2311400" cy="2127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1A9F97D4-C3CF-42AA-AA6A-7F45AF120A1D}" type="slidenum">
              <a:rPr lang="en-US"/>
              <a:pPr>
                <a:defRPr/>
              </a:pPr>
              <a:t>‹#›</a:t>
            </a:fld>
            <a:r>
              <a:rPr lang="en-US"/>
              <a:t> -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그룹 38"/>
          <p:cNvGrpSpPr>
            <a:grpSpLocks/>
          </p:cNvGrpSpPr>
          <p:nvPr userDrawn="1"/>
        </p:nvGrpSpPr>
        <p:grpSpPr bwMode="auto">
          <a:xfrm>
            <a:off x="246063" y="736600"/>
            <a:ext cx="9678987" cy="82550"/>
            <a:chOff x="228600" y="1022350"/>
            <a:chExt cx="9440863" cy="360363"/>
          </a:xfrm>
        </p:grpSpPr>
        <p:sp>
          <p:nvSpPr>
            <p:cNvPr id="4103" name="모서리가 둥근 직사각형 6"/>
            <p:cNvSpPr>
              <a:spLocks noChangeArrowheads="1"/>
            </p:cNvSpPr>
            <p:nvPr/>
          </p:nvSpPr>
          <p:spPr bwMode="auto">
            <a:xfrm>
              <a:off x="236342" y="1022350"/>
              <a:ext cx="9433121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kumimoji="0" lang="en-US" altLang="ko-KR" sz="1500" b="1">
                <a:solidFill>
                  <a:srgbClr val="FFFFFF"/>
                </a:solidFill>
                <a:latin typeface="@산돌퍼즐Bk"/>
              </a:endParaRPr>
            </a:p>
          </p:txBody>
        </p:sp>
        <p:sp>
          <p:nvSpPr>
            <p:cNvPr id="8" name="Rectangle 4"/>
            <p:cNvSpPr txBox="1">
              <a:spLocks/>
            </p:cNvSpPr>
            <p:nvPr/>
          </p:nvSpPr>
          <p:spPr bwMode="auto">
            <a:xfrm>
              <a:off x="228600" y="1050070"/>
              <a:ext cx="7285429" cy="31878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5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99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100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857625" y="6645275"/>
            <a:ext cx="2311400" cy="2127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- </a:t>
            </a:r>
            <a:fld id="{AF3EB84B-8E86-4CA7-A13E-11C48D8F51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 -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102" name="Picture 8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6350"/>
            <a:ext cx="9918701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65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7.jpeg"/><Relationship Id="rId9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apache_flume/apache_flume_quick_guide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6.wdp"/><Relationship Id="rId4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2"/>
          <p:cNvSpPr>
            <a:spLocks/>
          </p:cNvSpPr>
          <p:nvPr/>
        </p:nvSpPr>
        <p:spPr bwMode="auto">
          <a:xfrm>
            <a:off x="812800" y="1736725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4400" b="1" smtClean="0">
                <a:solidFill>
                  <a:schemeClr val="tx2"/>
                </a:solidFill>
              </a:rPr>
              <a:t>3.1 </a:t>
            </a:r>
            <a:r>
              <a:rPr lang="ko-KR" altLang="en-US" sz="4400" b="1" smtClean="0">
                <a:solidFill>
                  <a:schemeClr val="tx2"/>
                </a:solidFill>
              </a:rPr>
              <a:t>수집</a:t>
            </a:r>
            <a:r>
              <a:rPr lang="en-US" altLang="ko-KR" sz="4400" b="1" smtClean="0">
                <a:solidFill>
                  <a:schemeClr val="tx2"/>
                </a:solidFill>
              </a:rPr>
              <a:t>/</a:t>
            </a:r>
            <a:r>
              <a:rPr lang="ko-KR" altLang="en-US" sz="4400" b="1" smtClean="0">
                <a:solidFill>
                  <a:schemeClr val="tx2"/>
                </a:solidFill>
              </a:rPr>
              <a:t>저장</a:t>
            </a:r>
            <a:r>
              <a:rPr lang="en-US" altLang="ko-KR" sz="4400" b="1" smtClean="0">
                <a:solidFill>
                  <a:schemeClr val="tx2"/>
                </a:solidFill>
              </a:rPr>
              <a:t>/</a:t>
            </a:r>
            <a:r>
              <a:rPr lang="ko-KR" altLang="en-US" sz="4400" b="1" smtClean="0">
                <a:solidFill>
                  <a:schemeClr val="tx2"/>
                </a:solidFill>
              </a:rPr>
              <a:t>처리 기술 개요</a:t>
            </a:r>
            <a:endParaRPr lang="ko-KR" altLang="en-US" sz="4400" b="1">
              <a:solidFill>
                <a:schemeClr val="tx2"/>
              </a:solidFill>
            </a:endParaRPr>
          </a:p>
        </p:txBody>
      </p:sp>
      <p:sp>
        <p:nvSpPr>
          <p:cNvPr id="7171" name="제목 2"/>
          <p:cNvSpPr>
            <a:spLocks/>
          </p:cNvSpPr>
          <p:nvPr/>
        </p:nvSpPr>
        <p:spPr bwMode="auto">
          <a:xfrm>
            <a:off x="415925" y="6334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 smtClean="0">
                <a:solidFill>
                  <a:schemeClr val="bg1"/>
                </a:solidFill>
              </a:rPr>
              <a:t>Part III : </a:t>
            </a:r>
            <a:r>
              <a:rPr lang="ko-KR" altLang="en-US" sz="3000" b="1" smtClean="0">
                <a:solidFill>
                  <a:schemeClr val="bg1"/>
                </a:solidFill>
              </a:rPr>
              <a:t>수집</a:t>
            </a:r>
            <a:r>
              <a:rPr lang="en-US" altLang="ko-KR" sz="3000" b="1" smtClean="0">
                <a:solidFill>
                  <a:schemeClr val="bg1"/>
                </a:solidFill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</a:rPr>
              <a:t>저장</a:t>
            </a:r>
            <a:r>
              <a:rPr lang="en-US" altLang="ko-KR" sz="3000" b="1" smtClean="0">
                <a:solidFill>
                  <a:schemeClr val="bg1"/>
                </a:solidFill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</a:rPr>
              <a:t>처리 기술</a:t>
            </a:r>
            <a:endParaRPr lang="ko-KR" altLang="en-US" sz="3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2. SQOOP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1260602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en-US" altLang="ko-KR" b="1" smtClean="0"/>
              <a:t>SQOOP</a:t>
            </a:r>
            <a:endParaRPr lang="ko-KR" altLang="en-US" b="1"/>
          </a:p>
        </p:txBody>
      </p:sp>
      <p:sp>
        <p:nvSpPr>
          <p:cNvPr id="27" name="순서도: 자기 디스크 26"/>
          <p:cNvSpPr/>
          <p:nvPr/>
        </p:nvSpPr>
        <p:spPr>
          <a:xfrm>
            <a:off x="7501211" y="5487060"/>
            <a:ext cx="1031990" cy="1134126"/>
          </a:xfrm>
          <a:prstGeom prst="flowChartMagneticDisk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lIns="98746" tIns="49373" rIns="98746" bIns="49373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458529" y="1580770"/>
            <a:ext cx="9027278" cy="210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smtClean="0">
                <a:latin typeface="맑은 고딕"/>
                <a:ea typeface="맑은 고딕"/>
              </a:rPr>
              <a:t> </a:t>
            </a:r>
            <a:r>
              <a:rPr lang="ko-KR" altLang="en-US" sz="1300" b="1" dirty="0">
                <a:latin typeface="맑은 고딕"/>
                <a:ea typeface="맑은 고딕"/>
              </a:rPr>
              <a:t>개요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 typeface="맑은 고딕" pitchFamily="50" charset="-127"/>
              <a:buChar char="∙"/>
            </a:pPr>
            <a:r>
              <a:rPr lang="ko-KR" altLang="en-US" sz="1300" b="1">
                <a:latin typeface="맑은 고딕"/>
                <a:ea typeface="맑은 고딕"/>
              </a:rPr>
              <a:t>하둡과 </a:t>
            </a:r>
            <a:r>
              <a:rPr lang="ko-KR" altLang="en-US" sz="1300" b="1" smtClean="0">
                <a:latin typeface="맑은 고딕"/>
                <a:ea typeface="맑은 고딕"/>
              </a:rPr>
              <a:t>데이터베이스 간 </a:t>
            </a:r>
            <a:r>
              <a:rPr lang="ko-KR" altLang="en-US" sz="1300" b="1" dirty="0">
                <a:latin typeface="맑은 고딕"/>
                <a:ea typeface="맑은 고딕"/>
              </a:rPr>
              <a:t>데이터 이동</a:t>
            </a:r>
          </a:p>
          <a:p>
            <a:pPr lvl="3" latinLnBrk="0">
              <a:spcBef>
                <a:spcPct val="30000"/>
              </a:spcBef>
              <a:buFont typeface="맑은 고딕" pitchFamily="50" charset="-127"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양방향 </a:t>
            </a:r>
            <a:r>
              <a:rPr lang="en-US" altLang="ko-KR" sz="1300" b="1" dirty="0">
                <a:latin typeface="맑은 고딕"/>
                <a:ea typeface="맑은 고딕"/>
              </a:rPr>
              <a:t>: Import &amp; Export</a:t>
            </a:r>
          </a:p>
          <a:p>
            <a:pPr lvl="3" latinLnBrk="0">
              <a:spcBef>
                <a:spcPct val="30000"/>
              </a:spcBef>
              <a:buFont typeface="맑은 고딕" pitchFamily="50" charset="-127"/>
              <a:buChar char="∙"/>
            </a:pPr>
            <a:r>
              <a:rPr lang="ko-KR" altLang="en-US" sz="1300" b="1">
                <a:latin typeface="맑은 고딕"/>
                <a:ea typeface="맑은 고딕"/>
              </a:rPr>
              <a:t>다양한 </a:t>
            </a:r>
            <a:r>
              <a:rPr lang="en-US" altLang="ko-KR" sz="1300" b="1" smtClean="0">
                <a:latin typeface="맑은 고딕"/>
                <a:ea typeface="맑은 고딕"/>
              </a:rPr>
              <a:t>DB</a:t>
            </a:r>
            <a:r>
              <a:rPr lang="ko-KR" altLang="en-US" sz="1300" b="1" smtClean="0">
                <a:latin typeface="맑은 고딕"/>
                <a:ea typeface="맑은 고딕"/>
              </a:rPr>
              <a:t>로부터의 자료 이동 </a:t>
            </a:r>
            <a:r>
              <a:rPr lang="ko-KR" altLang="en-US" sz="1300" b="1" dirty="0" smtClean="0">
                <a:latin typeface="맑은 고딕"/>
                <a:ea typeface="맑은 고딕"/>
              </a:rPr>
              <a:t>지원</a:t>
            </a:r>
            <a:endParaRPr lang="ko-KR" altLang="en-US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특징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en-US" altLang="ko-KR" sz="1300" b="1" dirty="0" smtClean="0">
                <a:latin typeface="맑은 고딕"/>
                <a:ea typeface="맑은 고딕"/>
              </a:rPr>
              <a:t>JDBC</a:t>
            </a:r>
            <a:r>
              <a:rPr lang="ko-KR" altLang="en-US" sz="1300" b="1" dirty="0" smtClean="0">
                <a:latin typeface="맑은 고딕"/>
                <a:ea typeface="맑은 고딕"/>
              </a:rPr>
              <a:t>드라이버를 통한 연동 </a:t>
            </a:r>
            <a:r>
              <a:rPr lang="en-US" altLang="ko-KR" sz="1300" b="1" dirty="0">
                <a:latin typeface="맑은 고딕"/>
                <a:ea typeface="맑은 고딕"/>
              </a:rPr>
              <a:t>: </a:t>
            </a:r>
            <a:r>
              <a:rPr lang="en-US" altLang="ko-KR" sz="1300" b="1" dirty="0" smtClean="0">
                <a:latin typeface="맑은 고딕"/>
                <a:ea typeface="맑은 고딕"/>
              </a:rPr>
              <a:t>RDBMS(MySQL</a:t>
            </a:r>
            <a:r>
              <a:rPr lang="en-US" altLang="ko-KR" sz="1300" b="1" dirty="0">
                <a:latin typeface="맑은 고딕"/>
                <a:ea typeface="맑은 고딕"/>
              </a:rPr>
              <a:t>, PostgreSQL</a:t>
            </a:r>
            <a:r>
              <a:rPr lang="en-US" altLang="ko-KR" sz="1300" b="1">
                <a:latin typeface="맑은 고딕"/>
                <a:ea typeface="맑은 고딕"/>
              </a:rPr>
              <a:t>, </a:t>
            </a:r>
            <a:r>
              <a:rPr lang="ko-KR" altLang="en-US" sz="1300" b="1" smtClean="0">
                <a:latin typeface="맑은 고딕"/>
                <a:ea typeface="맑은 고딕"/>
              </a:rPr>
              <a:t>오라클</a:t>
            </a:r>
            <a:r>
              <a:rPr lang="en-US" altLang="ko-KR" sz="1300" b="1" smtClean="0">
                <a:latin typeface="맑은 고딕"/>
                <a:ea typeface="맑은 고딕"/>
              </a:rPr>
              <a:t>)</a:t>
            </a:r>
            <a:r>
              <a:rPr lang="ko-KR" altLang="en-US" sz="1300" b="1" dirty="0" smtClean="0">
                <a:latin typeface="맑은 고딕"/>
                <a:ea typeface="맑은 고딕"/>
              </a:rPr>
              <a:t>와 </a:t>
            </a:r>
            <a:r>
              <a:rPr lang="en-US" altLang="ko-KR" sz="1300" b="1" dirty="0" err="1" smtClean="0">
                <a:latin typeface="맑은 고딕"/>
                <a:ea typeface="맑은 고딕"/>
              </a:rPr>
              <a:t>NoSQL</a:t>
            </a:r>
            <a:r>
              <a:rPr lang="en-US" altLang="ko-KR" sz="1300" b="1" dirty="0" smtClean="0">
                <a:latin typeface="맑은 고딕"/>
                <a:ea typeface="맑은 고딕"/>
              </a:rPr>
              <a:t>(</a:t>
            </a:r>
            <a:r>
              <a:rPr lang="ko-KR" altLang="en-US" sz="1300" b="1" dirty="0" smtClean="0">
                <a:latin typeface="맑은 고딕"/>
                <a:ea typeface="맑은 고딕"/>
              </a:rPr>
              <a:t>몽고</a:t>
            </a:r>
            <a:r>
              <a:rPr lang="en-US" altLang="ko-KR" sz="1300" b="1" dirty="0" smtClean="0">
                <a:latin typeface="맑은 고딕"/>
                <a:ea typeface="맑은 고딕"/>
              </a:rPr>
              <a:t>DB</a:t>
            </a:r>
            <a:r>
              <a:rPr lang="en-US" altLang="ko-KR" sz="1300" b="1" smtClean="0">
                <a:latin typeface="맑은 고딕"/>
                <a:ea typeface="맑은 고딕"/>
              </a:rPr>
              <a:t>, Redis)</a:t>
            </a:r>
            <a:r>
              <a:rPr lang="ko-KR" altLang="en-US" sz="1300" b="1" dirty="0" smtClean="0">
                <a:latin typeface="맑은 고딕"/>
                <a:ea typeface="맑은 고딕"/>
              </a:rPr>
              <a:t>과 같은 다양한 </a:t>
            </a:r>
            <a:r>
              <a:rPr lang="ko-KR" altLang="en-US" sz="1300" b="1" dirty="0">
                <a:latin typeface="맑은 고딕"/>
                <a:ea typeface="맑은 고딕"/>
              </a:rPr>
              <a:t>데이터베이스 지원</a:t>
            </a: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하둡 에코시스템 </a:t>
            </a:r>
            <a:r>
              <a:rPr lang="en-US" altLang="ko-KR" sz="1300" b="1" dirty="0" smtClean="0">
                <a:latin typeface="맑은 고딕"/>
                <a:ea typeface="맑은 고딕"/>
              </a:rPr>
              <a:t>(Hive, pig</a:t>
            </a:r>
            <a:r>
              <a:rPr lang="en-US" altLang="ko-KR" sz="1300" b="1" smtClean="0">
                <a:latin typeface="맑은 고딕"/>
                <a:ea typeface="맑은 고딕"/>
              </a:rPr>
              <a:t>, HBase</a:t>
            </a:r>
            <a:r>
              <a:rPr lang="ko-KR" altLang="en-US" sz="1300" b="1" smtClean="0">
                <a:latin typeface="맑은 고딕"/>
                <a:ea typeface="맑은 고딕"/>
              </a:rPr>
              <a:t>등</a:t>
            </a:r>
            <a:r>
              <a:rPr lang="en-US" altLang="ko-KR" sz="1300" b="1" dirty="0" smtClean="0">
                <a:latin typeface="맑은 고딕"/>
                <a:ea typeface="맑은 고딕"/>
              </a:rPr>
              <a:t>)</a:t>
            </a:r>
            <a:r>
              <a:rPr lang="ko-KR" altLang="en-US" sz="1300" b="1" dirty="0" smtClean="0">
                <a:latin typeface="맑은 고딕"/>
                <a:ea typeface="맑은 고딕"/>
              </a:rPr>
              <a:t>와 </a:t>
            </a:r>
            <a:r>
              <a:rPr lang="ko-KR" altLang="en-US" sz="1300" b="1" dirty="0">
                <a:latin typeface="맑은 고딕"/>
                <a:ea typeface="맑은 고딕"/>
              </a:rPr>
              <a:t>연계 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1468041" y="3848878"/>
            <a:ext cx="3413504" cy="1587776"/>
            <a:chOff x="2123728" y="3717032"/>
            <a:chExt cx="2386458" cy="1512168"/>
          </a:xfrm>
        </p:grpSpPr>
        <p:sp>
          <p:nvSpPr>
            <p:cNvPr id="30" name="직사각형 29"/>
            <p:cNvSpPr/>
            <p:nvPr/>
          </p:nvSpPr>
          <p:spPr>
            <a:xfrm>
              <a:off x="2123728" y="3717032"/>
              <a:ext cx="2386458" cy="1512168"/>
            </a:xfrm>
            <a:prstGeom prst="rect">
              <a:avLst/>
            </a:prstGeom>
            <a:pattFill prst="dkUpDiag">
              <a:fgClr>
                <a:srgbClr val="EAEAEA"/>
              </a:fgClr>
              <a:bgClr>
                <a:srgbClr val="FFFFFF"/>
              </a:bgClr>
            </a:pattFill>
            <a:ln w="9525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vert="eaVert" lIns="0" tIns="0" rIns="0" bIns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2267744" y="3861048"/>
              <a:ext cx="504056" cy="351904"/>
            </a:xfrm>
            <a:prstGeom prst="roundRect">
              <a:avLst/>
            </a:prstGeom>
            <a:solidFill>
              <a:srgbClr val="4BACC6">
                <a:lumMod val="75000"/>
              </a:srgbClr>
            </a:solidFill>
            <a:ln w="3175">
              <a:solidFill>
                <a:sysClr val="windowText" lastClr="000000">
                  <a:lumMod val="50000"/>
                  <a:lumOff val="50000"/>
                </a:sysClr>
              </a:solidFill>
              <a:miter lim="800000"/>
              <a:headEnd/>
              <a:tailEnd/>
            </a:ln>
          </p:spPr>
          <p:txBody>
            <a:bodyPr wrap="none" lIns="35974" tIns="71948" rIns="35974" bIns="45687" rtlCol="0" anchor="ctr"/>
            <a:lstStyle/>
            <a:p>
              <a:pPr marL="0" marR="0" lvl="0" indent="0" algn="ctr" defTabSz="914400" eaLnBrk="0" fontAlgn="auto" latinLnBrk="0" hangingPunct="0">
                <a:lnSpc>
                  <a:spcPct val="110000"/>
                </a:lnSpc>
                <a:spcBef>
                  <a:spcPts val="432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3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/>
                  <a:ea typeface="맑은 고딕"/>
                  <a:sym typeface="나눔고딕" pitchFamily="50" charset="-127"/>
                </a:rPr>
                <a:t>Pig</a:t>
              </a:r>
              <a:endParaRPr kumimoji="1" lang="ko-KR" altLang="en-US" sz="13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  <a:sym typeface="나눔고딕" pitchFamily="50" charset="-127"/>
              </a:endParaRPr>
            </a:p>
          </p:txBody>
        </p:sp>
        <p:sp>
          <p:nvSpPr>
            <p:cNvPr id="32" name="순서도: 자기 디스크 31"/>
            <p:cNvSpPr/>
            <p:nvPr/>
          </p:nvSpPr>
          <p:spPr>
            <a:xfrm>
              <a:off x="2267744" y="4473116"/>
              <a:ext cx="792088" cy="612068"/>
            </a:xfrm>
            <a:prstGeom prst="flowChartMagneticDisk">
              <a:avLst/>
            </a:prstGeom>
            <a:solidFill>
              <a:srgbClr val="1F497D"/>
            </a:solidFill>
            <a:ln w="3175">
              <a:solidFill>
                <a:sysClr val="window" lastClr="FFFFFF">
                  <a:lumMod val="95000"/>
                </a:sysClr>
              </a:solidFill>
              <a:miter lim="800000"/>
              <a:headEnd/>
              <a:tailEnd/>
            </a:ln>
          </p:spPr>
          <p:txBody>
            <a:bodyPr wrap="none" lIns="35974" tIns="71948" rIns="35974" bIns="45687" rtlCol="0" anchor="ctr"/>
            <a:lstStyle/>
            <a:p>
              <a:pPr marL="0" marR="0" lvl="0" indent="0" algn="ctr" defTabSz="914400" eaLnBrk="0" fontAlgn="auto" latinLnBrk="0" hangingPunct="0">
                <a:lnSpc>
                  <a:spcPct val="110000"/>
                </a:lnSpc>
                <a:spcBef>
                  <a:spcPts val="432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300" b="0" i="0" u="none" strike="noStrike" kern="0" cap="none" spc="0" normalizeH="0" baseline="0" noProof="0" smtClean="0">
                  <a:ln>
                    <a:noFill/>
                  </a:ln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/>
                  <a:ea typeface="맑은 고딕"/>
                </a:rPr>
                <a:t>HBase</a:t>
              </a:r>
              <a:endParaRPr kumimoji="1" lang="ko-KR" altLang="en-US" sz="1300" b="0" i="0" u="none" strike="noStrike" kern="0" cap="none" spc="0" normalizeH="0" baseline="0" noProof="0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41063" y="3906204"/>
              <a:ext cx="648072" cy="36004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900714" y="3852912"/>
              <a:ext cx="648072" cy="360040"/>
            </a:xfrm>
            <a:prstGeom prst="rect">
              <a:avLst/>
            </a:prstGeom>
            <a:solidFill>
              <a:srgbClr val="8064A2">
                <a:lumMod val="75000"/>
              </a:srgbClr>
            </a:solidFill>
            <a:ln w="3175">
              <a:noFill/>
              <a:miter lim="800000"/>
              <a:headEnd/>
              <a:tailEnd/>
            </a:ln>
          </p:spPr>
          <p:txBody>
            <a:bodyPr wrap="none" lIns="35974" tIns="71948" rIns="35974" bIns="45687" rtlCol="0" anchor="ctr"/>
            <a:lstStyle/>
            <a:p>
              <a:pPr marL="0" marR="0" lvl="0" indent="0" algn="ctr" defTabSz="914400" eaLnBrk="0" fontAlgn="auto" latinLnBrk="0" hangingPunct="0">
                <a:lnSpc>
                  <a:spcPct val="50000"/>
                </a:lnSpc>
                <a:spcBef>
                  <a:spcPts val="432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/>
                  <a:ea typeface="맑은 고딕"/>
                </a:rPr>
                <a:t>Map</a:t>
              </a:r>
            </a:p>
            <a:p>
              <a:pPr marL="0" marR="0" lvl="0" indent="0" algn="ctr" defTabSz="914400" eaLnBrk="0" fontAlgn="auto" latinLnBrk="0" hangingPunct="0">
                <a:lnSpc>
                  <a:spcPct val="50000"/>
                </a:lnSpc>
                <a:spcBef>
                  <a:spcPts val="432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/>
                  <a:ea typeface="맑은 고딕"/>
                </a:rPr>
                <a:t>Reduce</a:t>
              </a: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680178" y="3861048"/>
              <a:ext cx="747806" cy="351904"/>
            </a:xfrm>
            <a:prstGeom prst="roundRect">
              <a:avLst/>
            </a:prstGeom>
            <a:solidFill>
              <a:srgbClr val="4BACC6">
                <a:lumMod val="75000"/>
              </a:srgbClr>
            </a:solidFill>
            <a:ln w="3175">
              <a:solidFill>
                <a:sysClr val="windowText" lastClr="000000">
                  <a:lumMod val="50000"/>
                  <a:lumOff val="50000"/>
                </a:sysClr>
              </a:solidFill>
              <a:miter lim="800000"/>
              <a:headEnd/>
              <a:tailEnd/>
            </a:ln>
          </p:spPr>
          <p:txBody>
            <a:bodyPr wrap="none" lIns="35974" tIns="71948" rIns="35974" bIns="45687" rtlCol="0" anchor="ctr"/>
            <a:lstStyle/>
            <a:p>
              <a:pPr marL="0" marR="0" lvl="0" indent="0" algn="ctr" defTabSz="914400" eaLnBrk="0" fontAlgn="auto" latinLnBrk="0" hangingPunct="0">
                <a:lnSpc>
                  <a:spcPct val="110000"/>
                </a:lnSpc>
                <a:spcBef>
                  <a:spcPts val="432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3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/>
                  <a:ea typeface="맑은 고딕"/>
                </a:rPr>
                <a:t>Mahout</a:t>
              </a:r>
              <a:endParaRPr kumimoji="1" lang="ko-KR" altLang="en-US" sz="13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36" name="순서도: 자기 디스크 35"/>
            <p:cNvSpPr/>
            <p:nvPr/>
          </p:nvSpPr>
          <p:spPr>
            <a:xfrm>
              <a:off x="3635896" y="4473116"/>
              <a:ext cx="792088" cy="612068"/>
            </a:xfrm>
            <a:prstGeom prst="flowChartMagneticDisk">
              <a:avLst/>
            </a:prstGeom>
            <a:solidFill>
              <a:srgbClr val="1F497D"/>
            </a:solidFill>
            <a:ln w="3175">
              <a:solidFill>
                <a:sysClr val="window" lastClr="FFFFFF">
                  <a:lumMod val="95000"/>
                </a:sysClr>
              </a:solidFill>
              <a:miter lim="800000"/>
              <a:headEnd/>
              <a:tailEnd/>
            </a:ln>
          </p:spPr>
          <p:txBody>
            <a:bodyPr wrap="none" lIns="35974" tIns="71948" rIns="35974" bIns="45687" rtlCol="0" anchor="ctr"/>
            <a:lstStyle/>
            <a:p>
              <a:pPr marL="0" marR="0" lvl="0" indent="0" algn="ctr" defTabSz="914400" eaLnBrk="0" fontAlgn="auto" latinLnBrk="0" hangingPunct="0">
                <a:lnSpc>
                  <a:spcPct val="110000"/>
                </a:lnSpc>
                <a:spcBef>
                  <a:spcPts val="432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3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/>
                  <a:ea typeface="맑은 고딕"/>
                </a:rPr>
                <a:t>Hive</a:t>
              </a:r>
              <a:endParaRPr kumimoji="1" lang="ko-KR" altLang="en-US" sz="1300" b="0" i="0" u="none" strike="noStrike" kern="0" cap="none" spc="0" normalizeH="0" baseline="0" noProof="0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3071121" y="4653136"/>
              <a:ext cx="529303" cy="0"/>
            </a:xfrm>
            <a:prstGeom prst="line">
              <a:avLst/>
            </a:prstGeom>
            <a:noFill/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>
            <a:xfrm>
              <a:off x="3071121" y="4941168"/>
              <a:ext cx="529303" cy="0"/>
            </a:xfrm>
            <a:prstGeom prst="line">
              <a:avLst/>
            </a:prstGeom>
            <a:noFill/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39" name="직사각형 38"/>
            <p:cNvSpPr/>
            <p:nvPr/>
          </p:nvSpPr>
          <p:spPr>
            <a:xfrm>
              <a:off x="3071121" y="4653136"/>
              <a:ext cx="564775" cy="2880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E51837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/>
                  <a:cs typeface="Arial" panose="020B0604020202020204" pitchFamily="34" charset="0"/>
                </a:rPr>
                <a:t>HDFS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E51837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Arial" panose="020B0604020202020204" pitchFamily="34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267226" y="5109018"/>
            <a:ext cx="3424742" cy="1587776"/>
            <a:chOff x="2123728" y="3717032"/>
            <a:chExt cx="3106538" cy="1512168"/>
          </a:xfrm>
        </p:grpSpPr>
        <p:sp>
          <p:nvSpPr>
            <p:cNvPr id="41" name="직사각형 40"/>
            <p:cNvSpPr/>
            <p:nvPr/>
          </p:nvSpPr>
          <p:spPr>
            <a:xfrm>
              <a:off x="2123728" y="3717032"/>
              <a:ext cx="3106538" cy="1512168"/>
            </a:xfrm>
            <a:prstGeom prst="rect">
              <a:avLst/>
            </a:prstGeom>
            <a:pattFill prst="dkUpDiag">
              <a:fgClr>
                <a:srgbClr val="EAEAEA"/>
              </a:fgClr>
              <a:bgClr>
                <a:srgbClr val="FFFFFF"/>
              </a:bgClr>
            </a:pattFill>
            <a:ln w="9525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vert="eaVert" lIns="0" tIns="0" rIns="0" bIns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42" name="순서도: 자기 디스크 41"/>
            <p:cNvSpPr/>
            <p:nvPr/>
          </p:nvSpPr>
          <p:spPr>
            <a:xfrm>
              <a:off x="2205931" y="4005064"/>
              <a:ext cx="926976" cy="1080120"/>
            </a:xfrm>
            <a:prstGeom prst="flowChartMagneticDisk">
              <a:avLst/>
            </a:prstGeom>
            <a:solidFill>
              <a:srgbClr val="8064A2">
                <a:lumMod val="75000"/>
              </a:srgbClr>
            </a:solidFill>
            <a:ln w="3175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wrap="none" lIns="35974" tIns="71948" rIns="35974" bIns="45687" rtlCol="0" anchor="ctr"/>
            <a:lstStyle/>
            <a:p>
              <a:pPr marL="0" marR="0" lvl="0" indent="0" algn="ctr" defTabSz="914400" eaLnBrk="0" fontAlgn="auto" latinLnBrk="0" hangingPunct="0">
                <a:lnSpc>
                  <a:spcPct val="110000"/>
                </a:lnSpc>
                <a:spcBef>
                  <a:spcPts val="432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3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/>
                  <a:ea typeface="맑은 고딕"/>
                </a:rPr>
                <a:t>Relational</a:t>
              </a:r>
            </a:p>
            <a:p>
              <a:pPr marL="0" marR="0" lvl="0" indent="0" algn="ctr" defTabSz="914400" eaLnBrk="0" fontAlgn="auto" latinLnBrk="0" hangingPunct="0">
                <a:lnSpc>
                  <a:spcPct val="110000"/>
                </a:lnSpc>
                <a:spcBef>
                  <a:spcPts val="432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3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/>
                  <a:ea typeface="맑은 고딕"/>
                </a:rPr>
                <a:t>Databases</a:t>
              </a:r>
              <a:endParaRPr kumimoji="1" lang="ko-KR" altLang="en-US" sz="1300" b="0" i="0" u="none" strike="noStrike" kern="0" cap="none" spc="0" normalizeH="0" baseline="0" noProof="0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286050" y="4130364"/>
              <a:ext cx="792088" cy="800937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233405" y="4077072"/>
              <a:ext cx="781345" cy="800937"/>
            </a:xfrm>
            <a:prstGeom prst="rect">
              <a:avLst/>
            </a:prstGeom>
            <a:solidFill>
              <a:srgbClr val="4BACC6">
                <a:lumMod val="75000"/>
              </a:srgbClr>
            </a:solidFill>
            <a:ln w="3175">
              <a:solidFill>
                <a:sysClr val="windowText" lastClr="000000">
                  <a:lumMod val="50000"/>
                  <a:lumOff val="50000"/>
                </a:sysClr>
              </a:solidFill>
              <a:miter lim="800000"/>
              <a:headEnd/>
              <a:tailEnd/>
            </a:ln>
          </p:spPr>
          <p:txBody>
            <a:bodyPr wrap="none" lIns="35974" tIns="71948" rIns="35974" bIns="45687" rtlCol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432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3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/>
                  <a:ea typeface="맑은 고딕"/>
                </a:rPr>
                <a:t>Document</a:t>
              </a: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432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3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/>
                  <a:ea typeface="맑은 고딕"/>
                </a:rPr>
                <a:t>Based</a:t>
              </a: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432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3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/>
                  <a:ea typeface="맑은 고딕"/>
                </a:rPr>
                <a:t>Systems</a:t>
              </a:r>
              <a:endParaRPr kumimoji="1" lang="ko-KR" altLang="en-US" sz="13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45" name="순서도: 자기 디스크 44"/>
            <p:cNvSpPr/>
            <p:nvPr/>
          </p:nvSpPr>
          <p:spPr>
            <a:xfrm>
              <a:off x="4222154" y="4005064"/>
              <a:ext cx="936104" cy="1080120"/>
            </a:xfrm>
            <a:prstGeom prst="flowChartMagneticDisk">
              <a:avLst/>
            </a:prstGeom>
            <a:solidFill>
              <a:srgbClr val="8064A2">
                <a:lumMod val="75000"/>
              </a:srgbClr>
            </a:solidFill>
            <a:ln w="3175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wrap="none" lIns="35974" tIns="71948" rIns="35974" bIns="45687" rtlCol="0" anchor="ctr"/>
            <a:lstStyle/>
            <a:p>
              <a:pPr marL="0" marR="0" lvl="0" indent="0" algn="ctr" defTabSz="914400" eaLnBrk="0" fontAlgn="auto" latinLnBrk="0" hangingPunct="0">
                <a:lnSpc>
                  <a:spcPct val="110000"/>
                </a:lnSpc>
                <a:spcBef>
                  <a:spcPts val="432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3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/>
                  <a:ea typeface="맑은 고딕"/>
                </a:rPr>
                <a:t>Enterprise</a:t>
              </a:r>
            </a:p>
            <a:p>
              <a:pPr marL="0" marR="0" lvl="0" indent="0" algn="ctr" defTabSz="914400" eaLnBrk="0" fontAlgn="auto" latinLnBrk="0" hangingPunct="0">
                <a:lnSpc>
                  <a:spcPct val="110000"/>
                </a:lnSpc>
                <a:spcBef>
                  <a:spcPts val="432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3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/>
                  <a:ea typeface="맑은 고딕"/>
                </a:rPr>
                <a:t>Data</a:t>
              </a:r>
            </a:p>
            <a:p>
              <a:pPr marL="0" marR="0" lvl="0" indent="0" algn="ctr" defTabSz="914400" eaLnBrk="0" fontAlgn="auto" latinLnBrk="0" hangingPunct="0">
                <a:lnSpc>
                  <a:spcPct val="110000"/>
                </a:lnSpc>
                <a:spcBef>
                  <a:spcPts val="432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3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100000">
                        <a:prstClr val="white"/>
                      </a:gs>
                      <a:gs pos="0">
                        <a:prstClr val="white">
                          <a:lumMod val="95000"/>
                        </a:prstClr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/>
                  <a:ea typeface="맑은 고딕"/>
                </a:rPr>
                <a:t>Warehouse</a:t>
              </a:r>
              <a:endParaRPr kumimoji="1" lang="ko-KR" altLang="en-US" sz="1300" b="0" i="0" u="none" strike="noStrike" kern="0" cap="none" spc="0" normalizeH="0" baseline="0" noProof="0">
                <a:ln>
                  <a:noFill/>
                </a:ln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27059" y="6444766"/>
            <a:ext cx="1389217" cy="30243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8746" tIns="49373" rIns="98746" bIns="49373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맑은 고딕"/>
                <a:ea typeface="맑은 고딕"/>
                <a:cs typeface="+mn-cs"/>
                <a:sym typeface="나눔고딕" pitchFamily="50" charset="-127"/>
              </a:rPr>
              <a:t>Sqoop Export</a:t>
            </a: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85000"/>
                      <a:lumOff val="1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맑은 고딕"/>
              <a:ea typeface="맑은 고딕"/>
              <a:cs typeface="+mn-cs"/>
              <a:sym typeface="나눔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42708" y="4464082"/>
            <a:ext cx="1647494" cy="30243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8746" tIns="49373" rIns="98746" bIns="49373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맑은 고딕"/>
                <a:ea typeface="맑은 고딕"/>
                <a:cs typeface="+mn-cs"/>
                <a:sym typeface="나눔고딕" pitchFamily="50" charset="-127"/>
              </a:rPr>
              <a:t>Sqoop Import</a:t>
            </a: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>
                      <a:lumMod val="85000"/>
                      <a:lumOff val="1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맑은 고딕"/>
              <a:ea typeface="맑은 고딕"/>
              <a:cs typeface="+mn-cs"/>
              <a:sym typeface="나눔고딕" pitchFamily="50" charset="-127"/>
            </a:endParaRPr>
          </a:p>
        </p:txBody>
      </p:sp>
      <p:cxnSp>
        <p:nvCxnSpPr>
          <p:cNvPr id="48" name="꺾인 연결선 47"/>
          <p:cNvCxnSpPr>
            <a:stCxn id="41" idx="0"/>
          </p:cNvCxnSpPr>
          <p:nvPr/>
        </p:nvCxnSpPr>
        <p:spPr>
          <a:xfrm rot="16200000" flipV="1">
            <a:off x="5476545" y="3605966"/>
            <a:ext cx="987436" cy="2018668"/>
          </a:xfrm>
          <a:prstGeom prst="bentConnector2">
            <a:avLst/>
          </a:prstGeom>
          <a:noFill/>
          <a:ln w="174625" cap="flat" cmpd="sng" algn="ctr">
            <a:solidFill>
              <a:srgbClr val="1F497D">
                <a:lumMod val="40000"/>
                <a:lumOff val="60000"/>
              </a:srgbClr>
            </a:solidFill>
            <a:prstDash val="solid"/>
            <a:bevel/>
            <a:tailEnd type="triangle"/>
          </a:ln>
          <a:effectLst/>
        </p:spPr>
      </p:cxnSp>
      <p:cxnSp>
        <p:nvCxnSpPr>
          <p:cNvPr id="49" name="꺾인 연결선 48"/>
          <p:cNvCxnSpPr>
            <a:stCxn id="30" idx="2"/>
          </p:cNvCxnSpPr>
          <p:nvPr/>
        </p:nvCxnSpPr>
        <p:spPr>
          <a:xfrm rot="16200000" flipH="1">
            <a:off x="3879871" y="4731576"/>
            <a:ext cx="682277" cy="2092432"/>
          </a:xfrm>
          <a:prstGeom prst="bentConnector2">
            <a:avLst/>
          </a:prstGeom>
          <a:noFill/>
          <a:ln w="174625" cap="flat" cmpd="sng" algn="ctr">
            <a:solidFill>
              <a:srgbClr val="1F497D">
                <a:lumMod val="40000"/>
                <a:lumOff val="60000"/>
              </a:srgbClr>
            </a:solidFill>
            <a:prstDash val="solid"/>
            <a:bevel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81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2. SQOOP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1260602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en-US" altLang="ko-KR" b="1" smtClean="0"/>
              <a:t>SQOOP</a:t>
            </a:r>
            <a:endParaRPr lang="ko-KR" altLang="en-US" b="1"/>
          </a:p>
        </p:txBody>
      </p:sp>
      <p:sp>
        <p:nvSpPr>
          <p:cNvPr id="50" name="TextBox 4"/>
          <p:cNvSpPr txBox="1">
            <a:spLocks noChangeArrowheads="1"/>
          </p:cNvSpPr>
          <p:nvPr/>
        </p:nvSpPr>
        <p:spPr bwMode="auto">
          <a:xfrm>
            <a:off x="458529" y="1724815"/>
            <a:ext cx="9027278" cy="1920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smtClean="0">
                <a:latin typeface="맑은 고딕"/>
                <a:ea typeface="맑은 고딕"/>
              </a:rPr>
              <a:t> </a:t>
            </a:r>
            <a:r>
              <a:rPr lang="ko-KR" altLang="en-US" sz="1300" b="1" dirty="0">
                <a:latin typeface="맑은 고딕"/>
                <a:ea typeface="맑은 고딕"/>
              </a:rPr>
              <a:t>스쿱 임포트</a:t>
            </a:r>
            <a:r>
              <a:rPr lang="en-US" altLang="ko-KR" sz="1300" b="1" dirty="0">
                <a:latin typeface="맑은 고딕"/>
                <a:ea typeface="맑은 고딕"/>
              </a:rPr>
              <a:t>(Import)</a:t>
            </a:r>
          </a:p>
          <a:p>
            <a:pPr lvl="3" latinLnBrk="0">
              <a:spcBef>
                <a:spcPct val="30000"/>
              </a:spcBef>
              <a:buFont typeface="맑은 고딕" pitchFamily="50" charset="-127"/>
              <a:buChar char="∙"/>
            </a:pPr>
            <a:r>
              <a:rPr lang="en-US" altLang="ko-KR" sz="1300" b="1" dirty="0">
                <a:latin typeface="맑은 고딕"/>
                <a:ea typeface="맑은 고딕"/>
              </a:rPr>
              <a:t>RDBMS -&gt; HDFS</a:t>
            </a:r>
            <a:endParaRPr lang="ko-KR" altLang="en-US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하이브 임포트</a:t>
            </a:r>
            <a:r>
              <a:rPr lang="en-US" altLang="ko-KR" sz="1300" b="1" dirty="0">
                <a:latin typeface="맑은 고딕"/>
                <a:ea typeface="맑은 고딕"/>
              </a:rPr>
              <a:t>(Import)</a:t>
            </a: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en-US" altLang="ko-KR" sz="1300" b="1" dirty="0">
                <a:latin typeface="맑은 고딕"/>
                <a:ea typeface="맑은 고딕"/>
              </a:rPr>
              <a:t>RDBMS -&gt; HDFS -&gt; Hive Table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스쿱 익스포트</a:t>
            </a:r>
            <a:r>
              <a:rPr lang="en-US" altLang="ko-KR" sz="1300" b="1" dirty="0">
                <a:latin typeface="맑은 고딕"/>
                <a:ea typeface="맑은 고딕"/>
              </a:rPr>
              <a:t>(Export))</a:t>
            </a: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en-US" altLang="ko-KR" sz="1300" b="1" dirty="0">
                <a:latin typeface="맑은 고딕"/>
                <a:ea typeface="맑은 고딕"/>
              </a:rPr>
              <a:t>HDFS -&gt; RDBMS</a:t>
            </a:r>
          </a:p>
          <a:p>
            <a:pPr lvl="3" latinLnBrk="0">
              <a:spcBef>
                <a:spcPct val="30000"/>
              </a:spcBef>
              <a:buFontTx/>
              <a:buChar char="∙"/>
            </a:pPr>
            <a:endParaRPr kumimoji="0" lang="ko-KR" altLang="en-US" sz="1300" b="1" dirty="0">
              <a:latin typeface="+mn-ea"/>
              <a:ea typeface="+mn-ea"/>
            </a:endParaRPr>
          </a:p>
        </p:txBody>
      </p:sp>
      <p:pic>
        <p:nvPicPr>
          <p:cNvPr id="51" name="_x199150640" descr="EMB000002c879c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299" y="1101535"/>
            <a:ext cx="4065169" cy="255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_x199154816" descr="EMB000002c879c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09" y="3734605"/>
            <a:ext cx="4897049" cy="272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_x199154896" descr="EMB000002c879ca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02" y="3734605"/>
            <a:ext cx="4065167" cy="272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5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3. Flume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1116331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en-US" altLang="ko-KR" b="1" smtClean="0"/>
              <a:t>Flume</a:t>
            </a:r>
            <a:endParaRPr lang="ko-KR" altLang="en-US" b="1"/>
          </a:p>
        </p:txBody>
      </p:sp>
      <p:pic>
        <p:nvPicPr>
          <p:cNvPr id="4" name="Picture 2" descr="http://www.tutorialspoint.com/apache_flume/images/apache_flume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24" y="4028646"/>
            <a:ext cx="6815065" cy="244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8529" y="1564713"/>
            <a:ext cx="9027278" cy="244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6"/>
              </a:buBlip>
              <a:tabLst>
                <a:tab pos="6099626" algn="l"/>
              </a:tabLst>
              <a:defRPr/>
            </a:pPr>
            <a:r>
              <a:rPr lang="ko-KR" altLang="en-US" sz="1300" b="1" smtClean="0">
                <a:latin typeface="맑은 고딕"/>
                <a:ea typeface="맑은 고딕"/>
              </a:rPr>
              <a:t> </a:t>
            </a:r>
            <a:r>
              <a:rPr lang="ko-KR" altLang="en-US" sz="1300" b="1" dirty="0">
                <a:latin typeface="맑은 고딕"/>
                <a:ea typeface="맑은 고딕"/>
              </a:rPr>
              <a:t>개요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 typeface="맑은 고딕" pitchFamily="50" charset="-127"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오픈 소스 로그 수집 소프트웨어</a:t>
            </a:r>
          </a:p>
          <a:p>
            <a:pPr lvl="3" latinLnBrk="0">
              <a:spcBef>
                <a:spcPct val="30000"/>
              </a:spcBef>
              <a:buFont typeface="맑은 고딕" pitchFamily="50" charset="-127"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분산 환경에서 대량의 로그 데이터를 효과적으로 수집 후 전송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6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특징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다양한 로그 데이터 수집 및 모니터링이 가능하며 실시간 전송을 지원</a:t>
            </a: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자바로 구현되어 있기 때문에 다양한 운영체제에 설치가 가능</a:t>
            </a: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장애에 쉽게 대처 가능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6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배경 및 필요성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 smtClean="0">
                <a:latin typeface="맑은 고딕"/>
                <a:ea typeface="맑은 고딕"/>
              </a:rPr>
              <a:t>기존의 다양한 시스템들과 </a:t>
            </a:r>
            <a:r>
              <a:rPr lang="ko-KR" altLang="en-US" sz="1300" b="1" dirty="0" err="1" smtClean="0">
                <a:latin typeface="맑은 고딕"/>
                <a:ea typeface="맑은 고딕"/>
              </a:rPr>
              <a:t>하둡</a:t>
            </a:r>
            <a:r>
              <a:rPr lang="ko-KR" altLang="en-US" sz="1300" b="1" dirty="0" smtClean="0">
                <a:latin typeface="맑은 고딕"/>
                <a:ea typeface="맑은 고딕"/>
              </a:rPr>
              <a:t> 사이에 연동하는 방법 개선 필요</a:t>
            </a:r>
            <a:endParaRPr kumimoji="0" lang="ko-KR" altLang="en-US" sz="13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84740" y="6203536"/>
            <a:ext cx="2421767" cy="23955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noFill/>
            <a:miter lim="800000"/>
            <a:headEnd/>
            <a:tailEnd/>
          </a:ln>
        </p:spPr>
        <p:txBody>
          <a:bodyPr wrap="none" lIns="38848" tIns="77697" rIns="38848" bIns="49337" rtlCol="0" anchor="ctr"/>
          <a:lstStyle/>
          <a:p>
            <a:pPr algn="ctr" eaLnBrk="0" latinLnBrk="0" hangingPunct="0">
              <a:lnSpc>
                <a:spcPct val="110000"/>
              </a:lnSpc>
              <a:spcBef>
                <a:spcPts val="432"/>
              </a:spcBef>
            </a:pPr>
            <a:r>
              <a:rPr kumimoji="1" lang="en-US" altLang="ko-KR" sz="1300"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</a:rPr>
              <a:t>Log/Event data generators</a:t>
            </a:r>
            <a:endParaRPr kumimoji="1" lang="ko-KR" altLang="en-US" sz="1300">
              <a:gradFill>
                <a:gsLst>
                  <a:gs pos="100000">
                    <a:prstClr val="white"/>
                  </a:gs>
                  <a:gs pos="0">
                    <a:prstClr val="white">
                      <a:lumMod val="95000"/>
                    </a:prst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12968" y="6203536"/>
            <a:ext cx="2421767" cy="23955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noFill/>
            <a:miter lim="800000"/>
            <a:headEnd/>
            <a:tailEnd/>
          </a:ln>
        </p:spPr>
        <p:txBody>
          <a:bodyPr wrap="none" lIns="38848" tIns="77697" rIns="38848" bIns="49337" rtlCol="0" anchor="ctr"/>
          <a:lstStyle/>
          <a:p>
            <a:pPr algn="ctr" eaLnBrk="0" latinLnBrk="0" hangingPunct="0">
              <a:lnSpc>
                <a:spcPct val="110000"/>
              </a:lnSpc>
              <a:spcBef>
                <a:spcPts val="432"/>
              </a:spcBef>
            </a:pPr>
            <a:r>
              <a:rPr kumimoji="1" lang="en-US" altLang="ko-KR" sz="1300"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</a:rPr>
              <a:t>Centralized stores</a:t>
            </a:r>
            <a:endParaRPr kumimoji="1" lang="ko-KR" altLang="en-US" sz="1300">
              <a:gradFill>
                <a:gsLst>
                  <a:gs pos="100000">
                    <a:prstClr val="white"/>
                  </a:gs>
                  <a:gs pos="0">
                    <a:prstClr val="white">
                      <a:lumMod val="95000"/>
                    </a:prst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690788" y="4658968"/>
            <a:ext cx="1111373" cy="75608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38848" tIns="77697" rIns="38848" bIns="49337" rtlCol="0" anchor="ctr"/>
          <a:lstStyle/>
          <a:p>
            <a:pPr algn="ctr" eaLnBrk="0" latinLnBrk="0" hangingPunct="0">
              <a:lnSpc>
                <a:spcPct val="50000"/>
              </a:lnSpc>
              <a:spcBef>
                <a:spcPts val="432"/>
              </a:spcBef>
            </a:pPr>
            <a:r>
              <a:rPr kumimoji="1" lang="en-US" altLang="ko-KR" sz="1200"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</a:rPr>
              <a:t>Log / </a:t>
            </a:r>
          </a:p>
          <a:p>
            <a:pPr algn="ctr" eaLnBrk="0" latinLnBrk="0" hangingPunct="0">
              <a:lnSpc>
                <a:spcPct val="50000"/>
              </a:lnSpc>
              <a:spcBef>
                <a:spcPts val="432"/>
              </a:spcBef>
            </a:pPr>
            <a:r>
              <a:rPr kumimoji="1" lang="en-US" altLang="ko-KR" sz="1200"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</a:rPr>
              <a:t>Event data</a:t>
            </a:r>
            <a:endParaRPr kumimoji="1" lang="ko-KR" altLang="en-US" sz="1200">
              <a:gradFill>
                <a:gsLst>
                  <a:gs pos="100000">
                    <a:prstClr val="white"/>
                  </a:gs>
                  <a:gs pos="0">
                    <a:prstClr val="white">
                      <a:lumMod val="95000"/>
                    </a:prst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859042" y="4658968"/>
            <a:ext cx="1111373" cy="75608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38848" tIns="77697" rIns="38848" bIns="49337" rtlCol="0" anchor="ctr"/>
          <a:lstStyle/>
          <a:p>
            <a:pPr algn="ctr" eaLnBrk="0" latinLnBrk="0" hangingPunct="0">
              <a:lnSpc>
                <a:spcPct val="50000"/>
              </a:lnSpc>
              <a:spcBef>
                <a:spcPts val="432"/>
              </a:spcBef>
            </a:pPr>
            <a:r>
              <a:rPr kumimoji="1" lang="en-US" altLang="ko-KR" sz="1200" dirty="0"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</a:rPr>
              <a:t>Log / </a:t>
            </a:r>
          </a:p>
          <a:p>
            <a:pPr algn="ctr" eaLnBrk="0" latinLnBrk="0" hangingPunct="0">
              <a:lnSpc>
                <a:spcPct val="50000"/>
              </a:lnSpc>
              <a:spcBef>
                <a:spcPts val="432"/>
              </a:spcBef>
            </a:pPr>
            <a:r>
              <a:rPr kumimoji="1" lang="en-US" altLang="ko-KR" sz="1200" dirty="0">
                <a:gradFill>
                  <a:gsLst>
                    <a:gs pos="100000">
                      <a:prstClr val="white"/>
                    </a:gs>
                    <a:gs pos="0">
                      <a:prstClr val="white">
                        <a:lumMod val="95000"/>
                      </a:prstClr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</a:rPr>
              <a:t>Event data</a:t>
            </a:r>
            <a:endParaRPr kumimoji="1" lang="ko-KR" altLang="en-US" sz="1200" dirty="0">
              <a:gradFill>
                <a:gsLst>
                  <a:gs pos="100000">
                    <a:prstClr val="white"/>
                  </a:gs>
                  <a:gs pos="0">
                    <a:prstClr val="white">
                      <a:lumMod val="95000"/>
                    </a:prstClr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502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3. Flume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1116331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en-US" altLang="ko-KR" b="1" smtClean="0"/>
              <a:t>Flume</a:t>
            </a:r>
            <a:endParaRPr lang="ko-KR" altLang="en-US" b="1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58529" y="1528797"/>
            <a:ext cx="9027278" cy="190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smtClean="0">
                <a:latin typeface="맑은 고딕"/>
                <a:ea typeface="맑은 고딕"/>
              </a:rPr>
              <a:t> 아키텍처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 typeface="맑은 고딕" pitchFamily="50" charset="-127"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에이전트 </a:t>
            </a:r>
            <a:r>
              <a:rPr lang="en-US" altLang="ko-KR" sz="1300" b="1" dirty="0">
                <a:latin typeface="맑은 고딕"/>
                <a:ea typeface="맑은 고딕"/>
              </a:rPr>
              <a:t>: </a:t>
            </a:r>
            <a:r>
              <a:rPr lang="ko-KR" altLang="en-US" sz="1300" b="1" dirty="0">
                <a:latin typeface="맑은 고딕"/>
                <a:ea typeface="맑은 고딕"/>
              </a:rPr>
              <a:t>소스</a:t>
            </a:r>
            <a:r>
              <a:rPr lang="en-US" altLang="ko-KR" sz="1300" b="1" dirty="0">
                <a:latin typeface="맑은 고딕"/>
                <a:ea typeface="맑은 고딕"/>
              </a:rPr>
              <a:t>, </a:t>
            </a:r>
            <a:r>
              <a:rPr lang="ko-KR" altLang="en-US" sz="1300" b="1" dirty="0">
                <a:latin typeface="맑은 고딕"/>
                <a:ea typeface="맑은 고딕"/>
              </a:rPr>
              <a:t>채널</a:t>
            </a:r>
            <a:r>
              <a:rPr lang="en-US" altLang="ko-KR" sz="1300" b="1" dirty="0">
                <a:latin typeface="맑은 고딕"/>
                <a:ea typeface="맑은 고딕"/>
              </a:rPr>
              <a:t>, </a:t>
            </a:r>
            <a:r>
              <a:rPr lang="ko-KR" altLang="en-US" sz="1300" b="1" dirty="0">
                <a:latin typeface="맑은 고딕"/>
                <a:ea typeface="맑은 고딕"/>
              </a:rPr>
              <a:t>싱크로 구성</a:t>
            </a:r>
          </a:p>
          <a:p>
            <a:pPr lvl="3" latinLnBrk="0">
              <a:spcBef>
                <a:spcPct val="30000"/>
              </a:spcBef>
              <a:buFont typeface="맑은 고딕" pitchFamily="50" charset="-127"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개별 에이전트의 연결이 가능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구성요소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소스 </a:t>
            </a:r>
            <a:r>
              <a:rPr lang="en-US" altLang="ko-KR" sz="1300" b="1" dirty="0">
                <a:latin typeface="맑은 고딕"/>
                <a:ea typeface="맑은 고딕"/>
              </a:rPr>
              <a:t>: </a:t>
            </a:r>
            <a:r>
              <a:rPr lang="ko-KR" altLang="en-US" sz="1300" b="1" dirty="0">
                <a:latin typeface="맑은 고딕"/>
                <a:ea typeface="맑은 고딕"/>
              </a:rPr>
              <a:t>지정한 소스를 통해서 이벤트를 받아 채널로 전달한다</a:t>
            </a:r>
            <a:r>
              <a:rPr lang="en-US" altLang="ko-KR" sz="1300" b="1" dirty="0">
                <a:latin typeface="맑은 고딕"/>
                <a:ea typeface="맑은 고딕"/>
              </a:rPr>
              <a:t>. </a:t>
            </a: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채널 </a:t>
            </a:r>
            <a:r>
              <a:rPr lang="en-US" altLang="ko-KR" sz="1300" b="1" dirty="0">
                <a:latin typeface="맑은 고딕"/>
                <a:ea typeface="맑은 고딕"/>
              </a:rPr>
              <a:t>: </a:t>
            </a:r>
            <a:r>
              <a:rPr lang="ko-KR" altLang="en-US" sz="1300" b="1" dirty="0">
                <a:latin typeface="맑은 고딕"/>
                <a:ea typeface="맑은 고딕"/>
              </a:rPr>
              <a:t>일종의 큐로서 이벤트를 임시로 보관한다</a:t>
            </a:r>
            <a:r>
              <a:rPr lang="en-US" altLang="ko-KR" sz="1300" b="1" dirty="0">
                <a:latin typeface="맑은 고딕"/>
                <a:ea typeface="맑은 고딕"/>
              </a:rPr>
              <a:t>.  </a:t>
            </a: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싱크 </a:t>
            </a:r>
            <a:r>
              <a:rPr lang="en-US" altLang="ko-KR" sz="1300" b="1" dirty="0">
                <a:latin typeface="맑은 고딕"/>
                <a:ea typeface="맑은 고딕"/>
              </a:rPr>
              <a:t>: </a:t>
            </a:r>
            <a:r>
              <a:rPr lang="ko-KR" altLang="en-US" sz="1300" b="1" dirty="0">
                <a:latin typeface="맑은 고딕"/>
                <a:ea typeface="맑은 고딕"/>
              </a:rPr>
              <a:t>채널에서 이벤트를 읽어와 출력 대상에 </a:t>
            </a:r>
            <a:r>
              <a:rPr lang="ko-KR" altLang="en-US" sz="1300" b="1" dirty="0" smtClean="0">
                <a:latin typeface="맑은 고딕"/>
                <a:ea typeface="맑은 고딕"/>
              </a:rPr>
              <a:t>쓴다</a:t>
            </a:r>
            <a:r>
              <a:rPr lang="en-US" altLang="ko-KR" sz="1300" b="1" dirty="0" smtClean="0">
                <a:latin typeface="맑은 고딕"/>
                <a:ea typeface="맑은 고딕"/>
              </a:rPr>
              <a:t>.</a:t>
            </a:r>
            <a:endParaRPr lang="ko-KR" altLang="en-US" sz="1300" b="1" dirty="0">
              <a:latin typeface="맑은 고딕"/>
              <a:ea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88" y="3660662"/>
            <a:ext cx="7933647" cy="28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4. Kafka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1064459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en-US" altLang="ko-KR" b="1" smtClean="0"/>
              <a:t>Kafka</a:t>
            </a:r>
            <a:endParaRPr lang="ko-KR" altLang="en-US" b="1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58529" y="1528797"/>
            <a:ext cx="9027278" cy="4560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en-US" altLang="ko-KR" sz="1300" b="1">
                <a:latin typeface="맑은 고딕"/>
                <a:ea typeface="맑은 고딕"/>
              </a:rPr>
              <a:t>Kafka </a:t>
            </a:r>
            <a:r>
              <a:rPr lang="ko-KR" altLang="en-US" sz="1300" b="1">
                <a:latin typeface="맑은 고딕"/>
                <a:ea typeface="맑은 고딕"/>
              </a:rPr>
              <a:t>개요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>
                <a:latin typeface="맑은 고딕"/>
                <a:ea typeface="맑은 고딕"/>
              </a:rPr>
              <a:t> 개요</a:t>
            </a:r>
            <a:endParaRPr lang="en-US" altLang="ko-KR" sz="1300" b="1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 typeface="맑은 고딕" pitchFamily="50" charset="-127"/>
              <a:buChar char="∙"/>
            </a:pPr>
            <a:r>
              <a:rPr lang="ko-KR" altLang="en-US" sz="1300" b="1">
                <a:latin typeface="맑은 고딕"/>
                <a:ea typeface="맑은 고딕"/>
              </a:rPr>
              <a:t>확장성이 좋고 처리량이 높은 분산 메시지 시스템</a:t>
            </a:r>
          </a:p>
          <a:p>
            <a:pPr marL="744024" lvl="3" indent="0" latinLnBrk="0">
              <a:spcBef>
                <a:spcPct val="30000"/>
              </a:spcBef>
            </a:pPr>
            <a:r>
              <a:rPr lang="ko-KR" altLang="en-US" sz="1300" b="1">
                <a:latin typeface="맑은 고딕"/>
                <a:ea typeface="맑은 고딕"/>
              </a:rPr>
              <a:t>    </a:t>
            </a:r>
            <a:r>
              <a:rPr lang="en-US" altLang="ko-KR" sz="1300" b="1">
                <a:latin typeface="맑은 고딕"/>
                <a:ea typeface="맑은 고딕"/>
              </a:rPr>
              <a:t>-&gt; </a:t>
            </a:r>
            <a:r>
              <a:rPr lang="ko-KR" altLang="en-US" sz="1300" b="1">
                <a:latin typeface="맑은 고딕"/>
                <a:ea typeface="맑은 고딕"/>
              </a:rPr>
              <a:t>우수한 메시지 전달 성능을 보장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>
                <a:latin typeface="맑은 고딕"/>
                <a:ea typeface="맑은 고딕"/>
              </a:rPr>
              <a:t> 링크드인과 </a:t>
            </a:r>
            <a:r>
              <a:rPr lang="en-US" altLang="ko-KR" sz="1300" b="1">
                <a:latin typeface="맑은 고딕"/>
                <a:ea typeface="맑은 고딕"/>
              </a:rPr>
              <a:t>Kafka</a:t>
            </a: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>
                <a:latin typeface="맑은 고딕"/>
                <a:ea typeface="맑은 고딕"/>
              </a:rPr>
              <a:t>링크드인의 실시간 데이터나 오프라인 데이터를 처리하고 수집</a:t>
            </a: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>
                <a:latin typeface="맑은 고딕"/>
                <a:ea typeface="맑은 고딕"/>
              </a:rPr>
              <a:t>높은 처리량을 유지하면서 병렬처리에 초점을 맞춘 구조</a:t>
            </a: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>
                <a:latin typeface="맑은 고딕"/>
                <a:ea typeface="맑은 고딕"/>
              </a:rPr>
              <a:t>다량의 클라이언트 생성이 가능한 유연성을 제공하고 분산처리를 지원</a:t>
            </a: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en-US" altLang="ko-KR" sz="1300" b="1">
                <a:latin typeface="맑은 고딕"/>
                <a:ea typeface="맑은 고딕"/>
              </a:rPr>
              <a:t>Kafka </a:t>
            </a:r>
            <a:r>
              <a:rPr lang="ko-KR" altLang="en-US" sz="1300" b="1">
                <a:latin typeface="맑은 고딕"/>
                <a:ea typeface="맑은 고딕"/>
              </a:rPr>
              <a:t>아키텍처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en-US" altLang="ko-KR" sz="1300" b="1">
                <a:latin typeface="맑은 고딕"/>
                <a:ea typeface="맑은 고딕"/>
              </a:rPr>
              <a:t> Kafka</a:t>
            </a:r>
            <a:r>
              <a:rPr lang="ko-KR" altLang="en-US" sz="1300" b="1">
                <a:latin typeface="맑은 고딕"/>
                <a:ea typeface="맑은 고딕"/>
              </a:rPr>
              <a:t>의 구성</a:t>
            </a:r>
            <a:endParaRPr lang="en-US" altLang="ko-KR" sz="1300" b="1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 typeface="맑은 고딕" pitchFamily="50" charset="-127"/>
              <a:buChar char="∙"/>
            </a:pPr>
            <a:r>
              <a:rPr lang="en-US" altLang="ko-KR" sz="1300" b="1">
                <a:latin typeface="맑은 고딕"/>
                <a:ea typeface="맑은 고딕"/>
              </a:rPr>
              <a:t>Producer, Consumer, Broker</a:t>
            </a:r>
            <a:endParaRPr lang="ko-KR" altLang="en-US" sz="1300" b="1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>
                <a:latin typeface="맑은 고딕"/>
                <a:ea typeface="맑은 고딕"/>
              </a:rPr>
              <a:t> 역할 및 처리 과정</a:t>
            </a:r>
            <a:endParaRPr lang="en-US" altLang="ko-KR" sz="1300" b="1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en-US" altLang="ko-KR" sz="1300" b="1">
                <a:latin typeface="맑은 고딕"/>
                <a:ea typeface="맑은 고딕"/>
              </a:rPr>
              <a:t>Kafka</a:t>
            </a:r>
            <a:r>
              <a:rPr lang="ko-KR" altLang="en-US" sz="1300" b="1">
                <a:latin typeface="맑은 고딕"/>
                <a:ea typeface="맑은 고딕"/>
              </a:rPr>
              <a:t>의 </a:t>
            </a:r>
            <a:r>
              <a:rPr lang="en-US" altLang="ko-KR" sz="1300" b="1">
                <a:latin typeface="맑은 고딕"/>
                <a:ea typeface="맑은 고딕"/>
              </a:rPr>
              <a:t>Broker</a:t>
            </a:r>
            <a:r>
              <a:rPr lang="ko-KR" altLang="en-US" sz="1300" b="1">
                <a:latin typeface="맑은 고딕"/>
                <a:ea typeface="맑은 고딕"/>
              </a:rPr>
              <a:t>는 </a:t>
            </a:r>
            <a:r>
              <a:rPr lang="en-US" altLang="ko-KR" sz="1300" b="1">
                <a:latin typeface="맑은 고딕"/>
                <a:ea typeface="맑은 고딕"/>
              </a:rPr>
              <a:t>Topic</a:t>
            </a:r>
            <a:r>
              <a:rPr lang="ko-KR" altLang="en-US" sz="1300" b="1">
                <a:latin typeface="맑은 고딕"/>
                <a:ea typeface="맑은 고딕"/>
              </a:rPr>
              <a:t>을 기준으로 메시지를 관리</a:t>
            </a: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en-US" altLang="ko-KR" sz="1300" b="1">
                <a:latin typeface="맑은 고딕"/>
                <a:ea typeface="맑은 고딕"/>
              </a:rPr>
              <a:t>Producer</a:t>
            </a:r>
            <a:r>
              <a:rPr lang="ko-KR" altLang="en-US" sz="1300" b="1">
                <a:latin typeface="맑은 고딕"/>
                <a:ea typeface="맑은 고딕"/>
              </a:rPr>
              <a:t>는 특정 </a:t>
            </a:r>
            <a:r>
              <a:rPr lang="en-US" altLang="ko-KR" sz="1300" b="1">
                <a:latin typeface="맑은 고딕"/>
                <a:ea typeface="맑은 고딕"/>
              </a:rPr>
              <a:t>Topic</a:t>
            </a:r>
            <a:r>
              <a:rPr lang="ko-KR" altLang="en-US" sz="1300" b="1">
                <a:latin typeface="맑은 고딕"/>
                <a:ea typeface="맑은 고딕"/>
              </a:rPr>
              <a:t>의 메시지를 생성한 뒤 해당 메시지를 </a:t>
            </a:r>
            <a:r>
              <a:rPr lang="en-US" altLang="ko-KR" sz="1300" b="1">
                <a:latin typeface="맑은 고딕"/>
                <a:ea typeface="맑은 고딕"/>
              </a:rPr>
              <a:t>Broker</a:t>
            </a:r>
            <a:r>
              <a:rPr lang="ko-KR" altLang="en-US" sz="1300" b="1">
                <a:latin typeface="맑은 고딕"/>
                <a:ea typeface="맑은 고딕"/>
              </a:rPr>
              <a:t>에 전달</a:t>
            </a: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en-US" altLang="ko-KR" sz="1300" b="1">
                <a:latin typeface="맑은 고딕"/>
                <a:ea typeface="맑은 고딕"/>
              </a:rPr>
              <a:t>Topic</a:t>
            </a:r>
            <a:r>
              <a:rPr lang="ko-KR" altLang="en-US" sz="1300" b="1">
                <a:latin typeface="맑은 고딕"/>
                <a:ea typeface="맑은 고딕"/>
              </a:rPr>
              <a:t>별로 분류하여 쌓아놓으면</a:t>
            </a:r>
            <a:r>
              <a:rPr lang="en-US" altLang="ko-KR" sz="1300" b="1">
                <a:latin typeface="맑은 고딕"/>
                <a:ea typeface="맑은 고딕"/>
              </a:rPr>
              <a:t>, </a:t>
            </a:r>
            <a:r>
              <a:rPr lang="ko-KR" altLang="en-US" sz="1300" b="1">
                <a:latin typeface="맑은 고딕"/>
                <a:ea typeface="맑은 고딕"/>
              </a:rPr>
              <a:t>해당 </a:t>
            </a:r>
            <a:r>
              <a:rPr lang="en-US" altLang="ko-KR" sz="1300" b="1">
                <a:latin typeface="맑은 고딕"/>
                <a:ea typeface="맑은 고딕"/>
              </a:rPr>
              <a:t>Topic</a:t>
            </a:r>
            <a:r>
              <a:rPr lang="ko-KR" altLang="en-US" sz="1300" b="1">
                <a:latin typeface="맑은 고딕"/>
                <a:ea typeface="맑은 고딕"/>
              </a:rPr>
              <a:t>을 구독하는 </a:t>
            </a:r>
            <a:r>
              <a:rPr lang="en-US" altLang="ko-KR" sz="1300" b="1">
                <a:latin typeface="맑은 고딕"/>
                <a:ea typeface="맑은 고딕"/>
              </a:rPr>
              <a:t>Consumer</a:t>
            </a:r>
            <a:r>
              <a:rPr lang="ko-KR" altLang="en-US" sz="1300" b="1">
                <a:latin typeface="맑은 고딕"/>
                <a:ea typeface="맑은 고딕"/>
              </a:rPr>
              <a:t>들이 메시지를 가져가서 처리</a:t>
            </a:r>
            <a:endParaRPr lang="en-US" altLang="ko-KR" sz="1300" b="1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>
                <a:latin typeface="맑은 고딕"/>
                <a:ea typeface="맑은 고딕"/>
              </a:rPr>
              <a:t> 설계 특성</a:t>
            </a:r>
            <a:endParaRPr lang="en-US" altLang="ko-KR" sz="1300" b="1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 typeface="맑은 고딕" pitchFamily="50" charset="-127"/>
              <a:buChar char="∙"/>
            </a:pPr>
            <a:r>
              <a:rPr lang="ko-KR" altLang="en-US" sz="1300" b="1">
                <a:latin typeface="맑은 고딕"/>
                <a:ea typeface="맑은 고딕"/>
              </a:rPr>
              <a:t>확장성</a:t>
            </a:r>
            <a:r>
              <a:rPr lang="en-US" altLang="ko-KR" sz="1300" b="1">
                <a:latin typeface="맑은 고딕"/>
                <a:ea typeface="맑은 고딕"/>
              </a:rPr>
              <a:t>(scale-out)</a:t>
            </a:r>
            <a:r>
              <a:rPr lang="ko-KR" altLang="en-US" sz="1300" b="1">
                <a:latin typeface="맑은 고딕"/>
                <a:ea typeface="맑은 고딕"/>
              </a:rPr>
              <a:t>과 고가용성</a:t>
            </a:r>
            <a:r>
              <a:rPr lang="en-US" altLang="ko-KR" sz="1300" b="1">
                <a:latin typeface="맑은 고딕"/>
                <a:ea typeface="맑은 고딕"/>
              </a:rPr>
              <a:t>(High Availability)</a:t>
            </a:r>
            <a:endParaRPr lang="ko-KR" altLang="en-US" sz="1300" b="1" dirty="0">
              <a:latin typeface="맑은 고딕"/>
              <a:ea typeface="맑은 고딕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222" y="1204293"/>
            <a:ext cx="3020824" cy="1943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2"/>
          <p:cNvSpPr>
            <a:spLocks/>
          </p:cNvSpPr>
          <p:nvPr/>
        </p:nvSpPr>
        <p:spPr bwMode="auto">
          <a:xfrm>
            <a:off x="812800" y="1736725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4400" b="1" smtClean="0">
                <a:solidFill>
                  <a:schemeClr val="tx2"/>
                </a:solidFill>
              </a:rPr>
              <a:t>3.3 </a:t>
            </a:r>
            <a:r>
              <a:rPr lang="ko-KR" altLang="en-US" sz="4400" b="1" smtClean="0">
                <a:solidFill>
                  <a:schemeClr val="tx2"/>
                </a:solidFill>
              </a:rPr>
              <a:t>빅데이터 저장 기술</a:t>
            </a:r>
            <a:endParaRPr lang="ko-KR" altLang="en-US" sz="4400" b="1">
              <a:solidFill>
                <a:schemeClr val="tx2"/>
              </a:solidFill>
            </a:endParaRPr>
          </a:p>
        </p:txBody>
      </p:sp>
      <p:sp>
        <p:nvSpPr>
          <p:cNvPr id="7171" name="제목 2"/>
          <p:cNvSpPr>
            <a:spLocks/>
          </p:cNvSpPr>
          <p:nvPr/>
        </p:nvSpPr>
        <p:spPr bwMode="auto">
          <a:xfrm>
            <a:off x="415925" y="6334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 smtClean="0">
                <a:solidFill>
                  <a:schemeClr val="bg1"/>
                </a:solidFill>
              </a:rPr>
              <a:t>Part III : </a:t>
            </a:r>
            <a:r>
              <a:rPr lang="ko-KR" altLang="en-US" sz="3000" b="1" smtClean="0">
                <a:solidFill>
                  <a:schemeClr val="bg1"/>
                </a:solidFill>
              </a:rPr>
              <a:t>수집</a:t>
            </a:r>
            <a:r>
              <a:rPr lang="en-US" altLang="ko-KR" sz="3000" b="1" smtClean="0">
                <a:solidFill>
                  <a:schemeClr val="bg1"/>
                </a:solidFill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</a:rPr>
              <a:t>저장</a:t>
            </a:r>
            <a:r>
              <a:rPr lang="en-US" altLang="ko-KR" sz="3000" b="1" smtClean="0">
                <a:solidFill>
                  <a:schemeClr val="bg1"/>
                </a:solidFill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</a:rPr>
              <a:t>처리 기술</a:t>
            </a:r>
            <a:endParaRPr lang="ko-KR" altLang="en-US" sz="3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3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1. </a:t>
            </a:r>
            <a:r>
              <a:rPr kumimoji="0" lang="ko-KR" altLang="en-US" sz="3000" b="1" smtClean="0">
                <a:solidFill>
                  <a:schemeClr val="bg1"/>
                </a:solidFill>
              </a:rPr>
              <a:t>빅데이터 저장 기술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1454565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/>
              <a:t>저장 기술</a:t>
            </a:r>
            <a:endParaRPr lang="ko-KR" altLang="en-US" b="1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41628"/>
              </p:ext>
            </p:extLst>
          </p:nvPr>
        </p:nvGraphicFramePr>
        <p:xfrm>
          <a:off x="539752" y="1772824"/>
          <a:ext cx="7848309" cy="2353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83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518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79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기술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최초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주요 기능 및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6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Arial" panose="020B0604020202020204" pitchFamily="34" charset="0"/>
                        </a:rPr>
                        <a:t>분산파일시스템</a:t>
                      </a:r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</a:rPr>
                        <a:t>HDFS</a:t>
                      </a:r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Arial" panose="020B0604020202020204" pitchFamily="34" charset="0"/>
                        </a:rPr>
                        <a:t>아파치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Arial" panose="020B0604020202020204" pitchFamily="34" charset="0"/>
                        </a:rPr>
                        <a:t>대표적인 오픈소스 분산파일시스템</a:t>
                      </a:r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rial" panose="020B0604020202020204" pitchFamily="34" charset="0"/>
                        </a:rPr>
                        <a:t>Hive</a:t>
                      </a:r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Arial" panose="020B0604020202020204" pitchFamily="34" charset="0"/>
                        </a:rPr>
                        <a:t>페이스북</a:t>
                      </a:r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rial" panose="020B0604020202020204" pitchFamily="34" charset="0"/>
                        </a:rPr>
                        <a:t>HDFS</a:t>
                      </a:r>
                      <a:r>
                        <a:rPr lang="ko-KR" altLang="en-US" sz="1200" smtClean="0">
                          <a:latin typeface="Arial" panose="020B0604020202020204" pitchFamily="34" charset="0"/>
                        </a:rPr>
                        <a:t>기반의 </a:t>
                      </a:r>
                      <a:r>
                        <a:rPr lang="en-US" altLang="ko-KR" sz="1200" smtClean="0">
                          <a:latin typeface="Arial" panose="020B0604020202020204" pitchFamily="34" charset="0"/>
                        </a:rPr>
                        <a:t>DataWarehouse</a:t>
                      </a:r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79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</a:rPr>
                        <a:t>S3</a:t>
                      </a:r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Arial" panose="020B0604020202020204" pitchFamily="34" charset="0"/>
                        </a:rPr>
                        <a:t>아마존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Arial" panose="020B0604020202020204" pitchFamily="34" charset="0"/>
                        </a:rPr>
                        <a:t>아마존의</a:t>
                      </a:r>
                      <a:r>
                        <a:rPr lang="ko-KR" altLang="en-US" sz="1200" baseline="0" smtClean="0">
                          <a:latin typeface="Arial" panose="020B0604020202020204" pitchFamily="34" charset="0"/>
                        </a:rPr>
                        <a:t> 클라우드 기반 분산 </a:t>
                      </a:r>
                      <a:r>
                        <a:rPr lang="ko-KR" altLang="en-US" sz="1200" smtClean="0">
                          <a:latin typeface="Arial" panose="020B0604020202020204" pitchFamily="34" charset="0"/>
                        </a:rPr>
                        <a:t>스토리지 </a:t>
                      </a:r>
                      <a:r>
                        <a:rPr lang="ko-KR" altLang="en-US" sz="1200" dirty="0">
                          <a:latin typeface="Arial" panose="020B0604020202020204" pitchFamily="34" charset="0"/>
                        </a:rPr>
                        <a:t>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799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rial" panose="020B0604020202020204" pitchFamily="34" charset="0"/>
                        </a:rPr>
                        <a:t>NoSQL</a:t>
                      </a:r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Arial" panose="020B0604020202020204" pitchFamily="34" charset="0"/>
                        </a:rPr>
                        <a:t>HBase</a:t>
                      </a:r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200" smtClean="0">
                          <a:latin typeface="Arial" panose="020B0604020202020204" pitchFamily="34" charset="0"/>
                        </a:rPr>
                        <a:t>아파치</a:t>
                      </a:r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rial" panose="020B0604020202020204" pitchFamily="34" charset="0"/>
                        </a:rPr>
                        <a:t>HDFS</a:t>
                      </a:r>
                      <a:r>
                        <a:rPr lang="ko-KR" altLang="en-US" sz="1200" smtClean="0">
                          <a:latin typeface="Arial" panose="020B0604020202020204" pitchFamily="34" charset="0"/>
                        </a:rPr>
                        <a:t>기반의 </a:t>
                      </a:r>
                      <a:r>
                        <a:rPr lang="en-US" altLang="ko-KR" sz="1200" smtClean="0">
                          <a:latin typeface="Arial" panose="020B0604020202020204" pitchFamily="34" charset="0"/>
                        </a:rPr>
                        <a:t>NoSQL</a:t>
                      </a:r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79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</a:rPr>
                        <a:t>Cassandra</a:t>
                      </a:r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rial" panose="020B0604020202020204" pitchFamily="34" charset="0"/>
                        </a:rPr>
                        <a:t>A. Lakshman</a:t>
                      </a:r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</a:rPr>
                        <a:t>ACID </a:t>
                      </a:r>
                      <a:r>
                        <a:rPr lang="ko-KR" altLang="en-US" sz="1200" dirty="0">
                          <a:latin typeface="Arial" panose="020B0604020202020204" pitchFamily="34" charset="0"/>
                        </a:rPr>
                        <a:t>속성을 유지한 분산 데이터베이스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79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Arial" panose="020B0604020202020204" pitchFamily="34" charset="0"/>
                        </a:rPr>
                        <a:t>몽고</a:t>
                      </a:r>
                      <a:r>
                        <a:rPr lang="en-US" altLang="ko-KR" sz="1200" smtClean="0">
                          <a:latin typeface="Arial" panose="020B0604020202020204" pitchFamily="34" charset="0"/>
                        </a:rPr>
                        <a:t>DB</a:t>
                      </a:r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latin typeface="Arial" panose="020B0604020202020204" pitchFamily="34" charset="0"/>
                        </a:rPr>
                        <a:t>10gen</a:t>
                      </a:r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itchFamily="34" charset="0"/>
                        <a:buNone/>
                      </a:pPr>
                      <a:r>
                        <a:rPr lang="en-US" altLang="ko-KR" sz="1200" smtClean="0">
                          <a:latin typeface="Arial" panose="020B0604020202020204" pitchFamily="34" charset="0"/>
                        </a:rPr>
                        <a:t>DB</a:t>
                      </a:r>
                      <a:r>
                        <a:rPr lang="ko-KR" altLang="en-US" sz="1200" smtClean="0">
                          <a:latin typeface="Arial" panose="020B0604020202020204" pitchFamily="34" charset="0"/>
                        </a:rPr>
                        <a:t>의 수평 확장 및 범위 질의 지원</a:t>
                      </a:r>
                      <a:r>
                        <a:rPr lang="en-US" altLang="ko-KR" sz="1200" smtClean="0"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200" smtClean="0">
                          <a:latin typeface="Arial" panose="020B0604020202020204" pitchFamily="34" charset="0"/>
                        </a:rPr>
                        <a:t>자체 맵리듀스</a:t>
                      </a:r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2. HDFS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1047916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en-US" altLang="ko-KR" b="1" smtClean="0"/>
              <a:t>HDFS</a:t>
            </a:r>
            <a:endParaRPr lang="ko-KR" altLang="en-US" b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8529" y="1560413"/>
            <a:ext cx="9027278" cy="428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en-US" altLang="ko-KR" sz="1300" b="1" smtClean="0">
                <a:latin typeface="맑은 고딕"/>
                <a:ea typeface="맑은 고딕"/>
              </a:rPr>
              <a:t>HDFS </a:t>
            </a:r>
            <a:r>
              <a:rPr lang="ko-KR" altLang="en-US" sz="1300" b="1" dirty="0">
                <a:latin typeface="맑은 고딕"/>
                <a:ea typeface="맑은 고딕"/>
              </a:rPr>
              <a:t>개요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개발 동기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 typeface="맑은 고딕" pitchFamily="50" charset="-127"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대용량 파일의 스트리밍 읽기와 쓰기에 뛰어난 성능</a:t>
            </a:r>
          </a:p>
          <a:p>
            <a:pPr lvl="3" latinLnBrk="0">
              <a:spcBef>
                <a:spcPct val="30000"/>
              </a:spcBef>
              <a:buFont typeface="맑은 고딕" pitchFamily="50" charset="-127"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전통적인 대용량 </a:t>
            </a:r>
            <a:r>
              <a:rPr lang="en-US" altLang="ko-KR" sz="1300" b="1" dirty="0">
                <a:latin typeface="맑은 고딕"/>
                <a:ea typeface="맑은 고딕"/>
              </a:rPr>
              <a:t>SAN, NAS </a:t>
            </a:r>
            <a:r>
              <a:rPr lang="ko-KR" altLang="en-US" sz="1300" b="1" dirty="0">
                <a:latin typeface="맑은 고딕"/>
                <a:ea typeface="맑은 고딕"/>
              </a:rPr>
              <a:t>스토리지를 대체 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en-US" altLang="ko-KR" sz="1300" b="1" dirty="0">
                <a:latin typeface="맑은 고딕"/>
                <a:ea typeface="맑은 고딕"/>
              </a:rPr>
              <a:t> HDFS </a:t>
            </a:r>
            <a:r>
              <a:rPr lang="ko-KR" altLang="en-US" sz="1300" b="1" dirty="0">
                <a:latin typeface="맑은 고딕"/>
                <a:ea typeface="맑은 고딕"/>
              </a:rPr>
              <a:t>개요 및 특징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분산 파일시스템 </a:t>
            </a:r>
            <a:r>
              <a:rPr lang="en-US" altLang="ko-KR" sz="1300" b="1" dirty="0">
                <a:latin typeface="맑은 고딕"/>
                <a:ea typeface="맑은 고딕"/>
              </a:rPr>
              <a:t>: </a:t>
            </a:r>
            <a:r>
              <a:rPr lang="ko-KR" altLang="en-US" sz="1300" b="1" dirty="0">
                <a:latin typeface="맑은 고딕"/>
                <a:ea typeface="맑은 고딕"/>
              </a:rPr>
              <a:t>개별 디스크와 머신이 지원하는 용량의 한계를 뛰어 </a:t>
            </a:r>
            <a:r>
              <a:rPr lang="ko-KR" altLang="en-US" sz="1300" b="1" dirty="0" smtClean="0">
                <a:latin typeface="맑은 고딕"/>
                <a:ea typeface="맑은 고딕"/>
              </a:rPr>
              <a:t>넘을 수 있다</a:t>
            </a:r>
            <a:r>
              <a:rPr lang="en-US" altLang="ko-KR" sz="1300" b="1" dirty="0" smtClean="0">
                <a:latin typeface="맑은 고딕"/>
                <a:ea typeface="맑은 고딕"/>
              </a:rPr>
              <a:t>.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클러스터의 머신들은 파일시스템을 구성하는 전체 데이터를 나누어 각각 저장</a:t>
            </a: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단일 중앙 서버에 저장된 파일시스템 메타데이터는 블록 데이터의 디렉터리 역할을 </a:t>
            </a:r>
            <a:r>
              <a:rPr lang="ko-KR" altLang="en-US" sz="1300" b="1" dirty="0" smtClean="0">
                <a:latin typeface="맑은 고딕"/>
                <a:ea typeface="맑은 고딕"/>
              </a:rPr>
              <a:t>한다</a:t>
            </a:r>
            <a:r>
              <a:rPr lang="en-US" altLang="ko-KR" sz="1300" b="1" dirty="0" smtClean="0">
                <a:latin typeface="맑은 고딕"/>
                <a:ea typeface="맑은 고딕"/>
              </a:rPr>
              <a:t>.</a:t>
            </a:r>
            <a:endParaRPr lang="ko-KR" altLang="en-US" sz="1300" b="1" dirty="0">
              <a:latin typeface="맑은 고딕"/>
              <a:ea typeface="맑은 고딕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en-US" altLang="ko-KR" sz="1300" b="1" dirty="0">
                <a:latin typeface="맑은 고딕"/>
                <a:ea typeface="맑은 고딕"/>
              </a:rPr>
              <a:t>HDFS </a:t>
            </a:r>
            <a:r>
              <a:rPr lang="ko-KR" altLang="en-US" sz="1300" b="1" dirty="0">
                <a:latin typeface="맑은 고딕"/>
                <a:ea typeface="맑은 고딕"/>
              </a:rPr>
              <a:t>아키텍처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데이터노드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 typeface="맑은 고딕" pitchFamily="50" charset="-127"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블록은 한 파일의 분리된 바이너리 파일 조각</a:t>
            </a:r>
          </a:p>
          <a:p>
            <a:pPr lvl="3" latinLnBrk="0">
              <a:spcBef>
                <a:spcPct val="30000"/>
              </a:spcBef>
              <a:buFont typeface="맑은 고딕" pitchFamily="50" charset="-127"/>
              <a:buChar char="∙"/>
            </a:pPr>
            <a:r>
              <a:rPr lang="en-US" altLang="ko-KR" sz="1300" b="1" dirty="0">
                <a:latin typeface="맑은 고딕"/>
                <a:ea typeface="맑은 고딕"/>
              </a:rPr>
              <a:t>HDFS</a:t>
            </a:r>
            <a:r>
              <a:rPr lang="ko-KR" altLang="en-US" sz="1300" b="1" dirty="0">
                <a:latin typeface="맑은 고딕"/>
                <a:ea typeface="맑은 고딕"/>
              </a:rPr>
              <a:t>에서 블록 데이터를 저장하고 추출하는 기능을 담당하는 데몬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네임노드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파일시스템 메타데이터를 저장하고 파일시스템의 전체 이미지를 관리</a:t>
            </a: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데이터노드들은 하트비트</a:t>
            </a:r>
            <a:r>
              <a:rPr lang="en-US" altLang="ko-KR" sz="1300" b="1" dirty="0">
                <a:latin typeface="맑은 고딕"/>
                <a:ea typeface="맑은 고딕"/>
              </a:rPr>
              <a:t>(</a:t>
            </a:r>
            <a:r>
              <a:rPr lang="en-US" altLang="ko-KR" sz="1300" b="1" dirty="0" smtClean="0">
                <a:latin typeface="맑은 고딕"/>
                <a:ea typeface="맑은 고딕"/>
              </a:rPr>
              <a:t>heartbeat</a:t>
            </a:r>
            <a:r>
              <a:rPr lang="en-US" altLang="ko-KR" sz="1300" b="1" dirty="0">
                <a:latin typeface="맑은 고딕"/>
                <a:ea typeface="맑은 고딕"/>
              </a:rPr>
              <a:t>)</a:t>
            </a:r>
            <a:r>
              <a:rPr lang="ko-KR" altLang="en-US" sz="1300" b="1" dirty="0">
                <a:latin typeface="맑은 고딕"/>
                <a:ea typeface="맑은 고딕"/>
              </a:rPr>
              <a:t>에 자신의 상태를 실어서 주기적으로 </a:t>
            </a:r>
            <a:r>
              <a:rPr lang="ko-KR" altLang="en-US" sz="1300" b="1" dirty="0" err="1">
                <a:latin typeface="맑은 고딕"/>
                <a:ea typeface="맑은 고딕"/>
              </a:rPr>
              <a:t>네임노드에</a:t>
            </a:r>
            <a:r>
              <a:rPr lang="ko-KR" altLang="en-US" sz="1300" b="1" dirty="0">
                <a:latin typeface="맑은 고딕"/>
                <a:ea typeface="맑은 고딕"/>
              </a:rPr>
              <a:t> </a:t>
            </a:r>
            <a:r>
              <a:rPr lang="ko-KR" altLang="en-US" sz="1300" b="1" dirty="0" smtClean="0">
                <a:latin typeface="맑은 고딕"/>
                <a:ea typeface="맑은 고딕"/>
              </a:rPr>
              <a:t>보낸다</a:t>
            </a:r>
            <a:r>
              <a:rPr lang="en-US" altLang="ko-KR" sz="1300" b="1" dirty="0" smtClean="0">
                <a:latin typeface="맑은 고딕"/>
                <a:ea typeface="맑은 고딕"/>
              </a:rPr>
              <a:t>.</a:t>
            </a:r>
            <a:endParaRPr lang="ko-KR" altLang="en-US" sz="1300" b="1" dirty="0">
              <a:latin typeface="맑은 고딕"/>
              <a:ea typeface="맑은 고딕"/>
            </a:endParaRPr>
          </a:p>
          <a:p>
            <a:pPr marL="744024" lvl="3" indent="0" latinLnBrk="0">
              <a:spcBef>
                <a:spcPct val="30000"/>
              </a:spcBef>
            </a:pPr>
            <a:r>
              <a:rPr lang="en-US" altLang="ko-KR" sz="1300" b="1" dirty="0">
                <a:latin typeface="맑은 고딕"/>
                <a:ea typeface="맑은 고딕"/>
              </a:rPr>
              <a:t>    -&gt; </a:t>
            </a:r>
            <a:r>
              <a:rPr lang="ko-KR" altLang="en-US" sz="1300" b="1" dirty="0">
                <a:latin typeface="맑은 고딕"/>
                <a:ea typeface="맑은 고딕"/>
              </a:rPr>
              <a:t>네임노드는 데이터노드들의 생존 여부와 가용 블록 등 전체적인 상황을 파악 가능</a:t>
            </a:r>
          </a:p>
        </p:txBody>
      </p:sp>
    </p:spTree>
    <p:extLst>
      <p:ext uri="{BB962C8B-B14F-4D97-AF65-F5344CB8AC3E}">
        <p14:creationId xmlns:p14="http://schemas.microsoft.com/office/powerpoint/2010/main" val="3855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C:\Documents and Settings\장형석\바탕 화면\빅데이타\하둡자료\hive\noname0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/>
          <a:stretch>
            <a:fillRect/>
          </a:stretch>
        </p:blipFill>
        <p:spPr bwMode="auto">
          <a:xfrm>
            <a:off x="415925" y="1736725"/>
            <a:ext cx="9074150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부제목 2"/>
          <p:cNvSpPr>
            <a:spLocks noGrp="1"/>
          </p:cNvSpPr>
          <p:nvPr>
            <p:ph type="subTitle" idx="4294967295"/>
          </p:nvPr>
        </p:nvSpPr>
        <p:spPr bwMode="auto">
          <a:xfrm>
            <a:off x="415925" y="1196975"/>
            <a:ext cx="7332663" cy="3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en-US" altLang="ko-KR" sz="1800" b="1" smtClean="0"/>
              <a:t>Hive </a:t>
            </a:r>
            <a:r>
              <a:rPr lang="ko-KR" altLang="en-US" sz="1800" b="1" smtClean="0"/>
              <a:t>개요</a:t>
            </a:r>
            <a:endParaRPr lang="ko-KR" altLang="en-US" sz="1800" b="1"/>
          </a:p>
        </p:txBody>
      </p:sp>
      <p:sp>
        <p:nvSpPr>
          <p:cNvPr id="5124" name="모서리가 둥근 직사각형 7"/>
          <p:cNvSpPr>
            <a:spLocks noChangeArrowheads="1"/>
          </p:cNvSpPr>
          <p:nvPr/>
        </p:nvSpPr>
        <p:spPr bwMode="auto">
          <a:xfrm>
            <a:off x="538163" y="2636838"/>
            <a:ext cx="8807450" cy="649287"/>
          </a:xfrm>
          <a:prstGeom prst="roundRect">
            <a:avLst>
              <a:gd name="adj" fmla="val 0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altLang="ko-KR">
                <a:solidFill>
                  <a:srgbClr val="000000"/>
                </a:solidFill>
              </a:rPr>
              <a:t>Hive</a:t>
            </a:r>
            <a:r>
              <a:rPr kumimoji="0" lang="ko-KR" altLang="en-US">
                <a:solidFill>
                  <a:srgbClr val="000000"/>
                </a:solidFill>
              </a:rPr>
              <a:t>는 하둡의 상위에 위치한 </a:t>
            </a:r>
            <a:r>
              <a:rPr kumimoji="0" lang="en-US" altLang="ko-KR">
                <a:solidFill>
                  <a:srgbClr val="000000"/>
                </a:solidFill>
              </a:rPr>
              <a:t>Data Warehouse </a:t>
            </a:r>
            <a:r>
              <a:rPr kumimoji="0" lang="ko-KR" altLang="en-US">
                <a:solidFill>
                  <a:srgbClr val="000000"/>
                </a:solidFill>
              </a:rPr>
              <a:t>구성요소로</a:t>
            </a:r>
            <a:endParaRPr kumimoji="0" lang="en-US" altLang="ko-KR">
              <a:solidFill>
                <a:srgbClr val="000000"/>
              </a:solidFill>
            </a:endParaRPr>
          </a:p>
          <a:p>
            <a:pPr algn="ctr"/>
            <a:r>
              <a:rPr kumimoji="0" lang="en-US" altLang="ko-KR">
                <a:solidFill>
                  <a:srgbClr val="000000"/>
                </a:solidFill>
              </a:rPr>
              <a:t>SQL </a:t>
            </a:r>
            <a:r>
              <a:rPr kumimoji="0" lang="ko-KR" altLang="en-US">
                <a:solidFill>
                  <a:srgbClr val="000000"/>
                </a:solidFill>
              </a:rPr>
              <a:t>쿼리를 </a:t>
            </a:r>
            <a:r>
              <a:rPr kumimoji="0" lang="en-US" altLang="ko-KR">
                <a:solidFill>
                  <a:srgbClr val="000000"/>
                </a:solidFill>
              </a:rPr>
              <a:t>MapReduce </a:t>
            </a:r>
            <a:r>
              <a:rPr kumimoji="0" lang="ko-KR" altLang="en-US">
                <a:solidFill>
                  <a:srgbClr val="000000"/>
                </a:solidFill>
              </a:rPr>
              <a:t>작업을 위해 컴파일하고 클러스터에서 실행되게 함</a:t>
            </a:r>
          </a:p>
        </p:txBody>
      </p:sp>
      <p:sp>
        <p:nvSpPr>
          <p:cNvPr id="5125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>
                <a:solidFill>
                  <a:schemeClr val="bg1"/>
                </a:solidFill>
              </a:rPr>
              <a:t>3. Hive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부제목 2"/>
          <p:cNvSpPr>
            <a:spLocks noGrp="1"/>
          </p:cNvSpPr>
          <p:nvPr>
            <p:ph type="subTitle" idx="4294967295"/>
          </p:nvPr>
        </p:nvSpPr>
        <p:spPr bwMode="auto">
          <a:xfrm>
            <a:off x="415925" y="1196975"/>
            <a:ext cx="7332663" cy="3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en-US" altLang="ko-KR" sz="1800" b="1" smtClean="0"/>
              <a:t>Hive </a:t>
            </a:r>
            <a:r>
              <a:rPr lang="ko-KR" altLang="en-US" sz="1800" b="1" smtClean="0"/>
              <a:t>개요</a:t>
            </a:r>
            <a:endParaRPr lang="ko-KR" altLang="en-US" sz="1800" b="1"/>
          </a:p>
        </p:txBody>
      </p:sp>
      <p:sp>
        <p:nvSpPr>
          <p:cNvPr id="5125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>
                <a:solidFill>
                  <a:schemeClr val="bg1"/>
                </a:solidFill>
              </a:rPr>
              <a:t>3. Hive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8529" y="1576499"/>
            <a:ext cx="9027278" cy="376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smtClean="0">
                <a:latin typeface="맑은 고딕"/>
                <a:ea typeface="맑은 고딕"/>
              </a:rPr>
              <a:t> </a:t>
            </a:r>
            <a:r>
              <a:rPr lang="ko-KR" altLang="en-US" sz="1300" b="1" dirty="0">
                <a:latin typeface="맑은 고딕"/>
                <a:ea typeface="맑은 고딕"/>
              </a:rPr>
              <a:t>개요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en-US" altLang="ko-KR" sz="1300" b="1" dirty="0">
                <a:latin typeface="맑은 고딕"/>
                <a:ea typeface="맑은 고딕"/>
              </a:rPr>
              <a:t>SQL</a:t>
            </a:r>
            <a:r>
              <a:rPr lang="ko-KR" altLang="en-US" sz="1300" b="1" dirty="0">
                <a:latin typeface="맑은 고딕"/>
                <a:ea typeface="맑은 고딕"/>
              </a:rPr>
              <a:t>을 사용</a:t>
            </a:r>
            <a:r>
              <a:rPr lang="en-US" altLang="ko-KR" sz="1300" b="1" dirty="0">
                <a:latin typeface="맑은 고딕"/>
                <a:ea typeface="맑은 고딕"/>
              </a:rPr>
              <a:t>, </a:t>
            </a:r>
            <a:r>
              <a:rPr lang="ko-KR" altLang="en-US" sz="1300" b="1" dirty="0">
                <a:latin typeface="맑은 고딕"/>
                <a:ea typeface="맑은 고딕"/>
              </a:rPr>
              <a:t>데이터 요약</a:t>
            </a:r>
            <a:r>
              <a:rPr lang="en-US" altLang="ko-KR" sz="1300" b="1" dirty="0">
                <a:latin typeface="맑은 고딕"/>
                <a:ea typeface="맑은 고딕"/>
              </a:rPr>
              <a:t>, </a:t>
            </a:r>
            <a:r>
              <a:rPr lang="ko-KR" altLang="en-US" sz="1300" b="1" dirty="0">
                <a:latin typeface="맑은 고딕"/>
                <a:ea typeface="맑은 고딕"/>
              </a:rPr>
              <a:t>쿼리 및 분석을 수행</a:t>
            </a:r>
            <a:r>
              <a:rPr lang="en-US" altLang="ko-KR" sz="1300" b="1" dirty="0">
                <a:latin typeface="맑은 고딕"/>
                <a:ea typeface="맑은 고딕"/>
              </a:rPr>
              <a:t>, </a:t>
            </a:r>
            <a:r>
              <a:rPr lang="ko-KR" altLang="en-US" sz="1300" b="1" dirty="0">
                <a:latin typeface="맑은 고딕"/>
                <a:ea typeface="맑은 고딕"/>
              </a:rPr>
              <a:t>하둡 기반의 데이터웨어하우스 시스템</a:t>
            </a: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페이스북 주도로 개발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기본적인 작동 원리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사용자가 </a:t>
            </a:r>
            <a:r>
              <a:rPr lang="en-US" altLang="ko-KR" sz="1300" b="1" dirty="0">
                <a:latin typeface="맑은 고딕"/>
                <a:ea typeface="맑은 고딕"/>
              </a:rPr>
              <a:t>SQL </a:t>
            </a:r>
            <a:r>
              <a:rPr lang="ko-KR" altLang="en-US" sz="1300" b="1" dirty="0">
                <a:latin typeface="맑은 고딕"/>
                <a:ea typeface="맑은 고딕"/>
              </a:rPr>
              <a:t>쿼리를 작성하면 이것을 자동으로 맵리듀스 작업으로 변경해서 클러스터에서 실행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기본 구성과 특징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929173" lvl="3" indent="-185149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실행 부분 </a:t>
            </a:r>
            <a:r>
              <a:rPr lang="en-US" altLang="ko-KR" sz="1300" b="1" dirty="0">
                <a:latin typeface="맑은 고딕"/>
                <a:ea typeface="맑은 고딕"/>
              </a:rPr>
              <a:t>: </a:t>
            </a:r>
            <a:r>
              <a:rPr lang="ko-KR" altLang="en-US" sz="1300" b="1" dirty="0">
                <a:latin typeface="맑은 고딕"/>
                <a:ea typeface="맑은 고딕"/>
              </a:rPr>
              <a:t>쿼리</a:t>
            </a:r>
            <a:r>
              <a:rPr lang="en-US" altLang="ko-KR" sz="1300" b="1" dirty="0">
                <a:latin typeface="맑은 고딕"/>
                <a:ea typeface="맑은 고딕"/>
              </a:rPr>
              <a:t>-&gt;</a:t>
            </a:r>
            <a:r>
              <a:rPr lang="ko-KR" altLang="en-US" sz="1300" b="1" dirty="0">
                <a:latin typeface="맑은 고딕"/>
                <a:ea typeface="맑은 고딕"/>
              </a:rPr>
              <a:t>맵리듀스 실행</a:t>
            </a:r>
          </a:p>
          <a:p>
            <a:pPr marL="929173" lvl="3" indent="-185149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메타데이터 정보 </a:t>
            </a:r>
            <a:r>
              <a:rPr lang="en-US" altLang="ko-KR" sz="1300" b="1" dirty="0">
                <a:latin typeface="맑은 고딕"/>
                <a:ea typeface="맑은 고딕"/>
              </a:rPr>
              <a:t>: Mysql</a:t>
            </a:r>
            <a:r>
              <a:rPr lang="ko-KR" altLang="en-US" sz="1300" b="1" dirty="0">
                <a:latin typeface="맑은 고딕"/>
                <a:ea typeface="맑은 고딕"/>
              </a:rPr>
              <a:t>과 같은 </a:t>
            </a:r>
            <a:r>
              <a:rPr lang="en-US" altLang="ko-KR" sz="1300" b="1" dirty="0">
                <a:latin typeface="맑은 고딕"/>
                <a:ea typeface="맑은 고딕"/>
              </a:rPr>
              <a:t>RDBMS</a:t>
            </a:r>
            <a:r>
              <a:rPr lang="ko-KR" altLang="en-US" sz="1300" b="1" dirty="0">
                <a:latin typeface="맑은 고딕"/>
                <a:ea typeface="맑은 고딕"/>
              </a:rPr>
              <a:t>에 저장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en-US" altLang="ko-KR" sz="1300" b="1" dirty="0">
                <a:latin typeface="맑은 고딕"/>
                <a:ea typeface="맑은 고딕"/>
              </a:rPr>
              <a:t> Hive</a:t>
            </a:r>
            <a:r>
              <a:rPr lang="ko-KR" altLang="en-US" sz="1300" b="1" dirty="0">
                <a:latin typeface="맑은 고딕"/>
                <a:ea typeface="맑은 고딕"/>
              </a:rPr>
              <a:t>와 </a:t>
            </a:r>
            <a:r>
              <a:rPr lang="en-US" altLang="ko-KR" sz="1300" b="1" dirty="0">
                <a:latin typeface="맑은 고딕"/>
                <a:ea typeface="맑은 고딕"/>
              </a:rPr>
              <a:t>RDBMS</a:t>
            </a:r>
            <a:r>
              <a:rPr lang="ko-KR" altLang="en-US" sz="1300" b="1" dirty="0">
                <a:latin typeface="맑은 고딕"/>
                <a:ea typeface="맑은 고딕"/>
              </a:rPr>
              <a:t>의 차이점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작은 데이터일 경우 응답 속도가 </a:t>
            </a:r>
            <a:r>
              <a:rPr lang="ko-KR" altLang="en-US" sz="1300" b="1" dirty="0" smtClean="0">
                <a:latin typeface="맑은 고딕"/>
                <a:ea typeface="맑은 고딕"/>
              </a:rPr>
              <a:t>느리다</a:t>
            </a:r>
            <a:r>
              <a:rPr lang="en-US" altLang="ko-KR" sz="1300" b="1" dirty="0" smtClean="0">
                <a:latin typeface="맑은 고딕"/>
                <a:ea typeface="맑은 고딕"/>
              </a:rPr>
              <a:t>.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레코드 단위의 </a:t>
            </a:r>
            <a:r>
              <a:rPr lang="en-US" altLang="ko-KR" sz="1300" b="1" dirty="0">
                <a:latin typeface="맑은 고딕"/>
                <a:ea typeface="맑은 고딕"/>
              </a:rPr>
              <a:t>Insert, Update, Delete</a:t>
            </a:r>
            <a:r>
              <a:rPr lang="ko-KR" altLang="en-US" sz="1300" b="1" dirty="0">
                <a:latin typeface="맑은 고딕"/>
                <a:ea typeface="맑은 고딕"/>
              </a:rPr>
              <a:t>를 지원하지 </a:t>
            </a:r>
            <a:r>
              <a:rPr lang="ko-KR" altLang="en-US" sz="1300" b="1" dirty="0" smtClean="0">
                <a:latin typeface="맑은 고딕"/>
                <a:ea typeface="맑은 고딕"/>
              </a:rPr>
              <a:t>않는다</a:t>
            </a:r>
            <a:r>
              <a:rPr lang="en-US" altLang="ko-KR" sz="1300" b="1" dirty="0" smtClean="0">
                <a:latin typeface="맑은 고딕"/>
                <a:ea typeface="맑은 고딕"/>
              </a:rPr>
              <a:t>.</a:t>
            </a:r>
            <a:endParaRPr lang="ko-KR" altLang="en-US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트랜잭션을 지원하지 </a:t>
            </a:r>
            <a:r>
              <a:rPr lang="ko-KR" altLang="en-US" sz="1300" b="1" dirty="0" smtClean="0">
                <a:latin typeface="맑은 고딕"/>
                <a:ea typeface="맑은 고딕"/>
              </a:rPr>
              <a:t>않는다</a:t>
            </a:r>
            <a:r>
              <a:rPr lang="en-US" altLang="ko-KR" sz="1300" b="1" dirty="0" smtClean="0">
                <a:latin typeface="맑은 고딕"/>
                <a:ea typeface="맑은 고딕"/>
              </a:rPr>
              <a:t>.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통계정보를 바로 확인할 수 </a:t>
            </a:r>
            <a:r>
              <a:rPr lang="ko-KR" altLang="en-US" sz="1300" b="1" dirty="0" smtClean="0">
                <a:latin typeface="맑은 고딕"/>
                <a:ea typeface="맑은 고딕"/>
              </a:rPr>
              <a:t>없다</a:t>
            </a:r>
            <a:r>
              <a:rPr lang="en-US" altLang="ko-KR" sz="1300" b="1" dirty="0" smtClean="0">
                <a:latin typeface="맑은 고딕"/>
                <a:ea typeface="맑은 고딕"/>
              </a:rPr>
              <a:t>.</a:t>
            </a:r>
            <a:r>
              <a:rPr lang="ko-KR" altLang="en-US" sz="1300" b="1" dirty="0" smtClean="0">
                <a:latin typeface="맑은 고딕"/>
                <a:ea typeface="맑은 고딕"/>
              </a:rPr>
              <a:t> </a:t>
            </a:r>
            <a:endParaRPr lang="ko-KR" altLang="en-US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입력값 오류도 바로 확인할 수 </a:t>
            </a:r>
            <a:r>
              <a:rPr lang="ko-KR" altLang="en-US" sz="1300" b="1" dirty="0" smtClean="0">
                <a:latin typeface="맑은 고딕"/>
                <a:ea typeface="맑은 고딕"/>
              </a:rPr>
              <a:t>없다</a:t>
            </a:r>
            <a:r>
              <a:rPr lang="en-US" altLang="ko-KR" sz="1300" b="1" dirty="0" smtClean="0">
                <a:latin typeface="맑은 고딕"/>
                <a:ea typeface="맑은 고딕"/>
              </a:rPr>
              <a:t>.</a:t>
            </a:r>
            <a:endParaRPr lang="en-US" altLang="ko-KR" sz="1300" b="1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054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>
                <a:solidFill>
                  <a:schemeClr val="bg1"/>
                </a:solidFill>
              </a:rPr>
              <a:t>1. </a:t>
            </a:r>
            <a:r>
              <a:rPr kumimoji="0" lang="ko-KR" altLang="en-US" sz="3000" b="1" smtClean="0">
                <a:solidFill>
                  <a:schemeClr val="bg1"/>
                </a:solidFill>
              </a:rPr>
              <a:t>개요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245964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/>
              <a:t>빅데이터 </a:t>
            </a:r>
            <a:r>
              <a:rPr lang="ko-KR" altLang="en-US" b="1"/>
              <a:t>처리 </a:t>
            </a:r>
            <a:r>
              <a:rPr lang="ko-KR" altLang="en-US" b="1" smtClean="0"/>
              <a:t>과정</a:t>
            </a:r>
            <a:endParaRPr lang="ko-KR" altLang="en-US" b="1"/>
          </a:p>
        </p:txBody>
      </p:sp>
      <p:sp>
        <p:nvSpPr>
          <p:cNvPr id="33" name="오각형 32"/>
          <p:cNvSpPr/>
          <p:nvPr/>
        </p:nvSpPr>
        <p:spPr>
          <a:xfrm>
            <a:off x="1126110" y="1796517"/>
            <a:ext cx="1231994" cy="545808"/>
          </a:xfrm>
          <a:prstGeom prst="homePlate">
            <a:avLst/>
          </a:prstGeom>
          <a:pattFill prst="ltDnDiag">
            <a:fgClr>
              <a:schemeClr val="tx2"/>
            </a:fgClr>
            <a:bgClr>
              <a:srgbClr val="0070C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46" tIns="49373" rIns="98746" bIns="49373" rtlCol="0" anchor="ctr"/>
          <a:lstStyle/>
          <a:p>
            <a:pPr algn="ctr"/>
            <a:r>
              <a:rPr kumimoji="1"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데이터소스</a:t>
            </a:r>
          </a:p>
        </p:txBody>
      </p:sp>
      <p:sp>
        <p:nvSpPr>
          <p:cNvPr id="34" name="오각형 33"/>
          <p:cNvSpPr/>
          <p:nvPr/>
        </p:nvSpPr>
        <p:spPr>
          <a:xfrm>
            <a:off x="2428785" y="1796517"/>
            <a:ext cx="1231994" cy="545808"/>
          </a:xfrm>
          <a:prstGeom prst="homePlate">
            <a:avLst/>
          </a:prstGeom>
          <a:pattFill prst="ltDnDiag">
            <a:fgClr>
              <a:schemeClr val="tx2"/>
            </a:fgClr>
            <a:bgClr>
              <a:srgbClr val="0070C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46" tIns="49373" rIns="98746" bIns="49373" rtlCol="0" anchor="ctr"/>
          <a:lstStyle/>
          <a:p>
            <a:pPr algn="ctr"/>
            <a:r>
              <a:rPr kumimoji="1"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수집</a:t>
            </a:r>
          </a:p>
        </p:txBody>
      </p:sp>
      <p:sp>
        <p:nvSpPr>
          <p:cNvPr id="35" name="오각형 34"/>
          <p:cNvSpPr/>
          <p:nvPr/>
        </p:nvSpPr>
        <p:spPr>
          <a:xfrm>
            <a:off x="3766527" y="1796517"/>
            <a:ext cx="1231994" cy="545808"/>
          </a:xfrm>
          <a:prstGeom prst="homePlate">
            <a:avLst/>
          </a:prstGeom>
          <a:pattFill prst="ltDnDiag">
            <a:fgClr>
              <a:schemeClr val="tx2"/>
            </a:fgClr>
            <a:bgClr>
              <a:srgbClr val="0070C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46" tIns="49373" rIns="98746" bIns="49373" rtlCol="0" anchor="ctr"/>
          <a:lstStyle/>
          <a:p>
            <a:pPr algn="ctr"/>
            <a:r>
              <a:rPr kumimoji="1"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저장</a:t>
            </a:r>
          </a:p>
        </p:txBody>
      </p:sp>
      <p:sp>
        <p:nvSpPr>
          <p:cNvPr id="36" name="오각형 35"/>
          <p:cNvSpPr/>
          <p:nvPr/>
        </p:nvSpPr>
        <p:spPr>
          <a:xfrm>
            <a:off x="5104269" y="1796517"/>
            <a:ext cx="1231994" cy="545808"/>
          </a:xfrm>
          <a:prstGeom prst="homePlate">
            <a:avLst/>
          </a:prstGeom>
          <a:pattFill prst="ltDnDiag">
            <a:fgClr>
              <a:schemeClr val="tx2"/>
            </a:fgClr>
            <a:bgClr>
              <a:srgbClr val="0070C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46" tIns="49373" rIns="98746" bIns="49373" rtlCol="0" anchor="ctr"/>
          <a:lstStyle/>
          <a:p>
            <a:pPr algn="ctr"/>
            <a:r>
              <a:rPr kumimoji="1"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처리</a:t>
            </a:r>
          </a:p>
        </p:txBody>
      </p:sp>
      <p:sp>
        <p:nvSpPr>
          <p:cNvPr id="37" name="오각형 36"/>
          <p:cNvSpPr/>
          <p:nvPr/>
        </p:nvSpPr>
        <p:spPr>
          <a:xfrm>
            <a:off x="6442013" y="1796517"/>
            <a:ext cx="1231994" cy="545808"/>
          </a:xfrm>
          <a:prstGeom prst="homePlate">
            <a:avLst/>
          </a:prstGeom>
          <a:pattFill prst="ltDnDiag">
            <a:fgClr>
              <a:schemeClr val="tx2"/>
            </a:fgClr>
            <a:bgClr>
              <a:srgbClr val="0070C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46" tIns="49373" rIns="98746" bIns="49373" rtlCol="0" anchor="ctr"/>
          <a:lstStyle/>
          <a:p>
            <a:pPr algn="ctr"/>
            <a:r>
              <a:rPr kumimoji="1"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분석</a:t>
            </a:r>
          </a:p>
        </p:txBody>
      </p:sp>
      <p:sp>
        <p:nvSpPr>
          <p:cNvPr id="38" name="오각형 37"/>
          <p:cNvSpPr/>
          <p:nvPr/>
        </p:nvSpPr>
        <p:spPr>
          <a:xfrm>
            <a:off x="7779755" y="1796517"/>
            <a:ext cx="1231994" cy="545808"/>
          </a:xfrm>
          <a:prstGeom prst="homePlate">
            <a:avLst/>
          </a:prstGeom>
          <a:pattFill prst="ltDnDiag">
            <a:fgClr>
              <a:schemeClr val="tx2"/>
            </a:fgClr>
            <a:bgClr>
              <a:srgbClr val="0070C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46" tIns="49373" rIns="98746" bIns="49373" rtlCol="0" anchor="ctr"/>
          <a:lstStyle/>
          <a:p>
            <a:pPr algn="ctr"/>
            <a:r>
              <a:rPr kumimoji="1"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표현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113986" y="2481910"/>
            <a:ext cx="1055995" cy="11576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46" tIns="49373" rIns="98746" bIns="49373" rtlCol="0" anchor="ctr"/>
          <a:lstStyle/>
          <a:p>
            <a:pPr algn="ctr"/>
            <a:r>
              <a:rPr kumimoji="1" lang="ko-KR" altLang="en-US" sz="1200" b="1" spc="-76" dirty="0">
                <a:solidFill>
                  <a:schemeClr val="tx1"/>
                </a:solidFill>
                <a:latin typeface="+mn-ea"/>
              </a:rPr>
              <a:t>내부</a:t>
            </a:r>
            <a:endParaRPr kumimoji="1" lang="en-US" altLang="ko-KR" sz="1200" b="1" spc="-76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ko-KR" altLang="en-US" sz="1200" b="1" spc="-76" dirty="0">
                <a:solidFill>
                  <a:schemeClr val="tx1"/>
                </a:solidFill>
                <a:latin typeface="+mn-ea"/>
              </a:rPr>
              <a:t>데이터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113986" y="3792684"/>
            <a:ext cx="1055995" cy="1152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46" tIns="49373" rIns="98746" bIns="49373" rtlCol="0" anchor="ctr"/>
          <a:lstStyle/>
          <a:p>
            <a:pPr algn="ctr"/>
            <a:r>
              <a:rPr kumimoji="1" lang="ko-KR" altLang="en-US" sz="1200" b="1" spc="-76">
                <a:solidFill>
                  <a:schemeClr val="tx1"/>
                </a:solidFill>
                <a:latin typeface="+mn-ea"/>
              </a:rPr>
              <a:t>외부</a:t>
            </a:r>
            <a:endParaRPr kumimoji="1" lang="en-US" altLang="ko-KR" sz="1200" b="1" spc="-76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ko-KR" altLang="en-US" sz="1200" b="1" spc="-76">
                <a:solidFill>
                  <a:schemeClr val="tx1"/>
                </a:solidFill>
                <a:latin typeface="+mn-ea"/>
              </a:rPr>
              <a:t>데이터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113986" y="5079632"/>
            <a:ext cx="1055995" cy="1152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46" tIns="49373" rIns="98746" bIns="49373" rtlCol="0" anchor="ctr"/>
          <a:lstStyle/>
          <a:p>
            <a:pPr algn="ctr"/>
            <a:r>
              <a:rPr kumimoji="1" lang="ko-KR" altLang="en-US" sz="1200" b="1" spc="-76" dirty="0">
                <a:solidFill>
                  <a:schemeClr val="tx1"/>
                </a:solidFill>
                <a:latin typeface="+mn-ea"/>
              </a:rPr>
              <a:t>미디어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451728" y="2475478"/>
            <a:ext cx="1055995" cy="1152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46" tIns="49373" rIns="98746" bIns="49373" rtlCol="0" anchor="ctr"/>
          <a:lstStyle/>
          <a:p>
            <a:pPr algn="ctr"/>
            <a:r>
              <a:rPr kumimoji="1" lang="ko-KR" altLang="en-US" sz="1200" b="1" spc="-76">
                <a:solidFill>
                  <a:schemeClr val="tx1"/>
                </a:solidFill>
                <a:latin typeface="+mn-ea"/>
              </a:rPr>
              <a:t>수동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451728" y="3786253"/>
            <a:ext cx="1055995" cy="1152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46" tIns="49373" rIns="98746" bIns="49373" rtlCol="0" anchor="ctr"/>
          <a:lstStyle/>
          <a:p>
            <a:pPr algn="ctr"/>
            <a:r>
              <a:rPr kumimoji="1" lang="ko-KR" altLang="en-US" sz="1200" b="1" spc="-76" dirty="0">
                <a:solidFill>
                  <a:schemeClr val="tx1"/>
                </a:solidFill>
                <a:latin typeface="+mn-ea"/>
              </a:rPr>
              <a:t>자동</a:t>
            </a:r>
            <a:endParaRPr kumimoji="1" lang="en-US" altLang="ko-KR" sz="1200" b="1" spc="-76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ko-KR" sz="1200" b="1" spc="-76" smtClean="0">
                <a:solidFill>
                  <a:schemeClr val="tx1"/>
                </a:solidFill>
                <a:latin typeface="+mn-ea"/>
              </a:rPr>
              <a:t>- </a:t>
            </a:r>
            <a:r>
              <a:rPr kumimoji="1" lang="ko-KR" altLang="en-US" sz="1200" b="1" spc="-76" smtClean="0">
                <a:solidFill>
                  <a:schemeClr val="tx1"/>
                </a:solidFill>
                <a:latin typeface="+mn-ea"/>
              </a:rPr>
              <a:t>로그수집기</a:t>
            </a:r>
            <a:endParaRPr kumimoji="1" lang="en-US" altLang="ko-KR" sz="1200" b="1" spc="-76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ko-KR" sz="1200" b="1" spc="-76" smtClean="0">
                <a:solidFill>
                  <a:schemeClr val="tx1"/>
                </a:solidFill>
                <a:latin typeface="+mn-ea"/>
              </a:rPr>
              <a:t>- </a:t>
            </a:r>
            <a:r>
              <a:rPr kumimoji="1" lang="ko-KR" altLang="en-US" sz="1200" b="1" spc="-76" smtClean="0">
                <a:solidFill>
                  <a:schemeClr val="tx1"/>
                </a:solidFill>
                <a:latin typeface="+mn-ea"/>
              </a:rPr>
              <a:t>크롤러</a:t>
            </a:r>
            <a:endParaRPr kumimoji="1" lang="en-US" altLang="ko-KR" sz="1200" b="1" spc="-76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ko-KR" sz="1200" b="1" spc="-76" smtClean="0">
                <a:solidFill>
                  <a:schemeClr val="tx1"/>
                </a:solidFill>
                <a:latin typeface="+mn-ea"/>
              </a:rPr>
              <a:t>- </a:t>
            </a:r>
            <a:r>
              <a:rPr kumimoji="1" lang="ko-KR" altLang="en-US" sz="1200" b="1" spc="-76" smtClean="0">
                <a:solidFill>
                  <a:schemeClr val="tx1"/>
                </a:solidFill>
                <a:latin typeface="+mn-ea"/>
              </a:rPr>
              <a:t>센서수집기</a:t>
            </a:r>
            <a:endParaRPr kumimoji="1" lang="en-US" altLang="ko-KR" sz="1200" b="1" spc="-76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89470" y="2475478"/>
            <a:ext cx="1055995" cy="1152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46" tIns="49373" rIns="98746" bIns="49373" rtlCol="0" anchor="ctr"/>
          <a:lstStyle/>
          <a:p>
            <a:r>
              <a:rPr kumimoji="1" lang="en-US" altLang="ko-KR" sz="1200" b="1" spc="-76" smtClean="0">
                <a:solidFill>
                  <a:schemeClr val="tx1"/>
                </a:solidFill>
                <a:latin typeface="+mn-ea"/>
              </a:rPr>
              <a:t>- </a:t>
            </a:r>
            <a:r>
              <a:rPr kumimoji="1" lang="ko-KR" altLang="en-US" sz="1200" b="1" spc="-76" smtClean="0">
                <a:solidFill>
                  <a:schemeClr val="tx1"/>
                </a:solidFill>
                <a:latin typeface="+mn-ea"/>
              </a:rPr>
              <a:t>정형</a:t>
            </a:r>
            <a:endParaRPr kumimoji="1" lang="en-US" altLang="ko-KR" sz="1200" b="1" spc="-76" smtClean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ko-KR" sz="1200" b="1" spc="-76" smtClean="0">
                <a:solidFill>
                  <a:schemeClr val="tx1"/>
                </a:solidFill>
                <a:latin typeface="+mn-ea"/>
              </a:rPr>
              <a:t>- </a:t>
            </a:r>
            <a:r>
              <a:rPr kumimoji="1" lang="ko-KR" altLang="en-US" sz="1200" b="1" spc="-76" smtClean="0">
                <a:solidFill>
                  <a:schemeClr val="tx1"/>
                </a:solidFill>
                <a:latin typeface="+mn-ea"/>
              </a:rPr>
              <a:t>비정형</a:t>
            </a:r>
            <a:endParaRPr kumimoji="1" lang="en-US" altLang="ko-KR" sz="1200" b="1" spc="-76" smtClean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ko-KR" sz="1200" b="1" spc="-76" smtClean="0">
                <a:solidFill>
                  <a:schemeClr val="tx1"/>
                </a:solidFill>
                <a:latin typeface="+mn-ea"/>
              </a:rPr>
              <a:t>- </a:t>
            </a:r>
            <a:r>
              <a:rPr kumimoji="1" lang="ko-KR" altLang="en-US" sz="1200" b="1" spc="-76" smtClean="0">
                <a:solidFill>
                  <a:schemeClr val="tx1"/>
                </a:solidFill>
                <a:latin typeface="+mn-ea"/>
              </a:rPr>
              <a:t>준정형</a:t>
            </a:r>
            <a:endParaRPr kumimoji="1" lang="ko-KR" altLang="en-US" sz="1200" b="1" spc="-76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89470" y="3786253"/>
            <a:ext cx="1055995" cy="1152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9373" rIns="0" bIns="49373" rtlCol="0" anchor="ctr"/>
          <a:lstStyle/>
          <a:p>
            <a:pPr algn="ctr"/>
            <a:r>
              <a:rPr kumimoji="1" lang="ko-KR" altLang="en-US" sz="1200" b="1" spc="-76" smtClean="0">
                <a:solidFill>
                  <a:schemeClr val="tx1"/>
                </a:solidFill>
                <a:latin typeface="+mn-ea"/>
              </a:rPr>
              <a:t>분산파일시스템</a:t>
            </a:r>
            <a:endParaRPr kumimoji="1" lang="en-US" altLang="ko-KR" sz="1200" b="1" spc="-76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en-US" altLang="ko-KR" sz="1200" b="1" spc="-76" smtClean="0">
                <a:solidFill>
                  <a:schemeClr val="tx1"/>
                </a:solidFill>
                <a:latin typeface="+mn-ea"/>
              </a:rPr>
              <a:t>NoSQL</a:t>
            </a:r>
            <a:endParaRPr kumimoji="1" lang="ko-KR" altLang="en-US" sz="1200" b="1" spc="-76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148434" y="2487328"/>
            <a:ext cx="1055995" cy="11522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46" tIns="49373" rIns="98746" bIns="49373" rtlCol="0" anchor="ctr"/>
          <a:lstStyle/>
          <a:p>
            <a:pPr algn="ctr"/>
            <a:r>
              <a:rPr kumimoji="1" lang="ko-KR" altLang="en-US" sz="1200" b="1" spc="-76" smtClean="0">
                <a:solidFill>
                  <a:schemeClr val="tx1"/>
                </a:solidFill>
                <a:latin typeface="+mn-ea"/>
              </a:rPr>
              <a:t>배치처리</a:t>
            </a:r>
            <a:endParaRPr kumimoji="1" lang="en-US" altLang="ko-KR" sz="1200" b="1" spc="-76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en-US" altLang="ko-KR" sz="1200" b="1" spc="-76" smtClean="0">
                <a:solidFill>
                  <a:schemeClr val="tx1"/>
                </a:solidFill>
                <a:latin typeface="+mn-ea"/>
              </a:rPr>
              <a:t>(</a:t>
            </a:r>
            <a:r>
              <a:rPr kumimoji="1" lang="ko-KR" altLang="en-US" sz="1200" b="1" spc="-76" smtClean="0">
                <a:solidFill>
                  <a:schemeClr val="tx1"/>
                </a:solidFill>
                <a:latin typeface="+mn-ea"/>
              </a:rPr>
              <a:t>맵리듀스</a:t>
            </a:r>
            <a:r>
              <a:rPr kumimoji="1" lang="en-US" altLang="ko-KR" sz="1200" b="1" spc="-76" smtClean="0">
                <a:solidFill>
                  <a:schemeClr val="tx1"/>
                </a:solidFill>
                <a:latin typeface="+mn-ea"/>
              </a:rPr>
              <a:t>)</a:t>
            </a:r>
            <a:endParaRPr kumimoji="1" lang="ko-KR" altLang="en-US" sz="1200" b="1" spc="-76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148434" y="3798102"/>
            <a:ext cx="1055995" cy="1152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46" tIns="49373" rIns="98746" bIns="49373" rtlCol="0" anchor="ctr"/>
          <a:lstStyle/>
          <a:p>
            <a:pPr algn="ctr"/>
            <a:r>
              <a:rPr kumimoji="1" lang="en-US" altLang="ko-KR" sz="1200" b="1" spc="-76" smtClean="0">
                <a:solidFill>
                  <a:schemeClr val="tx1"/>
                </a:solidFill>
                <a:latin typeface="+mn-ea"/>
              </a:rPr>
              <a:t>SQL</a:t>
            </a:r>
            <a:r>
              <a:rPr kumimoji="1" lang="ko-KR" altLang="en-US" sz="1200" b="1" spc="-76" smtClean="0">
                <a:solidFill>
                  <a:schemeClr val="tx1"/>
                </a:solidFill>
                <a:latin typeface="+mn-ea"/>
              </a:rPr>
              <a:t>분석</a:t>
            </a:r>
            <a:endParaRPr kumimoji="1" lang="ko-KR" altLang="en-US" sz="1200" b="1" spc="-76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48434" y="5085050"/>
            <a:ext cx="1055995" cy="1152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46" tIns="49373" rIns="98746" bIns="49373" rtlCol="0" anchor="ctr"/>
          <a:lstStyle/>
          <a:p>
            <a:pPr algn="ctr"/>
            <a:r>
              <a:rPr kumimoji="1" lang="ko-KR" altLang="en-US" sz="1200" b="1" spc="-76" smtClean="0">
                <a:solidFill>
                  <a:schemeClr val="tx1"/>
                </a:solidFill>
                <a:latin typeface="+mn-ea"/>
              </a:rPr>
              <a:t>실시간처리</a:t>
            </a:r>
            <a:endParaRPr kumimoji="1" lang="ko-KR" altLang="en-US" sz="1200" b="1" spc="-76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486176" y="2487327"/>
            <a:ext cx="1055995" cy="1152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46" tIns="49373" rIns="98746" bIns="49373" rtlCol="0" anchor="ctr"/>
          <a:lstStyle/>
          <a:p>
            <a:pPr algn="ctr"/>
            <a:r>
              <a:rPr kumimoji="1" lang="ko-KR" altLang="en-US" sz="1200" b="1" spc="-76">
                <a:solidFill>
                  <a:schemeClr val="tx1"/>
                </a:solidFill>
                <a:latin typeface="+mn-ea"/>
              </a:rPr>
              <a:t>전처리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486176" y="3798102"/>
            <a:ext cx="1055995" cy="1152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46" tIns="49373" rIns="98746" bIns="49373" rtlCol="0" anchor="ctr"/>
          <a:lstStyle/>
          <a:p>
            <a:pPr algn="ctr"/>
            <a:r>
              <a:rPr kumimoji="1" lang="ko-KR" altLang="en-US" sz="1200" b="1" spc="-76" smtClean="0">
                <a:solidFill>
                  <a:schemeClr val="tx1"/>
                </a:solidFill>
                <a:latin typeface="+mn-ea"/>
              </a:rPr>
              <a:t>통계</a:t>
            </a:r>
            <a:endParaRPr kumimoji="1" lang="en-US" altLang="ko-KR" sz="1200" b="1" spc="-76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ko-KR" altLang="en-US" sz="1200" b="1" spc="-76" smtClean="0">
                <a:solidFill>
                  <a:schemeClr val="tx1"/>
                </a:solidFill>
                <a:latin typeface="+mn-ea"/>
              </a:rPr>
              <a:t>데이터마이닝</a:t>
            </a:r>
            <a:endParaRPr kumimoji="1" lang="en-US" altLang="ko-KR" sz="1200" b="1" spc="-76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ko-KR" altLang="en-US" sz="1200" b="1" spc="-76" smtClean="0">
                <a:solidFill>
                  <a:schemeClr val="tx1"/>
                </a:solidFill>
                <a:latin typeface="+mn-ea"/>
              </a:rPr>
              <a:t>예측</a:t>
            </a:r>
            <a:endParaRPr kumimoji="1" lang="ko-KR" altLang="en-US" sz="1200" b="1" spc="-76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784739" y="2475478"/>
            <a:ext cx="1055995" cy="1152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46" tIns="49373" rIns="98746" bIns="49373" rtlCol="0" anchor="ctr"/>
          <a:lstStyle/>
          <a:p>
            <a:pPr algn="ctr"/>
            <a:r>
              <a:rPr kumimoji="1" lang="ko-KR" altLang="en-US" sz="1200" b="1" spc="-76" smtClean="0">
                <a:solidFill>
                  <a:schemeClr val="tx1"/>
                </a:solidFill>
                <a:latin typeface="+mn-ea"/>
              </a:rPr>
              <a:t>서비스</a:t>
            </a:r>
            <a:endParaRPr kumimoji="1" lang="en-US" altLang="ko-KR" sz="1200" b="1" spc="-76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ko-KR" altLang="en-US" sz="1200" b="1" spc="-76" smtClean="0">
                <a:solidFill>
                  <a:schemeClr val="tx1"/>
                </a:solidFill>
                <a:latin typeface="+mn-ea"/>
              </a:rPr>
              <a:t>시각화</a:t>
            </a:r>
            <a:endParaRPr kumimoji="1" lang="ko-KR" altLang="en-US" sz="1200" b="1" spc="-76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88549" y="3796371"/>
            <a:ext cx="1055995" cy="1152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46" tIns="49373" rIns="98746" bIns="49373" rtlCol="0" anchor="ctr"/>
          <a:lstStyle/>
          <a:p>
            <a:pPr algn="ctr"/>
            <a:r>
              <a:rPr kumimoji="1" lang="ko-KR" altLang="en-US" sz="1200" b="1" spc="-76" smtClean="0">
                <a:solidFill>
                  <a:schemeClr val="tx1"/>
                </a:solidFill>
                <a:latin typeface="+mn-ea"/>
              </a:rPr>
              <a:t>분석</a:t>
            </a:r>
            <a:endParaRPr kumimoji="1" lang="en-US" altLang="ko-KR" sz="1200" b="1" spc="-76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ko-KR" altLang="en-US" sz="1200" b="1" spc="-76" smtClean="0">
                <a:solidFill>
                  <a:schemeClr val="tx1"/>
                </a:solidFill>
                <a:latin typeface="+mn-ea"/>
              </a:rPr>
              <a:t>시각화</a:t>
            </a:r>
            <a:endParaRPr kumimoji="1" lang="ko-KR" altLang="en-US" sz="1200" b="1" spc="-76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부제목 2"/>
          <p:cNvSpPr>
            <a:spLocks noGrp="1"/>
          </p:cNvSpPr>
          <p:nvPr>
            <p:ph type="subTitle" idx="4294967295"/>
          </p:nvPr>
        </p:nvSpPr>
        <p:spPr bwMode="auto">
          <a:xfrm>
            <a:off x="415925" y="1196975"/>
            <a:ext cx="7332663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ko-KR" altLang="en-US" sz="1800" b="1" smtClean="0"/>
              <a:t>엔터프라이즈 </a:t>
            </a:r>
            <a:r>
              <a:rPr lang="en-US" altLang="ko-KR" sz="1800" b="1" smtClean="0"/>
              <a:t>Data Warehouse</a:t>
            </a:r>
          </a:p>
          <a:p>
            <a:pPr marL="261938" indent="-261938">
              <a:lnSpc>
                <a:spcPct val="120000"/>
              </a:lnSpc>
              <a:spcBef>
                <a:spcPct val="30000"/>
              </a:spcBef>
              <a:buFontTx/>
              <a:buNone/>
            </a:pPr>
            <a:endParaRPr lang="ko-KR" altLang="en-US" sz="1800" b="1" smtClean="0"/>
          </a:p>
          <a:p>
            <a:pPr marL="261938" indent="-261938">
              <a:lnSpc>
                <a:spcPct val="120000"/>
              </a:lnSpc>
              <a:spcBef>
                <a:spcPct val="30000"/>
              </a:spcBef>
              <a:buFontTx/>
              <a:buNone/>
            </a:pPr>
            <a:endParaRPr lang="ko-KR" altLang="en-US" sz="1800" b="1" smtClean="0"/>
          </a:p>
          <a:p>
            <a:pPr marL="261938" indent="-261938">
              <a:lnSpc>
                <a:spcPct val="120000"/>
              </a:lnSpc>
              <a:spcBef>
                <a:spcPct val="30000"/>
              </a:spcBef>
              <a:buFontTx/>
              <a:buNone/>
            </a:pPr>
            <a:endParaRPr lang="ko-KR" altLang="en-US" sz="1800" b="1" smtClean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" t="15401" r="3412"/>
          <a:stretch>
            <a:fillRect/>
          </a:stretch>
        </p:blipFill>
        <p:spPr bwMode="auto">
          <a:xfrm>
            <a:off x="415925" y="2852738"/>
            <a:ext cx="90741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kumimoji="0" lang="en-US" altLang="ko-KR" sz="3000" b="1">
                <a:solidFill>
                  <a:schemeClr val="bg1"/>
                </a:solidFill>
              </a:rPr>
              <a:t>3. Hive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8197" name="모서리가 둥근 직사각형 7"/>
          <p:cNvSpPr>
            <a:spLocks noChangeArrowheads="1"/>
          </p:cNvSpPr>
          <p:nvPr/>
        </p:nvSpPr>
        <p:spPr bwMode="auto">
          <a:xfrm>
            <a:off x="415925" y="1736725"/>
            <a:ext cx="9074150" cy="649288"/>
          </a:xfrm>
          <a:prstGeom prst="roundRect">
            <a:avLst>
              <a:gd name="adj" fmla="val 0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</a:pPr>
            <a:r>
              <a:rPr kumimoji="0" lang="ko-KR" altLang="en-US"/>
              <a:t>엔터프라이즈 </a:t>
            </a:r>
            <a:r>
              <a:rPr kumimoji="0" lang="en-US" altLang="ko-KR" smtClean="0"/>
              <a:t>DW</a:t>
            </a:r>
            <a:r>
              <a:rPr kumimoji="0" lang="ko-KR" altLang="en-US" smtClean="0"/>
              <a:t>에서의 </a:t>
            </a:r>
            <a:r>
              <a:rPr kumimoji="0" lang="en-US" altLang="ko-KR"/>
              <a:t>Hive</a:t>
            </a:r>
          </a:p>
        </p:txBody>
      </p:sp>
    </p:spTree>
    <p:extLst>
      <p:ext uri="{BB962C8B-B14F-4D97-AF65-F5344CB8AC3E}">
        <p14:creationId xmlns:p14="http://schemas.microsoft.com/office/powerpoint/2010/main" val="29677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부제목 2"/>
          <p:cNvSpPr>
            <a:spLocks noGrp="1"/>
          </p:cNvSpPr>
          <p:nvPr>
            <p:ph type="subTitle" idx="4294967295"/>
          </p:nvPr>
        </p:nvSpPr>
        <p:spPr bwMode="auto">
          <a:xfrm>
            <a:off x="415925" y="1196975"/>
            <a:ext cx="7332663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ko-KR" altLang="en-US" sz="1800" b="1" smtClean="0"/>
              <a:t>기존 </a:t>
            </a:r>
            <a:r>
              <a:rPr lang="en-US" altLang="ko-KR" sz="1800" b="1" smtClean="0"/>
              <a:t>RDBMS</a:t>
            </a:r>
            <a:r>
              <a:rPr lang="ko-KR" altLang="en-US" sz="1800" b="1" smtClean="0"/>
              <a:t>와 </a:t>
            </a:r>
            <a:r>
              <a:rPr lang="en-US" altLang="ko-KR" sz="1800" b="1" smtClean="0"/>
              <a:t>Hive</a:t>
            </a:r>
            <a:r>
              <a:rPr lang="ko-KR" altLang="en-US" sz="1800" b="1" smtClean="0"/>
              <a:t>의 결합</a:t>
            </a:r>
            <a:endParaRPr lang="en-US" altLang="ko-KR" sz="1800" b="1" smtClean="0"/>
          </a:p>
          <a:p>
            <a:pPr marL="261938" indent="-261938">
              <a:lnSpc>
                <a:spcPct val="120000"/>
              </a:lnSpc>
              <a:spcBef>
                <a:spcPct val="30000"/>
              </a:spcBef>
              <a:buFontTx/>
              <a:buNone/>
            </a:pPr>
            <a:endParaRPr lang="ko-KR" altLang="en-US" sz="1800" b="1" smtClean="0"/>
          </a:p>
          <a:p>
            <a:pPr marL="261938" indent="-261938">
              <a:lnSpc>
                <a:spcPct val="120000"/>
              </a:lnSpc>
              <a:spcBef>
                <a:spcPct val="30000"/>
              </a:spcBef>
              <a:buFontTx/>
              <a:buNone/>
            </a:pPr>
            <a:endParaRPr lang="ko-KR" altLang="en-US" sz="1800" b="1" smtClean="0"/>
          </a:p>
          <a:p>
            <a:pPr marL="261938" indent="-261938">
              <a:lnSpc>
                <a:spcPct val="120000"/>
              </a:lnSpc>
              <a:spcBef>
                <a:spcPct val="30000"/>
              </a:spcBef>
              <a:buFontTx/>
              <a:buNone/>
            </a:pPr>
            <a:endParaRPr lang="ko-KR" altLang="en-US" sz="1800" b="1" smtClean="0"/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0"/>
          <a:stretch>
            <a:fillRect/>
          </a:stretch>
        </p:blipFill>
        <p:spPr bwMode="auto">
          <a:xfrm>
            <a:off x="415925" y="2852738"/>
            <a:ext cx="90741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kumimoji="0" lang="en-US" altLang="ko-KR" sz="3000" b="1">
                <a:solidFill>
                  <a:schemeClr val="bg1"/>
                </a:solidFill>
              </a:rPr>
              <a:t>3. Hive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9221" name="모서리가 둥근 직사각형 7"/>
          <p:cNvSpPr>
            <a:spLocks noChangeArrowheads="1"/>
          </p:cNvSpPr>
          <p:nvPr/>
        </p:nvSpPr>
        <p:spPr bwMode="auto">
          <a:xfrm>
            <a:off x="415925" y="1736725"/>
            <a:ext cx="9074150" cy="649288"/>
          </a:xfrm>
          <a:prstGeom prst="roundRect">
            <a:avLst>
              <a:gd name="adj" fmla="val 0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</a:pPr>
            <a:r>
              <a:rPr kumimoji="0" lang="ko-KR" altLang="en-US"/>
              <a:t>데이터를 처리하는 새로운 기술적인 방법 제시</a:t>
            </a:r>
          </a:p>
        </p:txBody>
      </p:sp>
    </p:spTree>
    <p:extLst>
      <p:ext uri="{BB962C8B-B14F-4D97-AF65-F5344CB8AC3E}">
        <p14:creationId xmlns:p14="http://schemas.microsoft.com/office/powerpoint/2010/main" val="17335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부제목 2"/>
          <p:cNvSpPr>
            <a:spLocks noGrp="1"/>
          </p:cNvSpPr>
          <p:nvPr>
            <p:ph type="subTitle" idx="4294967295"/>
          </p:nvPr>
        </p:nvSpPr>
        <p:spPr bwMode="auto">
          <a:xfrm>
            <a:off x="415925" y="1196975"/>
            <a:ext cx="7332663" cy="451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ko-KR" altLang="en-US" sz="1800" b="1" smtClean="0"/>
              <a:t>데이터 모델</a:t>
            </a:r>
          </a:p>
          <a:p>
            <a:pPr marL="441325" lvl="1" indent="-177800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ko-KR" altLang="en-US" sz="1600" smtClean="0"/>
              <a:t>테이블</a:t>
            </a:r>
          </a:p>
          <a:p>
            <a:pPr marL="603250" lvl="2" indent="-160338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­"/>
            </a:pPr>
            <a:r>
              <a:rPr lang="ko-KR" altLang="en-US" sz="1400" smtClean="0"/>
              <a:t>컬럼 타입 </a:t>
            </a:r>
            <a:r>
              <a:rPr lang="en-US" altLang="ko-KR" sz="1400" smtClean="0"/>
              <a:t>( int, float, string, boolean )</a:t>
            </a:r>
          </a:p>
          <a:p>
            <a:pPr marL="603250" lvl="2" indent="-160338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­"/>
            </a:pPr>
            <a:r>
              <a:rPr lang="ko-KR" altLang="en-US" sz="1400" smtClean="0"/>
              <a:t>리스트 </a:t>
            </a:r>
            <a:r>
              <a:rPr lang="en-US" altLang="ko-KR" sz="1400" smtClean="0"/>
              <a:t>: map ( JSON</a:t>
            </a:r>
            <a:r>
              <a:rPr lang="ko-KR" altLang="en-US" sz="1400" smtClean="0"/>
              <a:t>과 유사 </a:t>
            </a:r>
            <a:r>
              <a:rPr lang="en-US" altLang="ko-KR" sz="1400" smtClean="0"/>
              <a:t>)</a:t>
            </a:r>
          </a:p>
          <a:p>
            <a:pPr marL="441325" lvl="1" indent="-177800">
              <a:lnSpc>
                <a:spcPct val="120000"/>
              </a:lnSpc>
              <a:spcBef>
                <a:spcPct val="100000"/>
              </a:spcBef>
              <a:buFont typeface="Wingdings" pitchFamily="2" charset="2"/>
              <a:buChar char="§"/>
            </a:pPr>
            <a:r>
              <a:rPr lang="ko-KR" altLang="en-US" sz="1600" smtClean="0"/>
              <a:t>파티션</a:t>
            </a:r>
          </a:p>
          <a:p>
            <a:pPr marL="603250" lvl="2" indent="-160338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­"/>
            </a:pPr>
            <a:r>
              <a:rPr lang="ko-KR" altLang="en-US" sz="1400" smtClean="0"/>
              <a:t>테이블은 하나 이상의 파티션 키를 가짐  </a:t>
            </a:r>
          </a:p>
          <a:p>
            <a:pPr marL="603250" lvl="2" indent="-160338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­"/>
            </a:pPr>
            <a:r>
              <a:rPr lang="ko-KR" altLang="en-US" sz="1400" smtClean="0"/>
              <a:t>데이터 접근을 위한 테이블 구조의 최적화</a:t>
            </a:r>
            <a:r>
              <a:rPr lang="en-US" altLang="ko-KR" sz="1400" smtClean="0"/>
              <a:t>(</a:t>
            </a:r>
            <a:r>
              <a:rPr lang="ko-KR" altLang="en-US" sz="1400" smtClean="0"/>
              <a:t>인덱스</a:t>
            </a:r>
            <a:r>
              <a:rPr lang="en-US" altLang="ko-KR" sz="1400" smtClean="0"/>
              <a:t>)</a:t>
            </a:r>
          </a:p>
          <a:p>
            <a:pPr marL="603250" lvl="2" indent="-160338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None/>
            </a:pPr>
            <a:r>
              <a:rPr lang="en-US" altLang="ko-KR" sz="1400" smtClean="0"/>
              <a:t>	Ex) </a:t>
            </a:r>
            <a:r>
              <a:rPr lang="ko-KR" altLang="en-US" sz="1400" smtClean="0"/>
              <a:t>날짜별 파티션 테이블</a:t>
            </a:r>
          </a:p>
          <a:p>
            <a:pPr marL="441325" lvl="1" indent="-177800">
              <a:lnSpc>
                <a:spcPct val="120000"/>
              </a:lnSpc>
              <a:spcBef>
                <a:spcPct val="100000"/>
              </a:spcBef>
              <a:buFont typeface="Wingdings" pitchFamily="2" charset="2"/>
              <a:buChar char="§"/>
            </a:pPr>
            <a:r>
              <a:rPr lang="ko-KR" altLang="en-US" sz="1600" smtClean="0"/>
              <a:t>버킷</a:t>
            </a:r>
          </a:p>
          <a:p>
            <a:pPr marL="603250" lvl="2" indent="-160338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­"/>
            </a:pPr>
            <a:r>
              <a:rPr lang="ko-KR" altLang="en-US" sz="1400" smtClean="0"/>
              <a:t>파티션의 데이터는 특정 해쉬 함수에 의해서 버킷으로 분할 </a:t>
            </a:r>
          </a:p>
          <a:p>
            <a:pPr marL="603250" lvl="2" indent="-160338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­"/>
            </a:pPr>
            <a:r>
              <a:rPr lang="ko-KR" altLang="en-US" sz="1400" smtClean="0"/>
              <a:t>특정 범위의 해쉬 파티션</a:t>
            </a:r>
            <a:r>
              <a:rPr lang="en-US" altLang="ko-KR" sz="1400" smtClean="0"/>
              <a:t>(</a:t>
            </a:r>
            <a:r>
              <a:rPr lang="ko-KR" altLang="en-US" sz="1400" smtClean="0"/>
              <a:t>샘플링에 이용</a:t>
            </a:r>
            <a:r>
              <a:rPr lang="en-US" altLang="ko-KR" sz="1400" smtClean="0"/>
              <a:t>)</a:t>
            </a:r>
          </a:p>
          <a:p>
            <a:pPr marL="261938" indent="-261938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⊙"/>
            </a:pPr>
            <a:endParaRPr lang="ko-KR" altLang="en-US" sz="1800" b="1" smtClean="0"/>
          </a:p>
        </p:txBody>
      </p:sp>
      <p:sp>
        <p:nvSpPr>
          <p:cNvPr id="11267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kumimoji="0" lang="en-US" altLang="ko-KR" sz="3000" b="1">
                <a:solidFill>
                  <a:schemeClr val="bg1"/>
                </a:solidFill>
              </a:rPr>
              <a:t>3. Hive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부제목 2"/>
          <p:cNvSpPr>
            <a:spLocks noGrp="1"/>
          </p:cNvSpPr>
          <p:nvPr>
            <p:ph type="subTitle" idx="4294967295"/>
          </p:nvPr>
        </p:nvSpPr>
        <p:spPr bwMode="auto">
          <a:xfrm>
            <a:off x="415925" y="1196975"/>
            <a:ext cx="7332663" cy="410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ko-KR" altLang="en-US" sz="1800" b="1" smtClean="0"/>
              <a:t>메타스토어</a:t>
            </a:r>
            <a:r>
              <a:rPr lang="en-US" altLang="ko-KR" sz="1800" b="1" smtClean="0"/>
              <a:t>(Metastore)</a:t>
            </a:r>
          </a:p>
          <a:p>
            <a:pPr marL="441325" lvl="1" indent="-177800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ko-KR" altLang="en-US" sz="1600" smtClean="0"/>
              <a:t>데이터베이스 </a:t>
            </a:r>
          </a:p>
          <a:p>
            <a:pPr marL="603250" lvl="2" indent="-160338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­"/>
            </a:pPr>
            <a:r>
              <a:rPr lang="ko-KR" altLang="en-US" sz="1400" smtClean="0"/>
              <a:t>테이블 목록등의 정보를 가진 네임스페이스</a:t>
            </a:r>
          </a:p>
          <a:p>
            <a:pPr marL="441325" lvl="1" indent="-177800">
              <a:lnSpc>
                <a:spcPct val="120000"/>
              </a:lnSpc>
              <a:spcBef>
                <a:spcPct val="100000"/>
              </a:spcBef>
              <a:buFont typeface="Wingdings" pitchFamily="2" charset="2"/>
              <a:buChar char="§"/>
            </a:pPr>
            <a:r>
              <a:rPr lang="ko-KR" altLang="en-US" sz="1600" smtClean="0"/>
              <a:t>테이블 명세를 저장</a:t>
            </a:r>
          </a:p>
          <a:p>
            <a:pPr marL="603250" lvl="2" indent="-160338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­"/>
            </a:pPr>
            <a:r>
              <a:rPr lang="ko-KR" altLang="en-US" sz="1400" smtClean="0"/>
              <a:t>컬럼 타입</a:t>
            </a:r>
            <a:r>
              <a:rPr lang="en-US" altLang="ko-KR" sz="1400" smtClean="0"/>
              <a:t>, </a:t>
            </a:r>
            <a:r>
              <a:rPr lang="ko-KR" altLang="en-US" sz="1400" smtClean="0"/>
              <a:t>물리적 레이아웃</a:t>
            </a:r>
          </a:p>
          <a:p>
            <a:pPr marL="441325" lvl="1" indent="-177800">
              <a:lnSpc>
                <a:spcPct val="120000"/>
              </a:lnSpc>
              <a:spcBef>
                <a:spcPct val="100000"/>
              </a:spcBef>
              <a:buFont typeface="Wingdings" pitchFamily="2" charset="2"/>
              <a:buChar char="§"/>
            </a:pPr>
            <a:r>
              <a:rPr lang="ko-KR" altLang="en-US" sz="1600" smtClean="0"/>
              <a:t>파티션 데이터</a:t>
            </a:r>
          </a:p>
          <a:p>
            <a:pPr marL="441325" lvl="1" indent="-177800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altLang="ko-KR" sz="1600" smtClean="0"/>
              <a:t>Derby, Mysql </a:t>
            </a:r>
            <a:r>
              <a:rPr lang="ko-KR" altLang="en-US" sz="1600" smtClean="0"/>
              <a:t>또는 </a:t>
            </a:r>
            <a:r>
              <a:rPr lang="en-US" altLang="ko-KR" sz="1600" smtClean="0"/>
              <a:t>RDBMS</a:t>
            </a:r>
            <a:r>
              <a:rPr lang="ko-KR" altLang="en-US" sz="1600" smtClean="0"/>
              <a:t>에 저장될 수 있음</a:t>
            </a:r>
          </a:p>
          <a:p>
            <a:pPr marL="261938" indent="-261938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⊙"/>
            </a:pPr>
            <a:endParaRPr lang="ko-KR" altLang="en-US" sz="1800" b="1" smtClean="0"/>
          </a:p>
          <a:p>
            <a:pPr marL="261938" indent="-261938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⊙"/>
            </a:pPr>
            <a:endParaRPr lang="ko-KR" altLang="en-US" sz="1800" b="1" smtClean="0"/>
          </a:p>
          <a:p>
            <a:pPr marL="261938" indent="-261938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⊙"/>
            </a:pPr>
            <a:endParaRPr lang="ko-KR" altLang="en-US" sz="1800" b="1" smtClean="0"/>
          </a:p>
        </p:txBody>
      </p:sp>
      <p:sp>
        <p:nvSpPr>
          <p:cNvPr id="12291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kumimoji="0" lang="en-US" altLang="ko-KR" sz="3000" b="1">
                <a:solidFill>
                  <a:schemeClr val="bg1"/>
                </a:solidFill>
              </a:rPr>
              <a:t>3. Hive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7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부제목 2"/>
          <p:cNvSpPr>
            <a:spLocks noGrp="1"/>
          </p:cNvSpPr>
          <p:nvPr>
            <p:ph type="subTitle" idx="4294967295"/>
          </p:nvPr>
        </p:nvSpPr>
        <p:spPr bwMode="auto">
          <a:xfrm>
            <a:off x="415925" y="1196975"/>
            <a:ext cx="7332663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ko-KR" altLang="en-US" sz="1800" b="1" smtClean="0"/>
              <a:t>물리적 레이아웃</a:t>
            </a:r>
          </a:p>
          <a:p>
            <a:pPr marL="441325" lvl="1" indent="-177800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en-US" altLang="ko-KR" sz="1600" smtClean="0"/>
              <a:t>HDFS</a:t>
            </a:r>
            <a:r>
              <a:rPr lang="ko-KR" altLang="en-US" sz="1600" smtClean="0"/>
              <a:t>에 위치한 </a:t>
            </a:r>
            <a:r>
              <a:rPr lang="en-US" altLang="ko-KR" sz="1600" smtClean="0"/>
              <a:t>Warehouse </a:t>
            </a:r>
            <a:r>
              <a:rPr lang="ko-KR" altLang="en-US" sz="1600" smtClean="0"/>
              <a:t>디렉토리</a:t>
            </a:r>
          </a:p>
          <a:p>
            <a:pPr marL="603250" lvl="2" indent="-160338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­"/>
            </a:pPr>
            <a:r>
              <a:rPr lang="en-US" altLang="ko-KR" sz="1400" smtClean="0"/>
              <a:t>/user/hive/warehouse</a:t>
            </a:r>
          </a:p>
          <a:p>
            <a:pPr marL="441325" lvl="1" indent="-177800">
              <a:lnSpc>
                <a:spcPct val="120000"/>
              </a:lnSpc>
              <a:spcBef>
                <a:spcPct val="100000"/>
              </a:spcBef>
              <a:buFont typeface="Wingdings" pitchFamily="2" charset="2"/>
              <a:buChar char="§"/>
            </a:pPr>
            <a:r>
              <a:rPr lang="ko-KR" altLang="en-US" sz="1600" smtClean="0"/>
              <a:t>테이블은 </a:t>
            </a:r>
            <a:r>
              <a:rPr lang="en-US" altLang="ko-KR" sz="1600" smtClean="0"/>
              <a:t>Warehouse</a:t>
            </a:r>
            <a:r>
              <a:rPr lang="ko-KR" altLang="en-US" sz="1600" smtClean="0"/>
              <a:t>의 서브디렉토리에 저장</a:t>
            </a:r>
          </a:p>
          <a:p>
            <a:pPr marL="603250" lvl="2" indent="-160338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­"/>
            </a:pPr>
            <a:r>
              <a:rPr lang="ko-KR" altLang="en-US" sz="1400" smtClean="0"/>
              <a:t>파티션은 해당 테이블의 서브디렉토리</a:t>
            </a:r>
          </a:p>
          <a:p>
            <a:pPr marL="441325" lvl="1" indent="-177800">
              <a:lnSpc>
                <a:spcPct val="120000"/>
              </a:lnSpc>
              <a:spcBef>
                <a:spcPct val="100000"/>
              </a:spcBef>
              <a:buFont typeface="Wingdings" pitchFamily="2" charset="2"/>
              <a:buChar char="§"/>
            </a:pPr>
            <a:r>
              <a:rPr lang="ko-KR" altLang="en-US" sz="1600" smtClean="0"/>
              <a:t>실제 데이터는 일반파일로 저장됨</a:t>
            </a:r>
          </a:p>
          <a:p>
            <a:pPr marL="603250" lvl="2" indent="-160338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­"/>
            </a:pPr>
            <a:r>
              <a:rPr lang="ko-KR" altLang="en-US" sz="1400" smtClean="0"/>
              <a:t>특정 구분자로 컬럼을 구분하는 텍스트 파일</a:t>
            </a:r>
          </a:p>
          <a:p>
            <a:pPr marL="603250" lvl="2" indent="-160338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None/>
            </a:pPr>
            <a:r>
              <a:rPr lang="ko-KR" altLang="en-US" sz="1400" smtClean="0"/>
              <a:t>	또는 순차 파일 형태</a:t>
            </a:r>
          </a:p>
          <a:p>
            <a:pPr marL="603250" lvl="2" indent="-160338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­"/>
            </a:pPr>
            <a:r>
              <a:rPr lang="en-US" altLang="ko-KR" sz="1400" smtClean="0"/>
              <a:t>SerDe </a:t>
            </a:r>
            <a:r>
              <a:rPr lang="ko-KR" altLang="en-US" sz="1400" smtClean="0"/>
              <a:t>형식</a:t>
            </a:r>
            <a:r>
              <a:rPr lang="en-US" altLang="ko-KR" sz="1400" smtClean="0"/>
              <a:t>, </a:t>
            </a:r>
            <a:r>
              <a:rPr lang="ko-KR" altLang="en-US" sz="1400" smtClean="0"/>
              <a:t>임의 형식 지원</a:t>
            </a:r>
          </a:p>
          <a:p>
            <a:pPr marL="261938" indent="-261938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⊙"/>
            </a:pPr>
            <a:endParaRPr lang="ko-KR" altLang="en-US" sz="1800" b="1" smtClean="0"/>
          </a:p>
          <a:p>
            <a:pPr marL="261938" indent="-261938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⊙"/>
            </a:pPr>
            <a:endParaRPr lang="ko-KR" altLang="en-US" sz="1800" b="1" smtClean="0"/>
          </a:p>
          <a:p>
            <a:pPr marL="261938" indent="-261938">
              <a:lnSpc>
                <a:spcPct val="120000"/>
              </a:lnSpc>
              <a:spcBef>
                <a:spcPct val="30000"/>
              </a:spcBef>
              <a:buFont typeface="맑은 고딕" pitchFamily="50" charset="-127"/>
              <a:buChar char="⊙"/>
            </a:pPr>
            <a:endParaRPr lang="ko-KR" altLang="en-US" sz="1800" b="1" smtClean="0"/>
          </a:p>
        </p:txBody>
      </p:sp>
      <p:sp>
        <p:nvSpPr>
          <p:cNvPr id="13315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r>
              <a:rPr kumimoji="0" lang="en-US" altLang="ko-KR" sz="3000" b="1">
                <a:solidFill>
                  <a:schemeClr val="bg1"/>
                </a:solidFill>
              </a:rPr>
              <a:t>3. Hive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0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4. NoSQL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1204497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en-US" altLang="ko-KR" b="1" smtClean="0"/>
              <a:t>NoSQL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3" b="28506"/>
          <a:stretch/>
        </p:blipFill>
        <p:spPr>
          <a:xfrm>
            <a:off x="515435" y="1604999"/>
            <a:ext cx="6906391" cy="49441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5999" y="1105373"/>
            <a:ext cx="3889807" cy="1900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98746" tIns="49373" rIns="98746" bIns="49373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  <a:sym typeface="나눔고딕" pitchFamily="50" charset="-127"/>
              </a:rPr>
              <a:t>2002</a:t>
            </a:r>
            <a:r>
              <a:rPr kumimoji="1"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  <a:sym typeface="나눔고딕" pitchFamily="50" charset="-127"/>
              </a:rPr>
              <a:t>년</a:t>
            </a:r>
            <a:r>
              <a:rPr kumimoji="1"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  <a:sym typeface="나눔고딕" pitchFamily="50" charset="-127"/>
              </a:rPr>
              <a:t>, </a:t>
            </a:r>
            <a:r>
              <a:rPr kumimoji="1"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  <a:sym typeface="나눔고딕" pitchFamily="50" charset="-127"/>
              </a:rPr>
              <a:t>버클리 대학의 에릭 브루어</a:t>
            </a:r>
            <a:r>
              <a:rPr kumimoji="1"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  <a:sym typeface="나눔고딕" pitchFamily="50" charset="-127"/>
              </a:rPr>
              <a:t>(Eric Brewer) </a:t>
            </a:r>
            <a:r>
              <a:rPr kumimoji="1"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  <a:sym typeface="나눔고딕" pitchFamily="50" charset="-127"/>
              </a:rPr>
              <a:t>교수가 발표한 </a:t>
            </a:r>
            <a:r>
              <a:rPr kumimoji="1"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  <a:sym typeface="나눔고딕" pitchFamily="50" charset="-127"/>
              </a:rPr>
              <a:t>CAP </a:t>
            </a:r>
            <a:r>
              <a:rPr kumimoji="1"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  <a:sym typeface="나눔고딕" pitchFamily="50" charset="-127"/>
              </a:rPr>
              <a:t>이론은</a:t>
            </a:r>
            <a:r>
              <a:rPr kumimoji="1"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  <a:sym typeface="나눔고딕" pitchFamily="50" charset="-127"/>
              </a:rPr>
              <a:t> </a:t>
            </a:r>
            <a:r>
              <a:rPr kumimoji="1"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  <a:sym typeface="나눔고딕" pitchFamily="50" charset="-127"/>
              </a:rPr>
              <a:t>분산 컴퓨팅 환경의 특징을 </a:t>
            </a:r>
            <a:r>
              <a:rPr kumimoji="1"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  <a:sym typeface="나눔고딕" pitchFamily="50" charset="-127"/>
              </a:rPr>
              <a:t>Consistency, Availability, Partition Tolerance </a:t>
            </a:r>
            <a:r>
              <a:rPr kumimoji="1"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  <a:sym typeface="나눔고딕" pitchFamily="50" charset="-127"/>
              </a:rPr>
              <a:t>세 가지로 정의하고 있는데</a:t>
            </a:r>
            <a:r>
              <a:rPr kumimoji="1"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  <a:sym typeface="나눔고딕" pitchFamily="50" charset="-127"/>
              </a:rPr>
              <a:t>, </a:t>
            </a:r>
            <a:r>
              <a:rPr kumimoji="1"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  <a:sym typeface="나눔고딕" pitchFamily="50" charset="-127"/>
              </a:rPr>
              <a:t>어떤 시스템이든 이 특성을 모두 만족하기 어려우며 최대 두 가지만 만족할 수 있다는 것이다</a:t>
            </a:r>
            <a:r>
              <a:rPr kumimoji="1"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  <a:sym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4. NoSQL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2339423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en-US" altLang="ko-KR" b="1" smtClean="0"/>
              <a:t>RDBMS</a:t>
            </a:r>
            <a:r>
              <a:rPr lang="ko-KR" altLang="en-US" b="1" smtClean="0"/>
              <a:t>와 </a:t>
            </a:r>
            <a:r>
              <a:rPr lang="en-US" altLang="ko-KR" b="1" smtClean="0"/>
              <a:t>NoSQL</a:t>
            </a:r>
            <a:endParaRPr lang="ko-KR" altLang="en-US" b="1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10237"/>
              </p:ext>
            </p:extLst>
          </p:nvPr>
        </p:nvGraphicFramePr>
        <p:xfrm>
          <a:off x="606363" y="1951984"/>
          <a:ext cx="8561908" cy="1337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445"/>
                <a:gridCol w="3731040"/>
                <a:gridCol w="3810423"/>
              </a:tblGrid>
              <a:tr h="36312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300" b="1" kern="1200" dirty="0" smtClean="0">
                          <a:gradFill>
                            <a:gsLst>
                              <a:gs pos="100000">
                                <a:prstClr val="white"/>
                              </a:gs>
                              <a:gs pos="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5400000" scaled="0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구분</a:t>
                      </a:r>
                      <a:endParaRPr kumimoji="1" lang="ko-KR" altLang="en-US" sz="1300" b="1" kern="1200" dirty="0">
                        <a:gradFill>
                          <a:gsLst>
                            <a:gs pos="100000">
                              <a:prstClr val="white"/>
                            </a:gs>
                            <a:gs pos="0">
                              <a:prstClr val="white">
                                <a:lumMod val="95000"/>
                              </a:prstClr>
                            </a:gs>
                          </a:gsLst>
                          <a:lin ang="5400000" scaled="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300" b="1" kern="1200" dirty="0" smtClean="0">
                          <a:gradFill>
                            <a:gsLst>
                              <a:gs pos="100000">
                                <a:prstClr val="white"/>
                              </a:gs>
                              <a:gs pos="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5400000" scaled="0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설명</a:t>
                      </a:r>
                      <a:endParaRPr kumimoji="1" lang="ko-KR" altLang="en-US" sz="1300" b="1" kern="1200" dirty="0">
                        <a:gradFill>
                          <a:gsLst>
                            <a:gs pos="100000">
                              <a:prstClr val="white"/>
                            </a:gs>
                            <a:gs pos="0">
                              <a:prstClr val="white">
                                <a:lumMod val="95000"/>
                              </a:prstClr>
                            </a:gs>
                          </a:gsLst>
                          <a:lin ang="5400000" scaled="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300" b="1" kern="1200" dirty="0" smtClean="0">
                          <a:gradFill>
                            <a:gsLst>
                              <a:gs pos="100000">
                                <a:prstClr val="white"/>
                              </a:gs>
                              <a:gs pos="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5400000" scaled="0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적용 예</a:t>
                      </a:r>
                      <a:endParaRPr kumimoji="1" lang="ko-KR" altLang="en-US" sz="1300" b="1" kern="1200" dirty="0">
                        <a:gradFill>
                          <a:gsLst>
                            <a:gs pos="100000">
                              <a:prstClr val="white"/>
                            </a:gs>
                            <a:gs pos="0">
                              <a:prstClr val="white">
                                <a:lumMod val="95000"/>
                              </a:prstClr>
                            </a:gs>
                          </a:gsLst>
                          <a:lin ang="5400000" scaled="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7132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RDBMS</a:t>
                      </a:r>
                      <a:endParaRPr kumimoji="1" lang="ko-KR" altLang="en-US" sz="13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일관성</a:t>
                      </a:r>
                      <a:r>
                        <a:rPr kumimoji="1" lang="en-US" altLang="ko-KR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(C)</a:t>
                      </a:r>
                      <a:r>
                        <a:rPr kumimoji="1" lang="ko-KR" altLang="en-US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과 가용성</a:t>
                      </a:r>
                      <a:r>
                        <a:rPr kumimoji="1" lang="en-US" altLang="ko-KR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(A)</a:t>
                      </a:r>
                      <a:r>
                        <a:rPr kumimoji="1" lang="ko-KR" altLang="en-US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을 선택</a:t>
                      </a:r>
                      <a:endParaRPr kumimoji="1" lang="ko-KR" altLang="en-US" sz="1300" b="1" kern="120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트랜잭션 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ACID</a:t>
                      </a: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의 보장 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(</a:t>
                      </a: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금융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 </a:t>
                      </a: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서비스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)</a:t>
                      </a:r>
                      <a:endParaRPr kumimoji="1" lang="ko-KR" altLang="en-US" sz="13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33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300" b="1" kern="1200" dirty="0" err="1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NoSQL</a:t>
                      </a:r>
                      <a:endParaRPr kumimoji="1" lang="ko-KR" altLang="en-US" sz="13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일관성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(C)</a:t>
                      </a: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과 가용성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(A) </a:t>
                      </a: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중 하나를 </a:t>
                      </a:r>
                      <a:endParaRPr kumimoji="1" lang="en-US" altLang="ko-KR" sz="1300" b="1" kern="1200" dirty="0" smtClean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포기하고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, </a:t>
                      </a: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지속성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(P)</a:t>
                      </a: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를 보장</a:t>
                      </a: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 typeface="Arial" pitchFamily="34" charset="0"/>
                        <a:buChar char="•"/>
                      </a:pP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C+P</a:t>
                      </a: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형 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: </a:t>
                      </a: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대용량 분산 파일 시스템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(</a:t>
                      </a: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성능 보장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)</a:t>
                      </a:r>
                    </a:p>
                    <a:p>
                      <a:pPr marL="171450" indent="-171450" algn="ctr" latinLnBrk="1">
                        <a:buFont typeface="Arial" pitchFamily="34" charset="0"/>
                        <a:buChar char="•"/>
                      </a:pP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A+P</a:t>
                      </a: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형 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: </a:t>
                      </a: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비동기식 서비스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(</a:t>
                      </a: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아마존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, </a:t>
                      </a: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트위터 등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)</a:t>
                      </a:r>
                      <a:endParaRPr kumimoji="1" lang="ko-KR" altLang="en-US" sz="13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764402"/>
              </p:ext>
            </p:extLst>
          </p:nvPr>
        </p:nvGraphicFramePr>
        <p:xfrm>
          <a:off x="594819" y="3827276"/>
          <a:ext cx="8561909" cy="2174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990"/>
                <a:gridCol w="3731040"/>
                <a:gridCol w="3798879"/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300" b="1" kern="1200" dirty="0" smtClean="0">
                          <a:gradFill>
                            <a:gsLst>
                              <a:gs pos="100000">
                                <a:prstClr val="white"/>
                              </a:gs>
                              <a:gs pos="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5400000" scaled="0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구분</a:t>
                      </a:r>
                      <a:endParaRPr kumimoji="1" lang="ko-KR" altLang="en-US" sz="1300" b="1" kern="1200" dirty="0">
                        <a:gradFill>
                          <a:gsLst>
                            <a:gs pos="100000">
                              <a:prstClr val="white"/>
                            </a:gs>
                            <a:gs pos="0">
                              <a:prstClr val="white">
                                <a:lumMod val="95000"/>
                              </a:prstClr>
                            </a:gs>
                          </a:gsLst>
                          <a:lin ang="5400000" scaled="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300" b="1" kern="1200" smtClean="0">
                          <a:gradFill>
                            <a:gsLst>
                              <a:gs pos="100000">
                                <a:prstClr val="white"/>
                              </a:gs>
                              <a:gs pos="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5400000" scaled="0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RDBMS</a:t>
                      </a:r>
                      <a:endParaRPr kumimoji="1" lang="ko-KR" altLang="en-US" sz="1300" b="1" kern="1200">
                        <a:gradFill>
                          <a:gsLst>
                            <a:gs pos="100000">
                              <a:prstClr val="white"/>
                            </a:gs>
                            <a:gs pos="0">
                              <a:prstClr val="white">
                                <a:lumMod val="95000"/>
                              </a:prstClr>
                            </a:gs>
                          </a:gsLst>
                          <a:lin ang="5400000" scaled="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300" b="1" kern="1200" dirty="0" smtClean="0">
                          <a:gradFill>
                            <a:gsLst>
                              <a:gs pos="100000">
                                <a:prstClr val="white"/>
                              </a:gs>
                              <a:gs pos="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5400000" scaled="0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NoSQL</a:t>
                      </a:r>
                      <a:endParaRPr kumimoji="1" lang="ko-KR" altLang="en-US" sz="1300" b="1" kern="1200" dirty="0">
                        <a:gradFill>
                          <a:gsLst>
                            <a:gs pos="100000">
                              <a:prstClr val="white"/>
                            </a:gs>
                            <a:gs pos="0">
                              <a:prstClr val="white">
                                <a:lumMod val="95000"/>
                              </a:prstClr>
                            </a:gs>
                          </a:gsLst>
                          <a:lin ang="5400000" scaled="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100750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장∙단점</a:t>
                      </a:r>
                      <a:endParaRPr kumimoji="1" lang="ko-KR" altLang="en-US" sz="13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데이터 무결성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, </a:t>
                      </a: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정확성 보장</a:t>
                      </a:r>
                      <a:endParaRPr kumimoji="1" lang="en-US" altLang="ko-KR" sz="1300" b="1" kern="1200" dirty="0" smtClean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정규화된 테이블과 소규모 트랜잭션이 있다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확장성에 한계가 있다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클라우드 분산 환경에 부적합</a:t>
                      </a:r>
                      <a:endParaRPr kumimoji="1" lang="en-US" altLang="ko-KR" sz="1300" b="1" kern="1200" dirty="0" smtClean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데이터의 무결성과 정확성을 보장하지 않는다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웹 환경의 다양한 정보를 검색 ∙ 저장 가능</a:t>
                      </a:r>
                      <a:endParaRPr kumimoji="1" lang="ko-KR" altLang="en-US" sz="13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848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특성</a:t>
                      </a:r>
                      <a:endParaRPr kumimoji="1" lang="ko-KR" altLang="en-US" sz="13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UPDATE, DELETE, JOIN </a:t>
                      </a: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연산 가능</a:t>
                      </a:r>
                      <a:endParaRPr kumimoji="1" lang="en-US" altLang="ko-KR" sz="1300" b="1" kern="1200" dirty="0" smtClean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ACID </a:t>
                      </a: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트랜잭션이 있다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고정 스키마가 있다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.</a:t>
                      </a: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수정 ∙ 삭제를 사용하지 않는다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.(</a:t>
                      </a: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입력으로 대체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강한 일관성은 불필요</a:t>
                      </a:r>
                      <a:endParaRPr kumimoji="1" lang="en-US" altLang="ko-KR" sz="1300" b="1" kern="1200" dirty="0" smtClean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노드의 추가 및 삭제</a:t>
                      </a:r>
                      <a:r>
                        <a:rPr kumimoji="1" lang="en-US" altLang="ko-KR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, </a:t>
                      </a:r>
                      <a:r>
                        <a:rPr kumimoji="1" lang="ko-KR" altLang="en-US" sz="13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데이터 분산에 유연</a:t>
                      </a:r>
                      <a:endParaRPr kumimoji="1" lang="ko-KR" altLang="en-US" sz="13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4819" y="1678533"/>
            <a:ext cx="3900755" cy="284376"/>
          </a:xfrm>
          <a:prstGeom prst="rect">
            <a:avLst/>
          </a:prstGeom>
          <a:noFill/>
        </p:spPr>
        <p:txBody>
          <a:bodyPr wrap="none" lIns="98746" tIns="49373" rIns="98746" bIns="49373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kumimoji="1" lang="en-US" altLang="ko-KR" sz="1200" b="1" dirty="0" smtClean="0">
                <a:latin typeface="맑은 고딕"/>
                <a:ea typeface="맑은 고딕"/>
                <a:sym typeface="나눔고딕" pitchFamily="50" charset="-127"/>
              </a:rPr>
              <a:t>CAP </a:t>
            </a:r>
            <a:r>
              <a:rPr kumimoji="1" lang="ko-KR" altLang="en-US" sz="1200" b="1" dirty="0">
                <a:latin typeface="맑은 고딕"/>
                <a:ea typeface="맑은 고딕"/>
                <a:sym typeface="나눔고딕" pitchFamily="50" charset="-127"/>
              </a:rPr>
              <a:t>이론을 기준으로 한 </a:t>
            </a:r>
            <a:r>
              <a:rPr kumimoji="1" lang="en-US" altLang="ko-KR" sz="1200" b="1" dirty="0">
                <a:latin typeface="맑은 고딕"/>
                <a:ea typeface="맑은 고딕"/>
                <a:sym typeface="나눔고딕" pitchFamily="50" charset="-127"/>
              </a:rPr>
              <a:t>RDBMS</a:t>
            </a:r>
            <a:r>
              <a:rPr kumimoji="1" lang="ko-KR" altLang="en-US" sz="1200" b="1" dirty="0">
                <a:latin typeface="맑은 고딕"/>
                <a:ea typeface="맑은 고딕"/>
                <a:sym typeface="나눔고딕" pitchFamily="50" charset="-127"/>
              </a:rPr>
              <a:t>와 </a:t>
            </a:r>
            <a:r>
              <a:rPr kumimoji="1" lang="en-US" altLang="ko-KR" sz="1200" b="1" dirty="0">
                <a:latin typeface="맑은 고딕"/>
                <a:ea typeface="맑은 고딕"/>
                <a:sym typeface="나눔고딕" pitchFamily="50" charset="-127"/>
              </a:rPr>
              <a:t>NoSQL</a:t>
            </a:r>
            <a:r>
              <a:rPr kumimoji="1" lang="ko-KR" altLang="en-US" sz="1200" b="1" dirty="0">
                <a:latin typeface="맑은 고딕"/>
                <a:ea typeface="맑은 고딕"/>
                <a:sym typeface="나눔고딕" pitchFamily="50" charset="-127"/>
              </a:rPr>
              <a:t>의 비교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3155" y="3552584"/>
            <a:ext cx="3394206" cy="284376"/>
          </a:xfrm>
          <a:prstGeom prst="rect">
            <a:avLst/>
          </a:prstGeom>
          <a:noFill/>
        </p:spPr>
        <p:txBody>
          <a:bodyPr wrap="none" lIns="98746" tIns="49373" rIns="98746" bIns="49373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kumimoji="1" lang="en-US" altLang="ko-KR" sz="1200" b="1" dirty="0" smtClean="0">
                <a:latin typeface="맑은 고딕"/>
                <a:ea typeface="맑은 고딕"/>
                <a:sym typeface="나눔고딕" pitchFamily="50" charset="-127"/>
              </a:rPr>
              <a:t>RDBMS</a:t>
            </a:r>
            <a:r>
              <a:rPr kumimoji="1" lang="ko-KR" altLang="en-US" sz="1200" b="1" dirty="0">
                <a:latin typeface="맑은 고딕"/>
                <a:ea typeface="맑은 고딕"/>
                <a:sym typeface="나눔고딕" pitchFamily="50" charset="-127"/>
              </a:rPr>
              <a:t>와 </a:t>
            </a:r>
            <a:r>
              <a:rPr kumimoji="1" lang="en-US" altLang="ko-KR" sz="1200" b="1" dirty="0">
                <a:latin typeface="맑은 고딕"/>
                <a:ea typeface="맑은 고딕"/>
                <a:sym typeface="나눔고딕" pitchFamily="50" charset="-127"/>
              </a:rPr>
              <a:t>NoSQL</a:t>
            </a:r>
            <a:r>
              <a:rPr kumimoji="1" lang="ko-KR" altLang="en-US" sz="1200" b="1" dirty="0">
                <a:latin typeface="맑은 고딕"/>
                <a:ea typeface="맑은 고딕"/>
                <a:sym typeface="나눔고딕" pitchFamily="50" charset="-127"/>
              </a:rPr>
              <a:t>의 장 ∙ 단점 및 특성 비교</a:t>
            </a:r>
          </a:p>
        </p:txBody>
      </p:sp>
    </p:spTree>
    <p:extLst>
      <p:ext uri="{BB962C8B-B14F-4D97-AF65-F5344CB8AC3E}">
        <p14:creationId xmlns:p14="http://schemas.microsoft.com/office/powerpoint/2010/main" val="6179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4. NoSQL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275299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en-US" altLang="ko-KR" b="1" smtClean="0"/>
              <a:t>NoSQL</a:t>
            </a:r>
            <a:r>
              <a:rPr lang="ko-KR" altLang="en-US" b="1" smtClean="0"/>
              <a:t>의 분류와 특성</a:t>
            </a:r>
            <a:endParaRPr lang="ko-KR" altLang="en-US" b="1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29371"/>
              </p:ext>
            </p:extLst>
          </p:nvPr>
        </p:nvGraphicFramePr>
        <p:xfrm>
          <a:off x="594818" y="1807518"/>
          <a:ext cx="8652755" cy="2231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7060"/>
                <a:gridCol w="4868210"/>
                <a:gridCol w="2117485"/>
              </a:tblGrid>
              <a:tr h="256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데이터 모델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100806" marR="100806" marT="48006" marB="4800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100" b="1">
                        <a:solidFill>
                          <a:schemeClr val="bg1"/>
                        </a:solidFill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제품 예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&lt;</a:t>
                      </a:r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키</a:t>
                      </a:r>
                      <a:r>
                        <a:rPr kumimoji="1" lang="en-US" altLang="ko-KR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,</a:t>
                      </a:r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값</a:t>
                      </a:r>
                      <a:r>
                        <a:rPr kumimoji="1" lang="en-US" altLang="ko-KR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&gt; </a:t>
                      </a:r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저장 구조</a:t>
                      </a:r>
                      <a:endParaRPr kumimoji="1" lang="ko-KR" altLang="en-US" sz="11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가장 간단한 데이터 모델</a:t>
                      </a:r>
                      <a:endParaRPr kumimoji="1" lang="en-US" altLang="ko-KR" sz="1100" b="1" kern="1200" dirty="0" smtClean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범위 질의는 사용이 어렵다</a:t>
                      </a:r>
                      <a:r>
                        <a:rPr kumimoji="1" lang="en-US" altLang="ko-KR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.</a:t>
                      </a:r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 </a:t>
                      </a:r>
                      <a:r>
                        <a:rPr kumimoji="1" lang="en-US" altLang="ko-KR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(DB</a:t>
                      </a:r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에서 지원하면 사용 가능</a:t>
                      </a:r>
                      <a:r>
                        <a:rPr kumimoji="1" lang="en-US" altLang="ko-KR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응용 프로그램 모델링이 복잡하다</a:t>
                      </a:r>
                      <a:r>
                        <a:rPr kumimoji="1" lang="en-US" altLang="ko-KR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.</a:t>
                      </a: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아마존 </a:t>
                      </a:r>
                      <a:r>
                        <a:rPr kumimoji="1" lang="en-US" altLang="ko-KR" sz="1100" b="1" kern="1200" dirty="0" err="1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DynamoDB</a:t>
                      </a:r>
                      <a:r>
                        <a:rPr kumimoji="1" lang="en-US" altLang="ko-KR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아마존 </a:t>
                      </a:r>
                      <a:r>
                        <a:rPr kumimoji="1" lang="en-US" altLang="ko-KR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S3</a:t>
                      </a: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문서 저장 구조</a:t>
                      </a:r>
                      <a:endParaRPr kumimoji="1" lang="ko-KR" altLang="en-US" sz="1100" b="1" kern="120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문서에는 다른 스키마가 있다</a:t>
                      </a:r>
                      <a:r>
                        <a:rPr kumimoji="1" lang="en-US" altLang="ko-KR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레코드 간의 관계 설명이 가능</a:t>
                      </a:r>
                      <a:endParaRPr kumimoji="1" lang="en-US" altLang="ko-KR" sz="1100" b="1" kern="1200" dirty="0" smtClean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개념적으로 </a:t>
                      </a:r>
                      <a:r>
                        <a:rPr kumimoji="1" lang="en-US" altLang="ko-KR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RDBMS</a:t>
                      </a:r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와 비슷</a:t>
                      </a:r>
                      <a:endParaRPr kumimoji="1" lang="ko-KR" altLang="en-US" sz="11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아마존 </a:t>
                      </a:r>
                      <a:r>
                        <a:rPr kumimoji="1" lang="en-US" altLang="ko-KR" sz="1100" b="1" kern="1200" dirty="0" err="1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SimpleDB</a:t>
                      </a:r>
                      <a:endParaRPr kumimoji="1" lang="en-US" altLang="ko-KR" sz="1100" b="1" kern="1200" dirty="0" smtClean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  <a:p>
                      <a:pPr algn="ctr" latinLnBrk="1"/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아파치 </a:t>
                      </a:r>
                      <a:r>
                        <a:rPr kumimoji="1" lang="en-US" altLang="ko-KR" sz="1100" b="1" kern="1200" dirty="0" err="1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CouchDB</a:t>
                      </a:r>
                      <a:endParaRPr kumimoji="1" lang="en-US" altLang="ko-KR" sz="1100" b="1" kern="1200" dirty="0" smtClean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  <a:p>
                      <a:pPr algn="ctr" latinLnBrk="1"/>
                      <a:r>
                        <a:rPr kumimoji="1" lang="en-US" altLang="ko-KR" sz="1100" b="1" kern="1200" dirty="0" err="1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MongoDB</a:t>
                      </a:r>
                      <a:endParaRPr kumimoji="1" lang="en-US" altLang="ko-KR" sz="1100" b="1" kern="1200" dirty="0" smtClean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kern="1200" dirty="0" err="1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컬럼</a:t>
                      </a:r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 저장 구조</a:t>
                      </a:r>
                      <a:endParaRPr kumimoji="1" lang="ko-KR" altLang="en-US" sz="11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연관된 데이터 위주로 읽는 데</a:t>
                      </a:r>
                      <a:r>
                        <a:rPr kumimoji="1" lang="en-US" altLang="ko-KR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 </a:t>
                      </a:r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유리한 구조</a:t>
                      </a:r>
                      <a:endParaRPr kumimoji="1" lang="en-US" altLang="ko-KR" sz="1100" b="1" kern="1200" dirty="0" smtClean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하나의 레코드를 변경하려면 여러 곳을 수정해야 한다</a:t>
                      </a:r>
                      <a:r>
                        <a:rPr kumimoji="1" lang="en-US" altLang="ko-KR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동일 도메인의 열 값이 연속되므로</a:t>
                      </a:r>
                      <a:r>
                        <a:rPr kumimoji="1" lang="en-US" altLang="ko-KR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, </a:t>
                      </a:r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압축 효율이 좋다</a:t>
                      </a:r>
                      <a:r>
                        <a:rPr kumimoji="1" lang="en-US" altLang="ko-KR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범위 질의에 유리</a:t>
                      </a:r>
                      <a:endParaRPr kumimoji="1" lang="ko-KR" altLang="en-US" sz="11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아파치 </a:t>
                      </a:r>
                      <a:r>
                        <a:rPr kumimoji="1" lang="en-US" altLang="ko-KR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Cassandra</a:t>
                      </a:r>
                      <a:endParaRPr kumimoji="1" lang="ko-KR" altLang="en-US" sz="11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4818" y="1559023"/>
            <a:ext cx="1133972" cy="268987"/>
          </a:xfrm>
          <a:prstGeom prst="rect">
            <a:avLst/>
          </a:prstGeom>
          <a:noFill/>
        </p:spPr>
        <p:txBody>
          <a:bodyPr wrap="none" lIns="98746" tIns="49373" rIns="98746" bIns="49373" rtlCol="0">
            <a:spAutoFit/>
          </a:bodyPr>
          <a:lstStyle/>
          <a:p>
            <a:r>
              <a:rPr kumimoji="1" lang="en-US" altLang="ko-KR" sz="1100" b="1" dirty="0" err="1" smtClean="0">
                <a:latin typeface="맑은 고딕"/>
                <a:ea typeface="맑은 고딕"/>
                <a:sym typeface="나눔고딕" pitchFamily="50" charset="-127"/>
              </a:rPr>
              <a:t>NoSQL</a:t>
            </a:r>
            <a:r>
              <a:rPr kumimoji="1" lang="ko-KR" altLang="en-US" sz="1100" b="1" dirty="0">
                <a:latin typeface="맑은 고딕"/>
                <a:ea typeface="맑은 고딕"/>
                <a:sym typeface="나눔고딕" pitchFamily="50" charset="-127"/>
              </a:rPr>
              <a:t>의 분류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7447"/>
              </p:ext>
            </p:extLst>
          </p:nvPr>
        </p:nvGraphicFramePr>
        <p:xfrm>
          <a:off x="593055" y="4321300"/>
          <a:ext cx="8652755" cy="2159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8824"/>
                <a:gridCol w="6983931"/>
              </a:tblGrid>
              <a:tr h="256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특성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100806" marR="100806" marT="48006" marB="4800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43205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無 스키마</a:t>
                      </a:r>
                      <a:endParaRPr kumimoji="1" lang="ko-KR" altLang="en-US" sz="11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데이터를 모델링하는 고정된 데이터 스키마 없이 키</a:t>
                      </a:r>
                      <a:r>
                        <a:rPr kumimoji="1" lang="en-US" altLang="ko-KR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Key </a:t>
                      </a:r>
                      <a:r>
                        <a:rPr kumimoji="1" lang="ko-KR" altLang="en-US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값을 이용하여 다양한 형태의 데이터 저장 및 접근 가능</a:t>
                      </a:r>
                      <a:endParaRPr kumimoji="1" lang="en-US" altLang="ko-KR" sz="1100" b="1" kern="1200" spc="-100" baseline="0" dirty="0" smtClean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데이터 저장 방식은 크게 열</a:t>
                      </a:r>
                      <a:r>
                        <a:rPr kumimoji="1" lang="en-US" altLang="ko-KR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(Column), </a:t>
                      </a:r>
                      <a:r>
                        <a:rPr kumimoji="1" lang="ko-KR" altLang="en-US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값</a:t>
                      </a:r>
                      <a:r>
                        <a:rPr kumimoji="1" lang="en-US" altLang="ko-KR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(Value), </a:t>
                      </a:r>
                      <a:r>
                        <a:rPr kumimoji="1" lang="ko-KR" altLang="en-US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문서</a:t>
                      </a:r>
                      <a:r>
                        <a:rPr kumimoji="1" lang="en-US" altLang="ko-KR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(Document), </a:t>
                      </a:r>
                      <a:r>
                        <a:rPr kumimoji="1" lang="ko-KR" altLang="en-US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그래프</a:t>
                      </a:r>
                      <a:r>
                        <a:rPr kumimoji="1" lang="en-US" altLang="ko-KR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(Graph) </a:t>
                      </a:r>
                      <a:r>
                        <a:rPr kumimoji="1" lang="ko-KR" altLang="en-US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등의 네 가지를 기반으로 구분</a:t>
                      </a:r>
                      <a:endParaRPr kumimoji="1" lang="en-US" altLang="ko-KR" sz="1100" b="1" kern="1200" spc="-100" baseline="0" dirty="0" smtClean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탄력성</a:t>
                      </a:r>
                      <a:endParaRPr kumimoji="1" lang="ko-KR" altLang="en-US" sz="11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시스템 일부에 장애가 발생해도 클라이언트가 시스템에 접근 가능</a:t>
                      </a:r>
                      <a:endParaRPr kumimoji="1" lang="en-US" altLang="ko-KR" sz="1100" b="1" kern="1200" spc="-100" baseline="0" dirty="0" smtClean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응용 시스템의 다운 타임이 없도록 하는 동시에 대용량 데이터의 생성 및 갱신</a:t>
                      </a:r>
                      <a:endParaRPr kumimoji="1" lang="en-US" altLang="ko-KR" sz="1100" b="1" kern="1200" spc="-100" baseline="0" dirty="0" smtClean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질의에 대응할 수 있도록 시스템의 규모와 성능 확정이 용이하며</a:t>
                      </a:r>
                      <a:r>
                        <a:rPr kumimoji="1" lang="en-US" altLang="ko-KR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, </a:t>
                      </a:r>
                      <a:r>
                        <a:rPr kumimoji="1" lang="ko-KR" altLang="en-US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입출력의 부하를 분산시키는 데도 용이한 구조</a:t>
                      </a:r>
                      <a:endParaRPr kumimoji="1" lang="ko-KR" altLang="en-US" sz="1100" b="1" kern="1200" spc="-100" baseline="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5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질의</a:t>
                      </a:r>
                      <a:r>
                        <a:rPr kumimoji="1" lang="en-US" altLang="ko-KR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(Query) </a:t>
                      </a:r>
                      <a:r>
                        <a:rPr kumimoji="1" lang="ko-KR" altLang="en-US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기능</a:t>
                      </a:r>
                      <a:endParaRPr kumimoji="1" lang="ko-KR" altLang="en-US" sz="11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kumimoji="1" lang="ko-KR" altLang="en-US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수십 대에서 수천 대 규모로 구성된 시스템에서도 데이터의 특성에 맞게 효율적으로 데이터를 검색 ∙ 처리할 수 있는 질의 언어</a:t>
                      </a:r>
                      <a:r>
                        <a:rPr kumimoji="1" lang="en-US" altLang="ko-KR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, </a:t>
                      </a:r>
                      <a:r>
                        <a:rPr kumimoji="1" lang="ko-KR" altLang="en-US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관련 처리 기술</a:t>
                      </a:r>
                      <a:r>
                        <a:rPr kumimoji="1" lang="en-US" altLang="ko-KR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, API </a:t>
                      </a:r>
                      <a:r>
                        <a:rPr kumimoji="1" lang="ko-KR" altLang="en-US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제공</a:t>
                      </a:r>
                      <a:endParaRPr kumimoji="1" lang="ko-KR" altLang="en-US" sz="1100" b="1" kern="1200" spc="-100" baseline="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205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1" kern="1200" dirty="0" err="1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캐싱</a:t>
                      </a:r>
                      <a:r>
                        <a:rPr kumimoji="1" lang="en-US" altLang="ko-KR" sz="1100" b="1" kern="120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(Caching)</a:t>
                      </a:r>
                      <a:endParaRPr kumimoji="1" lang="ko-KR" altLang="en-US" sz="11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대규모 질의에도 고성능 응답 속도를 제공할 수 있는 메모리 기반 캐싱 기술을 적용하는 것이 중요</a:t>
                      </a:r>
                      <a:endParaRPr kumimoji="1" lang="en-US" altLang="ko-KR" sz="1100" b="1" kern="1200" spc="-100" baseline="0" dirty="0" smtClean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kumimoji="1" lang="ko-KR" altLang="en-US" sz="1100" b="1" kern="1200" spc="-100" baseline="0" dirty="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  <a:sym typeface="나눔고딕" pitchFamily="50" charset="-127"/>
                        </a:rPr>
                        <a:t>개발 및 운영에도 투명하고 일관되게 적용할 수 있는 구조</a:t>
                      </a:r>
                      <a:endParaRPr kumimoji="1" lang="ko-KR" altLang="en-US" sz="1100" b="1" kern="1200" spc="-100" baseline="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  <a:sym typeface="나눔고딕" pitchFamily="50" charset="-127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0840" y="4072806"/>
            <a:ext cx="1606857" cy="268987"/>
          </a:xfrm>
          <a:prstGeom prst="rect">
            <a:avLst/>
          </a:prstGeom>
          <a:noFill/>
        </p:spPr>
        <p:txBody>
          <a:bodyPr wrap="none" lIns="98746" tIns="49373" rIns="98746" bIns="49373" rtlCol="0">
            <a:spAutoFit/>
          </a:bodyPr>
          <a:lstStyle/>
          <a:p>
            <a:r>
              <a:rPr kumimoji="1" lang="en-US" altLang="ko-KR" sz="1100" b="1" dirty="0" err="1" smtClean="0">
                <a:latin typeface="맑은 고딕"/>
                <a:ea typeface="맑은 고딕"/>
                <a:sym typeface="나눔고딕" pitchFamily="50" charset="-127"/>
              </a:rPr>
              <a:t>NoSQL</a:t>
            </a:r>
            <a:r>
              <a:rPr kumimoji="1" lang="ko-KR" altLang="en-US" sz="1100" b="1" dirty="0">
                <a:latin typeface="맑은 고딕"/>
                <a:ea typeface="맑은 고딕"/>
                <a:sym typeface="나눔고딕" pitchFamily="50" charset="-127"/>
              </a:rPr>
              <a:t>의 기술적 특성</a:t>
            </a:r>
          </a:p>
        </p:txBody>
      </p:sp>
    </p:spTree>
    <p:extLst>
      <p:ext uri="{BB962C8B-B14F-4D97-AF65-F5344CB8AC3E}">
        <p14:creationId xmlns:p14="http://schemas.microsoft.com/office/powerpoint/2010/main" val="6179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5. </a:t>
            </a:r>
            <a:r>
              <a:rPr kumimoji="0" lang="ko-KR" altLang="en-US" sz="3000" b="1" smtClean="0">
                <a:solidFill>
                  <a:schemeClr val="bg1"/>
                </a:solidFill>
              </a:rPr>
              <a:t>하이브리드 </a:t>
            </a:r>
            <a:r>
              <a:rPr kumimoji="0" lang="en-US" altLang="ko-KR" sz="3000" b="1" smtClean="0">
                <a:solidFill>
                  <a:schemeClr val="bg1"/>
                </a:solidFill>
              </a:rPr>
              <a:t>DW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3535520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/>
              <a:t>하이브리드 </a:t>
            </a:r>
            <a:r>
              <a:rPr lang="en-US" altLang="ko-KR" b="1" smtClean="0"/>
              <a:t>DataWarehouse</a:t>
            </a:r>
            <a:endParaRPr lang="ko-KR" altLang="en-US" b="1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743" y="2066925"/>
            <a:ext cx="46704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477838" y="1657350"/>
            <a:ext cx="4186237" cy="3175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200" kern="0">
                <a:solidFill>
                  <a:srgbClr val="000000"/>
                </a:solidFill>
              </a:rPr>
              <a:t>하이브리드 </a:t>
            </a:r>
            <a:r>
              <a:rPr kumimoji="0" lang="en-US" altLang="ko-KR" sz="1200" kern="0">
                <a:solidFill>
                  <a:srgbClr val="000000"/>
                </a:solidFill>
              </a:rPr>
              <a:t>DW </a:t>
            </a:r>
            <a:r>
              <a:rPr kumimoji="0" lang="ko-KR" altLang="en-US" sz="1200" kern="0">
                <a:solidFill>
                  <a:srgbClr val="000000"/>
                </a:solidFill>
              </a:rPr>
              <a:t>구성 및 </a:t>
            </a:r>
            <a:r>
              <a:rPr kumimoji="0" lang="en-US" altLang="ko-KR" sz="1200" kern="0">
                <a:solidFill>
                  <a:srgbClr val="000000"/>
                </a:solidFill>
              </a:rPr>
              <a:t>SQL </a:t>
            </a:r>
            <a:r>
              <a:rPr kumimoji="0" lang="ko-KR" altLang="en-US" sz="1200" kern="0">
                <a:solidFill>
                  <a:srgbClr val="000000"/>
                </a:solidFill>
              </a:rPr>
              <a:t>쿼리 도구</a:t>
            </a:r>
            <a:endParaRPr kumimoji="0" lang="ko-KR" altLang="en-US" sz="1200" kern="0" dirty="0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73075" y="1974850"/>
            <a:ext cx="4191000" cy="2659063"/>
          </a:xfrm>
          <a:prstGeom prst="rect">
            <a:avLst/>
          </a:prstGeom>
          <a:solidFill>
            <a:sysClr val="window" lastClr="FFFFFF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000" b="0" kern="0" dirty="0">
              <a:solidFill>
                <a:srgbClr val="000000"/>
              </a:solidFill>
            </a:endParaRPr>
          </a:p>
        </p:txBody>
      </p:sp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695325" y="2308225"/>
            <a:ext cx="3784600" cy="2057400"/>
            <a:chOff x="5586455" y="1913854"/>
            <a:chExt cx="3784065" cy="2056100"/>
          </a:xfrm>
        </p:grpSpPr>
        <p:sp>
          <p:nvSpPr>
            <p:cNvPr id="8" name="모서리가 둥근 직사각형 7"/>
            <p:cNvSpPr/>
            <p:nvPr/>
          </p:nvSpPr>
          <p:spPr bwMode="gray">
            <a:xfrm>
              <a:off x="5586455" y="3143390"/>
              <a:ext cx="1739654" cy="82656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lIns="88642" tIns="0" rIns="88642" bIns="0" anchor="ctr"/>
            <a:lstStyle/>
            <a:p>
              <a:pPr algn="ctr" latinLnBrk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ko-KR">
                  <a:solidFill>
                    <a:srgbClr val="000000"/>
                  </a:solidFill>
                  <a:ea typeface="JBold"/>
                  <a:cs typeface="JBold"/>
                </a:rPr>
                <a:t>RDBMS</a:t>
              </a:r>
            </a:p>
            <a:p>
              <a:pPr algn="ctr" latinLnBrk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ko-KR" sz="1200" b="0">
                  <a:solidFill>
                    <a:srgbClr val="000000"/>
                  </a:solidFill>
                  <a:ea typeface="JBold"/>
                  <a:cs typeface="JBold"/>
                </a:rPr>
                <a:t>- Oracle DW</a:t>
              </a:r>
            </a:p>
            <a:p>
              <a:pPr algn="ctr" latinLnBrk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ko-KR" sz="1200" b="0">
                  <a:solidFill>
                    <a:srgbClr val="000000"/>
                  </a:solidFill>
                  <a:ea typeface="JBold"/>
                  <a:cs typeface="JBold"/>
                </a:rPr>
                <a:t>- MS MSSQL</a:t>
              </a:r>
              <a:endParaRPr kumimoji="0" lang="ko-KR" altLang="en-US" sz="1200" b="0">
                <a:solidFill>
                  <a:srgbClr val="000000"/>
                </a:solidFill>
                <a:ea typeface="JBold"/>
                <a:cs typeface="JBold"/>
              </a:endParaRPr>
            </a:p>
          </p:txBody>
        </p:sp>
        <p:sp>
          <p:nvSpPr>
            <p:cNvPr id="9" name="오각형 8"/>
            <p:cNvSpPr/>
            <p:nvPr/>
          </p:nvSpPr>
          <p:spPr bwMode="gray">
            <a:xfrm>
              <a:off x="6307078" y="1913854"/>
              <a:ext cx="2699956" cy="799594"/>
            </a:xfrm>
            <a:prstGeom prst="homePlate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lIns="88642" tIns="0" rIns="88642" bIns="0" anchor="ctr"/>
            <a:lstStyle/>
            <a:p>
              <a:pPr algn="ctr" latinLnBrk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ko-KR">
                  <a:solidFill>
                    <a:srgbClr val="000000"/>
                  </a:solidFill>
                  <a:ea typeface="JBold"/>
                  <a:cs typeface="JBold"/>
                </a:rPr>
                <a:t>HDFS/HBase</a:t>
              </a:r>
            </a:p>
            <a:p>
              <a:pPr algn="ctr" latinLnBrk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ko-KR" sz="1200" b="0">
                  <a:solidFill>
                    <a:srgbClr val="000000"/>
                  </a:solidFill>
                  <a:ea typeface="JBold"/>
                  <a:cs typeface="JBold"/>
                </a:rPr>
                <a:t>- Hive(MapReduce)</a:t>
              </a:r>
            </a:p>
            <a:p>
              <a:pPr algn="ctr" latinLnBrk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ko-KR" sz="1200" b="0">
                  <a:solidFill>
                    <a:srgbClr val="000000"/>
                  </a:solidFill>
                  <a:ea typeface="JBold"/>
                  <a:cs typeface="JBold"/>
                </a:rPr>
                <a:t>- </a:t>
              </a:r>
              <a:r>
                <a:rPr kumimoji="0" lang="ko-KR" altLang="en-US" sz="1200" b="0">
                  <a:solidFill>
                    <a:srgbClr val="000000"/>
                  </a:solidFill>
                  <a:ea typeface="JBold"/>
                  <a:cs typeface="JBold"/>
                </a:rPr>
                <a:t>타조</a:t>
              </a:r>
              <a:r>
                <a:rPr kumimoji="0" lang="en-US" altLang="ko-KR" sz="1200" b="0">
                  <a:solidFill>
                    <a:srgbClr val="000000"/>
                  </a:solidFill>
                  <a:ea typeface="JBold"/>
                  <a:cs typeface="JBold"/>
                </a:rPr>
                <a:t>, </a:t>
              </a:r>
              <a:r>
                <a:rPr kumimoji="0" lang="ko-KR" altLang="en-US" sz="1200" b="0">
                  <a:solidFill>
                    <a:srgbClr val="000000"/>
                  </a:solidFill>
                  <a:ea typeface="JBold"/>
                  <a:cs typeface="JBold"/>
                </a:rPr>
                <a:t>임팔라</a:t>
              </a:r>
              <a:r>
                <a:rPr kumimoji="0" lang="en-US" altLang="ko-KR" sz="1200" b="0">
                  <a:solidFill>
                    <a:srgbClr val="000000"/>
                  </a:solidFill>
                  <a:ea typeface="JBold"/>
                  <a:cs typeface="JBold"/>
                </a:rPr>
                <a:t>(SQL on Hadoop)</a:t>
              </a:r>
              <a:endParaRPr kumimoji="0" lang="ko-KR" altLang="en-US" sz="1200" b="0">
                <a:solidFill>
                  <a:srgbClr val="000000"/>
                </a:solidFill>
                <a:ea typeface="JBold"/>
                <a:cs typeface="JBold"/>
              </a:endParaRPr>
            </a:p>
          </p:txBody>
        </p:sp>
        <p:cxnSp>
          <p:nvCxnSpPr>
            <p:cNvPr id="10" name="직선 화살표 연결선 9"/>
            <p:cNvCxnSpPr>
              <a:stCxn id="9" idx="2"/>
              <a:endCxn id="8" idx="0"/>
            </p:cNvCxnSpPr>
            <p:nvPr/>
          </p:nvCxnSpPr>
          <p:spPr>
            <a:xfrm flipH="1">
              <a:off x="6456282" y="2713448"/>
              <a:ext cx="999984" cy="429941"/>
            </a:xfrm>
            <a:prstGeom prst="straightConnector1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oval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" name="모서리가 둥근 직사각형 10"/>
            <p:cNvSpPr/>
            <p:nvPr/>
          </p:nvSpPr>
          <p:spPr bwMode="gray">
            <a:xfrm>
              <a:off x="7545153" y="3143390"/>
              <a:ext cx="1825367" cy="82656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lIns="88642" tIns="0" rIns="88642" bIns="0" anchor="ctr"/>
            <a:lstStyle/>
            <a:p>
              <a:pPr algn="ctr" latinLnBrk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ko-KR">
                  <a:solidFill>
                    <a:srgbClr val="000000"/>
                  </a:solidFill>
                  <a:ea typeface="JBold"/>
                  <a:cs typeface="JBold"/>
                </a:rPr>
                <a:t>MPP</a:t>
              </a:r>
            </a:p>
            <a:p>
              <a:pPr algn="ctr" latinLnBrk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ko-KR" sz="1200" b="0">
                  <a:solidFill>
                    <a:srgbClr val="000000"/>
                  </a:solidFill>
                  <a:ea typeface="JBold"/>
                  <a:cs typeface="JBold"/>
                </a:rPr>
                <a:t>- Oracle ExaData</a:t>
              </a:r>
            </a:p>
            <a:p>
              <a:pPr algn="ctr" latinLnBrk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ko-KR" sz="1200" b="0">
                  <a:solidFill>
                    <a:srgbClr val="000000"/>
                  </a:solidFill>
                  <a:ea typeface="JBold"/>
                  <a:cs typeface="JBold"/>
                </a:rPr>
                <a:t>- EMC GreenPlum</a:t>
              </a:r>
              <a:endParaRPr kumimoji="0" lang="ko-KR" altLang="en-US" sz="1200" b="0">
                <a:solidFill>
                  <a:srgbClr val="000000"/>
                </a:solidFill>
                <a:ea typeface="JBold"/>
                <a:cs typeface="JBold"/>
              </a:endParaRPr>
            </a:p>
          </p:txBody>
        </p:sp>
        <p:cxnSp>
          <p:nvCxnSpPr>
            <p:cNvPr id="12" name="직선 화살표 연결선 11"/>
            <p:cNvCxnSpPr>
              <a:stCxn id="9" idx="2"/>
              <a:endCxn id="11" idx="0"/>
            </p:cNvCxnSpPr>
            <p:nvPr/>
          </p:nvCxnSpPr>
          <p:spPr>
            <a:xfrm>
              <a:off x="7456266" y="2713448"/>
              <a:ext cx="1001571" cy="429941"/>
            </a:xfrm>
            <a:prstGeom prst="straightConnector1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oval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3" name="TextBox 12"/>
          <p:cNvSpPr txBox="1"/>
          <p:nvPr/>
        </p:nvSpPr>
        <p:spPr>
          <a:xfrm>
            <a:off x="6285355" y="5253038"/>
            <a:ext cx="1981200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200" b="0" kern="0">
                <a:solidFill>
                  <a:sysClr val="windowText" lastClr="000000"/>
                </a:solidFill>
              </a:rPr>
              <a:t>[</a:t>
            </a:r>
            <a:r>
              <a:rPr kumimoji="0" lang="ko-KR" altLang="en-US" sz="1200" b="0" kern="0">
                <a:solidFill>
                  <a:sysClr val="windowText" lastClr="000000"/>
                </a:solidFill>
              </a:rPr>
              <a:t>다음의 광고 분석 서비스</a:t>
            </a:r>
            <a:r>
              <a:rPr kumimoji="0" lang="en-US" altLang="ko-KR" sz="1200" b="0" kern="0">
                <a:solidFill>
                  <a:sysClr val="windowText" lastClr="000000"/>
                </a:solidFill>
              </a:rPr>
              <a:t>]</a:t>
            </a:r>
            <a:endParaRPr kumimoji="0" lang="ko-KR" altLang="en-US" sz="1200" b="0" kern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4663" y="4638675"/>
            <a:ext cx="4189412" cy="1784350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/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1100" b="0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</a:rPr>
              <a:t>Raw Data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100" b="0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맑은 고딕"/>
                <a:ea typeface="맑은 고딕"/>
              </a:rPr>
              <a:t> -&gt; HDFS</a:t>
            </a:r>
            <a:r>
              <a:rPr kumimoji="0" lang="ko-KR" altLang="en-US" sz="1100" b="0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맑은 고딕"/>
                <a:ea typeface="맑은 고딕"/>
              </a:rPr>
              <a:t>에 저장</a:t>
            </a:r>
            <a:endParaRPr kumimoji="0" lang="en-US" altLang="ko-KR" sz="1100" b="0" kern="0" dirty="0">
              <a:solidFill>
                <a:sysClr val="windowText" lastClr="000000">
                  <a:lumMod val="95000"/>
                  <a:lumOff val="5000"/>
                </a:sysClr>
              </a:solidFill>
              <a:latin typeface="맑은 고딕"/>
              <a:ea typeface="맑은 고딕"/>
            </a:endParaRPr>
          </a:p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1100" b="0" kern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</a:rPr>
              <a:t>Summary </a:t>
            </a:r>
            <a:r>
              <a:rPr kumimoji="0" lang="en-US" altLang="ko-KR" sz="1100" b="0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</a:rPr>
              <a:t>Data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100" b="0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맑은 고딕"/>
                <a:ea typeface="맑은 고딕"/>
              </a:rPr>
              <a:t> -&gt; Hive, RDBMS</a:t>
            </a:r>
            <a:r>
              <a:rPr kumimoji="0" lang="en-US" altLang="ko-KR" sz="1100" b="0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맑은 고딕"/>
                <a:ea typeface="맑은 고딕"/>
              </a:rPr>
              <a:t>, MPP</a:t>
            </a:r>
            <a:r>
              <a:rPr kumimoji="0" lang="ko-KR" altLang="en-US" sz="1100" b="0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맑은 고딕"/>
                <a:ea typeface="맑은 고딕"/>
              </a:rPr>
              <a:t>에 통합 저장</a:t>
            </a:r>
            <a:endParaRPr kumimoji="0" lang="en-US" altLang="ko-KR" sz="1100" b="0" kern="0" dirty="0">
              <a:solidFill>
                <a:sysClr val="windowText" lastClr="000000">
                  <a:lumMod val="95000"/>
                  <a:lumOff val="5000"/>
                </a:sysClr>
              </a:solidFill>
              <a:latin typeface="맑은 고딕"/>
              <a:ea typeface="맑은 고딕"/>
            </a:endParaRPr>
          </a:p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1100" b="0" kern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</a:rPr>
              <a:t>Batch Processing </a:t>
            </a:r>
            <a:endParaRPr kumimoji="0" lang="en-US" altLang="ko-KR" sz="1100" b="0" kern="0" dirty="0">
              <a:solidFill>
                <a:sysClr val="windowText" lastClr="000000">
                  <a:lumMod val="95000"/>
                  <a:lumOff val="5000"/>
                </a:sys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100" b="0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맑은 고딕"/>
                <a:ea typeface="맑은 고딕"/>
              </a:rPr>
              <a:t> -&gt; </a:t>
            </a:r>
            <a:r>
              <a:rPr kumimoji="0" lang="en-US" altLang="ko-KR" sz="1100" b="0" kern="0" dirty="0" err="1">
                <a:solidFill>
                  <a:sysClr val="windowText" lastClr="000000">
                    <a:lumMod val="95000"/>
                    <a:lumOff val="5000"/>
                  </a:sysClr>
                </a:solidFill>
                <a:latin typeface="맑은 고딕"/>
                <a:ea typeface="맑은 고딕"/>
              </a:rPr>
              <a:t>MapReduce</a:t>
            </a:r>
            <a:r>
              <a:rPr kumimoji="0" lang="en-US" altLang="ko-KR" sz="1100" b="0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맑은 고딕"/>
                <a:ea typeface="맑은 고딕"/>
              </a:rPr>
              <a:t>/Hive SQL</a:t>
            </a:r>
          </a:p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1100" b="0" kern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</a:rPr>
              <a:t>Report </a:t>
            </a:r>
            <a:endParaRPr kumimoji="0" lang="en-US" altLang="ko-KR" sz="1100" b="0" kern="0" dirty="0">
              <a:solidFill>
                <a:sysClr val="windowText" lastClr="000000">
                  <a:lumMod val="95000"/>
                  <a:lumOff val="5000"/>
                </a:sys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100" b="0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맑은 고딕"/>
                <a:ea typeface="맑은 고딕"/>
              </a:rPr>
              <a:t> -&gt; </a:t>
            </a:r>
            <a:r>
              <a:rPr kumimoji="0" lang="en-US" altLang="ko-KR" sz="1100" b="0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맑은 고딕"/>
                <a:ea typeface="맑은 고딕"/>
              </a:rPr>
              <a:t>RDBMS Query</a:t>
            </a:r>
            <a:endParaRPr kumimoji="0" lang="en-US" altLang="ko-KR" sz="1100" b="0" kern="0" dirty="0">
              <a:solidFill>
                <a:sysClr val="windowText" lastClr="000000">
                  <a:lumMod val="95000"/>
                  <a:lumOff val="5000"/>
                </a:sysClr>
              </a:solidFill>
              <a:latin typeface="맑은 고딕"/>
              <a:ea typeface="맑은 고딕"/>
            </a:endParaRPr>
          </a:p>
          <a:p>
            <a:pPr marL="28575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altLang="ko-KR" sz="1100" b="0" kern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</a:rPr>
              <a:t>Ad-hoc </a:t>
            </a:r>
            <a:r>
              <a:rPr kumimoji="0" lang="en-US" altLang="ko-KR" sz="1100" b="0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</a:rPr>
              <a:t>Query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100" b="0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맑은 고딕"/>
                <a:ea typeface="맑은 고딕"/>
              </a:rPr>
              <a:t>  </a:t>
            </a:r>
            <a:r>
              <a:rPr kumimoji="0" lang="en-US" altLang="ko-KR" sz="1100" b="0" ker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맑은 고딕"/>
                <a:ea typeface="맑은 고딕"/>
              </a:rPr>
              <a:t>-&gt; </a:t>
            </a:r>
            <a:r>
              <a:rPr kumimoji="0" lang="ko-KR" altLang="en-US" sz="1100" b="0" kern="0" smtClea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맑은 고딕"/>
                <a:ea typeface="맑은 고딕"/>
              </a:rPr>
              <a:t>엑사데이터</a:t>
            </a:r>
            <a:r>
              <a:rPr kumimoji="0" lang="en-US" altLang="ko-KR" sz="1100" b="0" kern="0" smtClean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100" b="0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맑은 고딕"/>
                <a:ea typeface="맑은 고딕"/>
              </a:rPr>
              <a:t>제조</a:t>
            </a:r>
            <a:r>
              <a:rPr kumimoji="0" lang="en-US" altLang="ko-KR" sz="1100" b="0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맑은 고딕"/>
                <a:ea typeface="맑은 고딕"/>
              </a:rPr>
              <a:t>), </a:t>
            </a:r>
            <a:r>
              <a:rPr kumimoji="0" lang="ko-KR" altLang="en-US" sz="1100" b="0" kern="0" dirty="0" err="1">
                <a:solidFill>
                  <a:sysClr val="windowText" lastClr="000000">
                    <a:lumMod val="95000"/>
                    <a:lumOff val="5000"/>
                  </a:sysClr>
                </a:solidFill>
                <a:latin typeface="맑은 고딕"/>
                <a:ea typeface="맑은 고딕"/>
              </a:rPr>
              <a:t>그린플럼</a:t>
            </a:r>
            <a:r>
              <a:rPr kumimoji="0" lang="en-US" altLang="ko-KR" sz="1100" b="0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100" b="0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맑은 고딕"/>
                <a:ea typeface="맑은 고딕"/>
              </a:rPr>
              <a:t>포털</a:t>
            </a:r>
            <a:r>
              <a:rPr kumimoji="0" lang="en-US" altLang="ko-KR" sz="1100" b="0" kern="0" dirty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79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2"/>
          <p:cNvSpPr>
            <a:spLocks/>
          </p:cNvSpPr>
          <p:nvPr/>
        </p:nvSpPr>
        <p:spPr bwMode="auto">
          <a:xfrm>
            <a:off x="812800" y="1736725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4400" b="1" smtClean="0">
                <a:solidFill>
                  <a:schemeClr val="tx2"/>
                </a:solidFill>
              </a:rPr>
              <a:t>3.4 </a:t>
            </a:r>
            <a:r>
              <a:rPr lang="ko-KR" altLang="en-US" sz="4400" b="1" smtClean="0">
                <a:solidFill>
                  <a:schemeClr val="tx2"/>
                </a:solidFill>
              </a:rPr>
              <a:t>빅데이터 처리 기술</a:t>
            </a:r>
            <a:endParaRPr lang="ko-KR" altLang="en-US" sz="4400" b="1">
              <a:solidFill>
                <a:schemeClr val="tx2"/>
              </a:solidFill>
            </a:endParaRPr>
          </a:p>
        </p:txBody>
      </p:sp>
      <p:sp>
        <p:nvSpPr>
          <p:cNvPr id="7171" name="제목 2"/>
          <p:cNvSpPr>
            <a:spLocks/>
          </p:cNvSpPr>
          <p:nvPr/>
        </p:nvSpPr>
        <p:spPr bwMode="auto">
          <a:xfrm>
            <a:off x="415925" y="6334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 smtClean="0">
                <a:solidFill>
                  <a:schemeClr val="bg1"/>
                </a:solidFill>
              </a:rPr>
              <a:t>Part III : </a:t>
            </a:r>
            <a:r>
              <a:rPr lang="ko-KR" altLang="en-US" sz="3000" b="1" smtClean="0">
                <a:solidFill>
                  <a:schemeClr val="bg1"/>
                </a:solidFill>
              </a:rPr>
              <a:t>수집</a:t>
            </a:r>
            <a:r>
              <a:rPr lang="en-US" altLang="ko-KR" sz="3000" b="1" smtClean="0">
                <a:solidFill>
                  <a:schemeClr val="bg1"/>
                </a:solidFill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</a:rPr>
              <a:t>저장</a:t>
            </a:r>
            <a:r>
              <a:rPr lang="en-US" altLang="ko-KR" sz="3000" b="1" smtClean="0">
                <a:solidFill>
                  <a:schemeClr val="bg1"/>
                </a:solidFill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</a:rPr>
              <a:t>처리 기술</a:t>
            </a:r>
            <a:endParaRPr lang="ko-KR" altLang="en-US" sz="3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6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>
                <a:solidFill>
                  <a:schemeClr val="bg1"/>
                </a:solidFill>
              </a:rPr>
              <a:t>1. </a:t>
            </a:r>
            <a:r>
              <a:rPr kumimoji="0" lang="ko-KR" altLang="en-US" sz="3000" b="1" smtClean="0">
                <a:solidFill>
                  <a:schemeClr val="bg1"/>
                </a:solidFill>
              </a:rPr>
              <a:t>개요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3233899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/>
              <a:t>빅데이터 </a:t>
            </a:r>
            <a:r>
              <a:rPr lang="ko-KR" altLang="en-US" b="1"/>
              <a:t>처리 </a:t>
            </a:r>
            <a:r>
              <a:rPr lang="ko-KR" altLang="en-US" b="1" smtClean="0"/>
              <a:t>과정별 기술</a:t>
            </a:r>
            <a:endParaRPr lang="ko-KR" altLang="en-US" b="1"/>
          </a:p>
        </p:txBody>
      </p:sp>
      <p:grpSp>
        <p:nvGrpSpPr>
          <p:cNvPr id="10" name="그룹 9"/>
          <p:cNvGrpSpPr/>
          <p:nvPr/>
        </p:nvGrpSpPr>
        <p:grpSpPr>
          <a:xfrm>
            <a:off x="832970" y="1491469"/>
            <a:ext cx="8623615" cy="4617940"/>
            <a:chOff x="775614" y="1916832"/>
            <a:chExt cx="8638673" cy="4758854"/>
          </a:xfrm>
        </p:grpSpPr>
        <p:grpSp>
          <p:nvGrpSpPr>
            <p:cNvPr id="11" name="Group 3"/>
            <p:cNvGrpSpPr>
              <a:grpSpLocks/>
            </p:cNvGrpSpPr>
            <p:nvPr/>
          </p:nvGrpSpPr>
          <p:grpSpPr bwMode="auto">
            <a:xfrm>
              <a:off x="2483768" y="1916832"/>
              <a:ext cx="3762375" cy="4162425"/>
              <a:chOff x="1768" y="1183"/>
              <a:chExt cx="2370" cy="2622"/>
            </a:xfrm>
          </p:grpSpPr>
          <p:sp>
            <p:nvSpPr>
              <p:cNvPr id="26" name="AutoShape 4"/>
              <p:cNvSpPr>
                <a:spLocks noChangeArrowheads="1"/>
              </p:cNvSpPr>
              <p:nvPr/>
            </p:nvSpPr>
            <p:spPr bwMode="gray">
              <a:xfrm rot="10800000">
                <a:off x="2561" y="3142"/>
                <a:ext cx="751" cy="663"/>
              </a:xfrm>
              <a:prstGeom prst="triangle">
                <a:avLst>
                  <a:gd name="adj" fmla="val 50000"/>
                </a:avLst>
              </a:prstGeom>
              <a:solidFill>
                <a:srgbClr val="5CADFF">
                  <a:alpha val="50000"/>
                </a:srgbClr>
              </a:solidFill>
              <a:ln>
                <a:noFill/>
              </a:ln>
              <a:effectLst/>
              <a:scene3d>
                <a:camera prst="legacyObliqu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rgbClr val="5CADFF"/>
                </a:extrusionClr>
              </a:sp3d>
              <a:extLst>
                <a:ext uri="{91240B29-F687-4F45-9708-019B960494DF}">
                  <a14:hiddenLine xmlns:a14="http://schemas.microsoft.com/office/drawing/2010/main" w="9525" algn="ctr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27" name="AutoShape 5"/>
              <p:cNvSpPr>
                <a:spLocks noChangeArrowheads="1"/>
              </p:cNvSpPr>
              <p:nvPr/>
            </p:nvSpPr>
            <p:spPr bwMode="gray">
              <a:xfrm>
                <a:off x="2572" y="1183"/>
                <a:ext cx="751" cy="663"/>
              </a:xfrm>
              <a:prstGeom prst="triangle">
                <a:avLst>
                  <a:gd name="adj" fmla="val 50000"/>
                </a:avLst>
              </a:prstGeom>
              <a:solidFill>
                <a:srgbClr val="FEA21A">
                  <a:alpha val="49804"/>
                </a:srgbClr>
              </a:solidFill>
              <a:ln>
                <a:noFill/>
              </a:ln>
              <a:effectLst/>
              <a:scene3d>
                <a:camera prst="legacyObliqu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rgbClr val="E98B01"/>
                </a:extrusionClr>
              </a:sp3d>
              <a:extLst>
                <a:ext uri="{91240B29-F687-4F45-9708-019B960494DF}">
                  <a14:hiddenLine xmlns:a14="http://schemas.microsoft.com/office/drawing/2010/main" w="9525" algn="ctr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28" name="AutoShape 6"/>
              <p:cNvSpPr>
                <a:spLocks noChangeArrowheads="1"/>
              </p:cNvSpPr>
              <p:nvPr/>
            </p:nvSpPr>
            <p:spPr bwMode="gray">
              <a:xfrm rot="7186656">
                <a:off x="3431" y="2642"/>
                <a:ext cx="752" cy="663"/>
              </a:xfrm>
              <a:prstGeom prst="triangle">
                <a:avLst>
                  <a:gd name="adj" fmla="val 50000"/>
                </a:avLst>
              </a:prstGeom>
              <a:solidFill>
                <a:srgbClr val="FEA21A">
                  <a:alpha val="50000"/>
                </a:srgbClr>
              </a:solidFill>
              <a:ln>
                <a:noFill/>
              </a:ln>
              <a:effectLst/>
              <a:scene3d>
                <a:camera prst="legacyObliqu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rgbClr val="E98B01"/>
                </a:extrusionClr>
              </a:sp3d>
              <a:extLst>
                <a:ext uri="{91240B29-F687-4F45-9708-019B960494DF}">
                  <a14:hiddenLine xmlns:a14="http://schemas.microsoft.com/office/drawing/2010/main" w="9525" algn="ctr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29" name="AutoShape 7"/>
              <p:cNvSpPr>
                <a:spLocks noChangeArrowheads="1"/>
              </p:cNvSpPr>
              <p:nvPr/>
            </p:nvSpPr>
            <p:spPr bwMode="gray">
              <a:xfrm rot="3597399">
                <a:off x="3428" y="1677"/>
                <a:ext cx="751" cy="662"/>
              </a:xfrm>
              <a:prstGeom prst="triangle">
                <a:avLst>
                  <a:gd name="adj" fmla="val 50000"/>
                </a:avLst>
              </a:prstGeom>
              <a:solidFill>
                <a:srgbClr val="5CADFF">
                  <a:alpha val="50000"/>
                </a:srgbClr>
              </a:solidFill>
              <a:ln>
                <a:noFill/>
              </a:ln>
              <a:effectLst/>
              <a:scene3d>
                <a:camera prst="legacyObliqu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rgbClr val="5CADFF"/>
                </a:extrusionClr>
              </a:sp3d>
              <a:extLst>
                <a:ext uri="{91240B29-F687-4F45-9708-019B960494DF}">
                  <a14:hiddenLine xmlns:a14="http://schemas.microsoft.com/office/drawing/2010/main" w="9525" algn="ctr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30" name="AutoShape 8"/>
              <p:cNvSpPr>
                <a:spLocks noChangeArrowheads="1"/>
              </p:cNvSpPr>
              <p:nvPr/>
            </p:nvSpPr>
            <p:spPr bwMode="gray">
              <a:xfrm rot="57574519">
                <a:off x="1724" y="2648"/>
                <a:ext cx="751" cy="663"/>
              </a:xfrm>
              <a:prstGeom prst="triangle">
                <a:avLst>
                  <a:gd name="adj" fmla="val 50000"/>
                </a:avLst>
              </a:prstGeom>
              <a:solidFill>
                <a:srgbClr val="FEA21A">
                  <a:alpha val="50000"/>
                </a:srgbClr>
              </a:solidFill>
              <a:ln>
                <a:noFill/>
              </a:ln>
              <a:effectLst/>
              <a:scene3d>
                <a:camera prst="legacyObliqu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rgbClr val="E98B01"/>
                </a:extrusionClr>
              </a:sp3d>
              <a:extLst>
                <a:ext uri="{91240B29-F687-4F45-9708-019B960494DF}">
                  <a14:hiddenLine xmlns:a14="http://schemas.microsoft.com/office/drawing/2010/main" w="9525" algn="ctr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31" name="AutoShape 9"/>
              <p:cNvSpPr>
                <a:spLocks noChangeArrowheads="1"/>
              </p:cNvSpPr>
              <p:nvPr/>
            </p:nvSpPr>
            <p:spPr bwMode="gray">
              <a:xfrm rot="17985330">
                <a:off x="1727" y="1673"/>
                <a:ext cx="752" cy="663"/>
              </a:xfrm>
              <a:prstGeom prst="triangle">
                <a:avLst>
                  <a:gd name="adj" fmla="val 50000"/>
                </a:avLst>
              </a:prstGeom>
              <a:solidFill>
                <a:srgbClr val="5CADFF">
                  <a:alpha val="50000"/>
                </a:srgbClr>
              </a:solidFill>
              <a:ln>
                <a:noFill/>
              </a:ln>
              <a:effectLst/>
              <a:scene3d>
                <a:camera prst="legacyObliqueTopRight"/>
                <a:lightRig rig="legacyFlat3" dir="b"/>
              </a:scene3d>
              <a:sp3d extrusionH="163500" prstMaterial="legacyMatte">
                <a:bevelT w="13500" h="13500" prst="angle"/>
                <a:bevelB w="13500" h="13500" prst="angle"/>
                <a:extrusionClr>
                  <a:srgbClr val="5CADFF"/>
                </a:extrusionClr>
              </a:sp3d>
              <a:extLst>
                <a:ext uri="{91240B29-F687-4F45-9708-019B960494DF}">
                  <a14:hiddenLine xmlns:a14="http://schemas.microsoft.com/office/drawing/2010/main" w="9525" algn="ctr">
                    <a:noFill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>
                <a:off x="2147" y="3385"/>
                <a:ext cx="745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5F5F5F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12" name="AutoShape 17"/>
            <p:cNvSpPr>
              <a:spLocks noChangeArrowheads="1"/>
            </p:cNvSpPr>
            <p:nvPr/>
          </p:nvSpPr>
          <p:spPr bwMode="gray">
            <a:xfrm>
              <a:off x="3331227" y="3081338"/>
              <a:ext cx="2093912" cy="1811337"/>
            </a:xfrm>
            <a:prstGeom prst="hexagon">
              <a:avLst>
                <a:gd name="adj" fmla="val 28900"/>
                <a:gd name="vf" fmla="val 115470"/>
              </a:avLst>
            </a:prstGeom>
            <a:solidFill>
              <a:srgbClr val="C0C0C0">
                <a:alpha val="0"/>
              </a:srgbClr>
            </a:solidFill>
            <a:ln w="9525" algn="ctr">
              <a:miter lim="800000"/>
              <a:headEnd/>
              <a:tailEnd/>
            </a:ln>
            <a:effectLst/>
            <a:scene3d>
              <a:camera prst="legacyPerspectiveFron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2922571" y="5644232"/>
              <a:ext cx="1487504" cy="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H="1">
              <a:off x="4493756" y="2274551"/>
              <a:ext cx="1228725" cy="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3295160" y="3819525"/>
              <a:ext cx="2112961" cy="503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20650" indent="-1206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ko-KR" altLang="en-US" dirty="0" err="1">
                  <a:ln>
                    <a:gradFill>
                      <a:gsLst>
                        <a:gs pos="100000">
                          <a:prstClr val="white">
                            <a:alpha val="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</a:ln>
                  <a:solidFill>
                    <a:srgbClr val="1F497D"/>
                  </a:solidFill>
                  <a:effectLst>
                    <a:glow>
                      <a:prstClr val="white"/>
                    </a:glow>
                  </a:effectLst>
                  <a:latin typeface="+mn-ea"/>
                  <a:ea typeface="+mn-ea"/>
                </a:rPr>
                <a:t>빅데이터</a:t>
              </a:r>
              <a:r>
                <a:rPr kumimoji="1" lang="ko-KR" altLang="en-US" dirty="0">
                  <a:ln>
                    <a:gradFill>
                      <a:gsLst>
                        <a:gs pos="100000">
                          <a:prstClr val="white">
                            <a:alpha val="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</a:ln>
                  <a:solidFill>
                    <a:srgbClr val="1F497D"/>
                  </a:solidFill>
                  <a:effectLst>
                    <a:glow>
                      <a:prstClr val="white"/>
                    </a:glow>
                  </a:effectLst>
                  <a:latin typeface="+mn-ea"/>
                  <a:ea typeface="+mn-ea"/>
                </a:rPr>
                <a:t> 처리 </a:t>
              </a:r>
              <a:endParaRPr kumimoji="1" lang="en-US" altLang="ko-KR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</a:endParaRP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ko-KR" altLang="en-US" dirty="0">
                  <a:ln>
                    <a:gradFill>
                      <a:gsLst>
                        <a:gs pos="100000">
                          <a:prstClr val="white">
                            <a:alpha val="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</a:ln>
                  <a:solidFill>
                    <a:srgbClr val="1F497D"/>
                  </a:solidFill>
                  <a:effectLst>
                    <a:glow>
                      <a:prstClr val="white"/>
                    </a:glow>
                  </a:effectLst>
                  <a:latin typeface="+mn-ea"/>
                  <a:ea typeface="+mn-ea"/>
                </a:rPr>
                <a:t>과정별 기술</a:t>
              </a:r>
              <a:endParaRPr kumimoji="1" lang="en-US" altLang="ko-KR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612205" y="3286125"/>
              <a:ext cx="1719957" cy="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1383794" y="4705350"/>
              <a:ext cx="1948369" cy="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H="1">
              <a:off x="5745163" y="3303588"/>
              <a:ext cx="1228725" cy="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H="1">
              <a:off x="5745162" y="4675189"/>
              <a:ext cx="723809" cy="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086312" y="3133530"/>
              <a:ext cx="1066253" cy="834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ko-KR" altLang="en-US" sz="1300" dirty="0">
                  <a:ln>
                    <a:gradFill>
                      <a:gsLst>
                        <a:gs pos="100000">
                          <a:prstClr val="white">
                            <a:alpha val="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</a:ln>
                  <a:solidFill>
                    <a:srgbClr val="1F497D"/>
                  </a:solidFill>
                  <a:effectLst>
                    <a:glow>
                      <a:prstClr val="white"/>
                    </a:glow>
                  </a:effectLst>
                  <a:latin typeface="+mn-ea"/>
                  <a:ea typeface="+mn-ea"/>
                  <a:sym typeface="나눔고딕" pitchFamily="50" charset="-127"/>
                </a:rPr>
                <a:t>생성</a:t>
              </a:r>
              <a:endParaRPr kumimoji="1" lang="en-US" altLang="ko-KR" sz="1300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  <a:sym typeface="나눔고딕" pitchFamily="50" charset="-127"/>
              </a:endParaRPr>
            </a:p>
            <a:p>
              <a:pPr marL="109380" lvl="1" indent="-109380" algn="just">
                <a:lnSpc>
                  <a:spcPct val="110000"/>
                </a:lnSpc>
                <a:spcBef>
                  <a:spcPct val="30000"/>
                </a:spcBef>
                <a:buClr>
                  <a:prstClr val="black">
                    <a:lumMod val="75000"/>
                    <a:lumOff val="25000"/>
                  </a:prstClr>
                </a:buClr>
                <a:buSzPct val="80000"/>
                <a:buBlip>
                  <a:blip r:embed="rId3"/>
                </a:buBlip>
                <a:tabLst>
                  <a:tab pos="5808564" algn="l"/>
                </a:tabLst>
                <a:defRPr/>
              </a:pPr>
              <a:r>
                <a:rPr kumimoji="1" lang="ko-KR" altLang="en-US" sz="12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내부데이터</a:t>
              </a:r>
              <a:endParaRPr kumimoji="1" lang="en-US" altLang="ko-KR" sz="1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  <a:p>
              <a:pPr marL="109380" lvl="1" indent="-109380" algn="just">
                <a:lnSpc>
                  <a:spcPct val="110000"/>
                </a:lnSpc>
                <a:spcBef>
                  <a:spcPct val="30000"/>
                </a:spcBef>
                <a:buClr>
                  <a:prstClr val="black">
                    <a:lumMod val="75000"/>
                    <a:lumOff val="25000"/>
                  </a:prstClr>
                </a:buClr>
                <a:buSzPct val="80000"/>
                <a:buBlip>
                  <a:blip r:embed="rId3"/>
                </a:buBlip>
                <a:tabLst>
                  <a:tab pos="5808564" algn="l"/>
                </a:tabLst>
                <a:defRPr/>
              </a:pPr>
              <a:r>
                <a:rPr kumimoji="1" lang="ko-KR" altLang="en-US" sz="12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외부데이터</a:t>
              </a:r>
              <a:endParaRPr kumimoji="1" lang="en-US" altLang="ko-KR" sz="1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775614" y="4557661"/>
              <a:ext cx="2837740" cy="1449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ko-KR" altLang="en-US" sz="1300" dirty="0">
                  <a:ln>
                    <a:gradFill>
                      <a:gsLst>
                        <a:gs pos="100000">
                          <a:prstClr val="white">
                            <a:alpha val="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</a:ln>
                  <a:solidFill>
                    <a:srgbClr val="1F497D"/>
                  </a:solidFill>
                  <a:effectLst>
                    <a:glow>
                      <a:prstClr val="white"/>
                    </a:glow>
                  </a:effectLst>
                  <a:latin typeface="+mn-ea"/>
                  <a:ea typeface="+mn-ea"/>
                </a:rPr>
                <a:t>저장</a:t>
              </a:r>
              <a:endParaRPr kumimoji="1" lang="en-US" altLang="ko-KR" sz="1300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</a:endParaRPr>
            </a:p>
            <a:p>
              <a:pPr marL="109380" lvl="1" indent="-109380" algn="just">
                <a:lnSpc>
                  <a:spcPct val="110000"/>
                </a:lnSpc>
                <a:spcBef>
                  <a:spcPct val="30000"/>
                </a:spcBef>
                <a:buClr>
                  <a:prstClr val="black">
                    <a:lumMod val="75000"/>
                    <a:lumOff val="25000"/>
                  </a:prstClr>
                </a:buClr>
                <a:buSzPct val="80000"/>
                <a:buBlip>
                  <a:blip r:embed="rId3"/>
                </a:buBlip>
                <a:tabLst>
                  <a:tab pos="5808564" algn="l"/>
                </a:tabLst>
                <a:defRPr/>
              </a:pPr>
              <a:r>
                <a:rPr kumimoji="1" lang="en-US" altLang="ko-KR" sz="120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NoSQL</a:t>
              </a:r>
              <a:endParaRPr kumimoji="1" lang="en-US" altLang="ko-KR" sz="1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  <a:p>
              <a:pPr marL="109380" lvl="1" indent="-109380" algn="just">
                <a:lnSpc>
                  <a:spcPct val="110000"/>
                </a:lnSpc>
                <a:spcBef>
                  <a:spcPct val="30000"/>
                </a:spcBef>
                <a:buClr>
                  <a:prstClr val="black">
                    <a:lumMod val="75000"/>
                    <a:lumOff val="25000"/>
                  </a:prstClr>
                </a:buClr>
                <a:buSzPct val="80000"/>
                <a:buBlip>
                  <a:blip r:embed="rId3"/>
                </a:buBlip>
                <a:tabLst>
                  <a:tab pos="5808564" algn="l"/>
                </a:tabLst>
                <a:defRPr/>
              </a:pPr>
              <a:r>
                <a:rPr kumimoji="1" lang="ko-KR" altLang="en-US" sz="120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스토리지</a:t>
              </a:r>
              <a:r>
                <a:rPr kumimoji="1" lang="en-US" altLang="ko-KR" sz="120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(Storage)</a:t>
              </a:r>
              <a:endParaRPr kumimoji="1" lang="en-US" altLang="ko-KR" sz="1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  <a:p>
              <a:pPr marL="109380" lvl="1" indent="-109380" algn="just">
                <a:lnSpc>
                  <a:spcPct val="110000"/>
                </a:lnSpc>
                <a:spcBef>
                  <a:spcPct val="30000"/>
                </a:spcBef>
                <a:buClr>
                  <a:prstClr val="black">
                    <a:lumMod val="75000"/>
                    <a:lumOff val="25000"/>
                  </a:prstClr>
                </a:buClr>
                <a:buSzPct val="80000"/>
                <a:buBlip>
                  <a:blip r:embed="rId3"/>
                </a:buBlip>
                <a:tabLst>
                  <a:tab pos="5808564" algn="l"/>
                </a:tabLst>
                <a:defRPr/>
              </a:pPr>
              <a:r>
                <a:rPr kumimoji="1" lang="ko-KR" altLang="en-US" sz="120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분산파일시스템</a:t>
              </a:r>
              <a:endParaRPr kumimoji="1" lang="ko-KR" altLang="en-US" sz="1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  <a:p>
              <a:pPr marL="185149" indent="-185149">
                <a:buFontTx/>
                <a:buChar char="-"/>
              </a:pPr>
              <a:endParaRPr lang="ko-KR" altLang="en-US" sz="1100" dirty="0">
                <a:latin typeface="+mn-ea"/>
                <a:ea typeface="+mn-ea"/>
              </a:endParaRPr>
            </a:p>
            <a:p>
              <a:endParaRPr lang="en-US" altLang="ko-KR" sz="1100" dirty="0">
                <a:solidFill>
                  <a:srgbClr val="1C1C1C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6915499" y="3143401"/>
              <a:ext cx="1788863" cy="1183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ko-KR" altLang="en-US" sz="1300" dirty="0">
                  <a:ln>
                    <a:gradFill>
                      <a:gsLst>
                        <a:gs pos="100000">
                          <a:prstClr val="white">
                            <a:alpha val="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</a:ln>
                  <a:solidFill>
                    <a:srgbClr val="1F497D"/>
                  </a:solidFill>
                  <a:effectLst>
                    <a:glow>
                      <a:prstClr val="white"/>
                    </a:glow>
                  </a:effectLst>
                  <a:latin typeface="+mn-ea"/>
                  <a:ea typeface="+mn-ea"/>
                </a:rPr>
                <a:t>표현</a:t>
              </a:r>
              <a:endParaRPr kumimoji="1" lang="en-US" altLang="ko-KR" sz="1300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</a:endParaRPr>
            </a:p>
            <a:p>
              <a:pPr marL="109380" lvl="1" indent="-109380" algn="just">
                <a:lnSpc>
                  <a:spcPct val="110000"/>
                </a:lnSpc>
                <a:spcBef>
                  <a:spcPct val="30000"/>
                </a:spcBef>
                <a:buClr>
                  <a:prstClr val="black">
                    <a:lumMod val="75000"/>
                    <a:lumOff val="25000"/>
                  </a:prstClr>
                </a:buClr>
                <a:buSzPct val="80000"/>
                <a:buBlip>
                  <a:blip r:embed="rId3"/>
                </a:buBlip>
                <a:tabLst>
                  <a:tab pos="5808564" algn="l"/>
                </a:tabLst>
                <a:defRPr/>
              </a:pPr>
              <a:r>
                <a:rPr kumimoji="1" lang="ko-KR" altLang="en-US" sz="120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시각화</a:t>
              </a:r>
              <a:r>
                <a:rPr kumimoji="1" lang="en-US" altLang="ko-KR" sz="120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(Visualization)</a:t>
              </a:r>
              <a:endParaRPr kumimoji="1" lang="en-US" altLang="ko-KR" sz="1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  <a:p>
              <a:pPr marL="109380" lvl="1" indent="-109380" algn="just">
                <a:lnSpc>
                  <a:spcPct val="110000"/>
                </a:lnSpc>
                <a:spcBef>
                  <a:spcPct val="30000"/>
                </a:spcBef>
                <a:buClr>
                  <a:prstClr val="black">
                    <a:lumMod val="75000"/>
                    <a:lumOff val="25000"/>
                  </a:prstClr>
                </a:buClr>
                <a:buSzPct val="80000"/>
                <a:buBlip>
                  <a:blip r:embed="rId3"/>
                </a:buBlip>
                <a:tabLst>
                  <a:tab pos="5808564" algn="l"/>
                </a:tabLst>
                <a:defRPr/>
              </a:pPr>
              <a:r>
                <a:rPr kumimoji="1" lang="ko-KR" altLang="en-US" sz="120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획득</a:t>
              </a:r>
              <a:r>
                <a:rPr kumimoji="1" lang="en-US" altLang="ko-KR" sz="120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(Acquisition)</a:t>
              </a:r>
              <a:endParaRPr kumimoji="1" lang="ko-KR" altLang="en-US" sz="1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  <a:p>
              <a:endParaRPr lang="en-US" altLang="ko-KR" sz="1100" dirty="0">
                <a:latin typeface="+mn-ea"/>
                <a:ea typeface="+mn-ea"/>
              </a:endParaRPr>
            </a:p>
            <a:p>
              <a:endParaRPr lang="en-US" altLang="ko-KR" sz="1100" dirty="0">
                <a:solidFill>
                  <a:srgbClr val="1C1C1C"/>
                </a:solidFill>
                <a:latin typeface="+mn-ea"/>
                <a:ea typeface="+mn-ea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2366062" y="5492648"/>
              <a:ext cx="2952328" cy="1183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ko-KR" altLang="en-US" sz="1300" dirty="0">
                  <a:ln>
                    <a:gradFill>
                      <a:gsLst>
                        <a:gs pos="100000">
                          <a:prstClr val="white">
                            <a:alpha val="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</a:ln>
                  <a:solidFill>
                    <a:srgbClr val="1F497D"/>
                  </a:solidFill>
                  <a:effectLst>
                    <a:glow>
                      <a:prstClr val="white"/>
                    </a:glow>
                  </a:effectLst>
                  <a:latin typeface="+mn-ea"/>
                  <a:ea typeface="+mn-ea"/>
                </a:rPr>
                <a:t>처리</a:t>
              </a:r>
              <a:endParaRPr kumimoji="1" lang="en-US" altLang="ko-KR" sz="1300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</a:endParaRPr>
            </a:p>
            <a:p>
              <a:pPr marL="109380" lvl="1" indent="-109380" algn="just">
                <a:lnSpc>
                  <a:spcPct val="110000"/>
                </a:lnSpc>
                <a:spcBef>
                  <a:spcPct val="30000"/>
                </a:spcBef>
                <a:buClr>
                  <a:prstClr val="black">
                    <a:lumMod val="75000"/>
                    <a:lumOff val="25000"/>
                  </a:prstClr>
                </a:buClr>
                <a:buSzPct val="80000"/>
                <a:buBlip>
                  <a:blip r:embed="rId3"/>
                </a:buBlip>
                <a:tabLst>
                  <a:tab pos="5808564" algn="l"/>
                </a:tabLst>
                <a:defRPr/>
              </a:pPr>
              <a:r>
                <a:rPr kumimoji="1" lang="ko-KR" altLang="en-US" sz="120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맵리듀스</a:t>
              </a:r>
              <a:r>
                <a:rPr kumimoji="1" lang="en-US" altLang="ko-KR" sz="120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(MapReduce)</a:t>
              </a:r>
              <a:endParaRPr kumimoji="1" lang="en-US" altLang="ko-KR" sz="1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  <a:p>
              <a:pPr marL="109380" lvl="1" indent="-109380" algn="just">
                <a:lnSpc>
                  <a:spcPct val="110000"/>
                </a:lnSpc>
                <a:spcBef>
                  <a:spcPct val="30000"/>
                </a:spcBef>
                <a:buClr>
                  <a:prstClr val="black">
                    <a:lumMod val="75000"/>
                    <a:lumOff val="25000"/>
                  </a:prstClr>
                </a:buClr>
                <a:buSzPct val="80000"/>
                <a:buBlip>
                  <a:blip r:embed="rId3"/>
                </a:buBlip>
                <a:tabLst>
                  <a:tab pos="5808564" algn="l"/>
                </a:tabLst>
                <a:defRPr/>
              </a:pPr>
              <a:r>
                <a:rPr kumimoji="1" lang="ko-KR" altLang="en-US" sz="120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프로세싱</a:t>
              </a:r>
              <a:r>
                <a:rPr kumimoji="1" lang="en-US" altLang="ko-KR" sz="120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(Processing)</a:t>
              </a:r>
              <a:endParaRPr kumimoji="1" lang="ko-KR" altLang="en-US" sz="1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  <a:p>
              <a:pPr marL="185149" indent="-185149">
                <a:buFontTx/>
                <a:buChar char="-"/>
              </a:pPr>
              <a:endParaRPr lang="ko-KR" altLang="en-US" sz="1100" dirty="0">
                <a:latin typeface="+mn-ea"/>
                <a:ea typeface="+mn-ea"/>
              </a:endParaRPr>
            </a:p>
            <a:p>
              <a:endParaRPr lang="en-US" altLang="ko-KR" sz="1100" dirty="0">
                <a:solidFill>
                  <a:srgbClr val="1C1C1C"/>
                </a:solidFill>
                <a:latin typeface="+mn-ea"/>
                <a:ea typeface="+mn-ea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6421706" y="4545881"/>
              <a:ext cx="2992581" cy="1100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ko-KR" altLang="en-US" sz="1300" dirty="0">
                  <a:ln>
                    <a:gradFill>
                      <a:gsLst>
                        <a:gs pos="100000">
                          <a:prstClr val="white">
                            <a:alpha val="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</a:ln>
                  <a:solidFill>
                    <a:srgbClr val="1F497D"/>
                  </a:solidFill>
                  <a:effectLst>
                    <a:glow>
                      <a:prstClr val="white"/>
                    </a:glow>
                  </a:effectLst>
                  <a:latin typeface="+mn-ea"/>
                  <a:ea typeface="+mn-ea"/>
                </a:rPr>
                <a:t>분석</a:t>
              </a:r>
              <a:endParaRPr kumimoji="1" lang="en-US" altLang="ko-KR" sz="1300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</a:endParaRPr>
            </a:p>
            <a:p>
              <a:pPr marL="109380" lvl="1" indent="-109380" algn="just">
                <a:lnSpc>
                  <a:spcPct val="110000"/>
                </a:lnSpc>
                <a:spcBef>
                  <a:spcPct val="30000"/>
                </a:spcBef>
                <a:buClr>
                  <a:prstClr val="black">
                    <a:lumMod val="75000"/>
                    <a:lumOff val="25000"/>
                  </a:prstClr>
                </a:buClr>
                <a:buSzPct val="80000"/>
                <a:buBlip>
                  <a:blip r:embed="rId3"/>
                </a:buBlip>
                <a:tabLst>
                  <a:tab pos="5808564" algn="l"/>
                </a:tabLst>
                <a:defRPr/>
              </a:pPr>
              <a:r>
                <a:rPr kumimoji="1" lang="en-US" altLang="ko-KR" sz="12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NLP(</a:t>
              </a:r>
              <a:r>
                <a:rPr kumimoji="1" lang="en-US" altLang="ko-KR" sz="1200" dirty="0" err="1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Neuro</a:t>
              </a:r>
              <a:r>
                <a:rPr kumimoji="1" lang="en-US" altLang="ko-KR" sz="12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 Linguistic Programming)</a:t>
              </a:r>
            </a:p>
            <a:p>
              <a:pPr marL="109380" lvl="1" indent="-109380" algn="just">
                <a:lnSpc>
                  <a:spcPct val="110000"/>
                </a:lnSpc>
                <a:spcBef>
                  <a:spcPct val="30000"/>
                </a:spcBef>
                <a:buClr>
                  <a:prstClr val="black">
                    <a:lumMod val="75000"/>
                    <a:lumOff val="25000"/>
                  </a:prstClr>
                </a:buClr>
                <a:buSzPct val="80000"/>
                <a:buBlip>
                  <a:blip r:embed="rId3"/>
                </a:buBlip>
                <a:tabLst>
                  <a:tab pos="5808564" algn="l"/>
                </a:tabLst>
                <a:defRPr/>
              </a:pPr>
              <a:r>
                <a:rPr kumimoji="1" lang="ko-KR" altLang="en-US" sz="120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머신 러닝</a:t>
              </a:r>
              <a:r>
                <a:rPr kumimoji="1" lang="en-US" altLang="ko-KR" sz="120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(Machine Learning)</a:t>
              </a:r>
              <a:endParaRPr kumimoji="1" lang="ko-KR" altLang="en-US" sz="1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  <a:p>
              <a:pPr marL="109380" lvl="1" indent="-109380" algn="just">
                <a:lnSpc>
                  <a:spcPct val="110000"/>
                </a:lnSpc>
                <a:spcBef>
                  <a:spcPct val="30000"/>
                </a:spcBef>
                <a:buClr>
                  <a:prstClr val="black">
                    <a:lumMod val="75000"/>
                    <a:lumOff val="25000"/>
                  </a:prstClr>
                </a:buClr>
                <a:buSzPct val="80000"/>
                <a:buBlip>
                  <a:blip r:embed="rId3"/>
                </a:buBlip>
                <a:tabLst>
                  <a:tab pos="5808564" algn="l"/>
                </a:tabLst>
                <a:defRPr/>
              </a:pPr>
              <a:r>
                <a:rPr kumimoji="1" lang="ko-KR" altLang="en-US" sz="120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직렬화</a:t>
              </a:r>
              <a:r>
                <a:rPr kumimoji="1" lang="en-US" altLang="ko-KR" sz="120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(Serialization)</a:t>
              </a:r>
              <a:endParaRPr kumimoji="1" lang="ko-KR" altLang="en-US" sz="1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706005" y="2106941"/>
              <a:ext cx="3220698" cy="1183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ko-KR" altLang="en-US" sz="1300" dirty="0">
                  <a:ln>
                    <a:gradFill>
                      <a:gsLst>
                        <a:gs pos="100000">
                          <a:prstClr val="white">
                            <a:alpha val="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</a:ln>
                  <a:solidFill>
                    <a:srgbClr val="1F497D"/>
                  </a:solidFill>
                  <a:effectLst>
                    <a:glow>
                      <a:prstClr val="white"/>
                    </a:glow>
                  </a:effectLst>
                  <a:latin typeface="+mn-ea"/>
                  <a:ea typeface="+mn-ea"/>
                </a:rPr>
                <a:t>수집</a:t>
              </a:r>
              <a:endParaRPr kumimoji="1" lang="en-US" altLang="ko-KR" sz="1300" dirty="0">
                <a:ln>
                  <a:gradFill>
                    <a:gsLst>
                      <a:gs pos="100000">
                        <a:prstClr val="white">
                          <a:alpha val="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</a:ln>
                <a:solidFill>
                  <a:srgbClr val="1F497D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</a:endParaRPr>
            </a:p>
            <a:p>
              <a:pPr marL="109380" lvl="1" indent="-109380" algn="just">
                <a:lnSpc>
                  <a:spcPct val="110000"/>
                </a:lnSpc>
                <a:spcBef>
                  <a:spcPct val="30000"/>
                </a:spcBef>
                <a:buClr>
                  <a:prstClr val="black">
                    <a:lumMod val="75000"/>
                    <a:lumOff val="25000"/>
                  </a:prstClr>
                </a:buClr>
                <a:buSzPct val="80000"/>
                <a:buBlip>
                  <a:blip r:embed="rId3"/>
                </a:buBlip>
                <a:tabLst>
                  <a:tab pos="5808564" algn="l"/>
                </a:tabLst>
                <a:defRPr/>
              </a:pPr>
              <a:r>
                <a:rPr kumimoji="1" lang="ko-KR" altLang="en-US" sz="120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크롤링</a:t>
              </a:r>
              <a:r>
                <a:rPr kumimoji="1" lang="en-US" altLang="ko-KR" sz="1200" smtClean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(Crawling)</a:t>
              </a:r>
              <a:endParaRPr kumimoji="1" lang="en-US" altLang="ko-KR" sz="1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  <a:p>
              <a:pPr marL="109380" lvl="1" indent="-109380" algn="just">
                <a:lnSpc>
                  <a:spcPct val="110000"/>
                </a:lnSpc>
                <a:spcBef>
                  <a:spcPct val="30000"/>
                </a:spcBef>
                <a:buClr>
                  <a:prstClr val="black">
                    <a:lumMod val="75000"/>
                    <a:lumOff val="25000"/>
                  </a:prstClr>
                </a:buClr>
                <a:buSzPct val="80000"/>
                <a:buBlip>
                  <a:blip r:embed="rId3"/>
                </a:buBlip>
                <a:tabLst>
                  <a:tab pos="5808564" algn="l"/>
                </a:tabLst>
                <a:defRPr/>
              </a:pPr>
              <a:r>
                <a:rPr kumimoji="1" lang="en-US" altLang="ko-KR" sz="120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+mn-ea"/>
                  <a:ea typeface="+mn-ea"/>
                </a:rPr>
                <a:t>ETL(Extraction Transformation Loading)</a:t>
              </a:r>
              <a:endParaRPr kumimoji="1" lang="ko-KR" altLang="en-US" sz="12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endParaRPr>
            </a:p>
            <a:p>
              <a:pPr marL="185149" indent="-185149">
                <a:buFontTx/>
                <a:buChar char="-"/>
              </a:pPr>
              <a:endParaRPr lang="ko-KR" altLang="en-US" sz="1100" dirty="0">
                <a:latin typeface="+mn-ea"/>
                <a:ea typeface="+mn-ea"/>
              </a:endParaRPr>
            </a:p>
            <a:p>
              <a:endParaRPr lang="en-US" altLang="ko-KR" sz="1100" dirty="0">
                <a:solidFill>
                  <a:srgbClr val="1C1C1C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8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1. </a:t>
            </a:r>
            <a:r>
              <a:rPr kumimoji="0" lang="ko-KR" altLang="en-US" sz="3000" b="1" smtClean="0">
                <a:solidFill>
                  <a:schemeClr val="bg1"/>
                </a:solidFill>
              </a:rPr>
              <a:t>빅데이터 처리 기술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2377895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/>
              <a:t>분산병렬처리 기술</a:t>
            </a:r>
            <a:endParaRPr lang="ko-KR" altLang="en-US" b="1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58529" y="1596769"/>
            <a:ext cx="9027278" cy="212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b="1" smtClean="0">
                <a:latin typeface="맑은 고딕"/>
                <a:ea typeface="맑은 고딕"/>
              </a:rPr>
              <a:t>하둡 </a:t>
            </a:r>
            <a:r>
              <a:rPr lang="ko-KR" altLang="en-US" sz="1300" b="1" dirty="0">
                <a:latin typeface="맑은 고딕"/>
                <a:ea typeface="맑은 고딕"/>
              </a:rPr>
              <a:t>맵리듀스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분산 병렬 데이터 처리 기술의 표준</a:t>
            </a:r>
            <a:r>
              <a:rPr lang="en-US" altLang="ko-KR" sz="1300" b="1" dirty="0">
                <a:latin typeface="맑은 고딕"/>
                <a:ea typeface="맑은 고딕"/>
              </a:rPr>
              <a:t>, </a:t>
            </a:r>
            <a:r>
              <a:rPr lang="ko-KR" altLang="en-US" sz="1300" b="1" dirty="0">
                <a:latin typeface="맑은 고딕"/>
                <a:ea typeface="맑은 고딕"/>
              </a:rPr>
              <a:t>일반 범용 서버로 구성된 군집화 시스템을 기반으로 </a:t>
            </a:r>
            <a:r>
              <a:rPr lang="en-US" altLang="ko-KR" sz="1300" b="1" dirty="0">
                <a:latin typeface="맑은 고딕"/>
                <a:ea typeface="맑은 고딕"/>
              </a:rPr>
              <a:t>&lt;</a:t>
            </a:r>
            <a:r>
              <a:rPr lang="ko-KR" altLang="en-US" sz="1300" b="1" dirty="0">
                <a:latin typeface="맑은 고딕"/>
                <a:ea typeface="맑은 고딕"/>
              </a:rPr>
              <a:t>키</a:t>
            </a:r>
            <a:r>
              <a:rPr lang="en-US" altLang="ko-KR" sz="1300" b="1" dirty="0">
                <a:latin typeface="맑은 고딕"/>
                <a:ea typeface="맑은 고딕"/>
              </a:rPr>
              <a:t>,</a:t>
            </a:r>
            <a:r>
              <a:rPr lang="ko-KR" altLang="en-US" sz="1300" b="1" dirty="0">
                <a:latin typeface="맑은 고딕"/>
                <a:ea typeface="맑은 고딕"/>
              </a:rPr>
              <a:t>값</a:t>
            </a:r>
            <a:r>
              <a:rPr lang="en-US" altLang="ko-KR" sz="1300" b="1" dirty="0">
                <a:latin typeface="맑은 고딕"/>
                <a:ea typeface="맑은 고딕"/>
              </a:rPr>
              <a:t>&gt; </a:t>
            </a:r>
            <a:r>
              <a:rPr lang="ko-KR" altLang="en-US" sz="1300" b="1" dirty="0">
                <a:latin typeface="맑은 고딕"/>
                <a:ea typeface="맑은 고딕"/>
              </a:rPr>
              <a:t>입력 데이터분할 처리 및 처리 결과 통합 기술</a:t>
            </a:r>
            <a:r>
              <a:rPr lang="en-US" altLang="ko-KR" sz="1300" b="1" dirty="0">
                <a:latin typeface="맑은 고딕"/>
                <a:ea typeface="맑은 고딕"/>
              </a:rPr>
              <a:t>, job </a:t>
            </a:r>
            <a:r>
              <a:rPr lang="ko-KR" altLang="en-US" sz="1300" b="1" dirty="0">
                <a:latin typeface="맑은 고딕"/>
                <a:ea typeface="맑은 고딕"/>
              </a:rPr>
              <a:t>스케줄링 기술</a:t>
            </a:r>
            <a:r>
              <a:rPr lang="en-US" altLang="ko-KR" sz="1300" b="1" dirty="0">
                <a:latin typeface="맑은 고딕"/>
                <a:ea typeface="맑은 고딕"/>
              </a:rPr>
              <a:t>, </a:t>
            </a:r>
            <a:r>
              <a:rPr lang="ko-KR" altLang="en-US" sz="1300" b="1" dirty="0">
                <a:latin typeface="맑은 고딕"/>
                <a:ea typeface="맑은 고딕"/>
              </a:rPr>
              <a:t>작업 분배 기술</a:t>
            </a:r>
            <a:r>
              <a:rPr lang="en-US" altLang="ko-KR" sz="1300" b="1" dirty="0">
                <a:latin typeface="맑은 고딕"/>
                <a:ea typeface="맑은 고딕"/>
              </a:rPr>
              <a:t>, </a:t>
            </a:r>
            <a:r>
              <a:rPr lang="ko-KR" altLang="en-US" sz="1300" b="1" dirty="0">
                <a:latin typeface="맑은 고딕"/>
                <a:ea typeface="맑은 고딕"/>
              </a:rPr>
              <a:t>태스크 재수행 기술이 통합된 분산 컴퓨팅 기술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맵리듀스</a:t>
            </a:r>
            <a:r>
              <a:rPr lang="en-US" altLang="ko-KR" sz="1300" b="1" dirty="0">
                <a:latin typeface="맑은 고딕"/>
                <a:ea typeface="맑은 고딕"/>
              </a:rPr>
              <a:t>, Pig</a:t>
            </a:r>
            <a:r>
              <a:rPr lang="en-US" altLang="ko-KR" sz="1300" b="1">
                <a:latin typeface="맑은 고딕"/>
                <a:ea typeface="맑은 고딕"/>
              </a:rPr>
              <a:t>, </a:t>
            </a:r>
            <a:r>
              <a:rPr lang="en-US" altLang="ko-KR" sz="1300" b="1" smtClean="0">
                <a:latin typeface="맑은 고딕"/>
                <a:ea typeface="맑은 고딕"/>
              </a:rPr>
              <a:t>Hive</a:t>
            </a: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en-US" altLang="ko-KR" sz="1300" b="1">
                <a:latin typeface="맑은 고딕"/>
                <a:ea typeface="맑은 고딕"/>
              </a:rPr>
              <a:t>SQL on Hadoop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smtClean="0">
                <a:latin typeface="맑은 고딕"/>
                <a:ea typeface="맑은 고딕"/>
              </a:rPr>
              <a:t>배치처리 중심의 맵리듀스의 한계를 넘기 위해 만들어진 </a:t>
            </a:r>
            <a:r>
              <a:rPr lang="en-US" altLang="ko-KR" sz="1300" b="1" smtClean="0">
                <a:latin typeface="맑은 고딕"/>
                <a:ea typeface="맑은 고딕"/>
              </a:rPr>
              <a:t>SQL </a:t>
            </a:r>
            <a:r>
              <a:rPr lang="ko-KR" altLang="en-US" sz="1300" b="1" smtClean="0">
                <a:latin typeface="맑은 고딕"/>
                <a:ea typeface="맑은 고딕"/>
              </a:rPr>
              <a:t>기반의 자체 쿼리 실행 엔진이다</a:t>
            </a:r>
            <a:r>
              <a:rPr lang="en-US" altLang="ko-KR" sz="1300" b="1" smtClean="0">
                <a:latin typeface="맑은 고딕"/>
                <a:ea typeface="맑은 고딕"/>
              </a:rPr>
              <a:t>.</a:t>
            </a:r>
            <a:endParaRPr lang="ko-KR" altLang="en-US" sz="1300" b="1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en-US" altLang="ko-KR" sz="1300" b="1">
                <a:latin typeface="맑은 고딕"/>
                <a:ea typeface="맑은 고딕"/>
              </a:rPr>
              <a:t>Hive </a:t>
            </a:r>
            <a:r>
              <a:rPr lang="en-US" altLang="ko-KR" sz="1300" b="1" smtClean="0">
                <a:latin typeface="맑은 고딕"/>
                <a:ea typeface="맑은 고딕"/>
              </a:rPr>
              <a:t>on Tez, </a:t>
            </a:r>
            <a:r>
              <a:rPr lang="en-US" altLang="ko-KR" sz="1300" b="1">
                <a:latin typeface="맑은 고딕"/>
                <a:ea typeface="맑은 고딕"/>
              </a:rPr>
              <a:t>Impala, </a:t>
            </a:r>
            <a:r>
              <a:rPr lang="en-US" altLang="ko-KR" sz="1300" b="1" smtClean="0">
                <a:latin typeface="맑은 고딕"/>
                <a:ea typeface="맑은 고딕"/>
              </a:rPr>
              <a:t>Presto, </a:t>
            </a:r>
            <a:r>
              <a:rPr lang="en-US" altLang="ko-KR" sz="1300" b="1">
                <a:latin typeface="맑은 고딕"/>
                <a:ea typeface="맑은 고딕"/>
              </a:rPr>
              <a:t>Shark(SparkSQL</a:t>
            </a:r>
            <a:r>
              <a:rPr lang="en-US" altLang="ko-KR" sz="1300" b="1" smtClean="0">
                <a:latin typeface="맑은 고딕"/>
                <a:ea typeface="맑은 고딕"/>
              </a:rPr>
              <a:t>)</a:t>
            </a:r>
            <a:endParaRPr lang="ko-KR" altLang="en-US" sz="1300" b="1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179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2. </a:t>
            </a:r>
            <a:r>
              <a:rPr kumimoji="0" lang="ko-KR" altLang="en-US" sz="3000" b="1" smtClean="0">
                <a:solidFill>
                  <a:schemeClr val="bg1"/>
                </a:solidFill>
              </a:rPr>
              <a:t>맵리듀스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1916230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/>
              <a:t>하둡 맵리듀스</a:t>
            </a:r>
            <a:endParaRPr lang="ko-KR" altLang="en-US" b="1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58529" y="1612972"/>
            <a:ext cx="9027278" cy="87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smtClean="0">
                <a:latin typeface="맑은 고딕"/>
                <a:ea typeface="맑은 고딕"/>
              </a:rPr>
              <a:t> </a:t>
            </a:r>
            <a:r>
              <a:rPr lang="ko-KR" altLang="en-US" sz="1300" b="1" dirty="0">
                <a:latin typeface="맑은 고딕"/>
                <a:ea typeface="맑은 고딕"/>
              </a:rPr>
              <a:t>맵 </a:t>
            </a:r>
            <a:r>
              <a:rPr lang="en-US" altLang="ko-KR" sz="1300" b="1" dirty="0">
                <a:latin typeface="맑은 고딕"/>
                <a:ea typeface="맑은 고딕"/>
              </a:rPr>
              <a:t>: </a:t>
            </a:r>
            <a:r>
              <a:rPr lang="ko-KR" altLang="en-US" sz="1300" b="1" dirty="0">
                <a:latin typeface="맑은 고딕"/>
                <a:ea typeface="맑은 고딕"/>
              </a:rPr>
              <a:t>입력</a:t>
            </a:r>
            <a:r>
              <a:rPr lang="en-US" altLang="ko-KR" sz="1300" b="1" dirty="0">
                <a:latin typeface="맑은 고딕"/>
                <a:ea typeface="맑은 고딕"/>
              </a:rPr>
              <a:t>(HDFS) -&gt; Emit (Key, Value) 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셔플 </a:t>
            </a:r>
            <a:r>
              <a:rPr lang="en-US" altLang="ko-KR" sz="1300" b="1" dirty="0">
                <a:latin typeface="맑은 고딕"/>
                <a:ea typeface="맑은 고딕"/>
              </a:rPr>
              <a:t>: key</a:t>
            </a:r>
            <a:r>
              <a:rPr lang="ko-KR" altLang="en-US" sz="1300" b="1" dirty="0">
                <a:latin typeface="맑은 고딕"/>
                <a:ea typeface="맑은 고딕"/>
              </a:rPr>
              <a:t>로 정렬하여 </a:t>
            </a:r>
            <a:r>
              <a:rPr lang="en-US" altLang="ko-KR" sz="1300" b="1" dirty="0">
                <a:latin typeface="맑은 고딕"/>
                <a:ea typeface="맑은 고딕"/>
              </a:rPr>
              <a:t>Reduce</a:t>
            </a:r>
            <a:r>
              <a:rPr lang="ko-KR" altLang="en-US" sz="1300" b="1" dirty="0">
                <a:latin typeface="맑은 고딕"/>
                <a:ea typeface="맑은 고딕"/>
              </a:rPr>
              <a:t>로 전송 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리듀스 </a:t>
            </a:r>
            <a:r>
              <a:rPr lang="en-US" altLang="ko-KR" sz="1300" b="1" dirty="0">
                <a:latin typeface="맑은 고딕"/>
                <a:ea typeface="맑은 고딕"/>
              </a:rPr>
              <a:t>: </a:t>
            </a:r>
            <a:r>
              <a:rPr lang="ko-KR" altLang="en-US" sz="1300" b="1" dirty="0">
                <a:latin typeface="맑은 고딕"/>
                <a:ea typeface="맑은 고딕"/>
              </a:rPr>
              <a:t>개별 </a:t>
            </a:r>
            <a:r>
              <a:rPr lang="en-US" altLang="ko-KR" sz="1300" b="1" dirty="0">
                <a:latin typeface="맑은 고딕"/>
                <a:ea typeface="맑은 고딕"/>
              </a:rPr>
              <a:t>key</a:t>
            </a:r>
            <a:r>
              <a:rPr lang="ko-KR" altLang="en-US" sz="1300" b="1" dirty="0">
                <a:latin typeface="맑은 고딕"/>
                <a:ea typeface="맑은 고딕"/>
              </a:rPr>
              <a:t>로 묶인 </a:t>
            </a:r>
            <a:r>
              <a:rPr lang="en-US" altLang="ko-KR" sz="1300" b="1" dirty="0">
                <a:latin typeface="맑은 고딕"/>
                <a:ea typeface="맑은 고딕"/>
              </a:rPr>
              <a:t>Value</a:t>
            </a:r>
            <a:r>
              <a:rPr lang="ko-KR" altLang="en-US" sz="1300" b="1" dirty="0">
                <a:latin typeface="맑은 고딕"/>
                <a:ea typeface="맑은 고딕"/>
              </a:rPr>
              <a:t>의 리스트로 연산 수행 </a:t>
            </a:r>
            <a:r>
              <a:rPr lang="en-US" altLang="ko-KR" sz="1300" b="1" dirty="0">
                <a:latin typeface="맑은 고딕"/>
                <a:ea typeface="맑은 고딕"/>
              </a:rPr>
              <a:t>-&gt; </a:t>
            </a:r>
            <a:r>
              <a:rPr lang="ko-KR" altLang="en-US" sz="1300" b="1" dirty="0">
                <a:latin typeface="맑은 고딕"/>
                <a:ea typeface="맑은 고딕"/>
              </a:rPr>
              <a:t>결과 저장</a:t>
            </a:r>
            <a:r>
              <a:rPr lang="en-US" altLang="ko-KR" sz="1300" b="1" dirty="0">
                <a:latin typeface="맑은 고딕"/>
                <a:ea typeface="맑은 고딕"/>
              </a:rPr>
              <a:t>(HDFS)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58" y="2714362"/>
            <a:ext cx="7303312" cy="39865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9274" y="6405599"/>
            <a:ext cx="2141596" cy="299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63500"/>
          </a:effectLst>
        </p:spPr>
        <p:txBody>
          <a:bodyPr wrap="square" lIns="98746" tIns="49373" rIns="98746" bIns="49373" rtlCol="0" anchor="ctr">
            <a:spAutoFit/>
          </a:bodyPr>
          <a:lstStyle/>
          <a:p>
            <a:pPr algn="ctr"/>
            <a:r>
              <a:rPr kumimoji="1"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  <a:sym typeface="나눔고딕" pitchFamily="50" charset="-127"/>
              </a:rPr>
              <a:t>&lt;</a:t>
            </a:r>
            <a:r>
              <a:rPr kumimoji="1"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  <a:sym typeface="나눔고딕" pitchFamily="50" charset="-127"/>
              </a:rPr>
              <a:t>맵리듀스 </a:t>
            </a:r>
            <a:r>
              <a:rPr kumimoji="1" lang="ko-KR" altLang="en-US" sz="130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  <a:sym typeface="나눔고딕" pitchFamily="50" charset="-127"/>
              </a:rPr>
              <a:t>실행 </a:t>
            </a:r>
            <a:r>
              <a:rPr kumimoji="1" lang="ko-KR" altLang="en-US" sz="1300" smtClean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맑은 고딕"/>
                <a:ea typeface="맑은 고딕"/>
                <a:sym typeface="나눔고딕" pitchFamily="50" charset="-127"/>
              </a:rPr>
              <a:t>방식</a:t>
            </a:r>
            <a:r>
              <a:rPr lang="en-US" altLang="ko-KR" sz="1300" smtClean="0">
                <a:latin typeface="+mn-ea"/>
              </a:rPr>
              <a:t>&gt;</a:t>
            </a:r>
            <a:endParaRPr lang="ko-KR" altLang="en-US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29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3. SQL On Hadoop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2238433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en-US" altLang="ko-KR" b="1" smtClean="0"/>
              <a:t>SQL On Hadoop</a:t>
            </a:r>
            <a:endParaRPr lang="ko-KR" altLang="en-US" b="1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58529" y="1628414"/>
            <a:ext cx="9027278" cy="4320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en-US" altLang="ko-KR" sz="1300" b="1" smtClean="0">
                <a:latin typeface="맑은 고딕"/>
                <a:ea typeface="맑은 고딕"/>
              </a:rPr>
              <a:t>SQL On Hadoop </a:t>
            </a:r>
            <a:r>
              <a:rPr lang="ko-KR" altLang="en-US" sz="1300" b="1" smtClean="0">
                <a:latin typeface="맑은 고딕"/>
                <a:ea typeface="맑은 고딕"/>
              </a:rPr>
              <a:t>개요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정의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929173" lvl="3" indent="-185149" latinLnBrk="0">
              <a:spcBef>
                <a:spcPct val="30000"/>
              </a:spcBef>
              <a:buFont typeface="맑은 고딕" pitchFamily="50" charset="-127"/>
              <a:buChar char="∙"/>
            </a:pPr>
            <a:r>
              <a:rPr lang="en-US" altLang="ko-KR" sz="1300" b="1" dirty="0">
                <a:latin typeface="맑은 고딕"/>
                <a:ea typeface="맑은 고딕"/>
              </a:rPr>
              <a:t>HDFS</a:t>
            </a:r>
            <a:r>
              <a:rPr lang="ko-KR" altLang="en-US" sz="1300" b="1" dirty="0">
                <a:latin typeface="맑은 고딕"/>
                <a:ea typeface="맑은 고딕"/>
              </a:rPr>
              <a:t>에 저장된 데이터를 </a:t>
            </a:r>
            <a:r>
              <a:rPr lang="en-US" altLang="ko-KR" sz="1300" b="1" dirty="0">
                <a:latin typeface="맑은 고딕"/>
                <a:ea typeface="맑은 고딕"/>
              </a:rPr>
              <a:t>SQL </a:t>
            </a:r>
            <a:r>
              <a:rPr lang="ko-KR" altLang="en-US" sz="1300" b="1" dirty="0">
                <a:latin typeface="맑은 고딕"/>
                <a:ea typeface="맑은 고딕"/>
              </a:rPr>
              <a:t>혹은 </a:t>
            </a:r>
            <a:r>
              <a:rPr lang="en-US" altLang="ko-KR" sz="1300" b="1" dirty="0">
                <a:latin typeface="맑은 고딕"/>
                <a:ea typeface="맑은 고딕"/>
              </a:rPr>
              <a:t>SQL</a:t>
            </a:r>
            <a:r>
              <a:rPr lang="ko-KR" altLang="en-US" sz="1300" b="1" dirty="0">
                <a:latin typeface="맑은 고딕"/>
                <a:ea typeface="맑은 고딕"/>
              </a:rPr>
              <a:t>과 유사한 형태로 처리를 요청하고 분산 처리하는 시스템 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특징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929173" lvl="3" indent="-185149" latinLnBrk="0">
              <a:spcBef>
                <a:spcPct val="30000"/>
              </a:spcBef>
              <a:buFont typeface="맑은 고딕" pitchFamily="50" charset="-127"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기존 시스템에서 주로 사용한 </a:t>
            </a:r>
            <a:r>
              <a:rPr lang="en-US" altLang="ko-KR" sz="1300" b="1" dirty="0">
                <a:latin typeface="맑은 고딕"/>
                <a:ea typeface="맑은 고딕"/>
              </a:rPr>
              <a:t>SQL</a:t>
            </a:r>
            <a:r>
              <a:rPr lang="ko-KR" altLang="en-US" sz="1300" b="1" dirty="0">
                <a:latin typeface="맑은 고딕"/>
                <a:ea typeface="맑은 고딕"/>
              </a:rPr>
              <a:t>형식으로 하둡의 데이터를 분산 처리할 수 </a:t>
            </a:r>
            <a:r>
              <a:rPr lang="ko-KR" altLang="en-US" sz="1300" b="1" dirty="0" smtClean="0">
                <a:latin typeface="맑은 고딕"/>
                <a:ea typeface="맑은 고딕"/>
              </a:rPr>
              <a:t>있다</a:t>
            </a:r>
            <a:r>
              <a:rPr lang="en-US" altLang="ko-KR" sz="1300" b="1" dirty="0" smtClean="0">
                <a:latin typeface="맑은 고딕"/>
                <a:ea typeface="맑은 고딕"/>
              </a:rPr>
              <a:t>.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en-US" altLang="ko-KR" sz="1300" b="1" dirty="0">
                <a:latin typeface="맑은 고딕"/>
                <a:ea typeface="맑은 고딕"/>
              </a:rPr>
              <a:t> RDBMS</a:t>
            </a:r>
            <a:r>
              <a:rPr lang="ko-KR" altLang="en-US" sz="1300" b="1" dirty="0">
                <a:latin typeface="맑은 고딕"/>
                <a:ea typeface="맑은 고딕"/>
              </a:rPr>
              <a:t>와 </a:t>
            </a:r>
            <a:r>
              <a:rPr lang="en-US" altLang="ko-KR" sz="1300" b="1" dirty="0">
                <a:latin typeface="맑은 고딕"/>
                <a:ea typeface="맑은 고딕"/>
              </a:rPr>
              <a:t>SQL on Hadoop</a:t>
            </a:r>
            <a:r>
              <a:rPr lang="ko-KR" altLang="en-US" sz="1300" b="1" dirty="0">
                <a:latin typeface="맑은 고딕"/>
                <a:ea typeface="맑은 고딕"/>
              </a:rPr>
              <a:t>의 선택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929173" lvl="3" indent="-185149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빠른 처리가 필요한 비정형 쿼리나 </a:t>
            </a:r>
            <a:r>
              <a:rPr lang="en-US" altLang="ko-KR" sz="1300" b="1" dirty="0">
                <a:latin typeface="맑은 고딕"/>
                <a:ea typeface="맑은 고딕"/>
              </a:rPr>
              <a:t>OLTP</a:t>
            </a:r>
            <a:r>
              <a:rPr lang="ko-KR" altLang="en-US" sz="1300" b="1" dirty="0">
                <a:latin typeface="맑은 고딕"/>
                <a:ea typeface="맑은 고딕"/>
              </a:rPr>
              <a:t>는 </a:t>
            </a:r>
            <a:r>
              <a:rPr lang="en-US" altLang="ko-KR" sz="1300" b="1" dirty="0">
                <a:latin typeface="맑은 고딕"/>
                <a:ea typeface="맑은 고딕"/>
              </a:rPr>
              <a:t>RDBMS</a:t>
            </a:r>
            <a:r>
              <a:rPr lang="ko-KR" altLang="en-US" sz="1300" b="1" dirty="0">
                <a:latin typeface="맑은 고딕"/>
                <a:ea typeface="맑은 고딕"/>
              </a:rPr>
              <a:t>를 선택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929173" lvl="3" indent="-185149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맵리듀스 대신 자체 엔진을 사용한 실시간 쿼리를 최근에 나온 </a:t>
            </a:r>
            <a:r>
              <a:rPr lang="en-US" altLang="ko-KR" sz="1300" b="1" dirty="0">
                <a:latin typeface="맑은 고딕"/>
                <a:ea typeface="맑은 고딕"/>
              </a:rPr>
              <a:t>SQL on Hadoop </a:t>
            </a:r>
            <a:r>
              <a:rPr lang="ko-KR" altLang="en-US" sz="1300" b="1" dirty="0">
                <a:latin typeface="맑은 고딕"/>
                <a:ea typeface="맑은 고딕"/>
              </a:rPr>
              <a:t>기술이 지원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en-US" altLang="ko-KR" sz="1300" b="1" dirty="0">
                <a:latin typeface="맑은 고딕"/>
                <a:ea typeface="맑은 고딕"/>
              </a:rPr>
              <a:t>SQL On Hadoop</a:t>
            </a:r>
            <a:r>
              <a:rPr lang="ko-KR" altLang="en-US" sz="1300" b="1" dirty="0">
                <a:latin typeface="맑은 고딕"/>
                <a:ea typeface="맑은 고딕"/>
              </a:rPr>
              <a:t>의 장점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개발 시간의 단축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929173" lvl="3" indent="-185149" latinLnBrk="0">
              <a:spcBef>
                <a:spcPct val="30000"/>
              </a:spcBef>
              <a:buFont typeface="맑은 고딕" pitchFamily="50" charset="-127"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맵리듀스 보다 쉬움</a:t>
            </a:r>
            <a:r>
              <a:rPr lang="en-US" altLang="ko-KR" sz="1300" b="1" dirty="0">
                <a:latin typeface="맑은 고딕"/>
                <a:ea typeface="맑은 고딕"/>
              </a:rPr>
              <a:t>, </a:t>
            </a:r>
            <a:r>
              <a:rPr lang="ko-KR" altLang="en-US" sz="1300" b="1" dirty="0">
                <a:latin typeface="맑은 고딕"/>
                <a:ea typeface="맑은 고딕"/>
              </a:rPr>
              <a:t>프로젝트 수행 인력을 구하기 </a:t>
            </a:r>
            <a:r>
              <a:rPr lang="ko-KR" altLang="en-US" sz="1300" b="1" dirty="0" smtClean="0">
                <a:latin typeface="맑은 고딕"/>
                <a:ea typeface="맑은 고딕"/>
              </a:rPr>
              <a:t>쉽다</a:t>
            </a:r>
            <a:r>
              <a:rPr lang="en-US" altLang="ko-KR" sz="1300" b="1" dirty="0" smtClean="0">
                <a:latin typeface="맑은 고딕"/>
                <a:ea typeface="맑은 고딕"/>
              </a:rPr>
              <a:t>.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기존 </a:t>
            </a:r>
            <a:r>
              <a:rPr lang="en-US" altLang="ko-KR" sz="1300" b="1" dirty="0">
                <a:latin typeface="맑은 고딕"/>
                <a:ea typeface="맑은 고딕"/>
              </a:rPr>
              <a:t>DW</a:t>
            </a:r>
            <a:r>
              <a:rPr lang="ko-KR" altLang="en-US" sz="1300" b="1" dirty="0">
                <a:latin typeface="맑은 고딕"/>
                <a:ea typeface="맑은 고딕"/>
              </a:rPr>
              <a:t>의 </a:t>
            </a:r>
            <a:r>
              <a:rPr lang="en-US" altLang="ko-KR" sz="1300" b="1" dirty="0">
                <a:latin typeface="맑은 고딕"/>
                <a:ea typeface="맑은 고딕"/>
              </a:rPr>
              <a:t>SQL</a:t>
            </a:r>
            <a:r>
              <a:rPr lang="ko-KR" altLang="en-US" sz="1300" b="1" dirty="0">
                <a:latin typeface="맑은 고딕"/>
                <a:ea typeface="맑은 고딕"/>
              </a:rPr>
              <a:t>과 </a:t>
            </a:r>
            <a:r>
              <a:rPr lang="ko-KR" altLang="en-US" sz="1300" b="1" dirty="0" smtClean="0">
                <a:latin typeface="맑은 고딕"/>
                <a:ea typeface="맑은 고딕"/>
              </a:rPr>
              <a:t>유사하다</a:t>
            </a:r>
            <a:r>
              <a:rPr lang="en-US" altLang="ko-KR" sz="1300" b="1" dirty="0" smtClean="0">
                <a:latin typeface="맑은 고딕"/>
                <a:ea typeface="맑은 고딕"/>
              </a:rPr>
              <a:t>.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929173" lvl="3" indent="-185149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기존 프로그램의 상당수는 </a:t>
            </a:r>
            <a:r>
              <a:rPr lang="en-US" altLang="ko-KR" sz="1300" b="1" dirty="0">
                <a:latin typeface="맑은 고딕"/>
                <a:ea typeface="맑은 고딕"/>
              </a:rPr>
              <a:t>SQL</a:t>
            </a:r>
            <a:r>
              <a:rPr lang="ko-KR" altLang="en-US" sz="1300" b="1" dirty="0">
                <a:latin typeface="맑은 고딕"/>
                <a:ea typeface="맑은 고딕"/>
              </a:rPr>
              <a:t>로 되어 있음</a:t>
            </a:r>
            <a:r>
              <a:rPr lang="en-US" altLang="ko-KR" sz="1300" b="1" dirty="0">
                <a:latin typeface="맑은 고딕"/>
                <a:ea typeface="맑은 고딕"/>
              </a:rPr>
              <a:t>, </a:t>
            </a:r>
            <a:r>
              <a:rPr lang="ko-KR" altLang="en-US" sz="1300" b="1" dirty="0">
                <a:latin typeface="맑은 고딕"/>
                <a:ea typeface="맑은 고딕"/>
              </a:rPr>
              <a:t>처리로직을 이해하는데 수월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929173" lvl="3" indent="-185149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마이그레이션할 때 필요한 자원이 크게 </a:t>
            </a:r>
            <a:r>
              <a:rPr lang="ko-KR" altLang="en-US" sz="1300" b="1" dirty="0" smtClean="0">
                <a:latin typeface="맑은 고딕"/>
                <a:ea typeface="맑은 고딕"/>
              </a:rPr>
              <a:t>줄어든다</a:t>
            </a:r>
            <a:r>
              <a:rPr lang="en-US" altLang="ko-KR" sz="1300" b="1" dirty="0" smtClean="0">
                <a:latin typeface="맑은 고딕"/>
                <a:ea typeface="맑은 고딕"/>
              </a:rPr>
              <a:t>.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직관성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929173" lvl="3" indent="-185149" latinLnBrk="0">
              <a:spcBef>
                <a:spcPct val="30000"/>
              </a:spcBef>
              <a:buFont typeface="맑은 고딕" pitchFamily="50" charset="-127"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직관성이 높고 반복 과정에 수월하다</a:t>
            </a:r>
            <a:r>
              <a:rPr lang="en-US" altLang="ko-KR" sz="1300" b="1" dirty="0">
                <a:latin typeface="맑은 고딕"/>
                <a:ea typeface="맑은 고딕"/>
              </a:rPr>
              <a:t>. </a:t>
            </a:r>
            <a:r>
              <a:rPr lang="ko-KR" altLang="en-US" sz="1300" b="1" dirty="0">
                <a:latin typeface="맑은 고딕"/>
                <a:ea typeface="맑은 고딕"/>
              </a:rPr>
              <a:t>단계적 쿼리 분석을 통해 유용한 분석 방법과 결과를 </a:t>
            </a:r>
            <a:r>
              <a:rPr lang="ko-KR" altLang="en-US" sz="1300" b="1" dirty="0" smtClean="0">
                <a:latin typeface="맑은 고딕"/>
                <a:ea typeface="맑은 고딕"/>
              </a:rPr>
              <a:t>도출한다</a:t>
            </a:r>
            <a:r>
              <a:rPr lang="en-US" altLang="ko-KR" sz="1300" b="1" dirty="0" smtClean="0">
                <a:latin typeface="맑은 고딕"/>
                <a:ea typeface="맑은 고딕"/>
              </a:rPr>
              <a:t>.</a:t>
            </a:r>
            <a:endParaRPr lang="en-US" altLang="ko-KR" sz="1300" b="1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655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3. SQL On Hadoop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2238433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en-US" altLang="ko-KR" b="1" smtClean="0"/>
              <a:t>SQL On Hadoop</a:t>
            </a:r>
            <a:endParaRPr lang="ko-KR" altLang="en-US" b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8529" y="1555001"/>
            <a:ext cx="9027278" cy="468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en-US" altLang="ko-KR" sz="1300" b="1" smtClean="0">
                <a:latin typeface="맑은 고딕"/>
                <a:ea typeface="맑은 고딕"/>
              </a:rPr>
              <a:t>Hive </a:t>
            </a:r>
            <a:r>
              <a:rPr lang="en-US" altLang="ko-KR" sz="1300" b="1" dirty="0" smtClean="0">
                <a:latin typeface="맑은 고딕"/>
                <a:ea typeface="맑은 고딕"/>
              </a:rPr>
              <a:t>on </a:t>
            </a:r>
            <a:r>
              <a:rPr lang="en-US" altLang="ko-KR" sz="1300" b="1" dirty="0" err="1" smtClean="0">
                <a:latin typeface="맑은 고딕"/>
                <a:ea typeface="맑은 고딕"/>
              </a:rPr>
              <a:t>Tez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</a:t>
            </a:r>
            <a:r>
              <a:rPr lang="ko-KR" altLang="en-US" sz="1300" b="1" dirty="0" err="1" smtClean="0">
                <a:latin typeface="맑은 고딕"/>
                <a:ea typeface="맑은 고딕"/>
              </a:rPr>
              <a:t>호튼웍스의</a:t>
            </a:r>
            <a:r>
              <a:rPr lang="ko-KR" altLang="en-US" sz="1300" b="1" dirty="0" smtClean="0">
                <a:latin typeface="맑은 고딕"/>
                <a:ea typeface="맑은 고딕"/>
              </a:rPr>
              <a:t> </a:t>
            </a:r>
            <a:r>
              <a:rPr lang="ko-KR" altLang="en-US" sz="1300" b="1" dirty="0" err="1" smtClean="0">
                <a:latin typeface="맑은 고딕"/>
                <a:ea typeface="맑은 고딕"/>
              </a:rPr>
              <a:t>스팅거</a:t>
            </a:r>
            <a:r>
              <a:rPr lang="ko-KR" altLang="en-US" sz="1300" b="1" dirty="0" smtClean="0">
                <a:latin typeface="맑은 고딕"/>
                <a:ea typeface="맑은 고딕"/>
              </a:rPr>
              <a:t> 프로젝트 </a:t>
            </a:r>
            <a:r>
              <a:rPr lang="en-US" altLang="ko-KR" sz="1300" b="1" dirty="0" smtClean="0">
                <a:latin typeface="맑은 고딕"/>
                <a:ea typeface="맑은 고딕"/>
              </a:rPr>
              <a:t>-&gt; Hive</a:t>
            </a:r>
            <a:r>
              <a:rPr lang="ko-KR" altLang="en-US" sz="1300" b="1" dirty="0" smtClean="0">
                <a:latin typeface="맑은 고딕"/>
                <a:ea typeface="맑은 고딕"/>
              </a:rPr>
              <a:t>를 </a:t>
            </a:r>
            <a:r>
              <a:rPr lang="ko-KR" altLang="en-US" sz="1300" b="1" dirty="0" err="1" smtClean="0">
                <a:latin typeface="맑은 고딕"/>
                <a:ea typeface="맑은 고딕"/>
              </a:rPr>
              <a:t>발전키고</a:t>
            </a:r>
            <a:r>
              <a:rPr lang="ko-KR" altLang="en-US" sz="1300" b="1" dirty="0" smtClean="0">
                <a:latin typeface="맑은 고딕"/>
                <a:ea typeface="맑은 고딕"/>
              </a:rPr>
              <a:t> 성능을 강화</a:t>
            </a:r>
            <a:endParaRPr lang="en-US" altLang="ko-KR" sz="1300" b="1" dirty="0" smtClean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en-US" altLang="ko-KR" sz="1300" b="1" dirty="0">
                <a:latin typeface="맑은 고딕"/>
                <a:ea typeface="맑은 고딕"/>
              </a:rPr>
              <a:t> </a:t>
            </a:r>
            <a:r>
              <a:rPr lang="en-US" altLang="ko-KR" sz="1300" b="1" dirty="0" err="1" smtClean="0">
                <a:latin typeface="맑은 고딕"/>
                <a:ea typeface="맑은 고딕"/>
              </a:rPr>
              <a:t>MapReduce</a:t>
            </a:r>
            <a:r>
              <a:rPr lang="en-US" altLang="ko-KR" sz="1300" b="1" dirty="0" smtClean="0">
                <a:latin typeface="맑은 고딕"/>
                <a:ea typeface="맑은 고딕"/>
              </a:rPr>
              <a:t> -&gt; </a:t>
            </a:r>
            <a:r>
              <a:rPr lang="ko-KR" altLang="en-US" sz="1300" b="1" dirty="0" smtClean="0">
                <a:latin typeface="맑은 고딕"/>
                <a:ea typeface="맑은 고딕"/>
              </a:rPr>
              <a:t>새로운 </a:t>
            </a:r>
            <a:r>
              <a:rPr lang="en-US" altLang="ko-KR" sz="1300" b="1" dirty="0" err="1" smtClean="0">
                <a:latin typeface="맑은 고딕"/>
                <a:ea typeface="맑은 고딕"/>
              </a:rPr>
              <a:t>MapReduce</a:t>
            </a:r>
            <a:r>
              <a:rPr lang="ko-KR" altLang="en-US" sz="1300" b="1" dirty="0" smtClean="0">
                <a:latin typeface="맑은 고딕"/>
                <a:ea typeface="맑은 고딕"/>
              </a:rPr>
              <a:t>인 </a:t>
            </a:r>
            <a:r>
              <a:rPr lang="en-US" altLang="ko-KR" sz="1300" b="1" dirty="0" err="1" smtClean="0">
                <a:latin typeface="맑은 고딕"/>
                <a:ea typeface="맑은 고딕"/>
              </a:rPr>
              <a:t>Tez</a:t>
            </a:r>
            <a:r>
              <a:rPr lang="ko-KR" altLang="en-US" sz="1300" b="1" dirty="0" smtClean="0">
                <a:latin typeface="맑은 고딕"/>
                <a:ea typeface="맑은 고딕"/>
              </a:rPr>
              <a:t>를 지원</a:t>
            </a:r>
            <a:endParaRPr lang="en-US" altLang="ko-KR" sz="1300" b="1" dirty="0" smtClean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en-US" altLang="ko-KR" sz="1300" b="1" dirty="0">
                <a:latin typeface="맑은 고딕"/>
                <a:ea typeface="맑은 고딕"/>
              </a:rPr>
              <a:t> </a:t>
            </a:r>
            <a:r>
              <a:rPr lang="en-US" altLang="ko-KR" sz="1300" b="1" dirty="0" smtClean="0">
                <a:latin typeface="맑은 고딕"/>
                <a:ea typeface="맑은 고딕"/>
              </a:rPr>
              <a:t>Hive </a:t>
            </a:r>
            <a:r>
              <a:rPr lang="ko-KR" altLang="en-US" sz="1300" b="1" dirty="0" smtClean="0">
                <a:latin typeface="맑은 고딕"/>
                <a:ea typeface="맑은 고딕"/>
              </a:rPr>
              <a:t>쿼리 엔진으로 빠른 응답 속도</a:t>
            </a:r>
            <a:endParaRPr lang="en-US" altLang="ko-KR" sz="1300" b="1" dirty="0" smtClean="0">
              <a:latin typeface="맑은 고딕"/>
              <a:ea typeface="맑은 고딕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b="1" dirty="0" smtClean="0">
                <a:latin typeface="맑은 고딕"/>
                <a:ea typeface="맑은 고딕"/>
              </a:rPr>
              <a:t>드릴</a:t>
            </a:r>
            <a:r>
              <a:rPr lang="en-US" altLang="ko-KR" sz="1300" b="1" dirty="0" smtClean="0">
                <a:latin typeface="맑은 고딕"/>
                <a:ea typeface="맑은 고딕"/>
              </a:rPr>
              <a:t>(Drill)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</a:t>
            </a:r>
            <a:r>
              <a:rPr lang="ko-KR" altLang="en-US" sz="1300" b="1" dirty="0" err="1" smtClean="0">
                <a:latin typeface="맑은 고딕"/>
                <a:ea typeface="맑은 고딕"/>
              </a:rPr>
              <a:t>구글의</a:t>
            </a:r>
            <a:r>
              <a:rPr lang="ko-KR" altLang="en-US" sz="1300" b="1" dirty="0" smtClean="0">
                <a:latin typeface="맑은 고딕"/>
                <a:ea typeface="맑은 고딕"/>
              </a:rPr>
              <a:t> </a:t>
            </a:r>
            <a:r>
              <a:rPr lang="en-US" altLang="ko-KR" sz="1300" b="1" dirty="0" err="1" smtClean="0">
                <a:latin typeface="맑은 고딕"/>
                <a:ea typeface="맑은 고딕"/>
              </a:rPr>
              <a:t>Dremel</a:t>
            </a:r>
            <a:r>
              <a:rPr lang="en-US" altLang="ko-KR" sz="1300" b="1" dirty="0" smtClean="0">
                <a:latin typeface="맑은 고딕"/>
                <a:ea typeface="맑은 고딕"/>
              </a:rPr>
              <a:t>(</a:t>
            </a:r>
            <a:r>
              <a:rPr lang="ko-KR" altLang="en-US" sz="1300" b="1" dirty="0" smtClean="0">
                <a:latin typeface="맑은 고딕"/>
                <a:ea typeface="맑은 고딕"/>
              </a:rPr>
              <a:t>일명 </a:t>
            </a:r>
            <a:r>
              <a:rPr lang="en-US" altLang="ko-KR" sz="1300" b="1" dirty="0" err="1" smtClean="0">
                <a:latin typeface="맑은 고딕"/>
                <a:ea typeface="맑은 고딕"/>
              </a:rPr>
              <a:t>BigQuery</a:t>
            </a:r>
            <a:r>
              <a:rPr lang="en-US" altLang="ko-KR" sz="1300" b="1" dirty="0" smtClean="0">
                <a:latin typeface="맑은 고딕"/>
                <a:ea typeface="맑은 고딕"/>
              </a:rPr>
              <a:t>)</a:t>
            </a:r>
            <a:r>
              <a:rPr lang="ko-KR" altLang="en-US" sz="1300" b="1" dirty="0" smtClean="0">
                <a:latin typeface="맑은 고딕"/>
                <a:ea typeface="맑은 고딕"/>
              </a:rPr>
              <a:t>의 </a:t>
            </a:r>
            <a:r>
              <a:rPr lang="ko-KR" altLang="en-US" sz="1300" b="1" dirty="0" err="1" smtClean="0">
                <a:latin typeface="맑은 고딕"/>
                <a:ea typeface="맑은 고딕"/>
              </a:rPr>
              <a:t>오픈소스</a:t>
            </a:r>
            <a:r>
              <a:rPr lang="ko-KR" altLang="en-US" sz="1300" b="1" dirty="0" smtClean="0">
                <a:latin typeface="맑은 고딕"/>
                <a:ea typeface="맑은 고딕"/>
              </a:rPr>
              <a:t> 버전</a:t>
            </a:r>
            <a:endParaRPr lang="en-US" altLang="ko-KR" sz="1300" b="1" dirty="0" smtClean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en-US" altLang="ko-KR" sz="1300" b="1" dirty="0">
                <a:latin typeface="맑은 고딕"/>
                <a:ea typeface="맑은 고딕"/>
              </a:rPr>
              <a:t> </a:t>
            </a:r>
            <a:r>
              <a:rPr lang="ko-KR" altLang="en-US" sz="1300" b="1" dirty="0" smtClean="0">
                <a:latin typeface="맑은 고딕"/>
                <a:ea typeface="맑은 고딕"/>
              </a:rPr>
              <a:t>높은 확장성과 </a:t>
            </a:r>
            <a:r>
              <a:rPr lang="ko-KR" altLang="en-US" sz="1300" b="1" dirty="0" err="1" smtClean="0">
                <a:latin typeface="맑은 고딕"/>
                <a:ea typeface="맑은 고딕"/>
              </a:rPr>
              <a:t>하둡</a:t>
            </a:r>
            <a:r>
              <a:rPr lang="en-US" altLang="ko-KR" sz="1300" b="1" dirty="0" smtClean="0">
                <a:latin typeface="맑은 고딕"/>
                <a:ea typeface="맑은 고딕"/>
              </a:rPr>
              <a:t>/</a:t>
            </a:r>
            <a:r>
              <a:rPr lang="en-US" altLang="ko-KR" sz="1300" b="1" dirty="0" err="1" smtClean="0">
                <a:latin typeface="맑은 고딕"/>
                <a:ea typeface="맑은 고딕"/>
              </a:rPr>
              <a:t>NoSQL</a:t>
            </a:r>
            <a:r>
              <a:rPr lang="ko-KR" altLang="en-US" sz="1300" b="1" dirty="0" smtClean="0">
                <a:latin typeface="맑은 고딕"/>
                <a:ea typeface="맑은 고딕"/>
              </a:rPr>
              <a:t>과의 쿼리 인터페이스 지원이 특징</a:t>
            </a:r>
            <a:endParaRPr lang="en-US" altLang="ko-KR" sz="1300" b="1" dirty="0" smtClean="0">
              <a:latin typeface="맑은 고딕"/>
              <a:ea typeface="맑은 고딕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en-US" altLang="ko-KR" sz="1300" b="1" dirty="0" err="1" smtClean="0">
                <a:latin typeface="맑은 고딕"/>
                <a:ea typeface="맑은 고딕"/>
              </a:rPr>
              <a:t>SparkSQL</a:t>
            </a:r>
            <a:r>
              <a:rPr lang="en-US" altLang="ko-KR" sz="1300" b="1" dirty="0" smtClean="0">
                <a:latin typeface="맑은 고딕"/>
                <a:ea typeface="맑은 고딕"/>
              </a:rPr>
              <a:t>(Shark)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</a:t>
            </a:r>
            <a:r>
              <a:rPr lang="ko-KR" altLang="en-US" sz="1300" b="1" dirty="0" err="1" smtClean="0">
                <a:latin typeface="맑은 고딕"/>
                <a:ea typeface="맑은 고딕"/>
              </a:rPr>
              <a:t>스파크</a:t>
            </a:r>
            <a:r>
              <a:rPr lang="en-US" altLang="ko-KR" sz="1300" b="1" dirty="0" smtClean="0">
                <a:latin typeface="맑은 고딕"/>
                <a:ea typeface="맑은 고딕"/>
              </a:rPr>
              <a:t>(Spark)</a:t>
            </a:r>
            <a:r>
              <a:rPr lang="ko-KR" altLang="en-US" sz="1300" b="1" dirty="0" smtClean="0">
                <a:latin typeface="맑은 고딕"/>
                <a:ea typeface="맑은 고딕"/>
              </a:rPr>
              <a:t>는 </a:t>
            </a:r>
            <a:r>
              <a:rPr lang="ko-KR" altLang="en-US" sz="1300" b="1" dirty="0" err="1" smtClean="0">
                <a:latin typeface="맑은 고딕"/>
                <a:ea typeface="맑은 고딕"/>
              </a:rPr>
              <a:t>인메모리</a:t>
            </a:r>
            <a:r>
              <a:rPr lang="ko-KR" altLang="en-US" sz="1300" b="1" dirty="0" smtClean="0">
                <a:latin typeface="맑은 고딕"/>
                <a:ea typeface="맑은 고딕"/>
              </a:rPr>
              <a:t> 기반의 초고속 분산병렬처리 프레임워크</a:t>
            </a:r>
            <a:r>
              <a:rPr lang="en-US" altLang="ko-KR" sz="1300" b="1" dirty="0" smtClean="0">
                <a:latin typeface="맑은 고딕"/>
                <a:ea typeface="맑은 고딕"/>
              </a:rPr>
              <a:t>. 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en-US" altLang="ko-KR" sz="1300" b="1" dirty="0">
                <a:latin typeface="맑은 고딕"/>
                <a:ea typeface="맑은 고딕"/>
              </a:rPr>
              <a:t> </a:t>
            </a:r>
            <a:r>
              <a:rPr lang="en-US" altLang="ko-KR" sz="1300" b="1" dirty="0" err="1" smtClean="0">
                <a:latin typeface="맑은 고딕"/>
                <a:ea typeface="맑은 고딕"/>
              </a:rPr>
              <a:t>SparkSQL</a:t>
            </a:r>
            <a:r>
              <a:rPr lang="ko-KR" altLang="en-US" sz="1300" b="1" dirty="0" smtClean="0">
                <a:latin typeface="맑은 고딕"/>
                <a:ea typeface="맑은 고딕"/>
              </a:rPr>
              <a:t>은 </a:t>
            </a:r>
            <a:r>
              <a:rPr lang="en-US" altLang="ko-KR" sz="1300" b="1" dirty="0" smtClean="0">
                <a:latin typeface="맑은 고딕"/>
                <a:ea typeface="맑은 고딕"/>
              </a:rPr>
              <a:t>Hive</a:t>
            </a:r>
            <a:r>
              <a:rPr lang="ko-KR" altLang="en-US" sz="1300" b="1" dirty="0" smtClean="0">
                <a:latin typeface="맑은 고딕"/>
                <a:ea typeface="맑은 고딕"/>
              </a:rPr>
              <a:t>에 저장된 데이터에 </a:t>
            </a:r>
            <a:r>
              <a:rPr lang="en-US" altLang="ko-KR" sz="1300" b="1" dirty="0" smtClean="0">
                <a:latin typeface="맑은 고딕"/>
                <a:ea typeface="맑은 고딕"/>
              </a:rPr>
              <a:t>SQL </a:t>
            </a:r>
            <a:r>
              <a:rPr lang="ko-KR" altLang="en-US" sz="1300" b="1" dirty="0" smtClean="0">
                <a:latin typeface="맑은 고딕"/>
                <a:ea typeface="맑은 고딕"/>
              </a:rPr>
              <a:t>질의를 할 수 있는 것이 특징</a:t>
            </a:r>
            <a:r>
              <a:rPr lang="en-US" altLang="ko-KR" sz="1300" b="1" dirty="0" smtClean="0">
                <a:latin typeface="맑은 고딕"/>
                <a:ea typeface="맑은 고딕"/>
              </a:rPr>
              <a:t>.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en-US" altLang="ko-KR" sz="1300" b="1" dirty="0">
                <a:latin typeface="맑은 고딕"/>
                <a:ea typeface="맑은 고딕"/>
              </a:rPr>
              <a:t> </a:t>
            </a:r>
            <a:r>
              <a:rPr lang="ko-KR" altLang="en-US" sz="1300" b="1" dirty="0" smtClean="0">
                <a:latin typeface="맑은 고딕"/>
                <a:ea typeface="맑은 고딕"/>
              </a:rPr>
              <a:t>초기 버전은 </a:t>
            </a:r>
            <a:r>
              <a:rPr lang="en-US" altLang="ko-KR" sz="1300" b="1" dirty="0" smtClean="0">
                <a:latin typeface="맑은 고딕"/>
                <a:ea typeface="맑은 고딕"/>
              </a:rPr>
              <a:t>Hive</a:t>
            </a:r>
            <a:r>
              <a:rPr lang="ko-KR" altLang="en-US" sz="1300" b="1" dirty="0" smtClean="0">
                <a:latin typeface="맑은 고딕"/>
                <a:ea typeface="맑은 고딕"/>
              </a:rPr>
              <a:t>의</a:t>
            </a:r>
            <a:r>
              <a:rPr lang="en-US" altLang="ko-KR" sz="1300" b="1" dirty="0" smtClean="0">
                <a:latin typeface="맑은 고딕"/>
                <a:ea typeface="맑은 고딕"/>
              </a:rPr>
              <a:t> </a:t>
            </a:r>
            <a:r>
              <a:rPr lang="ko-KR" altLang="en-US" sz="1300" b="1" dirty="0" smtClean="0">
                <a:latin typeface="맑은 고딕"/>
                <a:ea typeface="맑은 고딕"/>
              </a:rPr>
              <a:t>소스코드를 일부 변경한 </a:t>
            </a:r>
            <a:r>
              <a:rPr lang="en-US" altLang="ko-KR" sz="1300" b="1" dirty="0" smtClean="0">
                <a:latin typeface="맑은 고딕"/>
                <a:ea typeface="맑은 고딕"/>
              </a:rPr>
              <a:t>Shark</a:t>
            </a: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en-US" altLang="ko-KR" sz="1300" b="1" dirty="0" smtClean="0">
                <a:latin typeface="맑은 고딕"/>
                <a:ea typeface="맑은 고딕"/>
              </a:rPr>
              <a:t>Impala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</a:t>
            </a:r>
            <a:r>
              <a:rPr lang="en-US" altLang="ko-KR" sz="1300" b="1" dirty="0" smtClean="0">
                <a:latin typeface="맑은 고딕"/>
                <a:ea typeface="맑은 고딕"/>
              </a:rPr>
              <a:t>Hive </a:t>
            </a:r>
            <a:r>
              <a:rPr lang="ko-KR" altLang="en-US" sz="1300" b="1" dirty="0" smtClean="0">
                <a:latin typeface="맑은 고딕"/>
                <a:ea typeface="맑은 고딕"/>
              </a:rPr>
              <a:t>사용자를 고려한 빠른 </a:t>
            </a:r>
            <a:r>
              <a:rPr lang="en-US" altLang="ko-KR" sz="1300" b="1" dirty="0" smtClean="0">
                <a:latin typeface="맑은 고딕"/>
                <a:ea typeface="맑은 고딕"/>
              </a:rPr>
              <a:t>SQL </a:t>
            </a:r>
            <a:r>
              <a:rPr lang="ko-KR" altLang="en-US" sz="1300" b="1" dirty="0" smtClean="0">
                <a:latin typeface="맑은 고딕"/>
                <a:ea typeface="맑은 고딕"/>
              </a:rPr>
              <a:t>쿼리 엔진</a:t>
            </a:r>
            <a:r>
              <a:rPr lang="en-US" altLang="ko-KR" sz="1300" b="1" dirty="0" smtClean="0">
                <a:latin typeface="맑은 고딕"/>
                <a:ea typeface="맑은 고딕"/>
              </a:rPr>
              <a:t>.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en-US" altLang="ko-KR" sz="1300" b="1" dirty="0">
                <a:latin typeface="맑은 고딕"/>
                <a:ea typeface="맑은 고딕"/>
              </a:rPr>
              <a:t> </a:t>
            </a:r>
            <a:r>
              <a:rPr lang="en-US" altLang="ko-KR" sz="1300" b="1" dirty="0" smtClean="0">
                <a:latin typeface="맑은 고딕"/>
                <a:ea typeface="맑은 고딕"/>
              </a:rPr>
              <a:t>HDFS</a:t>
            </a:r>
            <a:r>
              <a:rPr lang="ko-KR" altLang="en-US" sz="1300" b="1" smtClean="0">
                <a:latin typeface="맑은 고딕"/>
                <a:ea typeface="맑은 고딕"/>
              </a:rPr>
              <a:t>나 </a:t>
            </a:r>
            <a:r>
              <a:rPr lang="en-US" altLang="ko-KR" sz="1300" b="1" smtClean="0">
                <a:latin typeface="맑은 고딕"/>
                <a:ea typeface="맑은 고딕"/>
              </a:rPr>
              <a:t>HBase</a:t>
            </a:r>
            <a:r>
              <a:rPr lang="ko-KR" altLang="en-US" sz="1300" b="1" smtClean="0">
                <a:latin typeface="맑은 고딕"/>
                <a:ea typeface="맑은 고딕"/>
              </a:rPr>
              <a:t>에 </a:t>
            </a:r>
            <a:r>
              <a:rPr lang="ko-KR" altLang="en-US" sz="1300" b="1" dirty="0" smtClean="0">
                <a:latin typeface="맑은 고딕"/>
                <a:ea typeface="맑은 고딕"/>
              </a:rPr>
              <a:t>저장된 데이터를 대상으로 분석</a:t>
            </a:r>
            <a:r>
              <a:rPr lang="en-US" altLang="ko-KR" sz="1300" b="1" dirty="0" smtClean="0">
                <a:latin typeface="맑은 고딕"/>
                <a:ea typeface="맑은 고딕"/>
              </a:rPr>
              <a:t>, </a:t>
            </a:r>
            <a:r>
              <a:rPr lang="ko-KR" altLang="en-US" sz="1300" b="1" dirty="0" smtClean="0">
                <a:latin typeface="맑은 고딕"/>
                <a:ea typeface="맑은 고딕"/>
              </a:rPr>
              <a:t>문법은 </a:t>
            </a:r>
            <a:r>
              <a:rPr lang="en-US" altLang="ko-KR" sz="1300" b="1" dirty="0" err="1" smtClean="0">
                <a:latin typeface="맑은 고딕"/>
                <a:ea typeface="맑은 고딕"/>
              </a:rPr>
              <a:t>HiveQL</a:t>
            </a:r>
            <a:r>
              <a:rPr lang="ko-KR" altLang="en-US" sz="1300" b="1" dirty="0" smtClean="0">
                <a:latin typeface="맑은 고딕"/>
                <a:ea typeface="맑은 고딕"/>
              </a:rPr>
              <a:t>과 동일</a:t>
            </a:r>
            <a:endParaRPr lang="en-US" altLang="ko-KR" sz="1300" b="1" dirty="0" smtClean="0">
              <a:latin typeface="맑은 고딕"/>
              <a:ea typeface="맑은 고딕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en-US" altLang="ko-KR" sz="1300" b="1" dirty="0">
                <a:latin typeface="맑은 고딕"/>
                <a:ea typeface="맑은 고딕"/>
              </a:rPr>
              <a:t>Presto</a:t>
            </a: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</a:t>
            </a:r>
            <a:r>
              <a:rPr lang="ko-KR" altLang="en-US" sz="1300" b="1" dirty="0" err="1" smtClean="0">
                <a:latin typeface="맑은 고딕"/>
                <a:ea typeface="맑은 고딕"/>
              </a:rPr>
              <a:t>페이스북에서</a:t>
            </a:r>
            <a:r>
              <a:rPr lang="ko-KR" altLang="en-US" sz="1300" b="1" dirty="0" smtClean="0">
                <a:latin typeface="맑은 고딕"/>
                <a:ea typeface="맑은 고딕"/>
              </a:rPr>
              <a:t> 개발</a:t>
            </a:r>
            <a:endParaRPr lang="en-US" altLang="ko-KR" sz="1300" b="1" dirty="0" smtClean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en-US" altLang="ko-KR" sz="1300" b="1" dirty="0">
                <a:latin typeface="맑은 고딕"/>
                <a:ea typeface="맑은 고딕"/>
              </a:rPr>
              <a:t> </a:t>
            </a:r>
            <a:r>
              <a:rPr lang="ko-KR" altLang="en-US" sz="1300" b="1" dirty="0" smtClean="0">
                <a:latin typeface="맑은 고딕"/>
                <a:ea typeface="맑은 고딕"/>
              </a:rPr>
              <a:t>빠른 속도의 검색과 집계가 가능</a:t>
            </a:r>
            <a:endParaRPr lang="en-US" altLang="ko-KR" sz="1300" b="1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3764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4. </a:t>
            </a:r>
            <a:r>
              <a:rPr kumimoji="0" lang="ko-KR" altLang="en-US" sz="3000" b="1" smtClean="0">
                <a:solidFill>
                  <a:schemeClr val="bg1"/>
                </a:solidFill>
              </a:rPr>
              <a:t>실시간 처리 기술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2228815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/>
              <a:t>실시간 처리 기술</a:t>
            </a:r>
            <a:endParaRPr lang="ko-KR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561144" y="3643477"/>
            <a:ext cx="2034859" cy="299765"/>
          </a:xfrm>
          <a:prstGeom prst="rect">
            <a:avLst/>
          </a:prstGeom>
          <a:noFill/>
        </p:spPr>
        <p:txBody>
          <a:bodyPr wrap="none" lIns="98746" tIns="49373" rIns="98746" bIns="49373" rtlCol="0">
            <a:spAutoFit/>
          </a:bodyPr>
          <a:lstStyle/>
          <a:p>
            <a:r>
              <a:rPr kumimoji="1" lang="en-US" altLang="ko-KR" sz="1300" smtClean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ea typeface="맑은 고딕" pitchFamily="50" charset="-127"/>
              </a:rPr>
              <a:t>&lt;</a:t>
            </a:r>
            <a:r>
              <a:rPr kumimoji="1" lang="ko-KR" altLang="en-US" sz="1300" smtClean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ea typeface="맑은 고딕" pitchFamily="50" charset="-127"/>
              </a:rPr>
              <a:t>주요 실시간 처리 </a:t>
            </a:r>
            <a:r>
              <a:rPr kumimoji="1" lang="ko-KR" altLang="en-US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ea typeface="맑은 고딕" pitchFamily="50" charset="-127"/>
              </a:rPr>
              <a:t>기술</a:t>
            </a:r>
            <a:r>
              <a:rPr kumimoji="1" lang="en-US" altLang="ko-KR" sz="1300" dirty="0"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68713"/>
              </p:ext>
            </p:extLst>
          </p:nvPr>
        </p:nvGraphicFramePr>
        <p:xfrm>
          <a:off x="655045" y="4123994"/>
          <a:ext cx="8453719" cy="2053990"/>
        </p:xfrm>
        <a:graphic>
          <a:graphicData uri="http://schemas.openxmlformats.org/drawingml/2006/table">
            <a:tbl>
              <a:tblPr firstRow="1" bandRow="1"/>
              <a:tblGrid>
                <a:gridCol w="23223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23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590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079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1300" b="1" kern="1200" smtClean="0">
                          <a:gradFill>
                            <a:gsLst>
                              <a:gs pos="100000">
                                <a:prstClr val="white"/>
                              </a:gs>
                              <a:gs pos="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5400000" scaled="0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맑은 고딕" pitchFamily="50" charset="-127"/>
                          <a:cs typeface="+mn-cs"/>
                        </a:rPr>
                        <a:t>구분</a:t>
                      </a:r>
                      <a:endParaRPr kumimoji="1" lang="ko-KR" altLang="en-US" sz="1300" b="1" kern="1200" dirty="0">
                        <a:gradFill>
                          <a:gsLst>
                            <a:gs pos="100000">
                              <a:prstClr val="white"/>
                            </a:gs>
                            <a:gs pos="0">
                              <a:prstClr val="white">
                                <a:lumMod val="95000"/>
                              </a:prstClr>
                            </a:gs>
                          </a:gsLst>
                          <a:lin ang="5400000" scaled="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1300" b="1" kern="1200" smtClean="0">
                          <a:gradFill>
                            <a:gsLst>
                              <a:gs pos="100000">
                                <a:prstClr val="white"/>
                              </a:gs>
                              <a:gs pos="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5400000" scaled="0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맑은 고딕" pitchFamily="50" charset="-127"/>
                          <a:cs typeface="+mn-cs"/>
                        </a:rPr>
                        <a:t>세분</a:t>
                      </a:r>
                      <a:endParaRPr kumimoji="1" lang="ko-KR" altLang="en-US" sz="1300" b="1" kern="1200" dirty="0">
                        <a:gradFill>
                          <a:gsLst>
                            <a:gs pos="100000">
                              <a:prstClr val="white"/>
                            </a:gs>
                            <a:gs pos="0">
                              <a:prstClr val="white">
                                <a:lumMod val="95000"/>
                              </a:prstClr>
                            </a:gs>
                          </a:gsLst>
                          <a:lin ang="5400000" scaled="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1300" b="1" kern="1200" smtClean="0">
                          <a:gradFill>
                            <a:gsLst>
                              <a:gs pos="100000">
                                <a:prstClr val="white"/>
                              </a:gs>
                              <a:gs pos="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5400000" scaled="0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맑은 고딕" pitchFamily="50" charset="-127"/>
                          <a:cs typeface="+mn-cs"/>
                        </a:rPr>
                        <a:t>내용</a:t>
                      </a:r>
                      <a:endParaRPr kumimoji="1" lang="ko-KR" altLang="en-US" sz="1300" b="1" kern="1200" dirty="0">
                        <a:gradFill>
                          <a:gsLst>
                            <a:gs pos="100000">
                              <a:prstClr val="white"/>
                            </a:gs>
                            <a:gs pos="0">
                              <a:prstClr val="white">
                                <a:lumMod val="95000"/>
                              </a:prstClr>
                            </a:gs>
                          </a:gsLst>
                          <a:lin ang="5400000" scaled="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0798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CEP</a:t>
                      </a:r>
                      <a:endParaRPr kumimoji="1" lang="ko-KR" altLang="en-US" sz="13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상용 제품</a:t>
                      </a:r>
                      <a:endParaRPr kumimoji="1" lang="ko-KR" altLang="en-US" sz="13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Oracle CEP, IBM Webshere Business Event</a:t>
                      </a:r>
                      <a:endParaRPr kumimoji="1" lang="ko-KR" altLang="en-US" sz="13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0798">
                <a:tc vMerge="1">
                  <a:txBody>
                    <a:bodyPr/>
                    <a:lstStyle/>
                    <a:p>
                      <a:pPr algn="ctr" latinLnBrk="1"/>
                      <a:endParaRPr kumimoji="1" lang="ko-KR" altLang="en-US" sz="13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Esper</a:t>
                      </a:r>
                      <a:endParaRPr kumimoji="1" lang="ko-KR" altLang="en-US" sz="13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Java</a:t>
                      </a:r>
                      <a:r>
                        <a:rPr kumimoji="1" lang="ko-KR" altLang="en-US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와 </a:t>
                      </a:r>
                      <a:r>
                        <a:rPr kumimoji="1" lang="en-US" altLang="ko-KR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.NET</a:t>
                      </a:r>
                      <a:r>
                        <a:rPr kumimoji="1" lang="ko-KR" altLang="en-US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을 지원하는 </a:t>
                      </a:r>
                      <a:r>
                        <a:rPr kumimoji="1" lang="en-US" altLang="ko-KR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CEP</a:t>
                      </a:r>
                      <a:r>
                        <a:rPr kumimoji="1" lang="ko-KR" altLang="en-US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와 이벤트 분석</a:t>
                      </a:r>
                      <a:endParaRPr kumimoji="1" lang="ko-KR" altLang="en-US" sz="13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0798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ESP</a:t>
                      </a:r>
                      <a:endParaRPr kumimoji="1" lang="ko-KR" altLang="en-US" sz="13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Storm</a:t>
                      </a:r>
                      <a:endParaRPr kumimoji="1" lang="ko-KR" altLang="en-US" sz="13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분산 실시간 컴퓨팅 시스템</a:t>
                      </a:r>
                      <a:endParaRPr kumimoji="1" lang="ko-KR" altLang="en-US" sz="13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0798">
                <a:tc vMerge="1">
                  <a:txBody>
                    <a:bodyPr/>
                    <a:lstStyle/>
                    <a:p>
                      <a:pPr algn="ctr" latinLnBrk="1"/>
                      <a:endParaRPr kumimoji="1" lang="ko-KR" altLang="en-US" sz="13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S4</a:t>
                      </a:r>
                      <a:endParaRPr kumimoji="1" lang="ko-KR" altLang="en-US" sz="13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실시간 데이터 프로그램 개발을 위한 플랫폼</a:t>
                      </a:r>
                      <a:endParaRPr kumimoji="1" lang="ko-KR" altLang="en-US" sz="13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428437"/>
              </p:ext>
            </p:extLst>
          </p:nvPr>
        </p:nvGraphicFramePr>
        <p:xfrm>
          <a:off x="1367903" y="1679573"/>
          <a:ext cx="7308814" cy="1743161"/>
        </p:xfrm>
        <a:graphic>
          <a:graphicData uri="http://schemas.openxmlformats.org/drawingml/2006/table">
            <a:tbl>
              <a:tblPr firstRow="1" bandRow="1"/>
              <a:tblGrid>
                <a:gridCol w="3654407"/>
                <a:gridCol w="3654407"/>
              </a:tblGrid>
              <a:tr h="4807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1300" b="1" kern="1200" smtClean="0">
                          <a:gradFill>
                            <a:gsLst>
                              <a:gs pos="100000">
                                <a:prstClr val="white"/>
                              </a:gs>
                              <a:gs pos="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5400000" scaled="0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맑은 고딕" pitchFamily="50" charset="-127"/>
                          <a:cs typeface="+mn-cs"/>
                        </a:rPr>
                        <a:t>CEP</a:t>
                      </a:r>
                      <a:endParaRPr kumimoji="1" lang="ko-KR" altLang="en-US" sz="1300" b="1" kern="1200" dirty="0">
                        <a:gradFill>
                          <a:gsLst>
                            <a:gs pos="100000">
                              <a:prstClr val="white"/>
                            </a:gs>
                            <a:gs pos="0">
                              <a:prstClr val="white">
                                <a:lumMod val="95000"/>
                              </a:prstClr>
                            </a:gs>
                          </a:gsLst>
                          <a:lin ang="5400000" scaled="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en-US" altLang="ko-KR" sz="1300" b="1" kern="1200" smtClean="0">
                          <a:gradFill>
                            <a:gsLst>
                              <a:gs pos="100000">
                                <a:prstClr val="white"/>
                              </a:gs>
                              <a:gs pos="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5400000" scaled="0"/>
                          </a:gra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맑은 고딕" pitchFamily="50" charset="-127"/>
                          <a:cs typeface="+mn-cs"/>
                        </a:rPr>
                        <a:t>ESP</a:t>
                      </a:r>
                      <a:endParaRPr kumimoji="1" lang="ko-KR" altLang="en-US" sz="1300" b="1" kern="1200" dirty="0">
                        <a:gradFill>
                          <a:gsLst>
                            <a:gs pos="100000">
                              <a:prstClr val="white"/>
                            </a:gs>
                            <a:gs pos="0">
                              <a:prstClr val="white">
                                <a:lumMod val="95000"/>
                              </a:prstClr>
                            </a:gs>
                          </a:gsLst>
                          <a:lin ang="5400000" scaled="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</a:tr>
              <a:tr h="12624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kumimoji="1" lang="en-US" altLang="ko-KR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- </a:t>
                      </a:r>
                      <a:r>
                        <a:rPr kumimoji="1" lang="ko-KR" altLang="en-US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복합 이벤트의 분석을 통해 </a:t>
                      </a:r>
                      <a:endParaRPr kumimoji="1" lang="en-US" altLang="ko-KR" sz="1300" b="1" kern="1200" smtClean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   패턴에서 중요한 정보를 획득</a:t>
                      </a:r>
                      <a:endParaRPr kumimoji="1" lang="en-US" altLang="ko-KR" sz="1300" b="1" kern="1200" smtClean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- </a:t>
                      </a:r>
                      <a:r>
                        <a:rPr kumimoji="1" lang="ko-KR" altLang="en-US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수직적 확장</a:t>
                      </a:r>
                      <a:endParaRPr kumimoji="1" lang="en-US" altLang="ko-KR" sz="1300" b="1" kern="1200" smtClean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- </a:t>
                      </a:r>
                      <a:r>
                        <a:rPr kumimoji="1" lang="ko-KR" altLang="en-US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다양한 이벤트 분석이 중요</a:t>
                      </a:r>
                      <a:endParaRPr kumimoji="1" lang="en-US" altLang="ko-KR" sz="1300" b="1" kern="1200" smtClean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r>
                        <a:rPr kumimoji="1" lang="en-US" altLang="ko-KR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- </a:t>
                      </a:r>
                      <a:r>
                        <a:rPr kumimoji="1" lang="ko-KR" altLang="en-US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실시간 이벤트 데이터의 빠른 분석을 통해</a:t>
                      </a:r>
                      <a:endParaRPr kumimoji="1" lang="en-US" altLang="ko-KR" sz="1300" b="1" kern="1200" smtClean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algn="l" latinLnBrk="1"/>
                      <a:r>
                        <a:rPr kumimoji="1" lang="ko-KR" altLang="en-US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   실시간 정보 제공</a:t>
                      </a:r>
                      <a:endParaRPr kumimoji="1" lang="en-US" altLang="ko-KR" sz="1300" b="1" kern="1200" smtClean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- </a:t>
                      </a:r>
                      <a:r>
                        <a:rPr kumimoji="1" lang="ko-KR" altLang="en-US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수평적 확장</a:t>
                      </a:r>
                      <a:endParaRPr kumimoji="1" lang="en-US" altLang="ko-KR" sz="1300" b="1" kern="1200" smtClean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algn="l" latinLnBrk="1"/>
                      <a:r>
                        <a:rPr kumimoji="1" lang="en-US" altLang="ko-KR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- </a:t>
                      </a:r>
                      <a:r>
                        <a:rPr kumimoji="1" lang="ko-KR" altLang="en-US" sz="1300" b="1" kern="1200" smtClean="0">
                          <a:gradFill>
                            <a:gsLst>
                              <a:gs pos="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  <a:gs pos="100000">
                                <a:prstClr val="black">
                                  <a:lumMod val="85000"/>
                                  <a:lumOff val="15000"/>
                                </a:prstClr>
                              </a:gs>
                            </a:gsLst>
                            <a:lin ang="5400000" scaled="1"/>
                          </a:gradFill>
                          <a:latin typeface="맑은 고딕"/>
                          <a:ea typeface="맑은 고딕"/>
                          <a:cs typeface="+mn-cs"/>
                        </a:rPr>
                        <a:t>실시간 분석이 중요</a:t>
                      </a:r>
                      <a:endParaRPr kumimoji="1" lang="ko-KR" altLang="en-US" sz="1300" b="1" kern="1200" dirty="0">
                        <a:gradFill>
                          <a:gsLst>
                            <a:gs pos="0">
                              <a:prstClr val="black">
                                <a:lumMod val="85000"/>
                                <a:lumOff val="15000"/>
                              </a:prstClr>
                            </a:gs>
                            <a:gs pos="100000">
                              <a:prstClr val="black">
                                <a:lumMod val="85000"/>
                                <a:lumOff val="15000"/>
                              </a:prstClr>
                            </a:gs>
                          </a:gsLst>
                          <a:lin ang="5400000" scaled="1"/>
                        </a:gra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00806" marR="100806" marT="48006" marB="48006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0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5. Spark Streaming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2263440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en-US" altLang="ko-KR" b="1" smtClean="0"/>
              <a:t>Spark Streaming</a:t>
            </a:r>
            <a:endParaRPr lang="ko-KR" altLang="en-US" b="1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58529" y="1580448"/>
            <a:ext cx="9027278" cy="408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8746" tIns="49373" rIns="98746" bIns="49373">
            <a:spAutoFit/>
          </a:bodyPr>
          <a:lstStyle>
            <a:lvl1pPr marL="261938" indent="-261938">
              <a:defRPr kumimoji="1" sz="3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1pPr>
            <a:lvl2pPr marL="481013" indent="-184150">
              <a:defRPr kumimoji="1" sz="28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2pPr>
            <a:lvl3pPr marL="682625" indent="-182563">
              <a:defRPr kumimoji="1" sz="2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3pPr>
            <a:lvl4pPr marL="885825" indent="-19685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5pPr>
            <a:lvl6pPr marL="25146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6pPr>
            <a:lvl7pPr marL="29718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7pPr>
            <a:lvl8pPr marL="34290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8pPr>
            <a:lvl9pPr marL="3886200" indent="-228600" eaLnBrk="0" hangingPunct="0">
              <a:buFont typeface="Arial" pitchFamily="34" charset="0"/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sym typeface="나눔고딕" pitchFamily="50" charset="-127"/>
              </a:defRPr>
            </a:lvl9pPr>
          </a:lstStyle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b="1" smtClean="0">
                <a:latin typeface="맑은 고딕"/>
                <a:ea typeface="맑은 고딕"/>
              </a:rPr>
              <a:t>스파크 </a:t>
            </a:r>
            <a:r>
              <a:rPr lang="ko-KR" altLang="en-US" sz="1300" b="1" dirty="0" err="1" smtClean="0">
                <a:latin typeface="맑은 고딕"/>
                <a:ea typeface="맑은 고딕"/>
              </a:rPr>
              <a:t>스트리밍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개요 </a:t>
            </a:r>
            <a:r>
              <a:rPr lang="en-US" altLang="ko-KR" sz="1300" b="1" dirty="0">
                <a:latin typeface="맑은 고딕"/>
                <a:ea typeface="맑은 고딕"/>
              </a:rPr>
              <a:t>: </a:t>
            </a:r>
            <a:r>
              <a:rPr lang="ko-KR" altLang="en-US" sz="1300" b="1" dirty="0">
                <a:latin typeface="맑은 고딕"/>
                <a:ea typeface="맑은 고딕"/>
              </a:rPr>
              <a:t>실시간 스트리밍 데이터 처리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en-US" altLang="ko-KR" sz="1300" b="1" dirty="0">
                <a:latin typeface="맑은 고딕"/>
                <a:ea typeface="맑은 고딕"/>
              </a:rPr>
              <a:t> DStream : </a:t>
            </a:r>
            <a:r>
              <a:rPr lang="ko-KR" altLang="en-US" sz="1300" b="1" dirty="0">
                <a:latin typeface="맑은 고딕"/>
                <a:ea typeface="맑은 고딕"/>
              </a:rPr>
              <a:t>시간별</a:t>
            </a:r>
            <a:r>
              <a:rPr lang="en-US" altLang="ko-KR" sz="1300" b="1" dirty="0">
                <a:latin typeface="맑은 고딕"/>
                <a:ea typeface="맑은 고딕"/>
              </a:rPr>
              <a:t>(</a:t>
            </a:r>
            <a:r>
              <a:rPr lang="ko-KR" altLang="en-US" sz="1300" b="1" dirty="0">
                <a:latin typeface="맑은 고딕"/>
                <a:ea typeface="맑은 고딕"/>
              </a:rPr>
              <a:t>특정 시간 간격</a:t>
            </a:r>
            <a:r>
              <a:rPr lang="en-US" altLang="ko-KR" sz="1300" b="1" dirty="0">
                <a:latin typeface="맑은 고딕"/>
                <a:ea typeface="맑은 고딕"/>
              </a:rPr>
              <a:t>)</a:t>
            </a:r>
            <a:r>
              <a:rPr lang="ko-KR" altLang="en-US" sz="1300" b="1" dirty="0">
                <a:latin typeface="맑은 고딕"/>
                <a:ea typeface="맑은 고딕"/>
              </a:rPr>
              <a:t>로 도착한 데이터들의 연속적인 모음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데이터 </a:t>
            </a:r>
            <a:r>
              <a:rPr lang="ko-KR" altLang="en-US" sz="1300" b="1" dirty="0" smtClean="0">
                <a:latin typeface="맑은 고딕"/>
                <a:ea typeface="맑은 고딕"/>
              </a:rPr>
              <a:t>소스 </a:t>
            </a:r>
            <a:r>
              <a:rPr lang="en-US" altLang="ko-KR" sz="1300" b="1" dirty="0">
                <a:latin typeface="맑은 고딕"/>
                <a:ea typeface="맑은 고딕"/>
              </a:rPr>
              <a:t>:</a:t>
            </a:r>
            <a:r>
              <a:rPr lang="ko-KR" altLang="en-US" sz="1300" b="1" dirty="0">
                <a:latin typeface="맑은 고딕"/>
                <a:ea typeface="맑은 고딕"/>
              </a:rPr>
              <a:t> </a:t>
            </a:r>
            <a:r>
              <a:rPr lang="en-US" altLang="ko-KR" sz="1300" b="1" dirty="0">
                <a:latin typeface="맑은 고딕"/>
                <a:ea typeface="맑은 고딕"/>
              </a:rPr>
              <a:t>Flume, Kafka, HDFS </a:t>
            </a:r>
            <a:r>
              <a:rPr lang="ko-KR" altLang="en-US" sz="1300" b="1" dirty="0" smtClean="0">
                <a:latin typeface="맑은 고딕"/>
                <a:ea typeface="맑은 고딕"/>
              </a:rPr>
              <a:t>등</a:t>
            </a:r>
            <a:endParaRPr lang="en-US" altLang="ko-KR" sz="1300" b="1" dirty="0" smtClean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endParaRPr lang="en-US" altLang="ko-KR" sz="1300" b="1" dirty="0">
              <a:latin typeface="맑은 고딕"/>
              <a:ea typeface="맑은 고딕"/>
            </a:endParaRPr>
          </a:p>
          <a:p>
            <a:pPr lvl="1" latinLnBrk="0">
              <a:spcBef>
                <a:spcPct val="30000"/>
              </a:spcBef>
              <a:buFont typeface="나눔고딕" pitchFamily="50" charset="-127"/>
              <a:buChar char="‐"/>
            </a:pPr>
            <a:r>
              <a:rPr lang="ko-KR" altLang="en-US" sz="1300" b="1" dirty="0" smtClean="0">
                <a:latin typeface="맑은 고딕"/>
                <a:ea typeface="맑은 고딕"/>
              </a:rPr>
              <a:t>주요 아키텍처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마이크로 배치</a:t>
            </a:r>
            <a:r>
              <a:rPr lang="en-US" altLang="ko-KR" sz="1300" b="1" dirty="0">
                <a:latin typeface="맑은 고딕"/>
                <a:ea typeface="맑은 고딕"/>
              </a:rPr>
              <a:t>(Micro-Batch</a:t>
            </a:r>
            <a:r>
              <a:rPr lang="en-US" altLang="ko-KR" sz="1300" b="1" dirty="0" smtClean="0">
                <a:latin typeface="맑은 고딕"/>
                <a:ea typeface="맑은 고딕"/>
              </a:rPr>
              <a:t>)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929173" lvl="3" indent="-185149" latinLnBrk="0">
              <a:spcBef>
                <a:spcPct val="30000"/>
              </a:spcBef>
              <a:buFont typeface="맑은 고딕" pitchFamily="50" charset="-127"/>
              <a:buChar char="∙"/>
            </a:pPr>
            <a:r>
              <a:rPr lang="ko-KR" altLang="en-US" sz="1300" b="1" dirty="0" smtClean="0">
                <a:latin typeface="맑은 고딕"/>
                <a:ea typeface="맑은 고딕"/>
              </a:rPr>
              <a:t>작은 </a:t>
            </a:r>
            <a:r>
              <a:rPr lang="ko-KR" altLang="en-US" sz="1300" b="1" dirty="0">
                <a:latin typeface="맑은 고딕"/>
                <a:ea typeface="맑은 고딕"/>
              </a:rPr>
              <a:t>배치 단위들 위에서 연속적인 흐름에 따라 </a:t>
            </a:r>
            <a:r>
              <a:rPr lang="ko-KR" altLang="en-US" sz="1300" b="1" dirty="0" smtClean="0">
                <a:latin typeface="맑은 고딕"/>
                <a:ea typeface="맑은 고딕"/>
              </a:rPr>
              <a:t>처리한다</a:t>
            </a:r>
            <a:r>
              <a:rPr lang="en-US" altLang="ko-KR" sz="1300" b="1" dirty="0" smtClean="0">
                <a:latin typeface="맑은 고딕"/>
                <a:ea typeface="맑은 고딕"/>
              </a:rPr>
              <a:t>.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트랜스포메이션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무상태 트랜스포메이션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상태유지 트랜스포메이션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lvl="3" latinLnBrk="0">
              <a:spcBef>
                <a:spcPct val="30000"/>
              </a:spcBef>
              <a:buFontTx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윈도 트랜스포메이션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583146" lvl="1" indent="-114861">
              <a:lnSpc>
                <a:spcPct val="110000"/>
              </a:lnSpc>
              <a:spcBef>
                <a:spcPct val="30000"/>
              </a:spcBef>
              <a:buClr>
                <a:prstClr val="black">
                  <a:lumMod val="75000"/>
                  <a:lumOff val="25000"/>
                </a:prstClr>
              </a:buClr>
              <a:buSzPct val="80000"/>
              <a:buBlip>
                <a:blip r:embed="rId3"/>
              </a:buBlip>
              <a:tabLst>
                <a:tab pos="6099626" algn="l"/>
              </a:tabLst>
              <a:defRPr/>
            </a:pPr>
            <a:r>
              <a:rPr lang="ko-KR" altLang="en-US" sz="1300" b="1" dirty="0">
                <a:latin typeface="맑은 고딕"/>
                <a:ea typeface="맑은 고딕"/>
              </a:rPr>
              <a:t> 결과 연산</a:t>
            </a:r>
            <a:endParaRPr lang="en-US" altLang="ko-KR" sz="1300" b="1" dirty="0">
              <a:latin typeface="맑은 고딕"/>
              <a:ea typeface="맑은 고딕"/>
            </a:endParaRPr>
          </a:p>
          <a:p>
            <a:pPr marL="929173" lvl="3" indent="-185149" latinLnBrk="0">
              <a:spcBef>
                <a:spcPct val="30000"/>
              </a:spcBef>
              <a:buFont typeface="맑은 고딕" pitchFamily="50" charset="-127"/>
              <a:buChar char="∙"/>
            </a:pPr>
            <a:r>
              <a:rPr lang="ko-KR" altLang="en-US" sz="1300" b="1" dirty="0">
                <a:latin typeface="맑은 고딕"/>
                <a:ea typeface="맑은 고딕"/>
              </a:rPr>
              <a:t>화면 출력 </a:t>
            </a:r>
            <a:r>
              <a:rPr lang="en-US" altLang="ko-KR" sz="1300" b="1" dirty="0">
                <a:latin typeface="맑은 고딕"/>
                <a:ea typeface="맑은 고딕"/>
              </a:rPr>
              <a:t>: Print</a:t>
            </a:r>
            <a:r>
              <a:rPr lang="en-US" altLang="ko-KR" sz="1300" b="1" dirty="0" smtClean="0">
                <a:latin typeface="맑은 고딕"/>
                <a:ea typeface="맑은 고딕"/>
              </a:rPr>
              <a:t>()</a:t>
            </a:r>
          </a:p>
          <a:p>
            <a:pPr marL="929173" lvl="3" indent="-185149" latinLnBrk="0">
              <a:spcBef>
                <a:spcPct val="30000"/>
              </a:spcBef>
              <a:buFont typeface="맑은 고딕" pitchFamily="50" charset="-127"/>
              <a:buChar char="∙"/>
            </a:pPr>
            <a:r>
              <a:rPr lang="ko-KR" altLang="en-US" sz="1300" b="1" dirty="0" smtClean="0">
                <a:latin typeface="맑은 고딕"/>
                <a:ea typeface="맑은 고딕"/>
              </a:rPr>
              <a:t>저장 </a:t>
            </a:r>
            <a:r>
              <a:rPr lang="en-US" altLang="ko-KR" sz="1300" b="1" dirty="0">
                <a:latin typeface="맑은 고딕"/>
                <a:ea typeface="맑은 고딕"/>
              </a:rPr>
              <a:t>: Save()</a:t>
            </a:r>
            <a:endParaRPr lang="ko-KR" altLang="en-US" sz="1300" b="1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425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 smtClean="0">
                <a:solidFill>
                  <a:schemeClr val="bg1"/>
                </a:solidFill>
              </a:rPr>
              <a:t>5. Spark Streaming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4930132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en-US" altLang="ko-KR" b="1" smtClean="0"/>
              <a:t>Stream Processing with Spark Streaming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62" y="1800250"/>
            <a:ext cx="70485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30000"/>
              </a:spcBef>
            </a:pPr>
            <a:r>
              <a:rPr lang="ko-KR" altLang="en-US" sz="4000" b="1" smtClean="0">
                <a:solidFill>
                  <a:prstClr val="black"/>
                </a:solidFill>
              </a:rPr>
              <a:t>감사합니다</a:t>
            </a:r>
            <a:r>
              <a:rPr lang="en-US" altLang="ko-KR" sz="4000" b="1" smtClean="0">
                <a:solidFill>
                  <a:prstClr val="black"/>
                </a:solidFill>
              </a:rPr>
              <a:t>.</a:t>
            </a:r>
            <a:endParaRPr lang="ko-KR" altLang="en-US" sz="4000" b="1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제목 5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7958138" cy="404812"/>
          </a:xfrm>
          <a:prstGeom prst="rect">
            <a:avLst/>
          </a:prstGeom>
        </p:spPr>
        <p:txBody>
          <a:bodyPr anchor="t"/>
          <a:lstStyle/>
          <a:p>
            <a:pPr algn="l" eaLnBrk="1" hangingPunct="1"/>
            <a:r>
              <a:rPr lang="en-US" altLang="ko-KR" sz="2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목표시스템 인프라 구성도</a:t>
            </a:r>
          </a:p>
        </p:txBody>
      </p:sp>
      <p:sp>
        <p:nvSpPr>
          <p:cNvPr id="105475" name="TextBox 16"/>
          <p:cNvSpPr txBox="1">
            <a:spLocks noChangeArrowheads="1"/>
          </p:cNvSpPr>
          <p:nvPr/>
        </p:nvSpPr>
        <p:spPr bwMode="auto">
          <a:xfrm>
            <a:off x="2911475" y="1060450"/>
            <a:ext cx="4064000" cy="31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kumimoji="0" lang="ko-KR" altLang="en-US" sz="1300" u="sng" smtClean="0">
                <a:solidFill>
                  <a:srgbClr val="000000"/>
                </a:solidFill>
              </a:rPr>
              <a:t>개발용 최소 구성</a:t>
            </a:r>
            <a:endParaRPr kumimoji="0" lang="ko-KR" altLang="en-US" sz="1300" u="sng">
              <a:solidFill>
                <a:srgbClr val="00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415925" y="1447800"/>
            <a:ext cx="9074150" cy="5184775"/>
          </a:xfrm>
          <a:prstGeom prst="roundRect">
            <a:avLst>
              <a:gd name="adj" fmla="val 538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dirty="0">
              <a:solidFill>
                <a:srgbClr val="FFFFFF"/>
              </a:solidFill>
              <a:latin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86259" y="4141788"/>
            <a:ext cx="8750516" cy="23241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>
                <a:lumMod val="50000"/>
                <a:lumOff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ts val="100"/>
              </a:spcBef>
              <a:spcAft>
                <a:spcPts val="100"/>
              </a:spcAft>
              <a:buFontTx/>
              <a:buNone/>
              <a:defRPr/>
            </a:pPr>
            <a:endParaRPr lang="ko-KR" altLang="en-US" sz="1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pic>
        <p:nvPicPr>
          <p:cNvPr id="105479" name="Picture 46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48"/>
          <a:stretch>
            <a:fillRect/>
          </a:stretch>
        </p:blipFill>
        <p:spPr bwMode="auto">
          <a:xfrm>
            <a:off x="875826" y="4629150"/>
            <a:ext cx="109942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0" name="직사각형 80"/>
          <p:cNvSpPr>
            <a:spLocks noChangeArrowheads="1"/>
          </p:cNvSpPr>
          <p:nvPr/>
        </p:nvSpPr>
        <p:spPr bwMode="auto">
          <a:xfrm>
            <a:off x="764335" y="4957763"/>
            <a:ext cx="1310022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200">
                <a:solidFill>
                  <a:srgbClr val="000000"/>
                </a:solidFill>
              </a:rPr>
              <a:t>마스터 노드 </a:t>
            </a:r>
            <a:r>
              <a:rPr kumimoji="0" lang="en-US" altLang="ko-KR" sz="1200">
                <a:solidFill>
                  <a:srgbClr val="000000"/>
                </a:solidFill>
              </a:rPr>
              <a:t>1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ko-KR" sz="800" b="0">
              <a:solidFill>
                <a:srgbClr val="000000"/>
              </a:solidFill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x86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2CPU, 96G RAM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4TB SAS HDD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Linux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 smtClean="0">
                <a:solidFill>
                  <a:srgbClr val="000000"/>
                </a:solidFill>
              </a:rPr>
              <a:t>NameNode(Acitve)</a:t>
            </a:r>
            <a:endParaRPr kumimoji="0" lang="en-US" altLang="ko-KR" sz="800" b="0">
              <a:solidFill>
                <a:srgbClr val="000000"/>
              </a:solidFill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Metastore(Mysql Server)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ko-KR" sz="800" b="0">
              <a:solidFill>
                <a:srgbClr val="000000"/>
              </a:solidFill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ko-KR" sz="800" b="0">
              <a:solidFill>
                <a:srgbClr val="000000"/>
              </a:solidFill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ko-KR" sz="800" b="0">
              <a:solidFill>
                <a:srgbClr val="FF0000"/>
              </a:solidFill>
            </a:endParaRPr>
          </a:p>
        </p:txBody>
      </p:sp>
      <p:sp>
        <p:nvSpPr>
          <p:cNvPr id="105481" name="직사각형 80"/>
          <p:cNvSpPr>
            <a:spLocks noChangeArrowheads="1"/>
          </p:cNvSpPr>
          <p:nvPr/>
        </p:nvSpPr>
        <p:spPr bwMode="auto">
          <a:xfrm>
            <a:off x="2331407" y="4978400"/>
            <a:ext cx="1356477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200">
                <a:solidFill>
                  <a:srgbClr val="000000"/>
                </a:solidFill>
              </a:rPr>
              <a:t>마스터 노드 </a:t>
            </a:r>
            <a:r>
              <a:rPr kumimoji="0" lang="en-US" altLang="ko-KR" sz="1200">
                <a:solidFill>
                  <a:srgbClr val="000000"/>
                </a:solidFill>
              </a:rPr>
              <a:t>2</a:t>
            </a:r>
            <a:endParaRPr kumimoji="0" lang="en-US" altLang="ko-KR" sz="1200" b="0">
              <a:solidFill>
                <a:srgbClr val="000000"/>
              </a:solidFill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ko-KR" sz="800" b="0">
              <a:solidFill>
                <a:srgbClr val="000000"/>
              </a:solidFill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x86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2CPU, 96G RAM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4TB SAS HDD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Linux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 smtClean="0">
                <a:solidFill>
                  <a:srgbClr val="000000"/>
                </a:solidFill>
              </a:rPr>
              <a:t>2st NameNode(Stanby)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 smtClean="0">
                <a:solidFill>
                  <a:srgbClr val="000000"/>
                </a:solidFill>
              </a:rPr>
              <a:t>YARN</a:t>
            </a:r>
            <a:endParaRPr kumimoji="0" lang="en-US" altLang="ko-KR" sz="800" b="0">
              <a:solidFill>
                <a:srgbClr val="00000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 bwMode="auto">
          <a:xfrm rot="10800000" flipV="1">
            <a:off x="1013642" y="3854450"/>
            <a:ext cx="7870973" cy="6350"/>
          </a:xfrm>
          <a:prstGeom prst="line">
            <a:avLst/>
          </a:prstGeom>
          <a:ln w="50800" cmpd="thickThin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483" name="직사각형 80"/>
          <p:cNvSpPr>
            <a:spLocks noChangeArrowheads="1"/>
          </p:cNvSpPr>
          <p:nvPr/>
        </p:nvSpPr>
        <p:spPr bwMode="auto">
          <a:xfrm>
            <a:off x="3790084" y="4957763"/>
            <a:ext cx="120257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200">
                <a:solidFill>
                  <a:srgbClr val="000000"/>
                </a:solidFill>
              </a:rPr>
              <a:t>데이터 노드</a:t>
            </a:r>
            <a:r>
              <a:rPr kumimoji="0" lang="en-US" altLang="ko-KR" sz="1200">
                <a:solidFill>
                  <a:srgbClr val="000000"/>
                </a:solidFill>
              </a:rPr>
              <a:t> 1 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 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x86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2CPU, 64G RAM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36TB SATA HDD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Linux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DataNode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 smtClean="0">
                <a:solidFill>
                  <a:srgbClr val="000000"/>
                </a:solidFill>
              </a:rPr>
              <a:t>TaskTracker</a:t>
            </a:r>
            <a:endParaRPr kumimoji="0" lang="en-US" altLang="ko-KR" sz="800" b="0">
              <a:solidFill>
                <a:srgbClr val="000000"/>
              </a:solidFill>
            </a:endParaRPr>
          </a:p>
        </p:txBody>
      </p:sp>
      <p:cxnSp>
        <p:nvCxnSpPr>
          <p:cNvPr id="105484" name="직선 연결선 412"/>
          <p:cNvCxnSpPr>
            <a:cxnSpLocks noChangeShapeType="1"/>
          </p:cNvCxnSpPr>
          <p:nvPr/>
        </p:nvCxnSpPr>
        <p:spPr bwMode="auto">
          <a:xfrm rot="5400000" flipH="1" flipV="1">
            <a:off x="2790195" y="4221163"/>
            <a:ext cx="72072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485" name="직사각형 80"/>
          <p:cNvSpPr>
            <a:spLocks noChangeArrowheads="1"/>
          </p:cNvSpPr>
          <p:nvPr/>
        </p:nvSpPr>
        <p:spPr bwMode="auto">
          <a:xfrm>
            <a:off x="5683887" y="4957763"/>
            <a:ext cx="156242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200">
                <a:solidFill>
                  <a:srgbClr val="000000"/>
                </a:solidFill>
              </a:rPr>
              <a:t>데이터 노드 </a:t>
            </a:r>
            <a:r>
              <a:rPr kumimoji="0" lang="en-US" altLang="ko-KR" sz="1200">
                <a:solidFill>
                  <a:srgbClr val="000000"/>
                </a:solidFill>
              </a:rPr>
              <a:t>2 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ko-KR" sz="800">
              <a:solidFill>
                <a:srgbClr val="000000"/>
              </a:solidFill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x86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2CPU, 64G RAM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36TB SATA HDD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Linux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DataNode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 smtClean="0">
                <a:solidFill>
                  <a:srgbClr val="000000"/>
                </a:solidFill>
              </a:rPr>
              <a:t>TaskTracker</a:t>
            </a:r>
            <a:endParaRPr kumimoji="0" lang="en-US" altLang="ko-KR" sz="800" b="0">
              <a:solidFill>
                <a:srgbClr val="000000"/>
              </a:solidFill>
            </a:endParaRPr>
          </a:p>
        </p:txBody>
      </p:sp>
      <p:sp>
        <p:nvSpPr>
          <p:cNvPr id="105486" name="모서리가 둥근 직사각형 69"/>
          <p:cNvSpPr>
            <a:spLocks noChangeArrowheads="1"/>
          </p:cNvSpPr>
          <p:nvPr/>
        </p:nvSpPr>
        <p:spPr bwMode="auto">
          <a:xfrm>
            <a:off x="693105" y="4410075"/>
            <a:ext cx="2844576" cy="1935163"/>
          </a:xfrm>
          <a:prstGeom prst="roundRect">
            <a:avLst>
              <a:gd name="adj" fmla="val 1019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0" tIns="0" rIns="18000" bIns="0"/>
          <a:lstStyle/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  <a:ea typeface="Arials"/>
              <a:cs typeface="Arials"/>
            </a:endParaRPr>
          </a:p>
        </p:txBody>
      </p:sp>
      <p:sp>
        <p:nvSpPr>
          <p:cNvPr id="105487" name="TextBox 16"/>
          <p:cNvSpPr txBox="1">
            <a:spLocks noChangeArrowheads="1"/>
          </p:cNvSpPr>
          <p:nvPr/>
        </p:nvSpPr>
        <p:spPr bwMode="auto">
          <a:xfrm>
            <a:off x="1583486" y="4254500"/>
            <a:ext cx="1118010" cy="287338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맑은 고딕" pitchFamily="50" charset="-127"/>
              <a:buNone/>
            </a:pPr>
            <a:r>
              <a:rPr kumimoji="0" lang="ko-KR" altLang="en-US" sz="1200">
                <a:solidFill>
                  <a:srgbClr val="000000"/>
                </a:solidFill>
              </a:rPr>
              <a:t>마스터 노드</a:t>
            </a:r>
          </a:p>
        </p:txBody>
      </p:sp>
      <p:sp>
        <p:nvSpPr>
          <p:cNvPr id="105488" name="모서리가 둥근 직사각형 72"/>
          <p:cNvSpPr>
            <a:spLocks noChangeArrowheads="1"/>
          </p:cNvSpPr>
          <p:nvPr/>
        </p:nvSpPr>
        <p:spPr bwMode="auto">
          <a:xfrm>
            <a:off x="3687884" y="4410075"/>
            <a:ext cx="5517269" cy="1935163"/>
          </a:xfrm>
          <a:prstGeom prst="roundRect">
            <a:avLst>
              <a:gd name="adj" fmla="val 1019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0" tIns="0" rIns="18000" bIns="0"/>
          <a:lstStyle/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  <a:ea typeface="Arials"/>
              <a:cs typeface="Arials"/>
            </a:endParaRPr>
          </a:p>
        </p:txBody>
      </p:sp>
      <p:pic>
        <p:nvPicPr>
          <p:cNvPr id="105489" name="Picture 46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48"/>
          <a:stretch>
            <a:fillRect/>
          </a:stretch>
        </p:blipFill>
        <p:spPr bwMode="auto">
          <a:xfrm>
            <a:off x="2331407" y="4610100"/>
            <a:ext cx="109942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90" name="직사각형 80"/>
          <p:cNvSpPr>
            <a:spLocks noChangeArrowheads="1"/>
          </p:cNvSpPr>
          <p:nvPr/>
        </p:nvSpPr>
        <p:spPr bwMode="auto">
          <a:xfrm>
            <a:off x="7500266" y="4957763"/>
            <a:ext cx="156242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200">
                <a:solidFill>
                  <a:srgbClr val="000000"/>
                </a:solidFill>
              </a:rPr>
              <a:t>데이터 노드 </a:t>
            </a:r>
            <a:r>
              <a:rPr kumimoji="0" lang="en-US" altLang="ko-KR" sz="1200">
                <a:solidFill>
                  <a:srgbClr val="000000"/>
                </a:solidFill>
              </a:rPr>
              <a:t>3 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ko-KR" sz="800" b="0">
              <a:solidFill>
                <a:srgbClr val="000000"/>
              </a:solidFill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x86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2CPU, 64G RAM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36TB SATA HDD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Linux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DataNode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 smtClean="0">
                <a:solidFill>
                  <a:srgbClr val="000000"/>
                </a:solidFill>
              </a:rPr>
              <a:t>TaskTracker</a:t>
            </a:r>
            <a:endParaRPr kumimoji="0" lang="en-US" altLang="ko-KR" sz="800" b="0">
              <a:solidFill>
                <a:srgbClr val="000000"/>
              </a:solidFill>
            </a:endParaRPr>
          </a:p>
        </p:txBody>
      </p:sp>
      <p:sp>
        <p:nvSpPr>
          <p:cNvPr id="105493" name="직사각형 80"/>
          <p:cNvSpPr>
            <a:spLocks noChangeArrowheads="1"/>
          </p:cNvSpPr>
          <p:nvPr/>
        </p:nvSpPr>
        <p:spPr bwMode="auto">
          <a:xfrm>
            <a:off x="2021879" y="2165350"/>
            <a:ext cx="104227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200" smtClean="0">
                <a:solidFill>
                  <a:srgbClr val="000000"/>
                </a:solidFill>
              </a:rPr>
              <a:t>수집 </a:t>
            </a:r>
            <a:r>
              <a:rPr kumimoji="0" lang="ko-KR" altLang="en-US" sz="1200">
                <a:solidFill>
                  <a:srgbClr val="000000"/>
                </a:solidFill>
              </a:rPr>
              <a:t>서버</a:t>
            </a:r>
            <a:endParaRPr kumimoji="0" lang="en-US" altLang="ko-KR" sz="1200">
              <a:solidFill>
                <a:srgbClr val="000000"/>
              </a:solidFill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 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x86  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2CPU, 64G RAM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36TB SATA HDD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Linux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800" b="0">
                <a:solidFill>
                  <a:srgbClr val="000000"/>
                </a:solidFill>
              </a:rPr>
              <a:t>웹크롤러</a:t>
            </a:r>
            <a:endParaRPr kumimoji="0" lang="en-US" altLang="ko-KR" sz="800" b="0">
              <a:solidFill>
                <a:srgbClr val="000000"/>
              </a:solidFill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800" b="0" smtClean="0">
                <a:solidFill>
                  <a:srgbClr val="000000"/>
                </a:solidFill>
              </a:rPr>
              <a:t>수집 애플리케이션</a:t>
            </a:r>
            <a:endParaRPr kumimoji="0" lang="en-US" altLang="ko-KR" sz="800" b="0">
              <a:solidFill>
                <a:srgbClr val="000000"/>
              </a:solidFill>
            </a:endParaRPr>
          </a:p>
        </p:txBody>
      </p:sp>
      <p:pic>
        <p:nvPicPr>
          <p:cNvPr id="105494" name="Picture 46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48"/>
          <a:stretch>
            <a:fillRect/>
          </a:stretch>
        </p:blipFill>
        <p:spPr bwMode="auto">
          <a:xfrm>
            <a:off x="2006224" y="1817688"/>
            <a:ext cx="109942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95" name="Picture 46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48"/>
          <a:stretch>
            <a:fillRect/>
          </a:stretch>
        </p:blipFill>
        <p:spPr bwMode="auto">
          <a:xfrm>
            <a:off x="3867509" y="4629150"/>
            <a:ext cx="109942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96" name="Picture 46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48"/>
          <a:stretch>
            <a:fillRect/>
          </a:stretch>
        </p:blipFill>
        <p:spPr bwMode="auto">
          <a:xfrm>
            <a:off x="5765957" y="4629150"/>
            <a:ext cx="109942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97" name="Picture 46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48"/>
          <a:stretch>
            <a:fillRect/>
          </a:stretch>
        </p:blipFill>
        <p:spPr bwMode="auto">
          <a:xfrm>
            <a:off x="7607111" y="4629150"/>
            <a:ext cx="1097879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498" name="직선 연결선 412"/>
          <p:cNvCxnSpPr>
            <a:cxnSpLocks noChangeShapeType="1"/>
          </p:cNvCxnSpPr>
          <p:nvPr/>
        </p:nvCxnSpPr>
        <p:spPr bwMode="auto">
          <a:xfrm rot="5400000" flipH="1" flipV="1">
            <a:off x="866971" y="4259263"/>
            <a:ext cx="72072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499" name="모서리가 둥근 직사각형 69"/>
          <p:cNvSpPr>
            <a:spLocks noChangeArrowheads="1"/>
          </p:cNvSpPr>
          <p:nvPr/>
        </p:nvSpPr>
        <p:spPr bwMode="auto">
          <a:xfrm>
            <a:off x="1441025" y="1711325"/>
            <a:ext cx="2181822" cy="1822450"/>
          </a:xfrm>
          <a:prstGeom prst="roundRect">
            <a:avLst>
              <a:gd name="adj" fmla="val 1019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0" tIns="0" rIns="18000" bIns="0"/>
          <a:lstStyle/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  <a:ea typeface="Arials"/>
              <a:cs typeface="Arials"/>
            </a:endParaRPr>
          </a:p>
        </p:txBody>
      </p:sp>
      <p:sp>
        <p:nvSpPr>
          <p:cNvPr id="105500" name="모서리가 둥근 직사각형 69"/>
          <p:cNvSpPr>
            <a:spLocks noChangeArrowheads="1"/>
          </p:cNvSpPr>
          <p:nvPr/>
        </p:nvSpPr>
        <p:spPr bwMode="auto">
          <a:xfrm>
            <a:off x="3867509" y="1711325"/>
            <a:ext cx="4554108" cy="1822450"/>
          </a:xfrm>
          <a:prstGeom prst="roundRect">
            <a:avLst>
              <a:gd name="adj" fmla="val 1019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0" tIns="0" rIns="18000" bIns="0"/>
          <a:lstStyle/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 b="0">
              <a:solidFill>
                <a:srgbClr val="000000"/>
              </a:solidFill>
              <a:ea typeface="Arials"/>
              <a:cs typeface="Arials"/>
            </a:endParaRPr>
          </a:p>
        </p:txBody>
      </p:sp>
      <p:cxnSp>
        <p:nvCxnSpPr>
          <p:cNvPr id="105501" name="직선 연결선 412"/>
          <p:cNvCxnSpPr>
            <a:cxnSpLocks noChangeShapeType="1"/>
          </p:cNvCxnSpPr>
          <p:nvPr/>
        </p:nvCxnSpPr>
        <p:spPr bwMode="auto">
          <a:xfrm rot="5400000" flipH="1" flipV="1">
            <a:off x="4072345" y="4222750"/>
            <a:ext cx="72072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02" name="직선 연결선 412"/>
          <p:cNvCxnSpPr>
            <a:cxnSpLocks noChangeShapeType="1"/>
          </p:cNvCxnSpPr>
          <p:nvPr/>
        </p:nvCxnSpPr>
        <p:spPr bwMode="auto">
          <a:xfrm rot="5400000" flipH="1" flipV="1">
            <a:off x="5959954" y="4222750"/>
            <a:ext cx="72072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03" name="직선 연결선 412"/>
          <p:cNvCxnSpPr>
            <a:cxnSpLocks noChangeShapeType="1"/>
          </p:cNvCxnSpPr>
          <p:nvPr/>
        </p:nvCxnSpPr>
        <p:spPr bwMode="auto">
          <a:xfrm rot="5400000" flipH="1" flipV="1">
            <a:off x="7811948" y="4259263"/>
            <a:ext cx="72072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04" name="직선 연결선 412"/>
          <p:cNvCxnSpPr>
            <a:cxnSpLocks noChangeShapeType="1"/>
          </p:cNvCxnSpPr>
          <p:nvPr/>
        </p:nvCxnSpPr>
        <p:spPr bwMode="auto">
          <a:xfrm rot="5400000" flipH="1" flipV="1">
            <a:off x="2305710" y="3697288"/>
            <a:ext cx="32702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05" name="직선 연결선 412"/>
          <p:cNvCxnSpPr>
            <a:cxnSpLocks noChangeShapeType="1"/>
          </p:cNvCxnSpPr>
          <p:nvPr/>
        </p:nvCxnSpPr>
        <p:spPr bwMode="auto">
          <a:xfrm rot="5400000" flipH="1" flipV="1">
            <a:off x="6653616" y="3708400"/>
            <a:ext cx="34766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06" name="직사각형 80"/>
          <p:cNvSpPr>
            <a:spLocks noChangeArrowheads="1"/>
          </p:cNvSpPr>
          <p:nvPr/>
        </p:nvSpPr>
        <p:spPr bwMode="auto">
          <a:xfrm>
            <a:off x="6609184" y="2190688"/>
            <a:ext cx="125272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200">
                <a:solidFill>
                  <a:srgbClr val="000000"/>
                </a:solidFill>
              </a:rPr>
              <a:t>분석 </a:t>
            </a:r>
            <a:r>
              <a:rPr kumimoji="0" lang="ko-KR" altLang="en-US" sz="1200" smtClean="0">
                <a:solidFill>
                  <a:srgbClr val="000000"/>
                </a:solidFill>
              </a:rPr>
              <a:t>서버</a:t>
            </a:r>
            <a:r>
              <a:rPr kumimoji="0" lang="en-US" altLang="ko-KR" sz="1200" smtClean="0">
                <a:solidFill>
                  <a:srgbClr val="000000"/>
                </a:solidFill>
              </a:rPr>
              <a:t>(R)</a:t>
            </a:r>
            <a:endParaRPr kumimoji="0" lang="en-US" altLang="ko-KR" sz="1200">
              <a:solidFill>
                <a:srgbClr val="000000"/>
              </a:solidFill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 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x86  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2CPU, 64G RAM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36TB SATA HDD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Linux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R(Linux Server Version)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ko-KR" sz="800" b="0">
              <a:solidFill>
                <a:srgbClr val="000000"/>
              </a:solidFill>
            </a:endParaRPr>
          </a:p>
        </p:txBody>
      </p:sp>
      <p:pic>
        <p:nvPicPr>
          <p:cNvPr id="105507" name="Picture 46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48"/>
          <a:stretch>
            <a:fillRect/>
          </a:stretch>
        </p:blipFill>
        <p:spPr bwMode="auto">
          <a:xfrm>
            <a:off x="6716030" y="1843025"/>
            <a:ext cx="109942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508" name="TextBox 16"/>
          <p:cNvSpPr txBox="1">
            <a:spLocks noChangeArrowheads="1"/>
          </p:cNvSpPr>
          <p:nvPr/>
        </p:nvSpPr>
        <p:spPr bwMode="auto">
          <a:xfrm>
            <a:off x="5714857" y="4264025"/>
            <a:ext cx="1313119" cy="287338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맑은 고딕" pitchFamily="50" charset="-127"/>
              <a:buNone/>
            </a:pPr>
            <a:r>
              <a:rPr kumimoji="0" lang="ko-KR" altLang="en-US" sz="1200">
                <a:solidFill>
                  <a:srgbClr val="000000"/>
                </a:solidFill>
              </a:rPr>
              <a:t>데이터 노드</a:t>
            </a:r>
          </a:p>
        </p:txBody>
      </p:sp>
      <p:pic>
        <p:nvPicPr>
          <p:cNvPr id="57" name="Picture 46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48"/>
          <a:stretch>
            <a:fillRect/>
          </a:stretch>
        </p:blipFill>
        <p:spPr bwMode="auto">
          <a:xfrm>
            <a:off x="4223661" y="1824010"/>
            <a:ext cx="109942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80"/>
          <p:cNvSpPr>
            <a:spLocks noChangeArrowheads="1"/>
          </p:cNvSpPr>
          <p:nvPr/>
        </p:nvSpPr>
        <p:spPr bwMode="auto">
          <a:xfrm>
            <a:off x="4231324" y="2184037"/>
            <a:ext cx="207460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200" smtClean="0">
                <a:solidFill>
                  <a:srgbClr val="000000"/>
                </a:solidFill>
              </a:rPr>
              <a:t>분석 서버</a:t>
            </a:r>
            <a:r>
              <a:rPr kumimoji="0" lang="en-US" altLang="ko-KR" sz="1200" smtClean="0">
                <a:solidFill>
                  <a:srgbClr val="000000"/>
                </a:solidFill>
              </a:rPr>
              <a:t>(</a:t>
            </a:r>
            <a:r>
              <a:rPr kumimoji="0" lang="ko-KR" altLang="en-US" sz="1200" smtClean="0">
                <a:solidFill>
                  <a:srgbClr val="000000"/>
                </a:solidFill>
              </a:rPr>
              <a:t>하둡</a:t>
            </a:r>
            <a:r>
              <a:rPr kumimoji="0" lang="en-US" altLang="ko-KR" sz="1200" smtClean="0">
                <a:solidFill>
                  <a:srgbClr val="000000"/>
                </a:solidFill>
              </a:rPr>
              <a:t>)</a:t>
            </a:r>
            <a:endParaRPr kumimoji="0" lang="en-US" altLang="ko-KR" sz="1200">
              <a:solidFill>
                <a:srgbClr val="000000"/>
              </a:solidFill>
            </a:endParaRP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 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x86  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2CPU, 64G RAM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36TB SATA HDD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>
                <a:solidFill>
                  <a:srgbClr val="000000"/>
                </a:solidFill>
              </a:rPr>
              <a:t>Linux</a:t>
            </a:r>
          </a:p>
          <a:p>
            <a:pPr eaLnBrk="0" latin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800" b="0" smtClean="0">
                <a:solidFill>
                  <a:srgbClr val="000000"/>
                </a:solidFill>
              </a:rPr>
              <a:t>Hadoop Ecosystem Clients(Hive,Spark</a:t>
            </a:r>
            <a:r>
              <a:rPr kumimoji="0" lang="ko-KR" altLang="en-US" sz="800" b="0" smtClean="0">
                <a:solidFill>
                  <a:srgbClr val="000000"/>
                </a:solidFill>
              </a:rPr>
              <a:t>등</a:t>
            </a:r>
            <a:r>
              <a:rPr kumimoji="0" lang="en-US" altLang="ko-KR" sz="800" b="0" smtClean="0">
                <a:solidFill>
                  <a:srgbClr val="000000"/>
                </a:solidFill>
              </a:rPr>
              <a:t>)</a:t>
            </a:r>
            <a:endParaRPr kumimoji="0" lang="en-US" altLang="ko-KR" sz="8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9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제목 5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9074150" cy="404812"/>
          </a:xfrm>
          <a:prstGeom prst="rect">
            <a:avLst/>
          </a:prstGeom>
        </p:spPr>
        <p:txBody>
          <a:bodyPr anchor="t"/>
          <a:lstStyle/>
          <a:p>
            <a:pPr algn="l" eaLnBrk="1" hangingPunct="1"/>
            <a:r>
              <a:rPr lang="en-US" altLang="ko-KR" sz="2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목표시스템 인프라 구성도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085333" y="5103443"/>
            <a:ext cx="2491873" cy="1428900"/>
          </a:xfrm>
          <a:prstGeom prst="roundRect">
            <a:avLst>
              <a:gd name="adj" fmla="val 5382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FFFFF"/>
              </a:solidFill>
              <a:latin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639023" y="3316640"/>
            <a:ext cx="4137675" cy="1402578"/>
          </a:xfrm>
          <a:prstGeom prst="roundRect">
            <a:avLst>
              <a:gd name="adj" fmla="val 5382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FFFFF"/>
              </a:solidFill>
              <a:latin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274997" y="1442296"/>
            <a:ext cx="3529556" cy="5056347"/>
          </a:xfrm>
          <a:prstGeom prst="roundRect">
            <a:avLst>
              <a:gd name="adj" fmla="val 5382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FFFFF"/>
              </a:solidFill>
              <a:latin typeface="맑은 고딕" pitchFamily="50" charset="-127"/>
            </a:endParaRPr>
          </a:p>
        </p:txBody>
      </p:sp>
      <p:grpSp>
        <p:nvGrpSpPr>
          <p:cNvPr id="11" name="그룹 322"/>
          <p:cNvGrpSpPr/>
          <p:nvPr/>
        </p:nvGrpSpPr>
        <p:grpSpPr>
          <a:xfrm>
            <a:off x="985778" y="5813654"/>
            <a:ext cx="2890302" cy="206000"/>
            <a:chOff x="952721" y="3522303"/>
            <a:chExt cx="3131160" cy="206000"/>
          </a:xfrm>
        </p:grpSpPr>
        <p:cxnSp>
          <p:nvCxnSpPr>
            <p:cNvPr id="194" name="직선 연결선 412"/>
            <p:cNvCxnSpPr>
              <a:cxnSpLocks noChangeShapeType="1"/>
            </p:cNvCxnSpPr>
            <p:nvPr/>
          </p:nvCxnSpPr>
          <p:spPr bwMode="auto">
            <a:xfrm flipV="1">
              <a:off x="2067153" y="3537921"/>
              <a:ext cx="2" cy="190382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" name="직선 연결선 412"/>
            <p:cNvCxnSpPr>
              <a:cxnSpLocks noChangeShapeType="1"/>
            </p:cNvCxnSpPr>
            <p:nvPr/>
          </p:nvCxnSpPr>
          <p:spPr bwMode="auto">
            <a:xfrm flipV="1">
              <a:off x="957068" y="3522303"/>
              <a:ext cx="0" cy="137451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6" name="직선 연결선 412"/>
            <p:cNvCxnSpPr>
              <a:cxnSpLocks noChangeShapeType="1"/>
            </p:cNvCxnSpPr>
            <p:nvPr/>
          </p:nvCxnSpPr>
          <p:spPr bwMode="auto">
            <a:xfrm>
              <a:off x="952721" y="3530543"/>
              <a:ext cx="3131160" cy="0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" name="직선 연결선 412"/>
            <p:cNvCxnSpPr>
              <a:cxnSpLocks noChangeShapeType="1"/>
            </p:cNvCxnSpPr>
            <p:nvPr/>
          </p:nvCxnSpPr>
          <p:spPr bwMode="auto">
            <a:xfrm flipV="1">
              <a:off x="3219785" y="3537919"/>
              <a:ext cx="0" cy="190384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2" name="직선 연결선 11"/>
          <p:cNvCxnSpPr/>
          <p:nvPr/>
        </p:nvCxnSpPr>
        <p:spPr bwMode="auto">
          <a:xfrm flipV="1">
            <a:off x="3907311" y="1336420"/>
            <a:ext cx="0" cy="4680035"/>
          </a:xfrm>
          <a:prstGeom prst="line">
            <a:avLst/>
          </a:prstGeom>
          <a:ln w="50800" cmpd="thickThin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80"/>
          <p:cNvSpPr>
            <a:spLocks noChangeArrowheads="1"/>
          </p:cNvSpPr>
          <p:nvPr/>
        </p:nvSpPr>
        <p:spPr bwMode="auto">
          <a:xfrm>
            <a:off x="342826" y="4198055"/>
            <a:ext cx="131638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1200" b="1" smtClean="0">
                <a:solidFill>
                  <a:srgbClr val="C00000"/>
                </a:solidFill>
                <a:latin typeface="맑은 고딕" pitchFamily="50" charset="-127"/>
              </a:rPr>
              <a:t>[</a:t>
            </a:r>
            <a:r>
              <a:rPr lang="ko-KR" altLang="en-US" sz="1200" b="1" smtClean="0">
                <a:solidFill>
                  <a:srgbClr val="C00000"/>
                </a:solidFill>
                <a:latin typeface="맑은 고딕" pitchFamily="50" charset="-127"/>
              </a:rPr>
              <a:t>데이터 </a:t>
            </a:r>
            <a:r>
              <a:rPr lang="ko-KR" altLang="en-US" sz="1200" b="1" err="1" smtClean="0">
                <a:solidFill>
                  <a:srgbClr val="C00000"/>
                </a:solidFill>
                <a:latin typeface="맑은 고딕" pitchFamily="50" charset="-127"/>
              </a:rPr>
              <a:t>노드</a:t>
            </a:r>
            <a:r>
              <a:rPr lang="en-US" altLang="ko-KR" sz="1200" b="1" smtClean="0">
                <a:solidFill>
                  <a:srgbClr val="C00000"/>
                </a:solidFill>
                <a:latin typeface="맑은 고딕" pitchFamily="50" charset="-127"/>
              </a:rPr>
              <a:t> 1] </a:t>
            </a:r>
            <a:endParaRPr lang="en-US" altLang="ko-KR" sz="1200" b="1" dirty="0">
              <a:solidFill>
                <a:srgbClr val="C00000"/>
              </a:solidFill>
              <a:latin typeface="맑은 고딕" pitchFamily="50" charset="-127"/>
            </a:endParaRPr>
          </a:p>
          <a:p>
            <a:pPr eaLnBrk="0" latinLnBrk="0" hangingPunct="0"/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</a:p>
          <a:p>
            <a:pPr eaLnBrk="0" latinLnBrk="0" hangingPunct="0"/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</a:rPr>
              <a:t>x86</a:t>
            </a:r>
          </a:p>
          <a:p>
            <a:pPr eaLnBrk="0" latinLnBrk="0" hangingPunct="0"/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</a:rPr>
              <a:t>2CPU, 64G RAM</a:t>
            </a:r>
          </a:p>
          <a:p>
            <a:pPr eaLnBrk="0" latinLnBrk="0" hangingPunct="0"/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</a:rPr>
              <a:t>36TB SATA HDD</a:t>
            </a:r>
          </a:p>
          <a:p>
            <a:pPr eaLnBrk="0" latinLnBrk="0" hangingPunct="0"/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</a:rPr>
              <a:t>Linux</a:t>
            </a:r>
          </a:p>
          <a:p>
            <a:pPr eaLnBrk="0" latinLnBrk="0" hangingPunct="0"/>
            <a:r>
              <a:rPr lang="en-US" altLang="ko-KR" sz="800" dirty="0" err="1" smtClean="0">
                <a:solidFill>
                  <a:srgbClr val="000000"/>
                </a:solidFill>
                <a:latin typeface="맑은 고딕" pitchFamily="50" charset="-127"/>
              </a:rPr>
              <a:t>DataNode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eaLnBrk="0" latinLnBrk="0" hangingPunct="0"/>
            <a:r>
              <a:rPr lang="en-US" altLang="ko-KR" sz="800" smtClean="0">
                <a:solidFill>
                  <a:srgbClr val="000000"/>
                </a:solidFill>
                <a:latin typeface="맑은 고딕" pitchFamily="50" charset="-127"/>
              </a:rPr>
              <a:t>TaskTracker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14" name="Picture 46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48"/>
          <a:stretch>
            <a:fillRect/>
          </a:stretch>
        </p:blipFill>
        <p:spPr bwMode="auto">
          <a:xfrm>
            <a:off x="416274" y="3913328"/>
            <a:ext cx="1039743" cy="27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6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48"/>
          <a:stretch>
            <a:fillRect/>
          </a:stretch>
        </p:blipFill>
        <p:spPr bwMode="auto">
          <a:xfrm>
            <a:off x="415902" y="1974184"/>
            <a:ext cx="1039743" cy="27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80"/>
          <p:cNvSpPr>
            <a:spLocks noChangeArrowheads="1"/>
          </p:cNvSpPr>
          <p:nvPr/>
        </p:nvSpPr>
        <p:spPr bwMode="auto">
          <a:xfrm>
            <a:off x="325624" y="2236520"/>
            <a:ext cx="1261884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1200" b="1" smtClean="0">
                <a:solidFill>
                  <a:srgbClr val="C00000"/>
                </a:solidFill>
                <a:latin typeface="맑은 고딕" pitchFamily="50" charset="-127"/>
              </a:rPr>
              <a:t>[</a:t>
            </a:r>
            <a:r>
              <a:rPr lang="ko-KR" altLang="en-US" sz="1200" b="1" smtClean="0">
                <a:solidFill>
                  <a:srgbClr val="C00000"/>
                </a:solidFill>
                <a:latin typeface="맑은 고딕" pitchFamily="50" charset="-127"/>
              </a:rPr>
              <a:t>마스터 </a:t>
            </a:r>
            <a:r>
              <a:rPr lang="ko-KR" altLang="en-US" sz="1200" b="1" err="1" smtClean="0">
                <a:solidFill>
                  <a:srgbClr val="C00000"/>
                </a:solidFill>
                <a:latin typeface="맑은 고딕" pitchFamily="50" charset="-127"/>
              </a:rPr>
              <a:t>노드</a:t>
            </a:r>
            <a:r>
              <a:rPr lang="ko-KR" altLang="en-US" sz="1200" b="1" smtClean="0">
                <a:solidFill>
                  <a:srgbClr val="C00000"/>
                </a:solidFill>
                <a:latin typeface="맑은 고딕" pitchFamily="50" charset="-127"/>
              </a:rPr>
              <a:t> </a:t>
            </a:r>
            <a:r>
              <a:rPr lang="en-US" altLang="ko-KR" sz="1200" b="1" smtClean="0">
                <a:solidFill>
                  <a:srgbClr val="C00000"/>
                </a:solidFill>
                <a:latin typeface="맑은 고딕" pitchFamily="50" charset="-127"/>
              </a:rPr>
              <a:t>1]</a:t>
            </a:r>
            <a:endParaRPr lang="en-US" altLang="ko-KR" sz="1200" b="1" dirty="0">
              <a:solidFill>
                <a:srgbClr val="C00000"/>
              </a:solidFill>
              <a:latin typeface="맑은 고딕" pitchFamily="50" charset="-127"/>
            </a:endParaRPr>
          </a:p>
          <a:p>
            <a:pPr eaLnBrk="0" latinLnBrk="0" hangingPunct="0"/>
            <a:endParaRPr lang="en-US" altLang="ko-KR" sz="800" dirty="0">
              <a:solidFill>
                <a:srgbClr val="000000"/>
              </a:solidFill>
              <a:latin typeface="맑은 고딕" pitchFamily="50" charset="-127"/>
            </a:endParaRPr>
          </a:p>
          <a:p>
            <a:pPr eaLnBrk="0" latinLnBrk="0" hangingPunct="0"/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</a:rPr>
              <a:t>x86</a:t>
            </a:r>
          </a:p>
          <a:p>
            <a:pPr eaLnBrk="0" latinLnBrk="0" hangingPunct="0"/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</a:rPr>
              <a:t>2CPU, 96G RAM</a:t>
            </a:r>
          </a:p>
          <a:p>
            <a:pPr eaLnBrk="0" latinLnBrk="0" hangingPunct="0"/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</a:rPr>
              <a:t>4TB SAS HDD</a:t>
            </a:r>
          </a:p>
          <a:p>
            <a:pPr eaLnBrk="0" latinLnBrk="0" hangingPunct="0"/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</a:rPr>
              <a:t>Linux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</a:endParaRPr>
          </a:p>
          <a:p>
            <a:pPr eaLnBrk="0" latinLnBrk="0" hangingPunct="0"/>
            <a:r>
              <a:rPr lang="en-US" altLang="ko-KR" sz="800" smtClean="0">
                <a:solidFill>
                  <a:srgbClr val="000000"/>
                </a:solidFill>
                <a:latin typeface="맑은 고딕" pitchFamily="50" charset="-127"/>
              </a:rPr>
              <a:t>NameNode(active)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eaLnBrk="0" latinLnBrk="0" hangingPunct="0"/>
            <a:r>
              <a:rPr lang="en-US" altLang="ko-KR" sz="800" smtClean="0">
                <a:solidFill>
                  <a:srgbClr val="000000"/>
                </a:solidFill>
                <a:latin typeface="맑은 고딕" pitchFamily="50" charset="-127"/>
              </a:rPr>
              <a:t>Metastore(Mysql)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</a:endParaRPr>
          </a:p>
          <a:p>
            <a:pPr eaLnBrk="0" latinLnBrk="0" hangingPunct="0"/>
            <a:endParaRPr lang="en-US" altLang="ko-KR" sz="800" dirty="0">
              <a:solidFill>
                <a:srgbClr val="000000"/>
              </a:solidFill>
              <a:latin typeface="맑은 고딕" pitchFamily="50" charset="-127"/>
            </a:endParaRPr>
          </a:p>
          <a:p>
            <a:pPr eaLnBrk="0" latinLnBrk="0" hangingPunct="0"/>
            <a:endParaRPr lang="en-US" altLang="ko-KR" sz="800" dirty="0">
              <a:solidFill>
                <a:srgbClr val="000000"/>
              </a:solidFill>
              <a:latin typeface="맑은 고딕" pitchFamily="50" charset="-127"/>
            </a:endParaRPr>
          </a:p>
          <a:p>
            <a:pPr eaLnBrk="0" latinLnBrk="0" hangingPunct="0"/>
            <a:endParaRPr lang="en-US" altLang="ko-KR" sz="800" dirty="0">
              <a:solidFill>
                <a:srgbClr val="FF0000"/>
              </a:solidFill>
              <a:latin typeface="맑은 고딕" pitchFamily="50" charset="-127"/>
            </a:endParaRPr>
          </a:p>
        </p:txBody>
      </p:sp>
      <p:sp>
        <p:nvSpPr>
          <p:cNvPr id="17" name="직사각형 80"/>
          <p:cNvSpPr>
            <a:spLocks noChangeArrowheads="1"/>
          </p:cNvSpPr>
          <p:nvPr/>
        </p:nvSpPr>
        <p:spPr bwMode="auto">
          <a:xfrm>
            <a:off x="1438203" y="2236520"/>
            <a:ext cx="128311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latinLnBrk="0" hangingPunct="0"/>
            <a:r>
              <a:rPr lang="en-US" altLang="ko-KR" sz="1200" b="1" smtClean="0">
                <a:solidFill>
                  <a:srgbClr val="C00000"/>
                </a:solidFill>
                <a:latin typeface="맑은 고딕" pitchFamily="50" charset="-127"/>
              </a:rPr>
              <a:t>[</a:t>
            </a:r>
            <a:r>
              <a:rPr lang="ko-KR" altLang="en-US" sz="1200" b="1" smtClean="0">
                <a:solidFill>
                  <a:srgbClr val="C00000"/>
                </a:solidFill>
                <a:latin typeface="맑은 고딕" pitchFamily="50" charset="-127"/>
              </a:rPr>
              <a:t>마스터 </a:t>
            </a:r>
            <a:r>
              <a:rPr lang="ko-KR" altLang="en-US" sz="1200" b="1" err="1" smtClean="0">
                <a:solidFill>
                  <a:srgbClr val="C00000"/>
                </a:solidFill>
                <a:latin typeface="맑은 고딕" pitchFamily="50" charset="-127"/>
              </a:rPr>
              <a:t>노드</a:t>
            </a:r>
            <a:r>
              <a:rPr lang="ko-KR" altLang="en-US" sz="1200" b="1" smtClean="0">
                <a:solidFill>
                  <a:srgbClr val="C00000"/>
                </a:solidFill>
                <a:latin typeface="맑은 고딕" pitchFamily="50" charset="-127"/>
              </a:rPr>
              <a:t> </a:t>
            </a:r>
            <a:r>
              <a:rPr lang="en-US" altLang="ko-KR" sz="1200" b="1" smtClean="0">
                <a:solidFill>
                  <a:srgbClr val="C00000"/>
                </a:solidFill>
                <a:latin typeface="맑은 고딕" pitchFamily="50" charset="-127"/>
              </a:rPr>
              <a:t>2]</a:t>
            </a:r>
            <a:endParaRPr lang="en-US" altLang="ko-KR" sz="1200" dirty="0">
              <a:solidFill>
                <a:srgbClr val="C00000"/>
              </a:solidFill>
              <a:latin typeface="맑은 고딕" pitchFamily="50" charset="-127"/>
            </a:endParaRPr>
          </a:p>
          <a:p>
            <a:pPr eaLnBrk="0" latinLnBrk="0" hangingPunct="0"/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eaLnBrk="0" latinLnBrk="0" hangingPunct="0"/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</a:rPr>
              <a:t>x86</a:t>
            </a:r>
          </a:p>
          <a:p>
            <a:pPr eaLnBrk="0" latinLnBrk="0" hangingPunct="0"/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</a:rPr>
              <a:t>2CPU, 96G RAM</a:t>
            </a:r>
          </a:p>
          <a:p>
            <a:pPr eaLnBrk="0" latinLnBrk="0" hangingPunct="0"/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</a:rPr>
              <a:t>4TB SAS HDD</a:t>
            </a:r>
          </a:p>
          <a:p>
            <a:pPr eaLnBrk="0" latinLnBrk="0" hangingPunct="0"/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</a:rPr>
              <a:t>Linux</a:t>
            </a:r>
          </a:p>
          <a:p>
            <a:pPr eaLnBrk="0" latinLnBrk="0" hangingPunct="0"/>
            <a:r>
              <a:rPr lang="en-US" altLang="ko-KR" sz="800" smtClean="0">
                <a:solidFill>
                  <a:srgbClr val="000000"/>
                </a:solidFill>
              </a:rPr>
              <a:t>2st NameNode(Stanby)</a:t>
            </a:r>
          </a:p>
          <a:p>
            <a:pPr eaLnBrk="0" latinLnBrk="0" hangingPunct="0"/>
            <a:r>
              <a:rPr lang="en-US" altLang="ko-KR" sz="800" smtClean="0">
                <a:solidFill>
                  <a:srgbClr val="000000"/>
                </a:solidFill>
                <a:latin typeface="맑은 고딕" pitchFamily="50" charset="-127"/>
              </a:rPr>
              <a:t>YARN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8" name="모서리가 둥근 직사각형 69"/>
          <p:cNvSpPr>
            <a:spLocks noChangeArrowheads="1"/>
          </p:cNvSpPr>
          <p:nvPr/>
        </p:nvSpPr>
        <p:spPr bwMode="auto">
          <a:xfrm>
            <a:off x="308759" y="1772132"/>
            <a:ext cx="3439016" cy="1597771"/>
          </a:xfrm>
          <a:prstGeom prst="roundRect">
            <a:avLst>
              <a:gd name="adj" fmla="val 1019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0" tIns="0" rIns="18000" bIns="0"/>
          <a:lstStyle/>
          <a:p>
            <a:pPr latinLnBrk="0"/>
            <a:endParaRPr lang="ko-KR" altLang="en-US">
              <a:solidFill>
                <a:srgbClr val="000000"/>
              </a:solidFill>
              <a:ea typeface="Arials"/>
              <a:cs typeface="Arials"/>
            </a:endParaRPr>
          </a:p>
        </p:txBody>
      </p:sp>
      <p:pic>
        <p:nvPicPr>
          <p:cNvPr id="19" name="Picture 46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48"/>
          <a:stretch>
            <a:fillRect/>
          </a:stretch>
        </p:blipFill>
        <p:spPr bwMode="auto">
          <a:xfrm>
            <a:off x="1517703" y="1972951"/>
            <a:ext cx="1039743" cy="27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80"/>
          <p:cNvSpPr>
            <a:spLocks noChangeArrowheads="1"/>
          </p:cNvSpPr>
          <p:nvPr/>
        </p:nvSpPr>
        <p:spPr bwMode="auto">
          <a:xfrm>
            <a:off x="2581206" y="2236519"/>
            <a:ext cx="128311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</a:rPr>
              <a:t>마스터 </a:t>
            </a:r>
            <a:r>
              <a:rPr lang="ko-KR" altLang="en-US" sz="1200" b="1" err="1" smtClean="0">
                <a:solidFill>
                  <a:srgbClr val="000000"/>
                </a:solidFill>
                <a:latin typeface="맑은 고딕" pitchFamily="50" charset="-127"/>
              </a:rPr>
              <a:t>노드</a:t>
            </a:r>
            <a:r>
              <a:rPr lang="ko-KR" altLang="en-US" sz="1200" b="1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200" b="1" smtClean="0">
                <a:solidFill>
                  <a:srgbClr val="000000"/>
                </a:solidFill>
                <a:latin typeface="맑은 고딕" pitchFamily="50" charset="-127"/>
              </a:rPr>
              <a:t>3</a:t>
            </a:r>
            <a:endParaRPr lang="en-US" altLang="ko-KR" sz="1200" dirty="0">
              <a:solidFill>
                <a:srgbClr val="000000"/>
              </a:solidFill>
              <a:latin typeface="맑은 고딕" pitchFamily="50" charset="-127"/>
            </a:endParaRPr>
          </a:p>
          <a:p>
            <a:pPr eaLnBrk="0" latinLnBrk="0" hangingPunct="0"/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</a:endParaRPr>
          </a:p>
          <a:p>
            <a:pPr eaLnBrk="0" latinLnBrk="0" hangingPunct="0"/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</a:rPr>
              <a:t>x86</a:t>
            </a:r>
          </a:p>
          <a:p>
            <a:pPr eaLnBrk="0" latinLnBrk="0" hangingPunct="0"/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</a:rPr>
              <a:t>2CPU, 96G RAM</a:t>
            </a:r>
          </a:p>
          <a:p>
            <a:pPr eaLnBrk="0" latinLnBrk="0" hangingPunct="0"/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</a:rPr>
              <a:t>4TB SAS HDD</a:t>
            </a:r>
          </a:p>
          <a:p>
            <a:pPr eaLnBrk="0" latinLnBrk="0" hangingPunct="0"/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</a:rPr>
              <a:t>Linux</a:t>
            </a:r>
          </a:p>
          <a:p>
            <a:pPr eaLnBrk="0" latinLnBrk="0" hangingPunct="0"/>
            <a:r>
              <a:rPr lang="en-US" altLang="ko-KR" sz="800" smtClean="0">
                <a:solidFill>
                  <a:srgbClr val="000000"/>
                </a:solidFill>
                <a:latin typeface="맑은 고딕" pitchFamily="50" charset="-127"/>
              </a:rPr>
              <a:t>Cluster Manager</a:t>
            </a:r>
          </a:p>
          <a:p>
            <a:pPr eaLnBrk="0" latinLnBrk="0" hangingPunct="0"/>
            <a:r>
              <a:rPr lang="en-US" altLang="ko-KR" sz="800" smtClean="0">
                <a:solidFill>
                  <a:srgbClr val="000000"/>
                </a:solidFill>
                <a:latin typeface="맑은 고딕" pitchFamily="50" charset="-127"/>
              </a:rPr>
              <a:t>Backup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21" name="Picture 46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48"/>
          <a:stretch>
            <a:fillRect/>
          </a:stretch>
        </p:blipFill>
        <p:spPr bwMode="auto">
          <a:xfrm>
            <a:off x="2581205" y="1975865"/>
            <a:ext cx="1039743" cy="27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그룹 338"/>
          <p:cNvGrpSpPr/>
          <p:nvPr/>
        </p:nvGrpSpPr>
        <p:grpSpPr>
          <a:xfrm>
            <a:off x="994991" y="1480435"/>
            <a:ext cx="2890302" cy="461468"/>
            <a:chOff x="849732" y="1457406"/>
            <a:chExt cx="3131160" cy="461468"/>
          </a:xfrm>
        </p:grpSpPr>
        <p:cxnSp>
          <p:nvCxnSpPr>
            <p:cNvPr id="189" name="직선 연결선 412"/>
            <p:cNvCxnSpPr>
              <a:cxnSpLocks noChangeShapeType="1"/>
            </p:cNvCxnSpPr>
            <p:nvPr/>
          </p:nvCxnSpPr>
          <p:spPr bwMode="auto">
            <a:xfrm flipV="1">
              <a:off x="2036676" y="1457406"/>
              <a:ext cx="0" cy="442716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직선 연결선 412"/>
            <p:cNvCxnSpPr>
              <a:cxnSpLocks noChangeShapeType="1"/>
            </p:cNvCxnSpPr>
            <p:nvPr/>
          </p:nvCxnSpPr>
          <p:spPr bwMode="auto">
            <a:xfrm flipV="1">
              <a:off x="862705" y="1460542"/>
              <a:ext cx="0" cy="442716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직선 연결선 412"/>
            <p:cNvCxnSpPr>
              <a:cxnSpLocks noChangeShapeType="1"/>
            </p:cNvCxnSpPr>
            <p:nvPr/>
          </p:nvCxnSpPr>
          <p:spPr bwMode="auto">
            <a:xfrm>
              <a:off x="849732" y="1468782"/>
              <a:ext cx="3131160" cy="0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2" name="TextBox 16"/>
            <p:cNvSpPr txBox="1">
              <a:spLocks noChangeArrowheads="1"/>
            </p:cNvSpPr>
            <p:nvPr/>
          </p:nvSpPr>
          <p:spPr bwMode="auto">
            <a:xfrm>
              <a:off x="1477450" y="1565418"/>
              <a:ext cx="1145861" cy="2462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dash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itchFamily="34" charset="0"/>
                  <a:ea typeface="HY태고딕"/>
                  <a:cs typeface="HY태고딕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itchFamily="34" charset="0"/>
                  <a:ea typeface="HY태고딕"/>
                  <a:cs typeface="HY태고딕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itchFamily="34" charset="0"/>
                  <a:ea typeface="HY태고딕"/>
                  <a:cs typeface="HY태고딕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itchFamily="34" charset="0"/>
                  <a:ea typeface="HY태고딕"/>
                  <a:cs typeface="HY태고딕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itchFamily="34" charset="0"/>
                  <a:ea typeface="HY태고딕"/>
                  <a:cs typeface="HY태고딕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itchFamily="34" charset="0"/>
                  <a:ea typeface="HY태고딕"/>
                  <a:cs typeface="HY태고딕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itchFamily="34" charset="0"/>
                  <a:ea typeface="HY태고딕"/>
                  <a:cs typeface="HY태고딕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itchFamily="34" charset="0"/>
                  <a:ea typeface="HY태고딕"/>
                  <a:cs typeface="HY태고딕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itchFamily="34" charset="0"/>
                  <a:ea typeface="HY태고딕"/>
                  <a:cs typeface="HY태고딕"/>
                </a:defRPr>
              </a:lvl9pPr>
            </a:lstStyle>
            <a:p>
              <a:pPr algn="ctr" eaLnBrk="1" hangingPunct="1"/>
              <a:r>
                <a:rPr lang="ko-KR" altLang="en-US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마스터 </a:t>
              </a:r>
              <a:r>
                <a:rPr lang="ko-KR" altLang="en-US" sz="1000" b="1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노드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93" name="직선 연결선 412"/>
            <p:cNvCxnSpPr>
              <a:cxnSpLocks noChangeShapeType="1"/>
            </p:cNvCxnSpPr>
            <p:nvPr/>
          </p:nvCxnSpPr>
          <p:spPr bwMode="auto">
            <a:xfrm flipV="1">
              <a:off x="3116796" y="1476158"/>
              <a:ext cx="0" cy="442716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그룹 344"/>
          <p:cNvGrpSpPr/>
          <p:nvPr/>
        </p:nvGrpSpPr>
        <p:grpSpPr>
          <a:xfrm>
            <a:off x="1518411" y="3920743"/>
            <a:ext cx="2387403" cy="546907"/>
            <a:chOff x="1560484" y="3875004"/>
            <a:chExt cx="2586353" cy="546907"/>
          </a:xfrm>
        </p:grpSpPr>
        <p:pic>
          <p:nvPicPr>
            <p:cNvPr id="185" name="Picture 46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48"/>
            <a:stretch>
              <a:fillRect/>
            </a:stretch>
          </p:blipFill>
          <p:spPr bwMode="auto">
            <a:xfrm>
              <a:off x="1604628" y="3875004"/>
              <a:ext cx="1126388" cy="27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6" name="Picture 46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48"/>
            <a:stretch>
              <a:fillRect/>
            </a:stretch>
          </p:blipFill>
          <p:spPr bwMode="auto">
            <a:xfrm>
              <a:off x="2782496" y="3879800"/>
              <a:ext cx="1126388" cy="27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7" name="직사각형 186"/>
            <p:cNvSpPr/>
            <p:nvPr/>
          </p:nvSpPr>
          <p:spPr>
            <a:xfrm>
              <a:off x="1560484" y="4144912"/>
              <a:ext cx="14260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latinLnBrk="0" hangingPunct="0"/>
              <a:r>
                <a:rPr lang="en-US" altLang="ko-KR" sz="1200" b="1" smtClean="0">
                  <a:solidFill>
                    <a:srgbClr val="C00000"/>
                  </a:solidFill>
                  <a:latin typeface="맑은 고딕" pitchFamily="50" charset="-127"/>
                </a:rPr>
                <a:t>[</a:t>
              </a:r>
              <a:r>
                <a:rPr lang="ko-KR" altLang="en-US" sz="1200" b="1" smtClean="0">
                  <a:solidFill>
                    <a:srgbClr val="C00000"/>
                  </a:solidFill>
                  <a:latin typeface="맑은 고딕" pitchFamily="50" charset="-127"/>
                </a:rPr>
                <a:t>데이터 </a:t>
              </a:r>
              <a:r>
                <a:rPr lang="ko-KR" altLang="en-US" sz="1200" b="1">
                  <a:solidFill>
                    <a:srgbClr val="C00000"/>
                  </a:solidFill>
                  <a:latin typeface="맑은 고딕" pitchFamily="50" charset="-127"/>
                </a:rPr>
                <a:t>노드</a:t>
              </a:r>
              <a:r>
                <a:rPr lang="en-US" altLang="ko-KR" sz="1200" b="1">
                  <a:solidFill>
                    <a:srgbClr val="C00000"/>
                  </a:solidFill>
                  <a:latin typeface="맑은 고딕" pitchFamily="50" charset="-127"/>
                </a:rPr>
                <a:t> </a:t>
              </a:r>
              <a:r>
                <a:rPr lang="en-US" altLang="ko-KR" sz="1200" b="1" smtClean="0">
                  <a:solidFill>
                    <a:srgbClr val="C00000"/>
                  </a:solidFill>
                  <a:latin typeface="맑은 고딕" pitchFamily="50" charset="-127"/>
                </a:rPr>
                <a:t>2] </a:t>
              </a:r>
              <a:endParaRPr lang="en-US" altLang="ko-KR" sz="1200" b="1" dirty="0">
                <a:solidFill>
                  <a:srgbClr val="C00000"/>
                </a:solidFill>
                <a:latin typeface="맑은 고딕" pitchFamily="50" charset="-127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720752" y="4144912"/>
              <a:ext cx="14260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latinLnBrk="0" hangingPunct="0"/>
              <a:r>
                <a:rPr lang="en-US" altLang="ko-KR" sz="1200" b="1">
                  <a:solidFill>
                    <a:srgbClr val="C00000"/>
                  </a:solidFill>
                  <a:latin typeface="맑은 고딕" pitchFamily="50" charset="-127"/>
                </a:rPr>
                <a:t>[</a:t>
              </a:r>
              <a:r>
                <a:rPr lang="ko-KR" altLang="en-US" sz="1200" b="1">
                  <a:solidFill>
                    <a:srgbClr val="C00000"/>
                  </a:solidFill>
                  <a:latin typeface="맑은 고딕" pitchFamily="50" charset="-127"/>
                </a:rPr>
                <a:t>데이터 노드</a:t>
              </a:r>
              <a:r>
                <a:rPr lang="en-US" altLang="ko-KR" sz="1200" b="1">
                  <a:solidFill>
                    <a:srgbClr val="C00000"/>
                  </a:solidFill>
                  <a:latin typeface="맑은 고딕" pitchFamily="50" charset="-127"/>
                </a:rPr>
                <a:t> </a:t>
              </a:r>
              <a:r>
                <a:rPr lang="en-US" altLang="ko-KR" sz="1200" b="1" smtClean="0">
                  <a:solidFill>
                    <a:srgbClr val="C00000"/>
                  </a:solidFill>
                  <a:latin typeface="맑은 고딕" pitchFamily="50" charset="-127"/>
                </a:rPr>
                <a:t>3] </a:t>
              </a:r>
              <a:endParaRPr lang="en-US" altLang="ko-KR" sz="1200" b="1" dirty="0">
                <a:solidFill>
                  <a:srgbClr val="C00000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24" name="그룹 349"/>
          <p:cNvGrpSpPr/>
          <p:nvPr/>
        </p:nvGrpSpPr>
        <p:grpSpPr>
          <a:xfrm>
            <a:off x="1498449" y="4655153"/>
            <a:ext cx="2264893" cy="535401"/>
            <a:chOff x="1575114" y="3875004"/>
            <a:chExt cx="2453635" cy="535401"/>
          </a:xfrm>
        </p:grpSpPr>
        <p:pic>
          <p:nvPicPr>
            <p:cNvPr id="181" name="Picture 46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48"/>
            <a:stretch>
              <a:fillRect/>
            </a:stretch>
          </p:blipFill>
          <p:spPr bwMode="auto">
            <a:xfrm>
              <a:off x="1604628" y="3875004"/>
              <a:ext cx="1126388" cy="27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46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48"/>
            <a:stretch>
              <a:fillRect/>
            </a:stretch>
          </p:blipFill>
          <p:spPr bwMode="auto">
            <a:xfrm>
              <a:off x="2782496" y="3879800"/>
              <a:ext cx="1126388" cy="27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" name="직사각형 182"/>
            <p:cNvSpPr/>
            <p:nvPr/>
          </p:nvSpPr>
          <p:spPr>
            <a:xfrm>
              <a:off x="1575114" y="4133406"/>
              <a:ext cx="13079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latinLnBrk="0" hangingPunct="0"/>
              <a:r>
                <a:rPr lang="ko-KR" altLang="en-US" sz="1200" b="1">
                  <a:solidFill>
                    <a:srgbClr val="000000"/>
                  </a:solidFill>
                  <a:latin typeface="맑은 고딕" pitchFamily="50" charset="-127"/>
                </a:rPr>
                <a:t>데이터 노드</a:t>
              </a:r>
              <a:r>
                <a:rPr lang="en-US" altLang="ko-KR" sz="1200" b="1">
                  <a:solidFill>
                    <a:srgbClr val="000000"/>
                  </a:solidFill>
                  <a:latin typeface="맑은 고딕" pitchFamily="50" charset="-127"/>
                </a:rPr>
                <a:t> </a:t>
              </a:r>
              <a:r>
                <a:rPr lang="en-US" altLang="ko-KR" sz="1200" b="1" smtClean="0">
                  <a:solidFill>
                    <a:srgbClr val="000000"/>
                  </a:solidFill>
                  <a:latin typeface="맑은 고딕" pitchFamily="50" charset="-127"/>
                </a:rPr>
                <a:t>4 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720752" y="4133406"/>
              <a:ext cx="13079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latinLnBrk="0" hangingPunct="0"/>
              <a:r>
                <a:rPr lang="ko-KR" altLang="en-US" sz="1200" b="1">
                  <a:solidFill>
                    <a:srgbClr val="000000"/>
                  </a:solidFill>
                  <a:latin typeface="맑은 고딕" pitchFamily="50" charset="-127"/>
                </a:rPr>
                <a:t>데이터 노드</a:t>
              </a:r>
              <a:r>
                <a:rPr lang="en-US" altLang="ko-KR" sz="1200" b="1">
                  <a:solidFill>
                    <a:srgbClr val="000000"/>
                  </a:solidFill>
                  <a:latin typeface="맑은 고딕" pitchFamily="50" charset="-127"/>
                </a:rPr>
                <a:t> </a:t>
              </a:r>
              <a:r>
                <a:rPr lang="en-US" altLang="ko-KR" sz="1200" b="1" smtClean="0">
                  <a:solidFill>
                    <a:srgbClr val="000000"/>
                  </a:solidFill>
                  <a:latin typeface="맑은 고딕" pitchFamily="50" charset="-127"/>
                </a:rPr>
                <a:t>5 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25" name="그룹 354"/>
          <p:cNvGrpSpPr/>
          <p:nvPr/>
        </p:nvGrpSpPr>
        <p:grpSpPr>
          <a:xfrm>
            <a:off x="1504672" y="5294562"/>
            <a:ext cx="2264893" cy="519093"/>
            <a:chOff x="1575114" y="3875004"/>
            <a:chExt cx="2453635" cy="519093"/>
          </a:xfrm>
        </p:grpSpPr>
        <p:pic>
          <p:nvPicPr>
            <p:cNvPr id="177" name="Picture 46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48"/>
            <a:stretch>
              <a:fillRect/>
            </a:stretch>
          </p:blipFill>
          <p:spPr bwMode="auto">
            <a:xfrm>
              <a:off x="1604628" y="3875004"/>
              <a:ext cx="1126388" cy="27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8" name="Picture 46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48"/>
            <a:stretch>
              <a:fillRect/>
            </a:stretch>
          </p:blipFill>
          <p:spPr bwMode="auto">
            <a:xfrm>
              <a:off x="2782496" y="3879800"/>
              <a:ext cx="1126388" cy="27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" name="직사각형 178"/>
            <p:cNvSpPr/>
            <p:nvPr/>
          </p:nvSpPr>
          <p:spPr>
            <a:xfrm>
              <a:off x="1575114" y="4117098"/>
              <a:ext cx="13079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latinLnBrk="0" hangingPunct="0"/>
              <a:r>
                <a:rPr lang="ko-KR" altLang="en-US" sz="1200" b="1">
                  <a:solidFill>
                    <a:srgbClr val="000000"/>
                  </a:solidFill>
                  <a:latin typeface="맑은 고딕" pitchFamily="50" charset="-127"/>
                </a:rPr>
                <a:t>데이터 노드</a:t>
              </a:r>
              <a:r>
                <a:rPr lang="en-US" altLang="ko-KR" sz="1200" b="1">
                  <a:solidFill>
                    <a:srgbClr val="000000"/>
                  </a:solidFill>
                  <a:latin typeface="맑은 고딕" pitchFamily="50" charset="-127"/>
                </a:rPr>
                <a:t> </a:t>
              </a:r>
              <a:r>
                <a:rPr lang="en-US" altLang="ko-KR" sz="1200" b="1" smtClean="0">
                  <a:solidFill>
                    <a:srgbClr val="000000"/>
                  </a:solidFill>
                  <a:latin typeface="맑은 고딕" pitchFamily="50" charset="-127"/>
                </a:rPr>
                <a:t>6 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2720752" y="4117098"/>
              <a:ext cx="13079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latinLnBrk="0" hangingPunct="0"/>
              <a:r>
                <a:rPr lang="ko-KR" altLang="en-US" sz="1200" b="1">
                  <a:solidFill>
                    <a:srgbClr val="000000"/>
                  </a:solidFill>
                  <a:latin typeface="맑은 고딕" pitchFamily="50" charset="-127"/>
                </a:rPr>
                <a:t>데이터 노드</a:t>
              </a:r>
              <a:r>
                <a:rPr lang="en-US" altLang="ko-KR" sz="1200" b="1">
                  <a:solidFill>
                    <a:srgbClr val="000000"/>
                  </a:solidFill>
                  <a:latin typeface="맑은 고딕" pitchFamily="50" charset="-127"/>
                </a:rPr>
                <a:t> </a:t>
              </a:r>
              <a:r>
                <a:rPr lang="en-US" altLang="ko-KR" sz="1200" b="1" smtClean="0">
                  <a:solidFill>
                    <a:srgbClr val="000000"/>
                  </a:solidFill>
                  <a:latin typeface="맑은 고딕" pitchFamily="50" charset="-127"/>
                </a:rPr>
                <a:t>7 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26" name="그룹 359"/>
          <p:cNvGrpSpPr/>
          <p:nvPr/>
        </p:nvGrpSpPr>
        <p:grpSpPr>
          <a:xfrm>
            <a:off x="1492893" y="5916655"/>
            <a:ext cx="2354662" cy="519093"/>
            <a:chOff x="1575114" y="3875004"/>
            <a:chExt cx="2550884" cy="519093"/>
          </a:xfrm>
        </p:grpSpPr>
        <p:pic>
          <p:nvPicPr>
            <p:cNvPr id="173" name="Picture 46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48"/>
            <a:stretch>
              <a:fillRect/>
            </a:stretch>
          </p:blipFill>
          <p:spPr bwMode="auto">
            <a:xfrm>
              <a:off x="1604628" y="3875004"/>
              <a:ext cx="1126388" cy="27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" name="Picture 46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48"/>
            <a:stretch>
              <a:fillRect/>
            </a:stretch>
          </p:blipFill>
          <p:spPr bwMode="auto">
            <a:xfrm>
              <a:off x="2782496" y="3879800"/>
              <a:ext cx="1126388" cy="27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" name="직사각형 174"/>
            <p:cNvSpPr/>
            <p:nvPr/>
          </p:nvSpPr>
          <p:spPr>
            <a:xfrm>
              <a:off x="1575114" y="4117098"/>
              <a:ext cx="13079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latinLnBrk="0" hangingPunct="0"/>
              <a:r>
                <a:rPr lang="ko-KR" altLang="en-US" sz="1200" b="1">
                  <a:solidFill>
                    <a:srgbClr val="000000"/>
                  </a:solidFill>
                  <a:latin typeface="맑은 고딕" pitchFamily="50" charset="-127"/>
                </a:rPr>
                <a:t>데이터 노드</a:t>
              </a:r>
              <a:r>
                <a:rPr lang="en-US" altLang="ko-KR" sz="1200" b="1">
                  <a:solidFill>
                    <a:srgbClr val="000000"/>
                  </a:solidFill>
                  <a:latin typeface="맑은 고딕" pitchFamily="50" charset="-127"/>
                </a:rPr>
                <a:t> </a:t>
              </a:r>
              <a:r>
                <a:rPr lang="en-US" altLang="ko-KR" sz="1200" b="1" smtClean="0">
                  <a:solidFill>
                    <a:srgbClr val="000000"/>
                  </a:solidFill>
                  <a:latin typeface="맑은 고딕" pitchFamily="50" charset="-127"/>
                </a:rPr>
                <a:t>9 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720752" y="4117098"/>
              <a:ext cx="14052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latinLnBrk="0" hangingPunct="0"/>
              <a:r>
                <a:rPr lang="ko-KR" altLang="en-US" sz="1200" b="1">
                  <a:solidFill>
                    <a:srgbClr val="000000"/>
                  </a:solidFill>
                  <a:latin typeface="맑은 고딕" pitchFamily="50" charset="-127"/>
                </a:rPr>
                <a:t>데이터 노드</a:t>
              </a:r>
              <a:r>
                <a:rPr lang="en-US" altLang="ko-KR" sz="1200" b="1">
                  <a:solidFill>
                    <a:srgbClr val="000000"/>
                  </a:solidFill>
                  <a:latin typeface="맑은 고딕" pitchFamily="50" charset="-127"/>
                </a:rPr>
                <a:t> </a:t>
              </a:r>
              <a:r>
                <a:rPr lang="en-US" altLang="ko-KR" sz="1200" b="1" smtClean="0">
                  <a:solidFill>
                    <a:srgbClr val="000000"/>
                  </a:solidFill>
                  <a:latin typeface="맑은 고딕" pitchFamily="50" charset="-127"/>
                </a:rPr>
                <a:t>10 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</p:grpSp>
      <p:pic>
        <p:nvPicPr>
          <p:cNvPr id="27" name="Picture 46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48"/>
          <a:stretch>
            <a:fillRect/>
          </a:stretch>
        </p:blipFill>
        <p:spPr bwMode="auto">
          <a:xfrm>
            <a:off x="409449" y="5921450"/>
            <a:ext cx="1039743" cy="27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52455" y="6158749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latinLnBrk="0" hangingPunct="0"/>
            <a:r>
              <a:rPr lang="ko-KR" altLang="en-US" sz="1200" b="1">
                <a:solidFill>
                  <a:srgbClr val="000000"/>
                </a:solidFill>
                <a:latin typeface="맑은 고딕" pitchFamily="50" charset="-127"/>
              </a:rPr>
              <a:t>데이터 노드</a:t>
            </a: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200" b="1" smtClean="0">
                <a:solidFill>
                  <a:srgbClr val="000000"/>
                </a:solidFill>
                <a:latin typeface="맑은 고딕" pitchFamily="50" charset="-127"/>
              </a:rPr>
              <a:t>8 </a:t>
            </a:r>
            <a:endParaRPr lang="en-US" altLang="ko-KR" sz="1200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grpSp>
        <p:nvGrpSpPr>
          <p:cNvPr id="29" name="그룹 366"/>
          <p:cNvGrpSpPr/>
          <p:nvPr/>
        </p:nvGrpSpPr>
        <p:grpSpPr>
          <a:xfrm>
            <a:off x="1988946" y="4482280"/>
            <a:ext cx="1887133" cy="206000"/>
            <a:chOff x="2093255" y="4257866"/>
            <a:chExt cx="2044394" cy="206000"/>
          </a:xfrm>
        </p:grpSpPr>
        <p:cxnSp>
          <p:nvCxnSpPr>
            <p:cNvPr id="170" name="직선 연결선 412"/>
            <p:cNvCxnSpPr>
              <a:cxnSpLocks noChangeShapeType="1"/>
            </p:cNvCxnSpPr>
            <p:nvPr/>
          </p:nvCxnSpPr>
          <p:spPr bwMode="auto">
            <a:xfrm flipV="1">
              <a:off x="3207687" y="4273484"/>
              <a:ext cx="2" cy="190382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" name="직선 연결선 412"/>
            <p:cNvCxnSpPr>
              <a:cxnSpLocks noChangeShapeType="1"/>
            </p:cNvCxnSpPr>
            <p:nvPr/>
          </p:nvCxnSpPr>
          <p:spPr bwMode="auto">
            <a:xfrm flipV="1">
              <a:off x="2097602" y="4257866"/>
              <a:ext cx="0" cy="137451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" name="직선 연결선 412"/>
            <p:cNvCxnSpPr>
              <a:cxnSpLocks noChangeShapeType="1"/>
            </p:cNvCxnSpPr>
            <p:nvPr/>
          </p:nvCxnSpPr>
          <p:spPr bwMode="auto">
            <a:xfrm>
              <a:off x="2093255" y="4266106"/>
              <a:ext cx="2044394" cy="0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그룹 370"/>
          <p:cNvGrpSpPr/>
          <p:nvPr/>
        </p:nvGrpSpPr>
        <p:grpSpPr>
          <a:xfrm>
            <a:off x="2020178" y="5146004"/>
            <a:ext cx="1887133" cy="206000"/>
            <a:chOff x="2093255" y="4257866"/>
            <a:chExt cx="2044394" cy="206000"/>
          </a:xfrm>
        </p:grpSpPr>
        <p:cxnSp>
          <p:nvCxnSpPr>
            <p:cNvPr id="167" name="직선 연결선 412"/>
            <p:cNvCxnSpPr>
              <a:cxnSpLocks noChangeShapeType="1"/>
            </p:cNvCxnSpPr>
            <p:nvPr/>
          </p:nvCxnSpPr>
          <p:spPr bwMode="auto">
            <a:xfrm flipV="1">
              <a:off x="3207687" y="4273484"/>
              <a:ext cx="2" cy="190382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" name="직선 연결선 412"/>
            <p:cNvCxnSpPr>
              <a:cxnSpLocks noChangeShapeType="1"/>
            </p:cNvCxnSpPr>
            <p:nvPr/>
          </p:nvCxnSpPr>
          <p:spPr bwMode="auto">
            <a:xfrm flipV="1">
              <a:off x="2097602" y="4257866"/>
              <a:ext cx="0" cy="137451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" name="직선 연결선 412"/>
            <p:cNvCxnSpPr>
              <a:cxnSpLocks noChangeShapeType="1"/>
            </p:cNvCxnSpPr>
            <p:nvPr/>
          </p:nvCxnSpPr>
          <p:spPr bwMode="auto">
            <a:xfrm>
              <a:off x="2093255" y="4266106"/>
              <a:ext cx="2044394" cy="0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1" name="직선 연결선 30"/>
          <p:cNvCxnSpPr/>
          <p:nvPr/>
        </p:nvCxnSpPr>
        <p:spPr bwMode="auto">
          <a:xfrm flipV="1">
            <a:off x="4535358" y="1336910"/>
            <a:ext cx="3408" cy="4679545"/>
          </a:xfrm>
          <a:prstGeom prst="line">
            <a:avLst/>
          </a:prstGeom>
          <a:ln w="50800" cmpd="thickThin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모서리가 둥근 직사각형 69"/>
          <p:cNvSpPr>
            <a:spLocks noChangeArrowheads="1"/>
          </p:cNvSpPr>
          <p:nvPr/>
        </p:nvSpPr>
        <p:spPr bwMode="auto">
          <a:xfrm>
            <a:off x="308760" y="3715744"/>
            <a:ext cx="3430926" cy="2749031"/>
          </a:xfrm>
          <a:prstGeom prst="roundRect">
            <a:avLst>
              <a:gd name="adj" fmla="val 1019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2000" tIns="0" rIns="18000" bIns="0"/>
          <a:lstStyle/>
          <a:p>
            <a:pPr latinLnBrk="0"/>
            <a:endParaRPr lang="ko-KR" altLang="en-US">
              <a:solidFill>
                <a:srgbClr val="000000"/>
              </a:solidFill>
              <a:ea typeface="Arials"/>
              <a:cs typeface="Arials"/>
            </a:endParaRPr>
          </a:p>
        </p:txBody>
      </p:sp>
      <p:grpSp>
        <p:nvGrpSpPr>
          <p:cNvPr id="33" name="그룹 376"/>
          <p:cNvGrpSpPr/>
          <p:nvPr/>
        </p:nvGrpSpPr>
        <p:grpSpPr>
          <a:xfrm>
            <a:off x="985992" y="3527824"/>
            <a:ext cx="2890302" cy="461468"/>
            <a:chOff x="849732" y="1457406"/>
            <a:chExt cx="3131160" cy="461468"/>
          </a:xfrm>
        </p:grpSpPr>
        <p:cxnSp>
          <p:nvCxnSpPr>
            <p:cNvPr id="162" name="직선 연결선 412"/>
            <p:cNvCxnSpPr>
              <a:cxnSpLocks noChangeShapeType="1"/>
            </p:cNvCxnSpPr>
            <p:nvPr/>
          </p:nvCxnSpPr>
          <p:spPr bwMode="auto">
            <a:xfrm flipV="1">
              <a:off x="2036676" y="1457406"/>
              <a:ext cx="0" cy="442716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직선 연결선 412"/>
            <p:cNvCxnSpPr>
              <a:cxnSpLocks noChangeShapeType="1"/>
            </p:cNvCxnSpPr>
            <p:nvPr/>
          </p:nvCxnSpPr>
          <p:spPr bwMode="auto">
            <a:xfrm flipV="1">
              <a:off x="862705" y="1460542"/>
              <a:ext cx="0" cy="442716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" name="직선 연결선 412"/>
            <p:cNvCxnSpPr>
              <a:cxnSpLocks noChangeShapeType="1"/>
            </p:cNvCxnSpPr>
            <p:nvPr/>
          </p:nvCxnSpPr>
          <p:spPr bwMode="auto">
            <a:xfrm>
              <a:off x="849732" y="1468782"/>
              <a:ext cx="3131160" cy="0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" name="TextBox 16"/>
            <p:cNvSpPr txBox="1">
              <a:spLocks noChangeArrowheads="1"/>
            </p:cNvSpPr>
            <p:nvPr/>
          </p:nvSpPr>
          <p:spPr bwMode="auto">
            <a:xfrm>
              <a:off x="1518857" y="1543514"/>
              <a:ext cx="1145861" cy="2462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  <a:prstDash val="dash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kumimoji="1" sz="1100">
                  <a:solidFill>
                    <a:schemeClr val="tx1"/>
                  </a:solidFill>
                  <a:latin typeface="Arial" pitchFamily="34" charset="0"/>
                  <a:ea typeface="HY태고딕"/>
                  <a:cs typeface="HY태고딕"/>
                </a:defRPr>
              </a:lvl1pPr>
              <a:lvl2pPr marL="742950" indent="-285750" eaLnBrk="0" hangingPunct="0">
                <a:defRPr kumimoji="1" sz="1100">
                  <a:solidFill>
                    <a:schemeClr val="tx1"/>
                  </a:solidFill>
                  <a:latin typeface="Arial" pitchFamily="34" charset="0"/>
                  <a:ea typeface="HY태고딕"/>
                  <a:cs typeface="HY태고딕"/>
                </a:defRPr>
              </a:lvl2pPr>
              <a:lvl3pPr marL="1143000" indent="-228600" eaLnBrk="0" hangingPunct="0">
                <a:defRPr kumimoji="1" sz="1100">
                  <a:solidFill>
                    <a:schemeClr val="tx1"/>
                  </a:solidFill>
                  <a:latin typeface="Arial" pitchFamily="34" charset="0"/>
                  <a:ea typeface="HY태고딕"/>
                  <a:cs typeface="HY태고딕"/>
                </a:defRPr>
              </a:lvl3pPr>
              <a:lvl4pPr marL="1600200" indent="-228600" eaLnBrk="0" hangingPunct="0">
                <a:defRPr kumimoji="1" sz="1100">
                  <a:solidFill>
                    <a:schemeClr val="tx1"/>
                  </a:solidFill>
                  <a:latin typeface="Arial" pitchFamily="34" charset="0"/>
                  <a:ea typeface="HY태고딕"/>
                  <a:cs typeface="HY태고딕"/>
                </a:defRPr>
              </a:lvl4pPr>
              <a:lvl5pPr marL="2057400" indent="-228600" eaLnBrk="0" hangingPunct="0">
                <a:defRPr kumimoji="1" sz="1100">
                  <a:solidFill>
                    <a:schemeClr val="tx1"/>
                  </a:solidFill>
                  <a:latin typeface="Arial" pitchFamily="34" charset="0"/>
                  <a:ea typeface="HY태고딕"/>
                  <a:cs typeface="HY태고딕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itchFamily="34" charset="0"/>
                  <a:ea typeface="HY태고딕"/>
                  <a:cs typeface="HY태고딕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itchFamily="34" charset="0"/>
                  <a:ea typeface="HY태고딕"/>
                  <a:cs typeface="HY태고딕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itchFamily="34" charset="0"/>
                  <a:ea typeface="HY태고딕"/>
                  <a:cs typeface="HY태고딕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>
                  <a:solidFill>
                    <a:schemeClr val="tx1"/>
                  </a:solidFill>
                  <a:latin typeface="Arial" pitchFamily="34" charset="0"/>
                  <a:ea typeface="HY태고딕"/>
                  <a:cs typeface="HY태고딕"/>
                </a:defRPr>
              </a:lvl9pPr>
            </a:lstStyle>
            <a:p>
              <a:pPr algn="ctr" eaLnBrk="1" hangingPunct="1"/>
              <a:r>
                <a:rPr lang="ko-KR" altLang="en-US" sz="1000" b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데이터 </a:t>
              </a:r>
              <a:r>
                <a:rPr lang="ko-KR" altLang="en-US" sz="1000" b="1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노드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6" name="직선 연결선 412"/>
            <p:cNvCxnSpPr>
              <a:cxnSpLocks noChangeShapeType="1"/>
            </p:cNvCxnSpPr>
            <p:nvPr/>
          </p:nvCxnSpPr>
          <p:spPr bwMode="auto">
            <a:xfrm flipV="1">
              <a:off x="3116796" y="1476158"/>
              <a:ext cx="0" cy="442716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직사각형 33"/>
          <p:cNvSpPr/>
          <p:nvPr/>
        </p:nvSpPr>
        <p:spPr bwMode="auto">
          <a:xfrm>
            <a:off x="1267327" y="1198734"/>
            <a:ext cx="1750328" cy="2441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kumimoji="1" lang="ko-KR" altLang="en-US" sz="1400" b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하둡 플랫폼</a:t>
            </a:r>
            <a:endParaRPr kumimoji="1" lang="ko-KR" altLang="en-US" sz="14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46" name="모서리가 둥근 직사각형 145"/>
          <p:cNvSpPr/>
          <p:nvPr/>
        </p:nvSpPr>
        <p:spPr bwMode="auto">
          <a:xfrm>
            <a:off x="4661179" y="1400973"/>
            <a:ext cx="4109205" cy="1481681"/>
          </a:xfrm>
          <a:prstGeom prst="roundRect">
            <a:avLst>
              <a:gd name="adj" fmla="val 5382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FFFFF"/>
              </a:solidFill>
              <a:latin typeface="맑은 고딕" pitchFamily="50" charset="-127"/>
            </a:endParaRPr>
          </a:p>
        </p:txBody>
      </p:sp>
      <p:grpSp>
        <p:nvGrpSpPr>
          <p:cNvPr id="147" name="그룹 385"/>
          <p:cNvGrpSpPr/>
          <p:nvPr/>
        </p:nvGrpSpPr>
        <p:grpSpPr>
          <a:xfrm>
            <a:off x="4848717" y="1611686"/>
            <a:ext cx="1204828" cy="1270968"/>
            <a:chOff x="11493824" y="4649859"/>
            <a:chExt cx="1305230" cy="1270968"/>
          </a:xfrm>
        </p:grpSpPr>
        <p:sp>
          <p:nvSpPr>
            <p:cNvPr id="160" name="직사각형 80"/>
            <p:cNvSpPr>
              <a:spLocks noChangeArrowheads="1"/>
            </p:cNvSpPr>
            <p:nvPr/>
          </p:nvSpPr>
          <p:spPr bwMode="auto">
            <a:xfrm>
              <a:off x="11493824" y="4905164"/>
              <a:ext cx="130523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latinLnBrk="0" hangingPunct="0"/>
              <a:r>
                <a:rPr lang="en-US" altLang="ko-KR" sz="1200" b="1" smtClean="0">
                  <a:solidFill>
                    <a:srgbClr val="C00000"/>
                  </a:solidFill>
                  <a:latin typeface="맑은 고딕" pitchFamily="50" charset="-127"/>
                </a:rPr>
                <a:t>[</a:t>
              </a:r>
              <a:r>
                <a:rPr lang="ko-KR" altLang="en-US" sz="1200" b="1" smtClean="0">
                  <a:solidFill>
                    <a:srgbClr val="C00000"/>
                  </a:solidFill>
                  <a:latin typeface="맑은 고딕" pitchFamily="50" charset="-127"/>
                </a:rPr>
                <a:t>수집 서버 </a:t>
              </a:r>
              <a:r>
                <a:rPr lang="en-US" altLang="ko-KR" sz="1200" b="1" smtClean="0">
                  <a:solidFill>
                    <a:srgbClr val="C00000"/>
                  </a:solidFill>
                  <a:latin typeface="맑은 고딕" pitchFamily="50" charset="-127"/>
                </a:rPr>
                <a:t>1] </a:t>
              </a:r>
              <a:endParaRPr lang="en-US" altLang="ko-KR" sz="1200" b="1" dirty="0" smtClean="0">
                <a:solidFill>
                  <a:srgbClr val="C00000"/>
                </a:solidFill>
                <a:latin typeface="맑은 고딕" pitchFamily="50" charset="-127"/>
              </a:endParaRPr>
            </a:p>
            <a:p>
              <a:pPr eaLnBrk="0" latinLnBrk="0" hangingPunct="0"/>
              <a:endParaRPr lang="en-US" altLang="ko-KR" sz="800" b="1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eaLnBrk="0" latinLnBrk="0" hangingPunct="0"/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x86</a:t>
              </a:r>
            </a:p>
            <a:p>
              <a:pPr eaLnBrk="0" latinLnBrk="0" hangingPunct="0"/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2CPU, 64G RAM</a:t>
              </a:r>
            </a:p>
            <a:p>
              <a:pPr eaLnBrk="0" latinLnBrk="0" hangingPunct="0"/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36TB </a:t>
              </a:r>
              <a:r>
                <a:rPr lang="en-US" altLang="ko-KR" sz="800" smtClean="0">
                  <a:solidFill>
                    <a:srgbClr val="000000"/>
                  </a:solidFill>
                  <a:latin typeface="맑은 고딕" pitchFamily="50" charset="-127"/>
                </a:rPr>
                <a:t>SATA HDD</a:t>
              </a:r>
            </a:p>
            <a:p>
              <a:pPr eaLnBrk="0" latinLnBrk="0" hangingPunct="0"/>
              <a:r>
                <a:rPr lang="en-US" altLang="ko-KR" sz="800" smtClean="0">
                  <a:solidFill>
                    <a:srgbClr val="000000"/>
                  </a:solidFill>
                  <a:latin typeface="맑은 고딕" pitchFamily="50" charset="-127"/>
                </a:rPr>
                <a:t>ETL</a:t>
              </a:r>
              <a:endParaRPr lang="en-US" altLang="ko-KR" sz="800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eaLnBrk="0" latinLnBrk="0" hangingPunct="0"/>
              <a:r>
                <a:rPr lang="en-US" altLang="ko-KR" sz="800" smtClean="0">
                  <a:solidFill>
                    <a:srgbClr val="000000"/>
                  </a:solidFill>
                  <a:latin typeface="맑은 고딕" pitchFamily="50" charset="-127"/>
                </a:rPr>
                <a:t>Linux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pic>
          <p:nvPicPr>
            <p:cNvPr id="161" name="Picture 46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48"/>
            <a:stretch>
              <a:fillRect/>
            </a:stretch>
          </p:blipFill>
          <p:spPr bwMode="auto">
            <a:xfrm>
              <a:off x="11578510" y="4649859"/>
              <a:ext cx="1126388" cy="27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8" name="그룹 386"/>
          <p:cNvGrpSpPr/>
          <p:nvPr/>
        </p:nvGrpSpPr>
        <p:grpSpPr>
          <a:xfrm>
            <a:off x="6070005" y="1605348"/>
            <a:ext cx="1204828" cy="1270968"/>
            <a:chOff x="11493824" y="4649859"/>
            <a:chExt cx="1305230" cy="1270968"/>
          </a:xfrm>
        </p:grpSpPr>
        <p:sp>
          <p:nvSpPr>
            <p:cNvPr id="158" name="직사각형 80"/>
            <p:cNvSpPr>
              <a:spLocks noChangeArrowheads="1"/>
            </p:cNvSpPr>
            <p:nvPr/>
          </p:nvSpPr>
          <p:spPr bwMode="auto">
            <a:xfrm>
              <a:off x="11493824" y="4905164"/>
              <a:ext cx="130523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latinLnBrk="0" hangingPunct="0"/>
              <a:r>
                <a:rPr lang="ko-KR" altLang="en-US" sz="1200" b="1" smtClean="0">
                  <a:solidFill>
                    <a:srgbClr val="000000"/>
                  </a:solidFill>
                  <a:latin typeface="맑은 고딕" pitchFamily="50" charset="-127"/>
                </a:rPr>
                <a:t>수집 서버 </a:t>
              </a:r>
              <a:r>
                <a:rPr lang="en-US" altLang="ko-KR" sz="1200" b="1" smtClean="0">
                  <a:solidFill>
                    <a:srgbClr val="000000"/>
                  </a:solidFill>
                  <a:latin typeface="맑은 고딕" pitchFamily="50" charset="-127"/>
                </a:rPr>
                <a:t>2 </a:t>
              </a:r>
              <a:endParaRPr lang="en-US" altLang="ko-KR" sz="1200" b="1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eaLnBrk="0" latinLnBrk="0" hangingPunct="0"/>
              <a:endParaRPr lang="en-US" altLang="ko-KR" sz="800" b="1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eaLnBrk="0" latinLnBrk="0" hangingPunct="0"/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x86</a:t>
              </a:r>
            </a:p>
            <a:p>
              <a:pPr eaLnBrk="0" latinLnBrk="0" hangingPunct="0"/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2CPU, 64G RAM</a:t>
              </a:r>
            </a:p>
            <a:p>
              <a:pPr eaLnBrk="0" latinLnBrk="0" hangingPunct="0"/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36TB </a:t>
              </a:r>
              <a:r>
                <a:rPr lang="en-US" altLang="ko-KR" sz="800" smtClean="0">
                  <a:solidFill>
                    <a:srgbClr val="000000"/>
                  </a:solidFill>
                  <a:latin typeface="맑은 고딕" pitchFamily="50" charset="-127"/>
                </a:rPr>
                <a:t>SATA HDD</a:t>
              </a:r>
            </a:p>
            <a:p>
              <a:pPr eaLnBrk="0" latinLnBrk="0" hangingPunct="0"/>
              <a:r>
                <a:rPr lang="en-US" altLang="ko-KR" sz="800" smtClean="0">
                  <a:solidFill>
                    <a:srgbClr val="000000"/>
                  </a:solidFill>
                  <a:latin typeface="맑은 고딕" pitchFamily="50" charset="-127"/>
                </a:rPr>
                <a:t>ETL</a:t>
              </a:r>
              <a:endParaRPr lang="en-US" altLang="ko-KR" sz="800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eaLnBrk="0" latinLnBrk="0" hangingPunct="0"/>
              <a:r>
                <a:rPr lang="en-US" altLang="ko-KR" sz="800" smtClean="0">
                  <a:solidFill>
                    <a:srgbClr val="000000"/>
                  </a:solidFill>
                  <a:latin typeface="맑은 고딕" pitchFamily="50" charset="-127"/>
                </a:rPr>
                <a:t>Linux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pic>
          <p:nvPicPr>
            <p:cNvPr id="159" name="Picture 46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48"/>
            <a:stretch>
              <a:fillRect/>
            </a:stretch>
          </p:blipFill>
          <p:spPr bwMode="auto">
            <a:xfrm>
              <a:off x="11578510" y="4649859"/>
              <a:ext cx="1126388" cy="27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9" name="그룹 387"/>
          <p:cNvGrpSpPr/>
          <p:nvPr/>
        </p:nvGrpSpPr>
        <p:grpSpPr>
          <a:xfrm>
            <a:off x="7266445" y="1605348"/>
            <a:ext cx="1403599" cy="1270968"/>
            <a:chOff x="11493823" y="4649859"/>
            <a:chExt cx="1520566" cy="1270968"/>
          </a:xfrm>
        </p:grpSpPr>
        <p:sp>
          <p:nvSpPr>
            <p:cNvPr id="156" name="직사각형 80"/>
            <p:cNvSpPr>
              <a:spLocks noChangeArrowheads="1"/>
            </p:cNvSpPr>
            <p:nvPr/>
          </p:nvSpPr>
          <p:spPr bwMode="auto">
            <a:xfrm>
              <a:off x="11493823" y="4905164"/>
              <a:ext cx="152056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latinLnBrk="0" hangingPunct="0"/>
              <a:r>
                <a:rPr lang="ko-KR" altLang="en-US" sz="1200" b="1" smtClean="0">
                  <a:solidFill>
                    <a:srgbClr val="000000"/>
                  </a:solidFill>
                  <a:latin typeface="맑은 고딕" pitchFamily="50" charset="-127"/>
                </a:rPr>
                <a:t>웹수집 서버</a:t>
              </a:r>
              <a:r>
                <a:rPr lang="en-US" altLang="ko-KR" sz="1200" b="1" smtClean="0">
                  <a:solidFill>
                    <a:srgbClr val="000000"/>
                  </a:solidFill>
                  <a:latin typeface="맑은 고딕" pitchFamily="50" charset="-127"/>
                </a:rPr>
                <a:t> </a:t>
              </a:r>
              <a:endParaRPr lang="en-US" altLang="ko-KR" sz="1200" b="1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eaLnBrk="0" latinLnBrk="0" hangingPunct="0"/>
              <a:endParaRPr lang="en-US" altLang="ko-KR" sz="800" b="1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eaLnBrk="0" latinLnBrk="0" hangingPunct="0"/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x86</a:t>
              </a:r>
            </a:p>
            <a:p>
              <a:pPr eaLnBrk="0" latinLnBrk="0" hangingPunct="0"/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2CPU, 64G RAM</a:t>
              </a:r>
            </a:p>
            <a:p>
              <a:pPr eaLnBrk="0" latinLnBrk="0" hangingPunct="0"/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36TB </a:t>
              </a:r>
              <a:r>
                <a:rPr lang="en-US" altLang="ko-KR" sz="800" smtClean="0">
                  <a:solidFill>
                    <a:srgbClr val="000000"/>
                  </a:solidFill>
                  <a:latin typeface="맑은 고딕" pitchFamily="50" charset="-127"/>
                </a:rPr>
                <a:t>SATA HDD</a:t>
              </a:r>
            </a:p>
            <a:p>
              <a:pPr eaLnBrk="0" latinLnBrk="0" hangingPunct="0"/>
              <a:r>
                <a:rPr lang="en-US" altLang="ko-KR" sz="800" smtClean="0">
                  <a:solidFill>
                    <a:srgbClr val="000000"/>
                  </a:solidFill>
                  <a:latin typeface="맑은 고딕" pitchFamily="50" charset="-127"/>
                </a:rPr>
                <a:t>Web </a:t>
              </a:r>
              <a:r>
                <a:rPr lang="en-US" altLang="ko-KR" sz="800" smtClean="0">
                  <a:solidFill>
                    <a:srgbClr val="000000"/>
                  </a:solidFill>
                  <a:latin typeface="맑은 고딕" pitchFamily="50" charset="-127"/>
                </a:rPr>
                <a:t>Crawler</a:t>
              </a:r>
            </a:p>
            <a:p>
              <a:pPr eaLnBrk="0" latinLnBrk="0" hangingPunct="0"/>
              <a:r>
                <a:rPr lang="en-US" altLang="ko-KR" sz="800" smtClean="0">
                  <a:solidFill>
                    <a:srgbClr val="000000"/>
                  </a:solidFill>
                </a:rPr>
                <a:t>LInux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pic>
          <p:nvPicPr>
            <p:cNvPr id="157" name="Picture 46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48"/>
            <a:stretch>
              <a:fillRect/>
            </a:stretch>
          </p:blipFill>
          <p:spPr bwMode="auto">
            <a:xfrm>
              <a:off x="11578510" y="4649859"/>
              <a:ext cx="1126388" cy="27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0" name="직사각형 149"/>
          <p:cNvSpPr/>
          <p:nvPr/>
        </p:nvSpPr>
        <p:spPr bwMode="auto">
          <a:xfrm>
            <a:off x="5820152" y="1141110"/>
            <a:ext cx="1750328" cy="2441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kumimoji="1" lang="ko-KR" altLang="en-US" sz="1400" b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수집 플랫폼</a:t>
            </a:r>
            <a:endParaRPr kumimoji="1" lang="ko-KR" altLang="en-US" sz="14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51" name="그룹 389"/>
          <p:cNvGrpSpPr/>
          <p:nvPr/>
        </p:nvGrpSpPr>
        <p:grpSpPr>
          <a:xfrm>
            <a:off x="4565161" y="1489137"/>
            <a:ext cx="3356681" cy="205999"/>
            <a:chOff x="4808984" y="4936770"/>
            <a:chExt cx="3636404" cy="205999"/>
          </a:xfrm>
        </p:grpSpPr>
        <p:cxnSp>
          <p:nvCxnSpPr>
            <p:cNvPr id="152" name="직선 연결선 412"/>
            <p:cNvCxnSpPr>
              <a:cxnSpLocks noChangeShapeType="1"/>
            </p:cNvCxnSpPr>
            <p:nvPr/>
          </p:nvCxnSpPr>
          <p:spPr bwMode="auto">
            <a:xfrm flipV="1">
              <a:off x="7211089" y="4951773"/>
              <a:ext cx="2" cy="190382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" name="직선 연결선 412"/>
            <p:cNvCxnSpPr>
              <a:cxnSpLocks noChangeShapeType="1"/>
            </p:cNvCxnSpPr>
            <p:nvPr/>
          </p:nvCxnSpPr>
          <p:spPr bwMode="auto">
            <a:xfrm flipV="1">
              <a:off x="5853100" y="4936770"/>
              <a:ext cx="0" cy="205999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" name="직선 연결선 412"/>
            <p:cNvCxnSpPr>
              <a:cxnSpLocks noChangeShapeType="1"/>
            </p:cNvCxnSpPr>
            <p:nvPr/>
          </p:nvCxnSpPr>
          <p:spPr bwMode="auto">
            <a:xfrm>
              <a:off x="4808984" y="4941168"/>
              <a:ext cx="3636404" cy="0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" name="직선 연결선 412"/>
            <p:cNvCxnSpPr>
              <a:cxnSpLocks noChangeShapeType="1"/>
            </p:cNvCxnSpPr>
            <p:nvPr/>
          </p:nvCxnSpPr>
          <p:spPr bwMode="auto">
            <a:xfrm flipV="1">
              <a:off x="8438073" y="4942409"/>
              <a:ext cx="0" cy="190384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직사각형 36"/>
          <p:cNvSpPr/>
          <p:nvPr/>
        </p:nvSpPr>
        <p:spPr bwMode="auto">
          <a:xfrm>
            <a:off x="5483039" y="4918597"/>
            <a:ext cx="1750328" cy="2441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kumimoji="1" lang="ko-KR" altLang="en-US" sz="1400" b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서비스 플랫폼</a:t>
            </a:r>
            <a:endParaRPr kumimoji="1" lang="ko-KR" altLang="en-US" sz="14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38" name="그룹 404"/>
          <p:cNvGrpSpPr/>
          <p:nvPr/>
        </p:nvGrpSpPr>
        <p:grpSpPr>
          <a:xfrm>
            <a:off x="3753153" y="1177907"/>
            <a:ext cx="818847" cy="641125"/>
            <a:chOff x="5034844" y="3208843"/>
            <a:chExt cx="826800" cy="641125"/>
          </a:xfrm>
        </p:grpSpPr>
        <p:pic>
          <p:nvPicPr>
            <p:cNvPr id="142" name="Picture 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4844" y="3208843"/>
              <a:ext cx="373352" cy="182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직사각형 142"/>
            <p:cNvSpPr/>
            <p:nvPr/>
          </p:nvSpPr>
          <p:spPr>
            <a:xfrm>
              <a:off x="5201848" y="3388303"/>
              <a:ext cx="6597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0" latinLnBrk="0" hangingPunct="0"/>
              <a:r>
                <a:rPr lang="en-US" altLang="ko-KR" sz="1200" b="1" smtClean="0">
                  <a:solidFill>
                    <a:srgbClr val="000000"/>
                  </a:solidFill>
                  <a:latin typeface="맑은 고딕" pitchFamily="50" charset="-127"/>
                </a:rPr>
                <a:t>L2</a:t>
              </a:r>
            </a:p>
            <a:p>
              <a:pPr lvl="0" algn="ctr" eaLnBrk="0" latinLnBrk="0" hangingPunct="0"/>
              <a:r>
                <a:rPr lang="en-US" altLang="ko-KR" sz="1200" b="1" smtClean="0">
                  <a:solidFill>
                    <a:srgbClr val="000000"/>
                  </a:solidFill>
                  <a:latin typeface="맑은 고딕" pitchFamily="50" charset="-127"/>
                </a:rPr>
                <a:t>Switch</a:t>
              </a:r>
              <a:endParaRPr lang="en-US" altLang="ko-KR" sz="1200" b="1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</p:grpSp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280" y="1172425"/>
            <a:ext cx="369761" cy="18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5809301" y="3064611"/>
            <a:ext cx="1750328" cy="2441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kumimoji="1" lang="ko-KR" altLang="en-US" sz="1400" b="1">
                <a:solidFill>
                  <a:schemeClr val="bg1"/>
                </a:solidFill>
                <a:latin typeface="+mn-ea"/>
                <a:ea typeface="+mn-ea"/>
                <a:cs typeface="+mn-cs"/>
              </a:rPr>
              <a:t>분석 플랫폼</a:t>
            </a:r>
            <a:endParaRPr kumimoji="1" lang="ko-KR" altLang="en-US" sz="1400" b="1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47" name="그룹 475"/>
          <p:cNvGrpSpPr/>
          <p:nvPr/>
        </p:nvGrpSpPr>
        <p:grpSpPr>
          <a:xfrm>
            <a:off x="4538766" y="3397080"/>
            <a:ext cx="3968926" cy="205999"/>
            <a:chOff x="4916996" y="1277192"/>
            <a:chExt cx="4446728" cy="205999"/>
          </a:xfrm>
        </p:grpSpPr>
        <p:cxnSp>
          <p:nvCxnSpPr>
            <p:cNvPr id="78" name="직선 연결선 412"/>
            <p:cNvCxnSpPr>
              <a:cxnSpLocks noChangeShapeType="1"/>
            </p:cNvCxnSpPr>
            <p:nvPr/>
          </p:nvCxnSpPr>
          <p:spPr bwMode="auto">
            <a:xfrm flipV="1">
              <a:off x="7998773" y="1292809"/>
              <a:ext cx="2" cy="190382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직선 연결선 412"/>
            <p:cNvCxnSpPr>
              <a:cxnSpLocks noChangeShapeType="1"/>
            </p:cNvCxnSpPr>
            <p:nvPr/>
          </p:nvCxnSpPr>
          <p:spPr bwMode="auto">
            <a:xfrm flipV="1">
              <a:off x="6066850" y="1277192"/>
              <a:ext cx="0" cy="205999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직선 연결선 412"/>
            <p:cNvCxnSpPr>
              <a:cxnSpLocks noChangeShapeType="1"/>
            </p:cNvCxnSpPr>
            <p:nvPr/>
          </p:nvCxnSpPr>
          <p:spPr bwMode="auto">
            <a:xfrm>
              <a:off x="4916996" y="1282204"/>
              <a:ext cx="4446728" cy="0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직선 연결선 412"/>
            <p:cNvCxnSpPr>
              <a:cxnSpLocks noChangeShapeType="1"/>
            </p:cNvCxnSpPr>
            <p:nvPr/>
          </p:nvCxnSpPr>
          <p:spPr bwMode="auto">
            <a:xfrm flipV="1">
              <a:off x="9354779" y="1283445"/>
              <a:ext cx="0" cy="190384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그룹 499"/>
          <p:cNvGrpSpPr/>
          <p:nvPr/>
        </p:nvGrpSpPr>
        <p:grpSpPr>
          <a:xfrm>
            <a:off x="5290453" y="5516063"/>
            <a:ext cx="1204828" cy="1024746"/>
            <a:chOff x="11493824" y="4649859"/>
            <a:chExt cx="1305230" cy="1024746"/>
          </a:xfrm>
        </p:grpSpPr>
        <p:sp>
          <p:nvSpPr>
            <p:cNvPr id="72" name="직사각형 80"/>
            <p:cNvSpPr>
              <a:spLocks noChangeArrowheads="1"/>
            </p:cNvSpPr>
            <p:nvPr/>
          </p:nvSpPr>
          <p:spPr bwMode="auto">
            <a:xfrm>
              <a:off x="11493824" y="4905164"/>
              <a:ext cx="130523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latinLnBrk="0" hangingPunct="0"/>
              <a:r>
                <a:rPr lang="ko-KR" altLang="en-US" sz="1200" b="1" smtClean="0">
                  <a:solidFill>
                    <a:srgbClr val="000000"/>
                  </a:solidFill>
                  <a:latin typeface="맑은 고딕" pitchFamily="50" charset="-127"/>
                </a:rPr>
                <a:t>포털 서버 </a:t>
              </a:r>
              <a:r>
                <a:rPr lang="en-US" altLang="ko-KR" sz="1200" b="1">
                  <a:solidFill>
                    <a:srgbClr val="000000"/>
                  </a:solidFill>
                  <a:latin typeface="맑은 고딕" pitchFamily="50" charset="-127"/>
                </a:rPr>
                <a:t>1</a:t>
              </a:r>
              <a:r>
                <a:rPr lang="en-US" altLang="ko-KR" sz="1200" b="1" smtClean="0">
                  <a:solidFill>
                    <a:srgbClr val="000000"/>
                  </a:solidFill>
                  <a:latin typeface="맑은 고딕" pitchFamily="50" charset="-127"/>
                </a:rPr>
                <a:t> </a:t>
              </a:r>
              <a:endParaRPr lang="en-US" altLang="ko-KR" sz="1200" b="1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eaLnBrk="0" latinLnBrk="0" hangingPunct="0"/>
              <a:r>
                <a:rPr lang="en-US" altLang="ko-KR" sz="800" smtClean="0">
                  <a:solidFill>
                    <a:srgbClr val="000000"/>
                  </a:solidFill>
                  <a:latin typeface="맑은 고딕" pitchFamily="50" charset="-127"/>
                </a:rPr>
                <a:t>x86</a:t>
              </a:r>
              <a:endParaRPr lang="en-US" altLang="ko-KR" sz="800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eaLnBrk="0" latinLnBrk="0" hangingPunct="0"/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2CPU, 64G RAM</a:t>
              </a:r>
            </a:p>
            <a:p>
              <a:pPr eaLnBrk="0" latinLnBrk="0" hangingPunct="0"/>
              <a:r>
                <a:rPr lang="en-US" altLang="ko-KR" sz="800">
                  <a:solidFill>
                    <a:srgbClr val="000000"/>
                  </a:solidFill>
                </a:rPr>
                <a:t>8</a:t>
              </a:r>
              <a:r>
                <a:rPr lang="en-US" altLang="ko-KR" sz="800" smtClean="0">
                  <a:solidFill>
                    <a:srgbClr val="000000"/>
                  </a:solidFill>
                  <a:latin typeface="맑은 고딕" pitchFamily="50" charset="-127"/>
                </a:rPr>
                <a:t>TB </a:t>
              </a:r>
              <a:r>
                <a:rPr lang="en-US" altLang="ko-KR" sz="800" smtClean="0">
                  <a:solidFill>
                    <a:srgbClr val="000000"/>
                  </a:solidFill>
                  <a:latin typeface="맑은 고딕" pitchFamily="50" charset="-127"/>
                </a:rPr>
                <a:t>SATA HDD</a:t>
              </a:r>
            </a:p>
            <a:p>
              <a:pPr eaLnBrk="0" latinLnBrk="0" hangingPunct="0"/>
              <a:r>
                <a:rPr lang="en-US" altLang="ko-KR" sz="800" smtClean="0">
                  <a:solidFill>
                    <a:srgbClr val="000000"/>
                  </a:solidFill>
                  <a:latin typeface="맑은 고딕" pitchFamily="50" charset="-127"/>
                </a:rPr>
                <a:t>WebServer/WAS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pic>
          <p:nvPicPr>
            <p:cNvPr id="73" name="Picture 46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48"/>
            <a:stretch>
              <a:fillRect/>
            </a:stretch>
          </p:blipFill>
          <p:spPr bwMode="auto">
            <a:xfrm>
              <a:off x="11578510" y="4649859"/>
              <a:ext cx="1126388" cy="27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" name="그룹 502"/>
          <p:cNvGrpSpPr/>
          <p:nvPr/>
        </p:nvGrpSpPr>
        <p:grpSpPr>
          <a:xfrm>
            <a:off x="6392144" y="5515228"/>
            <a:ext cx="1403599" cy="1024746"/>
            <a:chOff x="11493823" y="4649859"/>
            <a:chExt cx="1520566" cy="1024746"/>
          </a:xfrm>
        </p:grpSpPr>
        <p:sp>
          <p:nvSpPr>
            <p:cNvPr id="70" name="직사각형 80"/>
            <p:cNvSpPr>
              <a:spLocks noChangeArrowheads="1"/>
            </p:cNvSpPr>
            <p:nvPr/>
          </p:nvSpPr>
          <p:spPr bwMode="auto">
            <a:xfrm>
              <a:off x="11493823" y="4905164"/>
              <a:ext cx="152056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latinLnBrk="0" hangingPunct="0"/>
              <a:r>
                <a:rPr lang="ko-KR" altLang="en-US" sz="1200" b="1" smtClean="0">
                  <a:solidFill>
                    <a:srgbClr val="000000"/>
                  </a:solidFill>
                  <a:latin typeface="맑은 고딕" pitchFamily="50" charset="-127"/>
                </a:rPr>
                <a:t>포</a:t>
              </a:r>
              <a:r>
                <a:rPr lang="ko-KR" altLang="en-US" sz="1200" b="1">
                  <a:solidFill>
                    <a:srgbClr val="000000"/>
                  </a:solidFill>
                  <a:latin typeface="맑은 고딕" pitchFamily="50" charset="-127"/>
                </a:rPr>
                <a:t>털</a:t>
              </a:r>
              <a:r>
                <a:rPr lang="ko-KR" altLang="en-US" sz="1200" b="1" smtClean="0">
                  <a:solidFill>
                    <a:srgbClr val="000000"/>
                  </a:solidFill>
                  <a:latin typeface="맑은 고딕" pitchFamily="50" charset="-127"/>
                </a:rPr>
                <a:t> 서버</a:t>
              </a:r>
              <a:r>
                <a:rPr lang="en-US" altLang="ko-KR" sz="1200" b="1" smtClean="0">
                  <a:solidFill>
                    <a:srgbClr val="000000"/>
                  </a:solidFill>
                  <a:latin typeface="맑은 고딕" pitchFamily="50" charset="-127"/>
                </a:rPr>
                <a:t> 2</a:t>
              </a:r>
              <a:endParaRPr lang="en-US" altLang="ko-KR" sz="1200" b="1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eaLnBrk="0" latinLnBrk="0" hangingPunct="0"/>
              <a:r>
                <a:rPr lang="en-US" altLang="ko-KR" sz="800" smtClean="0">
                  <a:solidFill>
                    <a:srgbClr val="000000"/>
                  </a:solidFill>
                  <a:latin typeface="맑은 고딕" pitchFamily="50" charset="-127"/>
                </a:rPr>
                <a:t>x86</a:t>
              </a:r>
              <a:endParaRPr lang="en-US" altLang="ko-KR" sz="800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eaLnBrk="0" latinLnBrk="0" hangingPunct="0"/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2CPU, 64G RAM</a:t>
              </a:r>
            </a:p>
            <a:p>
              <a:pPr eaLnBrk="0" latinLnBrk="0" hangingPunct="0"/>
              <a:r>
                <a:rPr lang="en-US" altLang="ko-KR" sz="800">
                  <a:solidFill>
                    <a:srgbClr val="000000"/>
                  </a:solidFill>
                </a:rPr>
                <a:t>8</a:t>
              </a:r>
              <a:r>
                <a:rPr lang="en-US" altLang="ko-KR" sz="800" smtClean="0">
                  <a:solidFill>
                    <a:srgbClr val="000000"/>
                  </a:solidFill>
                  <a:latin typeface="맑은 고딕" pitchFamily="50" charset="-127"/>
                </a:rPr>
                <a:t>TB </a:t>
              </a:r>
              <a:r>
                <a:rPr lang="en-US" altLang="ko-KR" sz="800" smtClean="0">
                  <a:solidFill>
                    <a:srgbClr val="000000"/>
                  </a:solidFill>
                  <a:latin typeface="맑은 고딕" pitchFamily="50" charset="-127"/>
                </a:rPr>
                <a:t>SATA HDD</a:t>
              </a:r>
            </a:p>
            <a:p>
              <a:pPr eaLnBrk="0" latinLnBrk="0" hangingPunct="0"/>
              <a:r>
                <a:rPr lang="en-US" altLang="ko-KR" sz="800">
                  <a:solidFill>
                    <a:srgbClr val="000000"/>
                  </a:solidFill>
                  <a:latin typeface="맑은 고딕" pitchFamily="50" charset="-127"/>
                </a:rPr>
                <a:t>WebServer/WAS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pic>
          <p:nvPicPr>
            <p:cNvPr id="71" name="Picture 46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48"/>
            <a:stretch>
              <a:fillRect/>
            </a:stretch>
          </p:blipFill>
          <p:spPr bwMode="auto">
            <a:xfrm>
              <a:off x="11578510" y="4649859"/>
              <a:ext cx="1126388" cy="27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5" name="그룹 511"/>
          <p:cNvGrpSpPr/>
          <p:nvPr/>
        </p:nvGrpSpPr>
        <p:grpSpPr>
          <a:xfrm>
            <a:off x="4535358" y="5284004"/>
            <a:ext cx="2402262" cy="231224"/>
            <a:chOff x="4987017" y="5204046"/>
            <a:chExt cx="2602451" cy="231224"/>
          </a:xfrm>
        </p:grpSpPr>
        <p:cxnSp>
          <p:nvCxnSpPr>
            <p:cNvPr id="67" name="직선 연결선 412"/>
            <p:cNvCxnSpPr>
              <a:cxnSpLocks noChangeShapeType="1"/>
            </p:cNvCxnSpPr>
            <p:nvPr/>
          </p:nvCxnSpPr>
          <p:spPr bwMode="auto">
            <a:xfrm flipV="1">
              <a:off x="7581292" y="5204400"/>
              <a:ext cx="2" cy="230870"/>
            </a:xfrm>
            <a:prstGeom prst="line">
              <a:avLst/>
            </a:prstGeom>
            <a:noFill/>
            <a:ln w="254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직선 연결선 412"/>
            <p:cNvCxnSpPr>
              <a:cxnSpLocks noChangeShapeType="1"/>
            </p:cNvCxnSpPr>
            <p:nvPr/>
          </p:nvCxnSpPr>
          <p:spPr bwMode="auto">
            <a:xfrm>
              <a:off x="4987017" y="5205012"/>
              <a:ext cx="2602451" cy="0"/>
            </a:xfrm>
            <a:prstGeom prst="line">
              <a:avLst/>
            </a:prstGeom>
            <a:noFill/>
            <a:ln w="254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직선 연결선 412"/>
            <p:cNvCxnSpPr>
              <a:cxnSpLocks noChangeShapeType="1"/>
            </p:cNvCxnSpPr>
            <p:nvPr/>
          </p:nvCxnSpPr>
          <p:spPr bwMode="auto">
            <a:xfrm flipV="1">
              <a:off x="6208061" y="5204046"/>
              <a:ext cx="0" cy="231224"/>
            </a:xfrm>
            <a:prstGeom prst="line">
              <a:avLst/>
            </a:prstGeom>
            <a:noFill/>
            <a:ln w="25400" algn="ctr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8" name="그룹 385"/>
          <p:cNvGrpSpPr/>
          <p:nvPr/>
        </p:nvGrpSpPr>
        <p:grpSpPr>
          <a:xfrm>
            <a:off x="4912088" y="3507346"/>
            <a:ext cx="1331411" cy="1270968"/>
            <a:chOff x="11493823" y="4649859"/>
            <a:chExt cx="1442362" cy="1270968"/>
          </a:xfrm>
        </p:grpSpPr>
        <p:sp>
          <p:nvSpPr>
            <p:cNvPr id="199" name="직사각형 80"/>
            <p:cNvSpPr>
              <a:spLocks noChangeArrowheads="1"/>
            </p:cNvSpPr>
            <p:nvPr/>
          </p:nvSpPr>
          <p:spPr bwMode="auto">
            <a:xfrm>
              <a:off x="11493823" y="4905164"/>
              <a:ext cx="144236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latinLnBrk="0" hangingPunct="0"/>
              <a:r>
                <a:rPr lang="en-US" altLang="ko-KR" sz="1200" b="1" smtClean="0">
                  <a:solidFill>
                    <a:srgbClr val="C00000"/>
                  </a:solidFill>
                  <a:latin typeface="맑은 고딕" pitchFamily="50" charset="-127"/>
                </a:rPr>
                <a:t>[</a:t>
              </a:r>
              <a:r>
                <a:rPr lang="ko-KR" altLang="en-US" sz="1200" b="1" smtClean="0">
                  <a:solidFill>
                    <a:srgbClr val="C00000"/>
                  </a:solidFill>
                  <a:latin typeface="맑은 고딕" pitchFamily="50" charset="-127"/>
                </a:rPr>
                <a:t>분석 </a:t>
              </a:r>
              <a:r>
                <a:rPr lang="ko-KR" altLang="en-US" sz="1200" b="1" smtClean="0">
                  <a:solidFill>
                    <a:srgbClr val="C00000"/>
                  </a:solidFill>
                  <a:latin typeface="맑은 고딕" pitchFamily="50" charset="-127"/>
                </a:rPr>
                <a:t>서버 </a:t>
              </a:r>
              <a:r>
                <a:rPr lang="en-US" altLang="ko-KR" sz="1200" b="1" smtClean="0">
                  <a:solidFill>
                    <a:srgbClr val="C00000"/>
                  </a:solidFill>
                  <a:latin typeface="맑은 고딕" pitchFamily="50" charset="-127"/>
                </a:rPr>
                <a:t>1] </a:t>
              </a:r>
              <a:endParaRPr lang="en-US" altLang="ko-KR" sz="1200" b="1" dirty="0" smtClean="0">
                <a:solidFill>
                  <a:srgbClr val="C00000"/>
                </a:solidFill>
                <a:latin typeface="맑은 고딕" pitchFamily="50" charset="-127"/>
              </a:endParaRPr>
            </a:p>
            <a:p>
              <a:pPr eaLnBrk="0" latinLnBrk="0" hangingPunct="0"/>
              <a:endParaRPr lang="en-US" altLang="ko-KR" sz="800" b="1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eaLnBrk="0" latinLnBrk="0" hangingPunct="0"/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x86</a:t>
              </a:r>
            </a:p>
            <a:p>
              <a:pPr eaLnBrk="0" latinLnBrk="0" hangingPunct="0"/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2CPU, 64G RAM</a:t>
              </a:r>
            </a:p>
            <a:p>
              <a:pPr eaLnBrk="0" latinLnBrk="0" hangingPunct="0"/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36TB </a:t>
              </a:r>
              <a:r>
                <a:rPr lang="en-US" altLang="ko-KR" sz="800" smtClean="0">
                  <a:solidFill>
                    <a:srgbClr val="000000"/>
                  </a:solidFill>
                  <a:latin typeface="맑은 고딕" pitchFamily="50" charset="-127"/>
                </a:rPr>
                <a:t>SATA HDD</a:t>
              </a:r>
            </a:p>
            <a:p>
              <a:pPr eaLnBrk="0" latinLnBrk="0" hangingPunct="0"/>
              <a:r>
                <a:rPr lang="en-US" altLang="ko-KR" sz="800" smtClean="0">
                  <a:solidFill>
                    <a:srgbClr val="000000"/>
                  </a:solidFill>
                  <a:latin typeface="맑은 고딕" pitchFamily="50" charset="-127"/>
                </a:rPr>
                <a:t>Hadoop Clients(Hive</a:t>
              </a:r>
              <a:r>
                <a:rPr lang="ko-KR" altLang="en-US" sz="800" smtClean="0">
                  <a:solidFill>
                    <a:srgbClr val="000000"/>
                  </a:solidFill>
                  <a:latin typeface="맑은 고딕" pitchFamily="50" charset="-127"/>
                </a:rPr>
                <a:t>등</a:t>
              </a:r>
              <a:r>
                <a:rPr lang="en-US" altLang="ko-KR" sz="800" smtClean="0">
                  <a:solidFill>
                    <a:srgbClr val="000000"/>
                  </a:solidFill>
                  <a:latin typeface="맑은 고딕" pitchFamily="50" charset="-127"/>
                </a:rPr>
                <a:t>)</a:t>
              </a:r>
              <a:endParaRPr lang="en-US" altLang="ko-KR" sz="800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eaLnBrk="0" latinLnBrk="0" hangingPunct="0"/>
              <a:r>
                <a:rPr lang="en-US" altLang="ko-KR" sz="800" smtClean="0">
                  <a:solidFill>
                    <a:srgbClr val="000000"/>
                  </a:solidFill>
                  <a:latin typeface="맑은 고딕" pitchFamily="50" charset="-127"/>
                </a:rPr>
                <a:t>Linux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pic>
          <p:nvPicPr>
            <p:cNvPr id="200" name="Picture 46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48"/>
            <a:stretch>
              <a:fillRect/>
            </a:stretch>
          </p:blipFill>
          <p:spPr bwMode="auto">
            <a:xfrm>
              <a:off x="11578510" y="4649859"/>
              <a:ext cx="1126388" cy="27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그룹 386"/>
          <p:cNvGrpSpPr/>
          <p:nvPr/>
        </p:nvGrpSpPr>
        <p:grpSpPr>
          <a:xfrm>
            <a:off x="6133381" y="3501008"/>
            <a:ext cx="1204828" cy="1270968"/>
            <a:chOff x="11493824" y="4649859"/>
            <a:chExt cx="1305230" cy="1270968"/>
          </a:xfrm>
        </p:grpSpPr>
        <p:sp>
          <p:nvSpPr>
            <p:cNvPr id="202" name="직사각형 80"/>
            <p:cNvSpPr>
              <a:spLocks noChangeArrowheads="1"/>
            </p:cNvSpPr>
            <p:nvPr/>
          </p:nvSpPr>
          <p:spPr bwMode="auto">
            <a:xfrm>
              <a:off x="11493824" y="4905164"/>
              <a:ext cx="130523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latinLnBrk="0" hangingPunct="0"/>
              <a:r>
                <a:rPr lang="en-US" altLang="ko-KR" sz="1200" b="1" smtClean="0">
                  <a:solidFill>
                    <a:srgbClr val="C00000"/>
                  </a:solidFill>
                  <a:latin typeface="맑은 고딕" pitchFamily="50" charset="-127"/>
                </a:rPr>
                <a:t>[</a:t>
              </a:r>
              <a:r>
                <a:rPr lang="ko-KR" altLang="en-US" sz="1200" b="1" smtClean="0">
                  <a:solidFill>
                    <a:srgbClr val="C00000"/>
                  </a:solidFill>
                  <a:latin typeface="맑은 고딕" pitchFamily="50" charset="-127"/>
                </a:rPr>
                <a:t>분석 </a:t>
              </a:r>
              <a:r>
                <a:rPr lang="ko-KR" altLang="en-US" sz="1200" b="1" smtClean="0">
                  <a:solidFill>
                    <a:srgbClr val="C00000"/>
                  </a:solidFill>
                  <a:latin typeface="맑은 고딕" pitchFamily="50" charset="-127"/>
                </a:rPr>
                <a:t>서버 </a:t>
              </a:r>
              <a:r>
                <a:rPr lang="en-US" altLang="ko-KR" sz="1200" b="1" smtClean="0">
                  <a:solidFill>
                    <a:srgbClr val="C00000"/>
                  </a:solidFill>
                  <a:latin typeface="맑은 고딕" pitchFamily="50" charset="-127"/>
                </a:rPr>
                <a:t>2] </a:t>
              </a:r>
              <a:endParaRPr lang="en-US" altLang="ko-KR" sz="1200" b="1" dirty="0" smtClean="0">
                <a:solidFill>
                  <a:srgbClr val="C00000"/>
                </a:solidFill>
                <a:latin typeface="맑은 고딕" pitchFamily="50" charset="-127"/>
              </a:endParaRPr>
            </a:p>
            <a:p>
              <a:pPr eaLnBrk="0" latinLnBrk="0" hangingPunct="0"/>
              <a:endParaRPr lang="en-US" altLang="ko-KR" sz="800" b="1" dirty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eaLnBrk="0" latinLnBrk="0" hangingPunct="0"/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x86</a:t>
              </a:r>
            </a:p>
            <a:p>
              <a:pPr eaLnBrk="0" latinLnBrk="0" hangingPunct="0"/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2CPU, 64G RAM</a:t>
              </a:r>
            </a:p>
            <a:p>
              <a:pPr eaLnBrk="0" latinLnBrk="0" hangingPunct="0"/>
              <a:r>
                <a:rPr lang="en-US" altLang="ko-KR" sz="800" dirty="0" smtClean="0">
                  <a:solidFill>
                    <a:srgbClr val="000000"/>
                  </a:solidFill>
                  <a:latin typeface="맑은 고딕" pitchFamily="50" charset="-127"/>
                </a:rPr>
                <a:t>36TB </a:t>
              </a:r>
              <a:r>
                <a:rPr lang="en-US" altLang="ko-KR" sz="800" smtClean="0">
                  <a:solidFill>
                    <a:srgbClr val="000000"/>
                  </a:solidFill>
                  <a:latin typeface="맑은 고딕" pitchFamily="50" charset="-127"/>
                </a:rPr>
                <a:t>SATA HDD</a:t>
              </a:r>
            </a:p>
            <a:p>
              <a:pPr eaLnBrk="0" latinLnBrk="0" hangingPunct="0"/>
              <a:r>
                <a:rPr lang="en-US" altLang="ko-KR" sz="800" smtClean="0">
                  <a:solidFill>
                    <a:srgbClr val="000000"/>
                  </a:solidFill>
                  <a:latin typeface="맑은 고딕" pitchFamily="50" charset="-127"/>
                </a:rPr>
                <a:t>RStudio Server</a:t>
              </a:r>
              <a:endParaRPr lang="en-US" altLang="ko-KR" sz="800" dirty="0" smtClean="0">
                <a:solidFill>
                  <a:srgbClr val="000000"/>
                </a:solidFill>
                <a:latin typeface="맑은 고딕" pitchFamily="50" charset="-127"/>
              </a:endParaRPr>
            </a:p>
            <a:p>
              <a:pPr eaLnBrk="0" latinLnBrk="0" hangingPunct="0"/>
              <a:r>
                <a:rPr lang="en-US" altLang="ko-KR" sz="800" smtClean="0">
                  <a:solidFill>
                    <a:srgbClr val="000000"/>
                  </a:solidFill>
                  <a:latin typeface="맑은 고딕" pitchFamily="50" charset="-127"/>
                </a:rPr>
                <a:t>Linux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pic>
          <p:nvPicPr>
            <p:cNvPr id="203" name="Picture 46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48"/>
            <a:stretch>
              <a:fillRect/>
            </a:stretch>
          </p:blipFill>
          <p:spPr bwMode="auto">
            <a:xfrm>
              <a:off x="11578510" y="4649859"/>
              <a:ext cx="1126388" cy="27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그룹 387"/>
          <p:cNvGrpSpPr/>
          <p:nvPr/>
        </p:nvGrpSpPr>
        <p:grpSpPr>
          <a:xfrm>
            <a:off x="7329821" y="3501008"/>
            <a:ext cx="1403599" cy="1270968"/>
            <a:chOff x="11493823" y="4649859"/>
            <a:chExt cx="1520566" cy="1270968"/>
          </a:xfrm>
        </p:grpSpPr>
        <p:sp>
          <p:nvSpPr>
            <p:cNvPr id="205" name="직사각형 80"/>
            <p:cNvSpPr>
              <a:spLocks noChangeArrowheads="1"/>
            </p:cNvSpPr>
            <p:nvPr/>
          </p:nvSpPr>
          <p:spPr bwMode="auto">
            <a:xfrm>
              <a:off x="11493823" y="4905164"/>
              <a:ext cx="152056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latinLnBrk="0" hangingPunct="0"/>
              <a:r>
                <a:rPr lang="ko-KR" altLang="en-US" sz="1200" b="1" smtClean="0">
                  <a:solidFill>
                    <a:srgbClr val="000000"/>
                  </a:solidFill>
                </a:rPr>
                <a:t>시각화 서버</a:t>
              </a:r>
              <a:endParaRPr lang="en-US" altLang="ko-KR" sz="1200" b="1" smtClean="0">
                <a:solidFill>
                  <a:srgbClr val="000000"/>
                </a:solidFill>
              </a:endParaRPr>
            </a:p>
            <a:p>
              <a:pPr lvl="0" eaLnBrk="0" latinLnBrk="0" hangingPunct="0"/>
              <a:endParaRPr lang="en-US" altLang="ko-KR" sz="800" smtClean="0">
                <a:solidFill>
                  <a:srgbClr val="000000"/>
                </a:solidFill>
              </a:endParaRPr>
            </a:p>
            <a:p>
              <a:pPr lvl="0" eaLnBrk="0" latinLnBrk="0" hangingPunct="0"/>
              <a:r>
                <a:rPr lang="en-US" altLang="ko-KR" sz="800" smtClean="0">
                  <a:solidFill>
                    <a:srgbClr val="000000"/>
                  </a:solidFill>
                </a:rPr>
                <a:t>x86</a:t>
              </a:r>
              <a:endParaRPr lang="en-US" altLang="ko-KR" sz="800">
                <a:solidFill>
                  <a:srgbClr val="000000"/>
                </a:solidFill>
              </a:endParaRPr>
            </a:p>
            <a:p>
              <a:pPr lvl="0" eaLnBrk="0" latinLnBrk="0" hangingPunct="0"/>
              <a:r>
                <a:rPr lang="en-US" altLang="ko-KR" sz="800">
                  <a:solidFill>
                    <a:srgbClr val="000000"/>
                  </a:solidFill>
                </a:rPr>
                <a:t>2CPU, 64G RAM</a:t>
              </a:r>
            </a:p>
            <a:p>
              <a:pPr lvl="0" eaLnBrk="0" latinLnBrk="0" hangingPunct="0"/>
              <a:r>
                <a:rPr lang="en-US" altLang="ko-KR" sz="800">
                  <a:solidFill>
                    <a:srgbClr val="000000"/>
                  </a:solidFill>
                </a:rPr>
                <a:t>36TB SATA HDD</a:t>
              </a:r>
            </a:p>
            <a:p>
              <a:pPr lvl="0" eaLnBrk="0" latinLnBrk="0" hangingPunct="0"/>
              <a:r>
                <a:rPr lang="en-US" altLang="ko-KR" sz="800" smtClean="0">
                  <a:solidFill>
                    <a:srgbClr val="000000"/>
                  </a:solidFill>
                </a:rPr>
                <a:t>Tableau </a:t>
              </a:r>
              <a:r>
                <a:rPr lang="en-US" altLang="ko-KR" sz="800">
                  <a:solidFill>
                    <a:srgbClr val="000000"/>
                  </a:solidFill>
                </a:rPr>
                <a:t>Server</a:t>
              </a:r>
            </a:p>
            <a:p>
              <a:pPr eaLnBrk="0" latinLnBrk="0" hangingPunct="0"/>
              <a:r>
                <a:rPr lang="en-US" altLang="ko-KR" sz="800" smtClean="0">
                  <a:solidFill>
                    <a:srgbClr val="000000"/>
                  </a:solidFill>
                </a:rPr>
                <a:t>Linux</a:t>
              </a:r>
              <a:endParaRPr lang="en-US" altLang="ko-KR" sz="800" dirty="0">
                <a:solidFill>
                  <a:srgbClr val="000000"/>
                </a:solidFill>
                <a:latin typeface="맑은 고딕" pitchFamily="50" charset="-127"/>
              </a:endParaRPr>
            </a:p>
          </p:txBody>
        </p:sp>
        <p:pic>
          <p:nvPicPr>
            <p:cNvPr id="206" name="Picture 46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48"/>
            <a:stretch>
              <a:fillRect/>
            </a:stretch>
          </p:blipFill>
          <p:spPr bwMode="auto">
            <a:xfrm>
              <a:off x="11578510" y="4649859"/>
              <a:ext cx="1126388" cy="274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3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제목 5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9290050" cy="404812"/>
          </a:xfrm>
          <a:prstGeom prst="rect">
            <a:avLst/>
          </a:prstGeom>
        </p:spPr>
        <p:txBody>
          <a:bodyPr anchor="t"/>
          <a:lstStyle/>
          <a:p>
            <a:pPr algn="l" eaLnBrk="1" hangingPunct="1"/>
            <a:r>
              <a:rPr lang="en-US" altLang="ko-KR" sz="2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6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목표시스템 인프라 구성도</a:t>
            </a:r>
          </a:p>
        </p:txBody>
      </p:sp>
      <p:sp>
        <p:nvSpPr>
          <p:cNvPr id="107523" name="TextBox 16"/>
          <p:cNvSpPr txBox="1">
            <a:spLocks noChangeArrowheads="1"/>
          </p:cNvSpPr>
          <p:nvPr/>
        </p:nvSpPr>
        <p:spPr bwMode="auto">
          <a:xfrm>
            <a:off x="2911475" y="1196975"/>
            <a:ext cx="40640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kumimoji="0" lang="en-US" altLang="ko-KR" sz="1300" u="sng">
                <a:solidFill>
                  <a:srgbClr val="000000"/>
                </a:solidFill>
              </a:rPr>
              <a:t>To-Be </a:t>
            </a:r>
            <a:r>
              <a:rPr kumimoji="0" lang="ko-KR" altLang="en-US" sz="1300" u="sng">
                <a:solidFill>
                  <a:srgbClr val="000000"/>
                </a:solidFill>
              </a:rPr>
              <a:t>인프라 </a:t>
            </a:r>
            <a:r>
              <a:rPr kumimoji="0" lang="en-US" altLang="ko-KR" sz="1300" u="sng">
                <a:solidFill>
                  <a:srgbClr val="000000"/>
                </a:solidFill>
              </a:rPr>
              <a:t>H/W </a:t>
            </a:r>
            <a:r>
              <a:rPr kumimoji="0" lang="ko-KR" altLang="en-US" sz="1300" u="sng">
                <a:solidFill>
                  <a:srgbClr val="000000"/>
                </a:solidFill>
              </a:rPr>
              <a:t>사양</a:t>
            </a:r>
          </a:p>
        </p:txBody>
      </p:sp>
      <p:graphicFrame>
        <p:nvGraphicFramePr>
          <p:cNvPr id="584829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73736"/>
              </p:ext>
            </p:extLst>
          </p:nvPr>
        </p:nvGraphicFramePr>
        <p:xfrm>
          <a:off x="406400" y="1627188"/>
          <a:ext cx="4381500" cy="2170208"/>
        </p:xfrm>
        <a:graphic>
          <a:graphicData uri="http://schemas.openxmlformats.org/drawingml/2006/table">
            <a:tbl>
              <a:tblPr/>
              <a:tblGrid>
                <a:gridCol w="1622425"/>
                <a:gridCol w="2759075"/>
              </a:tblGrid>
              <a:tr h="23809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마스터 노드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2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</a:t>
                      </a:r>
                      <a:endParaRPr kumimoji="0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0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TYPE</a:t>
                      </a:r>
                      <a:endParaRPr kumimoji="0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x86 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</a:tr>
              <a:tr h="2380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CPU</a:t>
                      </a:r>
                      <a:endParaRPr kumimoji="0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 </a:t>
                      </a:r>
                      <a:r>
                        <a:rPr kumimoji="0" lang="ko-KR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6 core 2.9 Ghz/15 MB cache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0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메모리</a:t>
                      </a: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 GB DDR3-1600 ECC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</a:tr>
              <a:tr h="2380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디스크 콘트롤러</a:t>
                      </a: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SAS 6 Gb/s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7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디스크</a:t>
                      </a: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 </a:t>
                      </a:r>
                      <a:r>
                        <a:rPr kumimoji="0" lang="ko-KR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 TB  SAS 15000 RPM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 RAID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</a:tr>
              <a:tr h="2380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NIC</a:t>
                      </a:r>
                      <a:endParaRPr kumimoji="0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 </a:t>
                      </a:r>
                      <a:r>
                        <a:rPr kumimoji="0" lang="ko-KR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 Gb Ethernet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7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비고</a:t>
                      </a: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Hadoop &amp; Ecosystem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Linux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4828" name="Group 124"/>
          <p:cNvGraphicFramePr>
            <a:graphicFrameLocks noGrp="1"/>
          </p:cNvGraphicFramePr>
          <p:nvPr/>
        </p:nvGraphicFramePr>
        <p:xfrm>
          <a:off x="406400" y="4005263"/>
          <a:ext cx="4381500" cy="2170208"/>
        </p:xfrm>
        <a:graphic>
          <a:graphicData uri="http://schemas.openxmlformats.org/drawingml/2006/table">
            <a:tbl>
              <a:tblPr/>
              <a:tblGrid>
                <a:gridCol w="1622425"/>
                <a:gridCol w="2759075"/>
              </a:tblGrid>
              <a:tr h="23809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 노드 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3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</a:t>
                      </a:r>
                      <a:endParaRPr kumimoji="0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0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TYPE</a:t>
                      </a:r>
                      <a:endParaRPr kumimoji="0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x86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</a:tr>
              <a:tr h="2380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CPU</a:t>
                      </a:r>
                      <a:endParaRPr kumimoji="0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 </a:t>
                      </a:r>
                      <a:r>
                        <a:rPr kumimoji="0" lang="ko-KR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6 core 2.9 Ghz/15 MB cache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0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메모리</a:t>
                      </a: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 GB DDR3-1600 ECC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</a:tr>
              <a:tr h="2380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디스크 콘트롤러</a:t>
                      </a: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SAS 6 Gb/s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7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디스크</a:t>
                      </a: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 </a:t>
                      </a:r>
                      <a:r>
                        <a:rPr kumimoji="0" lang="ko-KR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 TB  SATA HDD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 JBOD )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</a:tr>
              <a:tr h="2380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NIC</a:t>
                      </a:r>
                      <a:endParaRPr kumimoji="0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 </a:t>
                      </a:r>
                      <a:r>
                        <a:rPr kumimoji="0" lang="ko-KR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 Gb Ethernet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7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비고</a:t>
                      </a: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Hadoop &amp; Ecosystem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Linux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4827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70553"/>
              </p:ext>
            </p:extLst>
          </p:nvPr>
        </p:nvGraphicFramePr>
        <p:xfrm>
          <a:off x="4953000" y="1627188"/>
          <a:ext cx="4537075" cy="2170208"/>
        </p:xfrm>
        <a:graphic>
          <a:graphicData uri="http://schemas.openxmlformats.org/drawingml/2006/table">
            <a:tbl>
              <a:tblPr/>
              <a:tblGrid>
                <a:gridCol w="1679575"/>
                <a:gridCol w="2857500"/>
              </a:tblGrid>
              <a:tr h="23809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상용분석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/DB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서버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1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</a:t>
                      </a:r>
                      <a:endParaRPr kumimoji="0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0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TYPE</a:t>
                      </a:r>
                      <a:endParaRPr kumimoji="0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UNIX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</a:tr>
              <a:tr h="2380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CPU</a:t>
                      </a:r>
                      <a:endParaRPr kumimoji="0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 </a:t>
                      </a:r>
                      <a:r>
                        <a:rPr kumimoji="0" lang="ko-KR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6 core 2.9 Ghz/15 MB cache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0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메모리</a:t>
                      </a: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 GB DDR3-1600 ECC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</a:tr>
              <a:tr h="2380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디스크 콘트롤러</a:t>
                      </a: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SAS 6 Gb/s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7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디스크</a:t>
                      </a: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 </a:t>
                      </a:r>
                      <a:r>
                        <a:rPr kumimoji="0" lang="ko-KR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 TB  SAS 15000 RPM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 RAID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</a:tr>
              <a:tr h="2380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NIC</a:t>
                      </a:r>
                      <a:endParaRPr kumimoji="0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 </a:t>
                      </a:r>
                      <a:r>
                        <a:rPr kumimoji="0" lang="ko-KR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 Gb Ethernet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7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비고</a:t>
                      </a: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SAS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RDBMS(Oracle)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77" marB="17777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4826" name="Group 122"/>
          <p:cNvGraphicFramePr>
            <a:graphicFrameLocks noGrp="1"/>
          </p:cNvGraphicFramePr>
          <p:nvPr/>
        </p:nvGraphicFramePr>
        <p:xfrm>
          <a:off x="4953000" y="4005263"/>
          <a:ext cx="4537075" cy="2338385"/>
        </p:xfrm>
        <a:graphic>
          <a:graphicData uri="http://schemas.openxmlformats.org/drawingml/2006/table">
            <a:tbl>
              <a:tblPr/>
              <a:tblGrid>
                <a:gridCol w="1679575"/>
                <a:gridCol w="2857500"/>
              </a:tblGrid>
              <a:tr h="238157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 서버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1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   분석서버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:1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</a:t>
                      </a:r>
                      <a:endParaRPr kumimoji="0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2" marB="17782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15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TYPE</a:t>
                      </a:r>
                      <a:endParaRPr kumimoji="0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2" marB="17782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x86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2" marB="17782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</a:tr>
              <a:tr h="23815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CPU</a:t>
                      </a:r>
                      <a:endParaRPr kumimoji="0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2" marB="17782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 </a:t>
                      </a:r>
                      <a:r>
                        <a:rPr kumimoji="0" lang="ko-KR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6 core 2.9 Ghz/15 MB cache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2" marB="17782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5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메모리</a:t>
                      </a: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2" marB="17782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 GB DDR3-1600 ECC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2" marB="17782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</a:tr>
              <a:tr h="23815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디스크 콘트롤러</a:t>
                      </a: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2" marB="17782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SAS 6 Gb/s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2" marB="17782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디스크</a:t>
                      </a: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2" marB="17782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 </a:t>
                      </a:r>
                      <a:r>
                        <a:rPr kumimoji="0" lang="ko-KR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 TB  SATA HDD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 JBOD )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2" marB="17782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</a:tr>
              <a:tr h="23815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NIC</a:t>
                      </a:r>
                      <a:endParaRPr kumimoji="0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2" marB="17782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 </a:t>
                      </a:r>
                      <a:r>
                        <a:rPr kumimoji="0" lang="ko-KR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 Gb Ethernet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2" marB="17782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55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비고</a:t>
                      </a:r>
                    </a:p>
                  </a:txBody>
                  <a:tcPr marL="64770" marR="64770" marT="17782" marB="17782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웹크롤러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Hadoop Ecosystem Client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- R Server &amp; Hadoop Ecosystem Client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Linux</a:t>
                      </a:r>
                      <a:endParaRPr kumimoji="0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70" marR="64770" marT="17782" marB="17782" anchor="ctr" horzOverflow="overflow">
                    <a:lnL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6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7C4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9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제목 5"/>
          <p:cNvSpPr>
            <a:spLocks noGrp="1"/>
          </p:cNvSpPr>
          <p:nvPr>
            <p:ph type="title" idx="4294967295"/>
          </p:nvPr>
        </p:nvSpPr>
        <p:spPr>
          <a:xfrm>
            <a:off x="415925" y="188913"/>
            <a:ext cx="9074150" cy="404812"/>
          </a:xfrm>
          <a:prstGeom prst="rect">
            <a:avLst/>
          </a:prstGeom>
        </p:spPr>
        <p:txBody>
          <a:bodyPr anchor="t"/>
          <a:lstStyle/>
          <a:p>
            <a:pPr algn="l" eaLnBrk="1" hangingPunct="1"/>
            <a:r>
              <a:rPr lang="en-US" altLang="ko-KR" sz="2600" b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600" b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소프트웨어 구성도</a:t>
            </a:r>
            <a:endParaRPr lang="ko-KR" altLang="en-US" sz="3000" b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547" name="TextBox 16"/>
          <p:cNvSpPr txBox="1">
            <a:spLocks noChangeArrowheads="1"/>
          </p:cNvSpPr>
          <p:nvPr/>
        </p:nvSpPr>
        <p:spPr bwMode="auto">
          <a:xfrm>
            <a:off x="2911475" y="1196975"/>
            <a:ext cx="40640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kumimoji="0" lang="en-US" altLang="ko-KR" sz="1300" u="sng">
                <a:solidFill>
                  <a:srgbClr val="000000"/>
                </a:solidFill>
              </a:rPr>
              <a:t>To-Be </a:t>
            </a:r>
            <a:r>
              <a:rPr kumimoji="0" lang="ko-KR" altLang="en-US" sz="1300" u="sng">
                <a:solidFill>
                  <a:srgbClr val="000000"/>
                </a:solidFill>
              </a:rPr>
              <a:t>신규 구현 대상 시스템 응용기능 체계도</a:t>
            </a:r>
          </a:p>
        </p:txBody>
      </p:sp>
      <p:pic>
        <p:nvPicPr>
          <p:cNvPr id="108548" name="Picture 1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330325"/>
            <a:ext cx="870585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2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2"/>
          <p:cNvSpPr>
            <a:spLocks/>
          </p:cNvSpPr>
          <p:nvPr/>
        </p:nvSpPr>
        <p:spPr bwMode="auto">
          <a:xfrm>
            <a:off x="812800" y="1736725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4400" b="1" smtClean="0">
                <a:solidFill>
                  <a:schemeClr val="tx2"/>
                </a:solidFill>
              </a:rPr>
              <a:t>3.2 </a:t>
            </a:r>
            <a:r>
              <a:rPr lang="ko-KR" altLang="en-US" sz="4400" b="1" smtClean="0">
                <a:solidFill>
                  <a:schemeClr val="tx2"/>
                </a:solidFill>
              </a:rPr>
              <a:t>빅데이터 수집 기술</a:t>
            </a:r>
            <a:endParaRPr lang="ko-KR" altLang="en-US" sz="4400" b="1">
              <a:solidFill>
                <a:schemeClr val="tx2"/>
              </a:solidFill>
            </a:endParaRPr>
          </a:p>
        </p:txBody>
      </p:sp>
      <p:sp>
        <p:nvSpPr>
          <p:cNvPr id="7171" name="제목 2"/>
          <p:cNvSpPr>
            <a:spLocks/>
          </p:cNvSpPr>
          <p:nvPr/>
        </p:nvSpPr>
        <p:spPr bwMode="auto">
          <a:xfrm>
            <a:off x="415925" y="6334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3000" b="1" smtClean="0">
                <a:solidFill>
                  <a:schemeClr val="bg1"/>
                </a:solidFill>
              </a:rPr>
              <a:t>Part III : </a:t>
            </a:r>
            <a:r>
              <a:rPr lang="ko-KR" altLang="en-US" sz="3000" b="1" smtClean="0">
                <a:solidFill>
                  <a:schemeClr val="bg1"/>
                </a:solidFill>
              </a:rPr>
              <a:t>수집</a:t>
            </a:r>
            <a:r>
              <a:rPr lang="en-US" altLang="ko-KR" sz="3000" b="1" smtClean="0">
                <a:solidFill>
                  <a:schemeClr val="bg1"/>
                </a:solidFill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</a:rPr>
              <a:t>저장</a:t>
            </a:r>
            <a:r>
              <a:rPr lang="en-US" altLang="ko-KR" sz="3000" b="1" smtClean="0">
                <a:solidFill>
                  <a:schemeClr val="bg1"/>
                </a:solidFill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</a:rPr>
              <a:t>처리 기술</a:t>
            </a:r>
            <a:endParaRPr lang="ko-KR" altLang="en-US" sz="3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1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제목 2"/>
          <p:cNvSpPr>
            <a:spLocks/>
          </p:cNvSpPr>
          <p:nvPr/>
        </p:nvSpPr>
        <p:spPr bwMode="auto">
          <a:xfrm>
            <a:off x="415925" y="188913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ko-KR" sz="3000" b="1">
                <a:solidFill>
                  <a:schemeClr val="bg1"/>
                </a:solidFill>
              </a:rPr>
              <a:t>1. </a:t>
            </a:r>
            <a:r>
              <a:rPr kumimoji="0" lang="ko-KR" altLang="en-US" sz="3000" b="1" smtClean="0">
                <a:solidFill>
                  <a:schemeClr val="bg1"/>
                </a:solidFill>
              </a:rPr>
              <a:t>빅데이터 수집 기술</a:t>
            </a:r>
            <a:endParaRPr kumimoji="0" lang="ko-KR" altLang="en-US" sz="3000" b="1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5925" y="1192213"/>
            <a:ext cx="1454565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ko-KR" altLang="en-US" b="1" smtClean="0"/>
              <a:t>수집 개요</a:t>
            </a:r>
            <a:endParaRPr lang="ko-KR" altLang="en-US" b="1"/>
          </a:p>
        </p:txBody>
      </p:sp>
      <p:sp>
        <p:nvSpPr>
          <p:cNvPr id="24" name="오른쪽 화살표 23"/>
          <p:cNvSpPr/>
          <p:nvPr/>
        </p:nvSpPr>
        <p:spPr>
          <a:xfrm>
            <a:off x="2123728" y="2132856"/>
            <a:ext cx="4896544" cy="1512168"/>
          </a:xfrm>
          <a:prstGeom prst="rightArrow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949484"/>
              </p:ext>
            </p:extLst>
          </p:nvPr>
        </p:nvGraphicFramePr>
        <p:xfrm>
          <a:off x="539752" y="5013336"/>
          <a:ext cx="7848309" cy="1440000"/>
        </p:xfrm>
        <a:graphic>
          <a:graphicData uri="http://schemas.openxmlformats.org/drawingml/2006/table">
            <a:tbl>
              <a:tblPr firstRow="1" bandRow="1"/>
              <a:tblGrid>
                <a:gridCol w="13044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518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기술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개발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최초 공개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주요 기능 및 특징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smtClean="0">
                          <a:latin typeface="Arial" panose="020B0604020202020204" pitchFamily="34" charset="0"/>
                        </a:rPr>
                        <a:t>Sqoop</a:t>
                      </a:r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Arial" panose="020B0604020202020204" pitchFamily="34" charset="0"/>
                        </a:rPr>
                        <a:t>아파치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</a:rPr>
                        <a:t>2009</a:t>
                      </a:r>
                      <a:r>
                        <a:rPr lang="ko-KR" altLang="en-US" sz="1200" dirty="0">
                          <a:latin typeface="Arial" panose="020B0604020202020204" pitchFamily="34" charset="0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</a:rPr>
                        <a:t>RDBMS</a:t>
                      </a:r>
                      <a:r>
                        <a:rPr lang="ko-KR" altLang="en-US" sz="1200">
                          <a:latin typeface="Arial" panose="020B0604020202020204" pitchFamily="34" charset="0"/>
                        </a:rPr>
                        <a:t>와 </a:t>
                      </a:r>
                      <a:r>
                        <a:rPr lang="en-US" altLang="ko-KR" sz="1200" smtClean="0">
                          <a:latin typeface="Arial" panose="020B0604020202020204" pitchFamily="34" charset="0"/>
                        </a:rPr>
                        <a:t>HDFS(NoSQL) </a:t>
                      </a:r>
                      <a:r>
                        <a:rPr lang="ko-KR" altLang="en-US" sz="1200" dirty="0">
                          <a:latin typeface="Arial" panose="020B0604020202020204" pitchFamily="34" charset="0"/>
                        </a:rPr>
                        <a:t>간의 데이터 연동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</a:rPr>
                        <a:t>Flume</a:t>
                      </a:r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</a:rPr>
                        <a:t>Cloudera</a:t>
                      </a:r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</a:rPr>
                        <a:t>2010</a:t>
                      </a:r>
                      <a:r>
                        <a:rPr lang="ko-KR" altLang="en-US" sz="1200" dirty="0">
                          <a:latin typeface="Arial" panose="020B0604020202020204" pitchFamily="34" charset="0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Arial" panose="020B0604020202020204" pitchFamily="34" charset="0"/>
                        </a:rPr>
                        <a:t>방대한 양의 이벤트 로그 수집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</a:rPr>
                        <a:t>Kafka</a:t>
                      </a:r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err="1">
                          <a:latin typeface="Arial" panose="020B0604020202020204" pitchFamily="34" charset="0"/>
                        </a:rPr>
                        <a:t>Linkedin</a:t>
                      </a:r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latin typeface="Arial" panose="020B0604020202020204" pitchFamily="34" charset="0"/>
                        </a:rPr>
                        <a:t>2010</a:t>
                      </a:r>
                      <a:r>
                        <a:rPr lang="ko-KR" altLang="en-US" sz="1200" dirty="0">
                          <a:latin typeface="Arial" panose="020B0604020202020204" pitchFamily="34" charset="0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Arial" panose="020B0604020202020204" pitchFamily="34" charset="0"/>
                        </a:rPr>
                        <a:t>분산</a:t>
                      </a:r>
                      <a:r>
                        <a:rPr lang="ko-KR" altLang="en-US" sz="1200" baseline="0" dirty="0">
                          <a:latin typeface="Arial" panose="020B0604020202020204" pitchFamily="34" charset="0"/>
                        </a:rPr>
                        <a:t> 시스템에서 메시지 전송 및 수집</a:t>
                      </a:r>
                      <a:endParaRPr lang="ko-KR" altLang="en-US" sz="120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09006" y="4652816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Arial" pitchFamily="34" charset="0"/>
              </a:rPr>
              <a:t>&lt;</a:t>
            </a:r>
            <a:r>
              <a:rPr lang="ko-KR" altLang="en-US" sz="1200" b="1" dirty="0">
                <a:latin typeface="Arial" pitchFamily="34" charset="0"/>
              </a:rPr>
              <a:t>빅데이터의 주요 </a:t>
            </a:r>
            <a:r>
              <a:rPr lang="ko-KR" altLang="en-US" sz="1200" b="1">
                <a:latin typeface="Arial" pitchFamily="34" charset="0"/>
              </a:rPr>
              <a:t>수집 </a:t>
            </a:r>
            <a:r>
              <a:rPr lang="ko-KR" altLang="en-US" sz="1200" b="1" smtClean="0">
                <a:latin typeface="Arial" pitchFamily="34" charset="0"/>
              </a:rPr>
              <a:t>기술</a:t>
            </a:r>
            <a:r>
              <a:rPr lang="en-US" altLang="ko-KR" sz="1200" b="1" dirty="0">
                <a:latin typeface="Arial" pitchFamily="34" charset="0"/>
              </a:rPr>
              <a:t>&gt;</a:t>
            </a:r>
            <a:endParaRPr lang="ko-KR" altLang="en-US" sz="1200" b="1" dirty="0">
              <a:latin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71800" y="1520788"/>
            <a:ext cx="3024336" cy="54006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로그 수집기</a:t>
            </a: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71800" y="2240868"/>
            <a:ext cx="3024336" cy="54006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크롤러</a:t>
            </a: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71800" y="2996952"/>
            <a:ext cx="3024336" cy="54006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센서 데이터 수집기</a:t>
            </a: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1800" y="3753036"/>
            <a:ext cx="3024336" cy="54006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Open API</a:t>
            </a: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원통 30"/>
          <p:cNvSpPr/>
          <p:nvPr/>
        </p:nvSpPr>
        <p:spPr bwMode="auto">
          <a:xfrm>
            <a:off x="1037183" y="1844824"/>
            <a:ext cx="726505" cy="511175"/>
          </a:xfrm>
          <a:prstGeom prst="can">
            <a:avLst/>
          </a:prstGeom>
          <a:solidFill>
            <a:sysClr val="window" lastClr="FFFFFF"/>
          </a:solidFill>
          <a:ln>
            <a:solidFill>
              <a:srgbClr val="1F497D">
                <a:lumMod val="40000"/>
                <a:lumOff val="60000"/>
              </a:srgbClr>
            </a:solidFill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</a:rPr>
              <a:t>정형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2" name="순서도: 다중 문서 31"/>
          <p:cNvSpPr/>
          <p:nvPr/>
        </p:nvSpPr>
        <p:spPr bwMode="auto">
          <a:xfrm>
            <a:off x="1022399" y="3472123"/>
            <a:ext cx="763588" cy="654050"/>
          </a:xfrm>
          <a:prstGeom prst="flowChartMultidocument">
            <a:avLst/>
          </a:prstGeom>
          <a:solidFill>
            <a:sysClr val="window" lastClr="FFFFFF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비정형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3" name="순서도: 내부 저장소 32"/>
          <p:cNvSpPr/>
          <p:nvPr/>
        </p:nvSpPr>
        <p:spPr bwMode="auto">
          <a:xfrm>
            <a:off x="1007864" y="2696406"/>
            <a:ext cx="750888" cy="508000"/>
          </a:xfrm>
          <a:prstGeom prst="flowChartInternalStorage">
            <a:avLst/>
          </a:prstGeom>
          <a:solidFill>
            <a:sysClr val="window" lastClr="FFFFFF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</a:rPr>
              <a:t>반정형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36296" y="2060848"/>
            <a:ext cx="1152128" cy="1692188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빅데이터</a:t>
            </a:r>
            <a:endParaRPr kumimoji="0" lang="en-US" altLang="ko-KR" sz="1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저장소</a:t>
            </a: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5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7_Office 테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8_Office 테마">
  <a:themeElements>
    <a:clrScheme name="16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6_Office 테마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6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4539</Words>
  <Application>Microsoft Office PowerPoint</Application>
  <PresentationFormat>A4 용지(210x297mm)</PresentationFormat>
  <Paragraphs>1029</Paragraphs>
  <Slides>37</Slides>
  <Notes>32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디자인 사용자 지정</vt:lpstr>
      <vt:lpstr>17_Office 테마</vt:lpstr>
      <vt:lpstr>18_Office 테마</vt:lpstr>
      <vt:lpstr>PowerPoint 프레젠테이션</vt:lpstr>
      <vt:lpstr>PowerPoint 프레젠테이션</vt:lpstr>
      <vt:lpstr>PowerPoint 프레젠테이션</vt:lpstr>
      <vt:lpstr>2. 목표시스템 인프라 구성도</vt:lpstr>
      <vt:lpstr>2. 목표시스템 인프라 구성도</vt:lpstr>
      <vt:lpstr>2. 목표시스템 인프라 구성도</vt:lpstr>
      <vt:lpstr>3. 소프트웨어 구성도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hsjang</cp:lastModifiedBy>
  <cp:revision>104</cp:revision>
  <dcterms:created xsi:type="dcterms:W3CDTF">2012-04-02T02:40:52Z</dcterms:created>
  <dcterms:modified xsi:type="dcterms:W3CDTF">2016-08-30T06:02:59Z</dcterms:modified>
</cp:coreProperties>
</file>