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831" r:id="rId2"/>
    <p:sldMasterId id="2147483880" r:id="rId3"/>
  </p:sldMasterIdLst>
  <p:notesMasterIdLst>
    <p:notesMasterId r:id="rId60"/>
  </p:notesMasterIdLst>
  <p:sldIdLst>
    <p:sldId id="433" r:id="rId4"/>
    <p:sldId id="435" r:id="rId5"/>
    <p:sldId id="638" r:id="rId6"/>
    <p:sldId id="643" r:id="rId7"/>
    <p:sldId id="644" r:id="rId8"/>
    <p:sldId id="689" r:id="rId9"/>
    <p:sldId id="606" r:id="rId10"/>
    <p:sldId id="642" r:id="rId11"/>
    <p:sldId id="614" r:id="rId12"/>
    <p:sldId id="645" r:id="rId13"/>
    <p:sldId id="646" r:id="rId14"/>
    <p:sldId id="647" r:id="rId15"/>
    <p:sldId id="648" r:id="rId16"/>
    <p:sldId id="649" r:id="rId17"/>
    <p:sldId id="620" r:id="rId18"/>
    <p:sldId id="612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61" r:id="rId27"/>
    <p:sldId id="662" r:id="rId28"/>
    <p:sldId id="663" r:id="rId29"/>
    <p:sldId id="664" r:id="rId30"/>
    <p:sldId id="650" r:id="rId31"/>
    <p:sldId id="651" r:id="rId32"/>
    <p:sldId id="652" r:id="rId33"/>
    <p:sldId id="631" r:id="rId34"/>
    <p:sldId id="685" r:id="rId35"/>
    <p:sldId id="686" r:id="rId36"/>
    <p:sldId id="687" r:id="rId37"/>
    <p:sldId id="688" r:id="rId38"/>
    <p:sldId id="665" r:id="rId39"/>
    <p:sldId id="666" r:id="rId40"/>
    <p:sldId id="667" r:id="rId41"/>
    <p:sldId id="668" r:id="rId42"/>
    <p:sldId id="669" r:id="rId43"/>
    <p:sldId id="670" r:id="rId44"/>
    <p:sldId id="671" r:id="rId45"/>
    <p:sldId id="672" r:id="rId46"/>
    <p:sldId id="673" r:id="rId47"/>
    <p:sldId id="674" r:id="rId48"/>
    <p:sldId id="675" r:id="rId49"/>
    <p:sldId id="676" r:id="rId50"/>
    <p:sldId id="677" r:id="rId51"/>
    <p:sldId id="678" r:id="rId52"/>
    <p:sldId id="679" r:id="rId53"/>
    <p:sldId id="680" r:id="rId54"/>
    <p:sldId id="681" r:id="rId55"/>
    <p:sldId id="682" r:id="rId56"/>
    <p:sldId id="683" r:id="rId57"/>
    <p:sldId id="684" r:id="rId58"/>
    <p:sldId id="640" r:id="rId59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66FF"/>
    <a:srgbClr val="6699FF"/>
    <a:srgbClr val="FFCC66"/>
    <a:srgbClr val="FFCC00"/>
    <a:srgbClr val="FFFF99"/>
    <a:srgbClr val="D5FFFF"/>
    <a:srgbClr val="9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358" autoAdjust="0"/>
  </p:normalViewPr>
  <p:slideViewPr>
    <p:cSldViewPr>
      <p:cViewPr>
        <p:scale>
          <a:sx n="66" d="100"/>
          <a:sy n="66" d="100"/>
        </p:scale>
        <p:origin x="-1842" y="-1020"/>
      </p:cViewPr>
      <p:guideLst>
        <p:guide orient="horz" pos="2160"/>
        <p:guide orient="horz" pos="754"/>
        <p:guide orient="horz" pos="119"/>
        <p:guide orient="horz" pos="4156"/>
        <p:guide orient="horz" pos="1094"/>
        <p:guide pos="3120"/>
        <p:guide pos="262"/>
        <p:guide pos="5978"/>
        <p:guide pos="512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3C029BE-C82E-4FB1-B7D4-E69216A72B62}" type="datetimeFigureOut">
              <a:rPr lang="ko-KR" altLang="en-US"/>
              <a:pPr>
                <a:defRPr/>
              </a:pPr>
              <a:t>2016-04-27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170C6F2-6D24-47FB-891E-C9A430C56F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83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2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12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13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14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16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17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18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19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20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21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22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3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23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24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25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26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757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7E5AC61-8766-400B-A62E-38AF8A6D77B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27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28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29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30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4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5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6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8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9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10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11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7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4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4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3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/>
          </p:spPr>
          <p:txBody>
            <a:bodyPr wrap="none" lIns="144000" rIns="144000" anchor="ctr"/>
            <a:lstStyle/>
            <a:p>
              <a:pPr marL="825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en-US" altLang="ko-KR" sz="1500" dirty="0">
                <a:solidFill>
                  <a:schemeClr val="bg1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D8229318-82E5-4D2F-A3BA-2BC57308161C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97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5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kumimoji="0" lang="en-US" altLang="ko-KR" sz="1500" b="1">
                <a:solidFill>
                  <a:schemeClr val="bg1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8E2153C7-255E-4F42-A84F-D8447C71E52E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64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2D40CF7E-0295-4B1A-AD79-2D7DCAC9484A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8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D0FBD568-E469-4DD0-AE22-9879C3937BF5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AD1D654E-335F-4A56-A203-E6230B7116D6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1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904BB616-08B1-41A2-8CEC-723E6D5A9CAF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42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77CE4597-AF4E-4CB2-AE4D-848EFDE00072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7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E65F1E03-5221-49FD-AA7B-4A461649A444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62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E5BF9F23-FA47-4349-845F-34CF55FB00FB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72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B41E88FF-EA68-4657-8146-6401D736D51A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7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4B7CB6B6-AFDE-4E88-977F-CD43FA14350C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8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DBF01FD6-789B-46AE-9790-9A324CA6CA13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1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/>
            </a:lvl1pPr>
          </a:lstStyle>
          <a:p>
            <a:pPr>
              <a:defRPr/>
            </a:pPr>
            <a:r>
              <a:rPr lang="en-US"/>
              <a:t>- </a:t>
            </a:r>
            <a:fld id="{7603F874-8F79-4573-9A67-3D10A8394EE7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358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 txBox="1">
            <a:spLocks/>
          </p:cNvSpPr>
          <p:nvPr/>
        </p:nvSpPr>
        <p:spPr bwMode="auto">
          <a:xfrm>
            <a:off x="246647" y="742074"/>
            <a:ext cx="7468809" cy="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6000" tIns="0" rIns="0" bIns="0" anchor="ctr"/>
          <a:lstStyle>
            <a:lvl1pPr marL="82550" eaLnBrk="0" hangingPunct="0"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endParaRPr lang="ko-KR" altLang="en-US" sz="15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35758" y="391597"/>
            <a:ext cx="89154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3858347" y="6645275"/>
            <a:ext cx="2311400" cy="212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89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5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3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3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6192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2245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그림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79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1A9F97D4-C3CF-42AA-AA6A-7F45AF120A1D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13319" name="모서리가 둥근 직사각형 6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kumimoji="0" lang="en-US" altLang="ko-KR" sz="1500" b="1">
                <a:solidFill>
                  <a:srgbClr val="FFFFFF"/>
                </a:solidFill>
                <a:latin typeface="@산돌퍼즐Bk"/>
              </a:endParaRPr>
            </a:p>
          </p:txBody>
        </p:sp>
        <p:sp>
          <p:nvSpPr>
            <p:cNvPr id="8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5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15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3316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93649552-5AFC-4A5B-93C9-245D63CF8ABC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  <p:pic>
        <p:nvPicPr>
          <p:cNvPr id="13318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89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fl.ws/nytime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://www.gapminder.org/" TargetMode="External"/><Relationship Id="rId4" Type="http://schemas.openxmlformats.org/officeDocument/2006/relationships/hyperlink" Target="http://datafl.ws/han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4400" b="1" smtClean="0">
                <a:solidFill>
                  <a:schemeClr val="tx2"/>
                </a:solidFill>
              </a:rPr>
              <a:t>4.1 </a:t>
            </a:r>
            <a:r>
              <a:rPr lang="ko-KR" altLang="en-US" sz="4400" b="1" smtClean="0">
                <a:solidFill>
                  <a:schemeClr val="tx2"/>
                </a:solidFill>
              </a:rPr>
              <a:t>분석</a:t>
            </a:r>
            <a:r>
              <a:rPr lang="en-US" altLang="ko-KR" sz="4400" b="1" smtClean="0">
                <a:solidFill>
                  <a:schemeClr val="tx2"/>
                </a:solidFill>
              </a:rPr>
              <a:t>/</a:t>
            </a:r>
            <a:r>
              <a:rPr lang="ko-KR" altLang="en-US" sz="4400" b="1" smtClean="0">
                <a:solidFill>
                  <a:schemeClr val="tx2"/>
                </a:solidFill>
              </a:rPr>
              <a:t>서비스 개요</a:t>
            </a:r>
            <a:endParaRPr lang="ko-KR" altLang="en-US" sz="4400" b="1">
              <a:solidFill>
                <a:schemeClr val="tx2"/>
              </a:solidFill>
            </a:endParaRPr>
          </a:p>
        </p:txBody>
      </p:sp>
      <p:sp>
        <p:nvSpPr>
          <p:cNvPr id="7171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Part IV : </a:t>
            </a:r>
            <a:r>
              <a:rPr lang="ko-KR" altLang="en-US" sz="3000" b="1" smtClean="0">
                <a:solidFill>
                  <a:schemeClr val="bg1"/>
                </a:solidFill>
              </a:rPr>
              <a:t>분석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시각화</a:t>
            </a:r>
            <a:endParaRPr lang="ko-KR" altLang="en-US" sz="3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2.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기초 통계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8529" y="954157"/>
            <a:ext cx="9027278" cy="22710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ko-KR" altLang="en-US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■ 분포 시각화</a:t>
            </a:r>
            <a:endParaRPr lang="en-US" altLang="ko-KR" sz="1500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srgbClr val="1F497D"/>
              </a:solidFill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rPr>
              <a:t>산포도</a:t>
            </a:r>
            <a:endParaRPr lang="en-US" altLang="ko-KR" sz="13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rPr>
              <a:t>히스토그램</a:t>
            </a:r>
            <a:endParaRPr lang="en-US" altLang="ko-KR" sz="13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rPr>
              <a:t>핵밀도</a:t>
            </a:r>
            <a:r>
              <a:rPr lang="ko-KR" altLang="en-US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rPr>
              <a:t> 그래프</a:t>
            </a:r>
            <a:endParaRPr lang="en-US" altLang="ko-KR" sz="13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rPr>
              <a:t>박스 그래프</a:t>
            </a:r>
            <a:endParaRPr lang="en-US" altLang="ko-KR" sz="13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rPr>
              <a:t>파이 차트</a:t>
            </a:r>
            <a:endParaRPr lang="en-US" altLang="ko-KR" sz="13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rPr>
              <a:t>라인 차트</a:t>
            </a:r>
            <a:endParaRPr lang="en-US" altLang="ko-KR" sz="13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endParaRPr kumimoji="0" lang="en-US" altLang="ko-KR" sz="1900" dirty="0">
              <a:latin typeface="Arial" pitchFamily="34" charset="0"/>
              <a:ea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54" y="1054271"/>
            <a:ext cx="1793210" cy="201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30" y="3676059"/>
            <a:ext cx="3413504" cy="279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53" y="1026282"/>
            <a:ext cx="2588146" cy="206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74669" y="3607054"/>
            <a:ext cx="720397" cy="2535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 anchor="ctr">
            <a:spAutoFit/>
          </a:bodyPr>
          <a:lstStyle/>
          <a:p>
            <a:r>
              <a:rPr kumimoji="1" lang="en-US" altLang="ko-KR" sz="1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itchFamily="50" charset="-127"/>
              </a:rPr>
              <a:t>Box plot</a:t>
            </a:r>
            <a:endParaRPr kumimoji="1" lang="ko-KR" altLang="en-US" sz="1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3727" y="5082615"/>
            <a:ext cx="1773570" cy="26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ea typeface="맑은 고딕" pitchFamily="50" charset="-127"/>
              </a:rPr>
              <a:t>N=32  Bandwidth=2.477</a:t>
            </a:r>
            <a:endParaRPr lang="ko-KR" altLang="en-US" sz="1100" dirty="0"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1221" y="5450151"/>
            <a:ext cx="2490112" cy="26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>
            <a:spAutoFit/>
          </a:bodyPr>
          <a:lstStyle/>
          <a:p>
            <a:r>
              <a:rPr lang="en-US" altLang="ko-KR" sz="1100" dirty="0">
                <a:latin typeface="Arial" pitchFamily="34" charset="0"/>
                <a:ea typeface="맑은 고딕" pitchFamily="50" charset="-127"/>
              </a:rPr>
              <a:t>Kernel Density of Miles Per Gallon</a:t>
            </a:r>
            <a:endParaRPr lang="ko-KR" altLang="en-US" sz="1100" dirty="0"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3869" y="4375709"/>
            <a:ext cx="384087" cy="1296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vert="vert270" wrap="none" lIns="98746" tIns="49373" rIns="98746" bIns="49373" rtlCol="0">
            <a:spAutoFit/>
          </a:bodyPr>
          <a:lstStyle/>
          <a:p>
            <a:r>
              <a:rPr kumimoji="1"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itchFamily="50" charset="-127"/>
              </a:rPr>
              <a:t>Miles Per Gallon</a:t>
            </a:r>
            <a:endParaRPr kumimoji="1" lang="ko-KR" altLang="en-US" sz="12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96246" y="3352206"/>
            <a:ext cx="3464805" cy="3090591"/>
            <a:chOff x="827584" y="3658485"/>
            <a:chExt cx="3142878" cy="2943420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658485"/>
              <a:ext cx="3142878" cy="2937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619672" y="6352753"/>
              <a:ext cx="1673917" cy="249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맑은 고딕" pitchFamily="50" charset="-127"/>
                </a:rPr>
                <a:t>N=32  Bandwidth=2.477</a:t>
              </a:r>
              <a:endParaRPr kumimoji="1" lang="ko-KR" altLang="en-US" sz="1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00648" y="3332825"/>
            <a:ext cx="2312178" cy="2689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>
            <a:spAutoFit/>
          </a:bodyPr>
          <a:lstStyle/>
          <a:p>
            <a:r>
              <a:rPr kumimoji="1" lang="en-US" altLang="ko-KR" sz="110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itchFamily="50" charset="-127"/>
              </a:rPr>
              <a:t>density.default</a:t>
            </a:r>
            <a:r>
              <a:rPr kumimoji="1" lang="en-US" altLang="ko-KR" sz="1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itchFamily="50" charset="-127"/>
              </a:rPr>
              <a:t>(x=</a:t>
            </a:r>
            <a:r>
              <a:rPr kumimoji="1" lang="en-US" altLang="ko-KR" sz="110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itchFamily="50" charset="-127"/>
              </a:rPr>
              <a:t>mtcars$mpg</a:t>
            </a:r>
            <a:r>
              <a:rPr kumimoji="1" lang="en-US" altLang="ko-KR" sz="1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itchFamily="50" charset="-127"/>
              </a:rPr>
              <a:t>)</a:t>
            </a:r>
            <a:endParaRPr kumimoji="1" lang="ko-KR" altLang="en-US" sz="1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207" y="4120189"/>
            <a:ext cx="384087" cy="646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vert="vert270" wrap="none" lIns="98746" tIns="49373" rIns="98746" bIns="49373" rtlCol="0">
            <a:spAutoFit/>
          </a:bodyPr>
          <a:lstStyle/>
          <a:p>
            <a:r>
              <a:rPr kumimoji="1"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itchFamily="50" charset="-127"/>
              </a:rPr>
              <a:t>Density</a:t>
            </a:r>
            <a:endParaRPr kumimoji="1" lang="ko-KR" altLang="en-US" sz="12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3207" y="5817404"/>
            <a:ext cx="368698" cy="603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vert="vert270" wrap="none" lIns="98746" tIns="49373" rIns="98746" bIns="49373" rtlCol="0">
            <a:spAutoFit/>
          </a:bodyPr>
          <a:lstStyle>
            <a:defPPr>
              <a:defRPr lang="ko-KR"/>
            </a:defPPr>
            <a:lvl1pPr>
              <a:defRPr kumimoji="1" sz="1100" b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Density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6576" y="3924486"/>
            <a:ext cx="887109" cy="23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 anchor="ctr">
            <a:spAutoFit/>
          </a:bodyPr>
          <a:lstStyle/>
          <a:p>
            <a:pPr algn="ctr"/>
            <a:r>
              <a:rPr kumimoji="1" lang="en-US" altLang="ko-KR" sz="900" dirty="0">
                <a:gradFill>
                  <a:gsLst>
                    <a:gs pos="100000">
                      <a:srgbClr val="C00000"/>
                    </a:gs>
                    <a:gs pos="0">
                      <a:srgbClr val="D02F04"/>
                    </a:gs>
                  </a:gsLst>
                  <a:lin ang="3600000" scaled="0"/>
                </a:gradFill>
                <a:latin typeface="맑은 고딕"/>
                <a:ea typeface="맑은 고딕"/>
              </a:rPr>
              <a:t>Upper hinge</a:t>
            </a:r>
            <a:endParaRPr kumimoji="1" lang="ko-KR" altLang="en-US" sz="900" dirty="0">
              <a:gradFill>
                <a:gsLst>
                  <a:gs pos="100000">
                    <a:srgbClr val="C00000"/>
                  </a:gs>
                  <a:gs pos="0">
                    <a:srgbClr val="D02F04"/>
                  </a:gs>
                </a:gsLst>
                <a:lin ang="3600000" scaled="0"/>
              </a:gradFill>
              <a:latin typeface="맑은 고딕"/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4408" y="4284526"/>
            <a:ext cx="645055" cy="23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 anchor="ctr">
            <a:spAutoFit/>
          </a:bodyPr>
          <a:lstStyle/>
          <a:p>
            <a:pPr algn="ctr"/>
            <a:r>
              <a:rPr kumimoji="1" lang="en-US" altLang="ko-KR" sz="900" dirty="0">
                <a:gradFill>
                  <a:gsLst>
                    <a:gs pos="100000">
                      <a:srgbClr val="C00000"/>
                    </a:gs>
                    <a:gs pos="0">
                      <a:srgbClr val="D02F04"/>
                    </a:gs>
                  </a:gsLst>
                  <a:lin ang="3600000" scaled="0"/>
                </a:gradFill>
                <a:latin typeface="맑은 고딕"/>
                <a:ea typeface="맑은 고딕"/>
              </a:rPr>
              <a:t>Whisker</a:t>
            </a:r>
            <a:endParaRPr kumimoji="1" lang="ko-KR" altLang="en-US" sz="900" dirty="0">
              <a:gradFill>
                <a:gsLst>
                  <a:gs pos="100000">
                    <a:srgbClr val="C00000"/>
                  </a:gs>
                  <a:gs pos="0">
                    <a:srgbClr val="D02F04"/>
                  </a:gs>
                </a:gsLst>
                <a:lin ang="3600000" scaled="0"/>
              </a:gra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8604" y="4932598"/>
            <a:ext cx="622613" cy="3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 anchor="ctr">
            <a:spAutoFit/>
          </a:bodyPr>
          <a:lstStyle/>
          <a:p>
            <a:pPr algn="ctr"/>
            <a:r>
              <a:rPr kumimoji="1" lang="en-US" altLang="ko-KR" sz="900" dirty="0">
                <a:gradFill>
                  <a:gsLst>
                    <a:gs pos="100000">
                      <a:srgbClr val="C00000"/>
                    </a:gs>
                    <a:gs pos="0">
                      <a:srgbClr val="D02F04"/>
                    </a:gs>
                  </a:gsLst>
                  <a:lin ang="3600000" scaled="0"/>
                </a:gradFill>
                <a:latin typeface="맑은 고딕"/>
                <a:ea typeface="맑은 고딕"/>
              </a:rPr>
              <a:t>Upper</a:t>
            </a:r>
          </a:p>
          <a:p>
            <a:pPr algn="ctr"/>
            <a:r>
              <a:rPr kumimoji="1" lang="en-US" altLang="ko-KR" sz="900" dirty="0">
                <a:gradFill>
                  <a:gsLst>
                    <a:gs pos="100000">
                      <a:srgbClr val="C00000"/>
                    </a:gs>
                    <a:gs pos="0">
                      <a:srgbClr val="D02F04"/>
                    </a:gs>
                  </a:gsLst>
                  <a:lin ang="3600000" scaled="0"/>
                </a:gradFill>
                <a:latin typeface="맑은 고딕"/>
                <a:ea typeface="맑은 고딕"/>
              </a:rPr>
              <a:t>quartile</a:t>
            </a:r>
            <a:endParaRPr kumimoji="1" lang="ko-KR" altLang="en-US" sz="900" dirty="0">
              <a:gradFill>
                <a:gsLst>
                  <a:gs pos="100000">
                    <a:srgbClr val="C00000"/>
                  </a:gs>
                  <a:gs pos="0">
                    <a:srgbClr val="D02F04"/>
                  </a:gs>
                </a:gsLst>
                <a:lin ang="3600000" scaled="0"/>
              </a:gra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8604" y="5652678"/>
            <a:ext cx="622613" cy="376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 anchor="ctr">
            <a:spAutoFit/>
          </a:bodyPr>
          <a:lstStyle/>
          <a:p>
            <a:pPr algn="ctr"/>
            <a:r>
              <a:rPr kumimoji="1" lang="en-US" altLang="ko-KR" sz="900" dirty="0">
                <a:gradFill>
                  <a:gsLst>
                    <a:gs pos="100000">
                      <a:srgbClr val="C00000"/>
                    </a:gs>
                    <a:gs pos="0">
                      <a:srgbClr val="D02F04"/>
                    </a:gs>
                  </a:gsLst>
                  <a:lin ang="3600000" scaled="0"/>
                </a:gradFill>
                <a:latin typeface="맑은 고딕"/>
                <a:ea typeface="맑은 고딕"/>
              </a:rPr>
              <a:t>Lower</a:t>
            </a:r>
          </a:p>
          <a:p>
            <a:pPr algn="ctr"/>
            <a:r>
              <a:rPr kumimoji="1" lang="en-US" altLang="ko-KR" sz="900" dirty="0">
                <a:gradFill>
                  <a:gsLst>
                    <a:gs pos="100000">
                      <a:srgbClr val="C00000"/>
                    </a:gs>
                    <a:gs pos="0">
                      <a:srgbClr val="D02F04"/>
                    </a:gs>
                  </a:gsLst>
                  <a:lin ang="3600000" scaled="0"/>
                </a:gradFill>
                <a:latin typeface="맑은 고딕"/>
                <a:ea typeface="맑은 고딕"/>
              </a:rPr>
              <a:t>quartile</a:t>
            </a:r>
            <a:endParaRPr kumimoji="1" lang="ko-KR" altLang="en-US" sz="900" dirty="0">
              <a:gradFill>
                <a:gsLst>
                  <a:gs pos="100000">
                    <a:srgbClr val="C00000"/>
                  </a:gs>
                  <a:gs pos="0">
                    <a:srgbClr val="D02F04"/>
                  </a:gs>
                </a:gsLst>
                <a:lin ang="3600000" scaled="0"/>
              </a:gradFill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364" y="5328642"/>
            <a:ext cx="611393" cy="23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 anchor="ctr">
            <a:spAutoFit/>
          </a:bodyPr>
          <a:lstStyle/>
          <a:p>
            <a:pPr algn="ctr"/>
            <a:r>
              <a:rPr kumimoji="1" lang="en-US" altLang="ko-KR" sz="900" dirty="0">
                <a:gradFill>
                  <a:gsLst>
                    <a:gs pos="100000">
                      <a:srgbClr val="C00000"/>
                    </a:gs>
                    <a:gs pos="0">
                      <a:srgbClr val="D02F04"/>
                    </a:gs>
                  </a:gsLst>
                  <a:lin ang="3600000" scaled="0"/>
                </a:gradFill>
                <a:latin typeface="맑은 고딕"/>
                <a:ea typeface="맑은 고딕"/>
              </a:rPr>
              <a:t>Median</a:t>
            </a:r>
            <a:endParaRPr kumimoji="1" lang="ko-KR" altLang="en-US" sz="900" dirty="0">
              <a:gradFill>
                <a:gsLst>
                  <a:gs pos="100000">
                    <a:srgbClr val="C00000"/>
                  </a:gs>
                  <a:gs pos="0">
                    <a:srgbClr val="D02F04"/>
                  </a:gs>
                </a:gsLst>
                <a:lin ang="3600000" scaled="0"/>
              </a:gradFill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52220" y="5904706"/>
            <a:ext cx="645055" cy="23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 anchor="ctr">
            <a:spAutoFit/>
          </a:bodyPr>
          <a:lstStyle/>
          <a:p>
            <a:pPr algn="ctr"/>
            <a:r>
              <a:rPr kumimoji="1" lang="en-US" altLang="ko-KR" sz="900" dirty="0">
                <a:gradFill>
                  <a:gsLst>
                    <a:gs pos="100000">
                      <a:srgbClr val="C00000"/>
                    </a:gs>
                    <a:gs pos="0">
                      <a:srgbClr val="D02F04"/>
                    </a:gs>
                  </a:gsLst>
                  <a:lin ang="3600000" scaled="0"/>
                </a:gradFill>
                <a:latin typeface="맑은 고딕"/>
                <a:ea typeface="맑은 고딕"/>
              </a:rPr>
              <a:t>Whisker</a:t>
            </a:r>
            <a:endParaRPr kumimoji="1" lang="ko-KR" altLang="en-US" sz="900" dirty="0">
              <a:gradFill>
                <a:gsLst>
                  <a:gs pos="100000">
                    <a:srgbClr val="C00000"/>
                  </a:gs>
                  <a:gs pos="0">
                    <a:srgbClr val="D02F04"/>
                  </a:gs>
                </a:gsLst>
                <a:lin ang="3600000" scaled="0"/>
              </a:gradFill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80572" y="6170552"/>
            <a:ext cx="880697" cy="2382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txBody>
          <a:bodyPr wrap="none" lIns="98746" tIns="49373" rIns="98746" bIns="49373" rtlCol="0" anchor="ctr">
            <a:spAutoFit/>
          </a:bodyPr>
          <a:lstStyle/>
          <a:p>
            <a:pPr algn="ctr"/>
            <a:r>
              <a:rPr kumimoji="1" lang="en-US" altLang="ko-KR" sz="900" dirty="0">
                <a:gradFill>
                  <a:gsLst>
                    <a:gs pos="100000">
                      <a:srgbClr val="C00000"/>
                    </a:gs>
                    <a:gs pos="0">
                      <a:srgbClr val="D02F04"/>
                    </a:gs>
                  </a:gsLst>
                  <a:lin ang="3600000" scaled="0"/>
                </a:gradFill>
                <a:latin typeface="맑은 고딕"/>
                <a:ea typeface="맑은 고딕"/>
              </a:rPr>
              <a:t>Lower hinge</a:t>
            </a:r>
          </a:p>
        </p:txBody>
      </p:sp>
    </p:spTree>
    <p:extLst>
      <p:ext uri="{BB962C8B-B14F-4D97-AF65-F5344CB8AC3E}">
        <p14:creationId xmlns:p14="http://schemas.microsoft.com/office/powerpoint/2010/main" val="21046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3.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군집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8529" y="1029765"/>
            <a:ext cx="4661168" cy="2151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ko-KR" altLang="en-US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■ 군집</a:t>
            </a:r>
            <a:endParaRPr lang="en-US" altLang="ko-KR" sz="1500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srgbClr val="1F497D"/>
              </a:solidFill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개요  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군집 방법 </a:t>
            </a:r>
            <a:endParaRPr lang="en-US" altLang="ko-KR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맑은 고딕"/>
              <a:ea typeface="맑은 고딕"/>
            </a:endParaRPr>
          </a:p>
          <a:p>
            <a:pPr marL="320582" lvl="1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	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계층적 군집화 기술</a:t>
            </a:r>
          </a:p>
          <a:p>
            <a:pPr marL="320582" lvl="1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	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분할적 군집화 기술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군집 알고리즘 </a:t>
            </a:r>
            <a:endParaRPr lang="en-US" altLang="ko-KR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맑은 고딕"/>
              <a:ea typeface="맑은 고딕"/>
            </a:endParaRPr>
          </a:p>
          <a:p>
            <a:pPr marL="320582" lvl="1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	K-Means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알고리즘</a:t>
            </a:r>
            <a:endParaRPr lang="en-US" altLang="ko-KR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맑은 고딕"/>
              <a:ea typeface="맑은 고딕"/>
            </a:endParaRPr>
          </a:p>
          <a:p>
            <a:pPr marL="320582" lvl="1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	EM(Expectation Maximization)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알고리즘</a:t>
            </a:r>
            <a:endParaRPr lang="en-US" altLang="ko-KR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맑은 고딕"/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97" y="1179292"/>
            <a:ext cx="3229873" cy="272190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690446" y="3921112"/>
            <a:ext cx="2520157" cy="2425388"/>
            <a:chOff x="2938081" y="3723506"/>
            <a:chExt cx="2286000" cy="230989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81" y="3723506"/>
              <a:ext cx="2286000" cy="23042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942033" y="5813559"/>
              <a:ext cx="1898969" cy="219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 smtClean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  <a:sym typeface="나눔고딕" pitchFamily="50" charset="-127"/>
                </a:rPr>
                <a:t>계층적 </a:t>
              </a:r>
              <a:r>
                <a:rPr kumimoji="1" lang="ko-KR" altLang="en-US" sz="900" dirty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  <a:sym typeface="나눔고딕" pitchFamily="50" charset="-127"/>
                </a:rPr>
                <a:t>군집화 기술 예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08364" y="3922886"/>
            <a:ext cx="3190707" cy="2419469"/>
            <a:chOff x="5494177" y="3736082"/>
            <a:chExt cx="2894247" cy="230425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914" y="3736082"/>
              <a:ext cx="2885510" cy="23042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494177" y="5808683"/>
              <a:ext cx="2377881" cy="219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1" sz="90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defRPr>
              </a:lvl1pPr>
            </a:lstStyle>
            <a:p>
              <a:r>
                <a:rPr lang="ko-KR" altLang="en-US" dirty="0"/>
                <a:t>분할적 군집화 기술의 군집 중심점 생성 과정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472360" y="3644351"/>
            <a:ext cx="1834221" cy="256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r>
              <a:rPr kumimoji="1" lang="ko-KR" altLang="en-US" sz="900" dirty="0" smtClean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군집화 </a:t>
            </a:r>
            <a:r>
              <a:rPr kumimoji="1" lang="ko-KR" altLang="en-US" sz="9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기술</a:t>
            </a:r>
          </a:p>
        </p:txBody>
      </p:sp>
    </p:spTree>
    <p:extLst>
      <p:ext uri="{BB962C8B-B14F-4D97-AF65-F5344CB8AC3E}">
        <p14:creationId xmlns:p14="http://schemas.microsoft.com/office/powerpoint/2010/main" val="21046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4.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분류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8529" y="925313"/>
            <a:ext cx="9027278" cy="29312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ko-KR" altLang="en-US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■ 분류</a:t>
            </a:r>
            <a:endParaRPr lang="en-US" altLang="ko-KR" sz="1500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srgbClr val="1F497D"/>
              </a:solidFill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분류 개요</a:t>
            </a:r>
          </a:p>
          <a:p>
            <a:pPr lvl="2" latinLnBrk="0">
              <a:spcBef>
                <a:spcPct val="30000"/>
              </a:spcBef>
              <a:buFont typeface="Arial" pitchFamily="34" charset="0"/>
              <a:buChar char="•"/>
            </a:pPr>
            <a:r>
              <a:rPr lang="ko-KR" altLang="en-US" sz="1300" dirty="0" err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지도학습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어떤 클래스에 속하는지 예측 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의사결정나무의 장단점</a:t>
            </a:r>
          </a:p>
          <a:p>
            <a:pPr marL="723452" lvl="2" indent="-185149" latinLnBrk="0">
              <a:spcBef>
                <a:spcPct val="30000"/>
              </a:spcBef>
              <a:buFont typeface="Arial" pitchFamily="34" charset="0"/>
              <a:buChar char="•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가장 대표적인 분류 기법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.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설명력이 높다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. 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모델 구조</a:t>
            </a:r>
          </a:p>
          <a:p>
            <a:pPr marL="723452" lvl="2" indent="-185149" latinLnBrk="0">
              <a:spcBef>
                <a:spcPct val="30000"/>
              </a:spcBef>
              <a:buFont typeface="Arial" pitchFamily="34" charset="0"/>
              <a:buChar char="•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의사결정 영역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: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사각형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단말 영역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처리 과정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(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재귀 순환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)</a:t>
            </a:r>
          </a:p>
          <a:p>
            <a:pPr marL="723452" lvl="2" indent="-185149" latinLnBrk="0"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2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개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(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오른쪽 가지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왼쪽 가지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)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의 유형으로 분류하는데 가장 적합한 속성과 그 </a:t>
            </a:r>
            <a:r>
              <a:rPr lang="ko-KR" altLang="en-US" sz="1300" dirty="0" err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분리값을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 찾는다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.</a:t>
            </a:r>
          </a:p>
          <a:p>
            <a:pPr marL="723452" lvl="2" indent="-185149" latinLnBrk="0">
              <a:spcBef>
                <a:spcPct val="30000"/>
              </a:spcBef>
              <a:buFont typeface="Arial" pitchFamily="34" charset="0"/>
              <a:buChar char="•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분기된 가지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(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오른쪽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왼쪽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)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로 간 다음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아이템들의 라벨이 모두 같으면 그 값을 반환한다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.</a:t>
            </a:r>
          </a:p>
          <a:p>
            <a:pPr marL="723452" lvl="2" indent="-185149" latinLnBrk="0">
              <a:spcBef>
                <a:spcPct val="30000"/>
              </a:spcBef>
              <a:buFont typeface="Arial" pitchFamily="34" charset="0"/>
              <a:buChar char="•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각 가지에 속한 아이템의 라벨이 동일하지 않으면 처음 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(1)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로 간다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02" y="3827276"/>
            <a:ext cx="5001099" cy="267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7172160" y="4252084"/>
            <a:ext cx="952606" cy="288856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8746" tIns="49373" rIns="98746" bIns="49373" rtlCol="0" anchor="ctr"/>
          <a:lstStyle/>
          <a:p>
            <a:pPr marL="0" marR="0" lvl="0" indent="0" algn="ctr" defTabSz="101547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+mn-cs"/>
              </a:rPr>
              <a:t>노드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19554" y="5091506"/>
            <a:ext cx="952606" cy="288856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8746" tIns="49373" rIns="98746" bIns="49373" rtlCol="0" anchor="ctr"/>
          <a:lstStyle/>
          <a:p>
            <a:pPr marL="0" marR="0" lvl="0" indent="0" algn="ctr" defTabSz="101547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+mn-cs"/>
              </a:rPr>
              <a:t>노드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24765" y="5091506"/>
            <a:ext cx="952606" cy="288856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8746" tIns="49373" rIns="98746" bIns="49373" rtlCol="0" anchor="ctr"/>
          <a:lstStyle/>
          <a:p>
            <a:pPr marL="0" marR="0" lvl="0" indent="0" algn="ctr" defTabSz="101547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+mn-cs"/>
              </a:rPr>
              <a:t>노드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꺾인 연결선 21"/>
          <p:cNvCxnSpPr>
            <a:stCxn id="19" idx="2"/>
            <a:endCxn id="20" idx="0"/>
          </p:cNvCxnSpPr>
          <p:nvPr/>
        </p:nvCxnSpPr>
        <p:spPr>
          <a:xfrm rot="5400000">
            <a:off x="6896878" y="4339919"/>
            <a:ext cx="550566" cy="952606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none"/>
          </a:ln>
          <a:effectLst/>
        </p:spPr>
      </p:cxnSp>
      <p:cxnSp>
        <p:nvCxnSpPr>
          <p:cNvPr id="23" name="꺾인 연결선 22"/>
          <p:cNvCxnSpPr>
            <a:stCxn id="21" idx="0"/>
            <a:endCxn id="19" idx="2"/>
          </p:cNvCxnSpPr>
          <p:nvPr/>
        </p:nvCxnSpPr>
        <p:spPr>
          <a:xfrm rot="16200000" flipV="1">
            <a:off x="7849484" y="4339920"/>
            <a:ext cx="550566" cy="952606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none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8306871" y="4540939"/>
            <a:ext cx="1023364" cy="284376"/>
          </a:xfrm>
          <a:prstGeom prst="rect">
            <a:avLst/>
          </a:prstGeom>
        </p:spPr>
        <p:txBody>
          <a:bodyPr wrap="none" lIns="98746" tIns="49373" rIns="98746" bIns="49373">
            <a:spAutoFit/>
          </a:bodyPr>
          <a:lstStyle/>
          <a:p>
            <a:r>
              <a:rPr kumimoji="1" lang="ko-KR" altLang="en-US" sz="12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오른쪽 가지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46081" y="4555534"/>
            <a:ext cx="869476" cy="284376"/>
          </a:xfrm>
          <a:prstGeom prst="rect">
            <a:avLst/>
          </a:prstGeom>
        </p:spPr>
        <p:txBody>
          <a:bodyPr wrap="none" lIns="98746" tIns="49373" rIns="98746" bIns="49373">
            <a:spAutoFit/>
          </a:bodyPr>
          <a:lstStyle/>
          <a:p>
            <a:r>
              <a:rPr kumimoji="1" lang="ko-KR" altLang="en-US" sz="12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왼쪽 가지</a:t>
            </a:r>
          </a:p>
        </p:txBody>
      </p:sp>
      <p:cxnSp>
        <p:nvCxnSpPr>
          <p:cNvPr id="26" name="꺾인 연결선 25"/>
          <p:cNvCxnSpPr>
            <a:stCxn id="20" idx="2"/>
          </p:cNvCxnSpPr>
          <p:nvPr/>
        </p:nvCxnSpPr>
        <p:spPr>
          <a:xfrm rot="5400000">
            <a:off x="6206751" y="5350752"/>
            <a:ext cx="459498" cy="518716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none"/>
          </a:ln>
          <a:effectLst/>
        </p:spPr>
      </p:cxnSp>
      <p:cxnSp>
        <p:nvCxnSpPr>
          <p:cNvPr id="27" name="꺾인 연결선 26"/>
          <p:cNvCxnSpPr/>
          <p:nvPr/>
        </p:nvCxnSpPr>
        <p:spPr>
          <a:xfrm rot="16200000" flipV="1">
            <a:off x="6724106" y="5352114"/>
            <a:ext cx="459498" cy="515995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none"/>
          </a:ln>
          <a:effectLst/>
        </p:spPr>
      </p:cxnSp>
      <p:sp>
        <p:nvSpPr>
          <p:cNvPr id="28" name="직사각형 27"/>
          <p:cNvSpPr/>
          <p:nvPr/>
        </p:nvSpPr>
        <p:spPr>
          <a:xfrm>
            <a:off x="6841877" y="5851290"/>
            <a:ext cx="770090" cy="284376"/>
          </a:xfrm>
          <a:prstGeom prst="rect">
            <a:avLst/>
          </a:prstGeom>
        </p:spPr>
        <p:txBody>
          <a:bodyPr wrap="none" lIns="98746" tIns="49373" rIns="98746" bIns="49373">
            <a:spAutoFit/>
          </a:bodyPr>
          <a:lstStyle/>
          <a:p>
            <a:r>
              <a:rPr kumimoji="1" lang="ko-KR" altLang="en-US" sz="12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단말</a:t>
            </a:r>
            <a:r>
              <a:rPr kumimoji="1" lang="en-US" altLang="ko-KR" sz="12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(</a:t>
            </a:r>
            <a:r>
              <a:rPr kumimoji="1" lang="ko-KR" altLang="en-US" sz="12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잎</a:t>
            </a:r>
            <a:r>
              <a:rPr kumimoji="1" lang="en-US" altLang="ko-KR" sz="12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)</a:t>
            </a:r>
            <a:endParaRPr kumimoji="1" lang="ko-KR" altLang="en-US" sz="12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맑은 고딕"/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54768" y="5854454"/>
            <a:ext cx="770090" cy="284376"/>
          </a:xfrm>
          <a:prstGeom prst="rect">
            <a:avLst/>
          </a:prstGeom>
        </p:spPr>
        <p:txBody>
          <a:bodyPr wrap="none" lIns="98746" tIns="49373" rIns="98746" bIns="49373">
            <a:spAutoFit/>
          </a:bodyPr>
          <a:lstStyle/>
          <a:p>
            <a:r>
              <a:rPr kumimoji="1" lang="ko-KR" altLang="en-US" sz="12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단말</a:t>
            </a:r>
            <a:r>
              <a:rPr kumimoji="1" lang="en-US" altLang="ko-KR" sz="12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(</a:t>
            </a:r>
            <a:r>
              <a:rPr kumimoji="1" lang="ko-KR" altLang="en-US" sz="12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잎</a:t>
            </a:r>
            <a:r>
              <a:rPr kumimoji="1" lang="en-US" altLang="ko-KR" sz="12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)</a:t>
            </a:r>
            <a:endParaRPr kumimoji="1" lang="ko-KR" altLang="en-US" sz="12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46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5.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추천시스템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8529" y="1029765"/>
            <a:ext cx="9027278" cy="32713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ko-KR" altLang="en-US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■ </a:t>
            </a:r>
            <a:r>
              <a:rPr lang="ko-KR" altLang="en-US" sz="1500" dirty="0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추천시스템</a:t>
            </a:r>
            <a:endParaRPr lang="en-US" altLang="ko-KR" sz="1500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srgbClr val="1F497D"/>
              </a:solidFill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구매 가능성이 높은 상품을 고객에게 추천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대표적인 방법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: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협업필터링과 </a:t>
            </a:r>
            <a:r>
              <a:rPr lang="ko-KR" altLang="en-US" sz="1300" dirty="0" err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연관규칙</a:t>
            </a:r>
            <a:endParaRPr lang="en-US" altLang="ko-KR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맑은 고딕"/>
              <a:ea typeface="맑은 고딕"/>
            </a:endParaRPr>
          </a:p>
          <a:p>
            <a:pPr marL="0" indent="0" latinLnBrk="0">
              <a:spcBef>
                <a:spcPct val="30000"/>
              </a:spcBef>
            </a:pPr>
            <a:endParaRPr kumimoji="0" lang="en-US" altLang="ko-KR" sz="1300" dirty="0">
              <a:latin typeface="Arial" pitchFamily="34" charset="0"/>
            </a:endParaRPr>
          </a:p>
          <a:p>
            <a:pPr marL="0" indent="0" latinLnBrk="0">
              <a:spcBef>
                <a:spcPct val="30000"/>
              </a:spcBef>
            </a:pPr>
            <a:r>
              <a:rPr lang="ko-KR" altLang="en-US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■ </a:t>
            </a:r>
            <a:r>
              <a:rPr lang="ko-KR" altLang="en-US" sz="1500" dirty="0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협업필터링</a:t>
            </a:r>
            <a:endParaRPr lang="ko-KR" altLang="en-US" sz="1500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srgbClr val="1F497D"/>
              </a:solidFill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사용자 기반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아이템 기반</a:t>
            </a:r>
            <a:endParaRPr lang="en-US" altLang="ko-KR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endParaRPr kumimoji="0" lang="en-US" altLang="ko-KR" sz="1300" dirty="0">
              <a:latin typeface="Arial" panose="020B0604020202020204" pitchFamily="34" charset="0"/>
              <a:ea typeface="+mn-ea"/>
            </a:endParaRPr>
          </a:p>
          <a:p>
            <a:pPr marL="0" indent="0" latinLnBrk="0">
              <a:spcBef>
                <a:spcPct val="30000"/>
              </a:spcBef>
            </a:pPr>
            <a:r>
              <a:rPr lang="ko-KR" altLang="en-US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■ </a:t>
            </a:r>
            <a:r>
              <a:rPr lang="ko-KR" altLang="en-US" sz="1500" dirty="0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연관규칙</a:t>
            </a:r>
            <a:endParaRPr lang="en-US" altLang="ko-KR" sz="1500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srgbClr val="1F497D"/>
              </a:solidFill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marL="421728" lvl="1" indent="-185149" latinLnBrk="0">
              <a:spcBef>
                <a:spcPct val="30000"/>
              </a:spcBef>
              <a:buFontTx/>
              <a:buChar char="-"/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(A-&gt;B)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의 지지도 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= P(A∩B) = N(A∩B) / N(T)</a:t>
            </a:r>
          </a:p>
          <a:p>
            <a:pPr marL="421728" lvl="1" indent="-185149" latinLnBrk="0">
              <a:spcBef>
                <a:spcPct val="30000"/>
              </a:spcBef>
              <a:buFontTx/>
              <a:buChar char="-"/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(A-&gt;B)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의 신뢰도 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= P(B|A) = P(A∩B) / P(A)</a:t>
            </a:r>
          </a:p>
          <a:p>
            <a:pPr marL="421728" lvl="1" indent="-185149" latinLnBrk="0">
              <a:spcBef>
                <a:spcPct val="30000"/>
              </a:spcBef>
              <a:buFontTx/>
              <a:buChar char="-"/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(A-&gt;B)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의 향성도 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= P(B|A) / P(B) = P(A∩B) / P(A)P(B)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26019" y="4209712"/>
            <a:ext cx="4543159" cy="2147426"/>
            <a:chOff x="429024" y="4009249"/>
            <a:chExt cx="4121039" cy="2045167"/>
          </a:xfrm>
        </p:grpSpPr>
        <p:pic>
          <p:nvPicPr>
            <p:cNvPr id="6" name="Picture 5" descr="그림09-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009249"/>
              <a:ext cx="4010511" cy="201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411760" y="4293096"/>
              <a:ext cx="980329" cy="249152"/>
            </a:xfrm>
            <a:prstGeom prst="rect">
              <a:avLst/>
            </a:prstGeom>
            <a:solidFill>
              <a:srgbClr val="CEE5B7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사용자 유사도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14383" y="4882396"/>
              <a:ext cx="852372" cy="249152"/>
            </a:xfrm>
            <a:prstGeom prst="rect">
              <a:avLst/>
            </a:prstGeom>
            <a:solidFill>
              <a:srgbClr val="C7C4E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데이터 모델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2119" y="5454749"/>
              <a:ext cx="423423" cy="249152"/>
            </a:xfrm>
            <a:prstGeom prst="rect">
              <a:avLst/>
            </a:prstGeom>
            <a:solidFill>
              <a:srgbClr val="CAE8E6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이웃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6241" y="4878685"/>
              <a:ext cx="551381" cy="249152"/>
            </a:xfrm>
            <a:prstGeom prst="rect">
              <a:avLst/>
            </a:prstGeom>
            <a:solidFill>
              <a:srgbClr val="FFE4B7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  <a:sym typeface="나눔고딕" pitchFamily="50" charset="-127"/>
                </a:rPr>
                <a:t>추천기</a:t>
              </a:r>
              <a:endParaRPr kumimoji="1" lang="ko-KR" altLang="en-US" sz="11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024" y="4877147"/>
              <a:ext cx="551381" cy="249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사용자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6106" y="5805264"/>
              <a:ext cx="1883302" cy="24915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smtClean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  <a:sym typeface="나눔고딕" pitchFamily="50" charset="-127"/>
                </a:rPr>
                <a:t>사용자 </a:t>
              </a:r>
              <a:r>
                <a:rPr kumimoji="1" lang="ko-KR" altLang="en-US" sz="1100" dirty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  <a:sym typeface="나눔고딕" pitchFamily="50" charset="-127"/>
                </a:rPr>
                <a:t>기반 추천 엔진 구성도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21500" y="4945821"/>
            <a:ext cx="4305539" cy="1416918"/>
            <a:chOff x="4506814" y="4710304"/>
            <a:chExt cx="3905497" cy="1349445"/>
          </a:xfrm>
        </p:grpSpPr>
        <p:pic>
          <p:nvPicPr>
            <p:cNvPr id="14" name="Picture 5" descr="그림09-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710304"/>
              <a:ext cx="3840311" cy="131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490420" y="5483324"/>
              <a:ext cx="852372" cy="249152"/>
            </a:xfrm>
            <a:prstGeom prst="rect">
              <a:avLst/>
            </a:prstGeom>
            <a:solidFill>
              <a:srgbClr val="C7C4E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데이터 모델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9162" y="5478447"/>
              <a:ext cx="551381" cy="249152"/>
            </a:xfrm>
            <a:prstGeom prst="rect">
              <a:avLst/>
            </a:prstGeom>
            <a:solidFill>
              <a:srgbClr val="FFE4B7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추천기</a:t>
              </a:r>
              <a:endParaRPr kumimoji="1" lang="ko-KR" altLang="en-US" sz="11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6814" y="5493629"/>
              <a:ext cx="551381" cy="249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사용자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10186" y="5810597"/>
              <a:ext cx="1883301" cy="24915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smtClean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아이템 </a:t>
              </a:r>
              <a:r>
                <a:rPr kumimoji="1" lang="ko-KR" altLang="en-US" sz="1100" dirty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기반 추천 엔진 구성도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02368" y="4800863"/>
              <a:ext cx="980329" cy="249152"/>
            </a:xfrm>
            <a:prstGeom prst="rect">
              <a:avLst/>
            </a:prstGeom>
            <a:solidFill>
              <a:srgbClr val="CEE5B7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latin typeface="맑은 고딕"/>
                  <a:ea typeface="맑은 고딕"/>
                </a:rPr>
                <a:t>아이템 유사도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6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6.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머신러닝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8529" y="1029764"/>
            <a:ext cx="9027278" cy="330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ko-KR" altLang="en-US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■ </a:t>
            </a:r>
            <a:r>
              <a:rPr lang="ko-KR" altLang="en-US" sz="1500" dirty="0" err="1" smtClean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머신러닝의</a:t>
            </a:r>
            <a:r>
              <a:rPr lang="ko-KR" altLang="en-US" sz="1500" dirty="0" smtClean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 주요 알고리즘</a:t>
            </a:r>
            <a:endParaRPr lang="en-US" altLang="ko-KR" sz="1500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srgbClr val="1F497D"/>
              </a:solidFill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55071" y="3753665"/>
            <a:ext cx="4261205" cy="2151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ko-KR" altLang="en-US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맑은 고딕"/>
                <a:ea typeface="맑은 고딕"/>
              </a:rPr>
              <a:t>■ 학습 방식의 분류</a:t>
            </a:r>
            <a:endParaRPr lang="en-US" altLang="ko-KR" sz="1500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srgbClr val="1F497D"/>
              </a:solidFill>
              <a:effectLst>
                <a:glow>
                  <a:prstClr val="white"/>
                </a:glow>
              </a:effectLst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kumimoji="0" lang="ko-KR" altLang="en-US" sz="1300" dirty="0">
                <a:latin typeface="+mn-ea"/>
                <a:ea typeface="+mn-ea"/>
              </a:rPr>
              <a:t>지도학습</a:t>
            </a:r>
            <a:endParaRPr kumimoji="0" lang="en-US" altLang="ko-KR" sz="1300" dirty="0">
              <a:latin typeface="+mn-ea"/>
              <a:ea typeface="+mn-ea"/>
            </a:endParaRPr>
          </a:p>
          <a:p>
            <a:pPr lvl="2" latinLnBrk="0">
              <a:spcBef>
                <a:spcPct val="30000"/>
              </a:spcBef>
              <a:buFont typeface="Arial" pitchFamily="34" charset="0"/>
              <a:buChar char="•"/>
            </a:pPr>
            <a:r>
              <a:rPr kumimoji="0" lang="en-US" altLang="ko-KR" sz="1300" smtClean="0">
                <a:latin typeface="+mn-ea"/>
                <a:ea typeface="+mn-ea"/>
              </a:rPr>
              <a:t>Label </a:t>
            </a:r>
            <a:r>
              <a:rPr kumimoji="0" lang="ko-KR" altLang="en-US" sz="1300" smtClean="0">
                <a:latin typeface="+mn-ea"/>
                <a:ea typeface="+mn-ea"/>
              </a:rPr>
              <a:t>데이터가 </a:t>
            </a:r>
            <a:r>
              <a:rPr kumimoji="0" lang="ko-KR" altLang="en-US" sz="1300" dirty="0" smtClean="0">
                <a:latin typeface="+mn-ea"/>
                <a:ea typeface="+mn-ea"/>
              </a:rPr>
              <a:t>있음</a:t>
            </a:r>
            <a:endParaRPr kumimoji="0" lang="en-US" altLang="ko-KR" sz="1300" dirty="0" smtClean="0">
              <a:latin typeface="+mn-ea"/>
              <a:ea typeface="+mn-ea"/>
            </a:endParaRPr>
          </a:p>
          <a:p>
            <a:pPr lvl="2" latinLnBrk="0">
              <a:spcBef>
                <a:spcPct val="30000"/>
              </a:spcBef>
              <a:buFont typeface="Arial" pitchFamily="34" charset="0"/>
              <a:buChar char="•"/>
            </a:pPr>
            <a:r>
              <a:rPr kumimoji="0" lang="ko-KR" altLang="en-US" sz="1300" dirty="0" smtClean="0">
                <a:latin typeface="+mn-ea"/>
                <a:ea typeface="+mn-ea"/>
              </a:rPr>
              <a:t>분류</a:t>
            </a:r>
            <a:r>
              <a:rPr kumimoji="0" lang="en-US" altLang="ko-KR" sz="1300" dirty="0">
                <a:latin typeface="+mn-ea"/>
                <a:ea typeface="+mn-ea"/>
              </a:rPr>
              <a:t>, </a:t>
            </a:r>
            <a:r>
              <a:rPr kumimoji="0" lang="ko-KR" altLang="en-US" sz="1300" dirty="0" smtClean="0">
                <a:latin typeface="+mn-ea"/>
                <a:ea typeface="+mn-ea"/>
              </a:rPr>
              <a:t>회귀</a:t>
            </a:r>
            <a:endParaRPr kumimoji="0" lang="en-US" altLang="ko-KR" sz="1300" dirty="0" smtClean="0"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kumimoji="0" lang="ko-KR" altLang="en-US" sz="1300" smtClean="0">
                <a:latin typeface="+mn-ea"/>
                <a:ea typeface="+mn-ea"/>
              </a:rPr>
              <a:t>비지도학습</a:t>
            </a:r>
            <a:r>
              <a:rPr kumimoji="0" lang="en-US" altLang="ko-KR" sz="1300" smtClean="0">
                <a:latin typeface="+mn-ea"/>
                <a:ea typeface="+mn-ea"/>
              </a:rPr>
              <a:t>(</a:t>
            </a:r>
            <a:r>
              <a:rPr kumimoji="0" lang="ko-KR" altLang="en-US" sz="1300" smtClean="0">
                <a:latin typeface="+mn-ea"/>
                <a:ea typeface="+mn-ea"/>
              </a:rPr>
              <a:t>자율학습</a:t>
            </a:r>
            <a:r>
              <a:rPr kumimoji="0" lang="en-US" altLang="ko-KR" sz="1300" smtClean="0">
                <a:latin typeface="+mn-ea"/>
                <a:ea typeface="+mn-ea"/>
              </a:rPr>
              <a:t>)</a:t>
            </a:r>
            <a:endParaRPr kumimoji="0" lang="en-US" altLang="ko-KR" sz="1300" dirty="0">
              <a:latin typeface="+mn-ea"/>
              <a:ea typeface="+mn-ea"/>
            </a:endParaRPr>
          </a:p>
          <a:p>
            <a:pPr marL="725166" lvl="2" indent="-185149" latinLnBrk="0">
              <a:spcBef>
                <a:spcPct val="30000"/>
              </a:spcBef>
              <a:buFont typeface="Arial" pitchFamily="34" charset="0"/>
              <a:buChar char="•"/>
            </a:pPr>
            <a:r>
              <a:rPr kumimoji="0" lang="en-US" altLang="ko-KR" sz="1300" smtClean="0">
                <a:latin typeface="+mn-ea"/>
                <a:ea typeface="+mn-ea"/>
              </a:rPr>
              <a:t>Label </a:t>
            </a:r>
            <a:r>
              <a:rPr kumimoji="0" lang="ko-KR" altLang="en-US" sz="1300" smtClean="0">
                <a:latin typeface="+mn-ea"/>
                <a:ea typeface="+mn-ea"/>
              </a:rPr>
              <a:t>데이터가 없음</a:t>
            </a:r>
            <a:endParaRPr kumimoji="0" lang="en-US" altLang="ko-KR" sz="1300" dirty="0" smtClean="0">
              <a:latin typeface="+mn-ea"/>
              <a:ea typeface="+mn-ea"/>
            </a:endParaRPr>
          </a:p>
          <a:p>
            <a:pPr marL="725166" lvl="2" indent="-185149" latinLnBrk="0">
              <a:spcBef>
                <a:spcPct val="30000"/>
              </a:spcBef>
              <a:buFont typeface="Arial" pitchFamily="34" charset="0"/>
              <a:buChar char="•"/>
            </a:pPr>
            <a:r>
              <a:rPr kumimoji="0" lang="ko-KR" altLang="en-US" sz="1300" dirty="0" smtClean="0">
                <a:latin typeface="+mn-ea"/>
                <a:ea typeface="+mn-ea"/>
              </a:rPr>
              <a:t>군집</a:t>
            </a:r>
            <a:r>
              <a:rPr kumimoji="0" lang="en-US" altLang="ko-KR" sz="1300" dirty="0">
                <a:latin typeface="+mn-ea"/>
                <a:ea typeface="+mn-ea"/>
              </a:rPr>
              <a:t>, </a:t>
            </a:r>
            <a:r>
              <a:rPr kumimoji="0" lang="ko-KR" altLang="en-US" sz="1300" dirty="0">
                <a:latin typeface="+mn-ea"/>
                <a:ea typeface="+mn-ea"/>
              </a:rPr>
              <a:t>차원축소</a:t>
            </a:r>
            <a:endParaRPr kumimoji="0" lang="en-US" altLang="ko-KR" sz="1300" dirty="0"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kumimoji="0" lang="ko-KR" altLang="en-US" sz="1300" dirty="0">
                <a:latin typeface="+mn-ea"/>
                <a:ea typeface="+mn-ea"/>
              </a:rPr>
              <a:t>기타 </a:t>
            </a:r>
            <a:r>
              <a:rPr kumimoji="0" lang="en-US" altLang="ko-KR" sz="1300" dirty="0">
                <a:latin typeface="+mn-ea"/>
                <a:ea typeface="+mn-ea"/>
              </a:rPr>
              <a:t>: </a:t>
            </a:r>
            <a:r>
              <a:rPr kumimoji="0" lang="ko-KR" altLang="en-US" sz="1300" dirty="0" err="1">
                <a:latin typeface="+mn-ea"/>
                <a:ea typeface="+mn-ea"/>
              </a:rPr>
              <a:t>준지도학습</a:t>
            </a:r>
            <a:r>
              <a:rPr kumimoji="0" lang="en-US" altLang="ko-KR" sz="1300" dirty="0">
                <a:latin typeface="+mn-ea"/>
                <a:ea typeface="+mn-ea"/>
              </a:rPr>
              <a:t>, </a:t>
            </a:r>
            <a:r>
              <a:rPr kumimoji="0" lang="ko-KR" altLang="en-US" sz="1300" dirty="0" smtClean="0">
                <a:latin typeface="+mn-ea"/>
                <a:ea typeface="+mn-ea"/>
              </a:rPr>
              <a:t>강화학습</a:t>
            </a:r>
            <a:endParaRPr kumimoji="0" lang="en-US" altLang="ko-KR" sz="1300" dirty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404" y="4582866"/>
            <a:ext cx="1052218" cy="438265"/>
          </a:xfrm>
          <a:prstGeom prst="rect">
            <a:avLst/>
          </a:prstGeom>
          <a:noFill/>
          <a:ln>
            <a:noFill/>
          </a:ln>
        </p:spPr>
        <p:txBody>
          <a:bodyPr wrap="none" lIns="98746" tIns="49373" rIns="98746" bIns="49373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표현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(Descriptive)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744168" y="3888482"/>
            <a:ext cx="2664296" cy="2225540"/>
            <a:chOff x="3492140" y="3139106"/>
            <a:chExt cx="2664296" cy="2225540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3960192" y="4932598"/>
              <a:ext cx="219624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9" name="직선 화살표 연결선 48"/>
            <p:cNvCxnSpPr/>
            <p:nvPr/>
          </p:nvCxnSpPr>
          <p:spPr>
            <a:xfrm>
              <a:off x="4242426" y="3139106"/>
              <a:ext cx="0" cy="211752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50" name="직사각형 49"/>
            <p:cNvSpPr/>
            <p:nvPr/>
          </p:nvSpPr>
          <p:spPr>
            <a:xfrm>
              <a:off x="4500252" y="4968602"/>
              <a:ext cx="1152128" cy="3960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x1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92140" y="3960490"/>
              <a:ext cx="1152128" cy="3960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x2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608264" y="4608562"/>
              <a:ext cx="180020" cy="1800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4608264" y="4320530"/>
              <a:ext cx="180020" cy="1800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752280" y="4459538"/>
              <a:ext cx="180020" cy="1800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4464248" y="4459538"/>
              <a:ext cx="180020" cy="1800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076316" y="3528442"/>
              <a:ext cx="756084" cy="66942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X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X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56336" y="3456434"/>
              <a:ext cx="756084" cy="66942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X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X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444468" y="3895190"/>
            <a:ext cx="2664296" cy="2225540"/>
            <a:chOff x="6372460" y="2851074"/>
            <a:chExt cx="2664296" cy="2225540"/>
          </a:xfrm>
        </p:grpSpPr>
        <p:sp>
          <p:nvSpPr>
            <p:cNvPr id="59" name="타원 58"/>
            <p:cNvSpPr/>
            <p:nvPr/>
          </p:nvSpPr>
          <p:spPr>
            <a:xfrm>
              <a:off x="8172660" y="3780470"/>
              <a:ext cx="180020" cy="1800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8280672" y="3384426"/>
              <a:ext cx="180020" cy="1800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8424688" y="3600450"/>
              <a:ext cx="180020" cy="1800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8136656" y="3600450"/>
              <a:ext cx="180020" cy="18002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372460" y="2851074"/>
              <a:ext cx="2664296" cy="2225540"/>
              <a:chOff x="6372460" y="2887078"/>
              <a:chExt cx="2664296" cy="2225540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6372460" y="2887078"/>
                <a:ext cx="2664296" cy="2225540"/>
                <a:chOff x="6372460" y="3168402"/>
                <a:chExt cx="2664296" cy="2225540"/>
              </a:xfrm>
            </p:grpSpPr>
            <p:cxnSp>
              <p:nvCxnSpPr>
                <p:cNvPr id="67" name="직선 화살표 연결선 66"/>
                <p:cNvCxnSpPr/>
                <p:nvPr/>
              </p:nvCxnSpPr>
              <p:spPr>
                <a:xfrm>
                  <a:off x="6840512" y="4961894"/>
                  <a:ext cx="2196244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tailEnd type="arrow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cxnSp>
              <p:nvCxnSpPr>
                <p:cNvPr id="68" name="직선 화살표 연결선 67"/>
                <p:cNvCxnSpPr/>
                <p:nvPr/>
              </p:nvCxnSpPr>
              <p:spPr>
                <a:xfrm>
                  <a:off x="7122746" y="3168402"/>
                  <a:ext cx="0" cy="211752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headEnd type="arrow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</p:cxnSp>
            <p:sp>
              <p:nvSpPr>
                <p:cNvPr id="69" name="직사각형 68"/>
                <p:cNvSpPr/>
                <p:nvPr/>
              </p:nvSpPr>
              <p:spPr>
                <a:xfrm>
                  <a:off x="7380572" y="4997898"/>
                  <a:ext cx="1152128" cy="396044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/>
                      <a:ea typeface="맑은 고딕"/>
                      <a:cs typeface="+mn-cs"/>
                    </a:rPr>
                    <a:t>x1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6372460" y="3989786"/>
                  <a:ext cx="1152128" cy="396044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/>
                      <a:ea typeface="맑은 고딕"/>
                      <a:cs typeface="+mn-cs"/>
                    </a:rPr>
                    <a:t>x2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7488584" y="4637858"/>
                  <a:ext cx="180020" cy="1800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7488584" y="4349826"/>
                  <a:ext cx="180020" cy="1800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7632600" y="4488834"/>
                  <a:ext cx="180020" cy="1800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7344568" y="4488834"/>
                  <a:ext cx="180020" cy="18002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65" name="타원 64"/>
              <p:cNvSpPr/>
              <p:nvPr/>
            </p:nvSpPr>
            <p:spPr>
              <a:xfrm>
                <a:off x="7272560" y="3996494"/>
                <a:ext cx="612068" cy="612068"/>
              </a:xfrm>
              <a:prstGeom prst="ellipse">
                <a:avLst/>
              </a:prstGeom>
              <a:noFill/>
              <a:ln w="508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8028644" y="3269706"/>
                <a:ext cx="643978" cy="846094"/>
              </a:xfrm>
              <a:prstGeom prst="ellipse">
                <a:avLst/>
              </a:prstGeom>
              <a:noFill/>
              <a:ln w="50800" cap="flat" cmpd="sng" algn="ctr">
                <a:solidFill>
                  <a:srgbClr val="0070C0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75" name="직사각형 74"/>
          <p:cNvSpPr/>
          <p:nvPr/>
        </p:nvSpPr>
        <p:spPr>
          <a:xfrm>
            <a:off x="3852180" y="6120730"/>
            <a:ext cx="2520280" cy="5040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지도학습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68504" y="6084726"/>
            <a:ext cx="2520280" cy="5040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비지도학습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917854" y="1548022"/>
            <a:ext cx="4194466" cy="1944416"/>
            <a:chOff x="827844" y="1512218"/>
            <a:chExt cx="3672408" cy="1944416"/>
          </a:xfrm>
          <a:solidFill>
            <a:srgbClr val="4F81BD">
              <a:lumMod val="75000"/>
            </a:srgbClr>
          </a:solidFill>
        </p:grpSpPr>
        <p:sp>
          <p:nvSpPr>
            <p:cNvPr id="78" name="모서리가 둥근 직사각형 77"/>
            <p:cNvSpPr/>
            <p:nvPr/>
          </p:nvSpPr>
          <p:spPr>
            <a:xfrm>
              <a:off x="827844" y="1512218"/>
              <a:ext cx="1800000" cy="432000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신경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망</a:t>
              </a: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700052" y="1512466"/>
              <a:ext cx="1800000" cy="432000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사례기반 추론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827844" y="2016696"/>
              <a:ext cx="1800000" cy="432000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데이터 </a:t>
              </a:r>
              <a:r>
                <a:rPr kumimoji="0" lang="ko-KR" alt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마이닝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700052" y="2016274"/>
              <a:ext cx="1800000" cy="432000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패턴 인식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827844" y="2520578"/>
              <a:ext cx="1800000" cy="432000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의사결정 트리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700052" y="2520156"/>
              <a:ext cx="1800000" cy="432000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강화학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습</a:t>
              </a: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827844" y="3024634"/>
              <a:ext cx="3672408" cy="432000"/>
            </a:xfrm>
            <a:prstGeom prst="round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유전자 알고리즘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0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4400" b="1" smtClean="0">
                <a:solidFill>
                  <a:schemeClr val="tx2"/>
                </a:solidFill>
              </a:rPr>
              <a:t>4.3 </a:t>
            </a:r>
            <a:r>
              <a:rPr lang="ko-KR" altLang="en-US" sz="4400" b="1" smtClean="0">
                <a:solidFill>
                  <a:schemeClr val="tx2"/>
                </a:solidFill>
              </a:rPr>
              <a:t>빅데이터 분석 기술</a:t>
            </a:r>
            <a:endParaRPr lang="ko-KR" altLang="en-US" sz="4400" b="1">
              <a:solidFill>
                <a:schemeClr val="tx2"/>
              </a:solidFill>
            </a:endParaRPr>
          </a:p>
        </p:txBody>
      </p:sp>
      <p:sp>
        <p:nvSpPr>
          <p:cNvPr id="7171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Part IV : </a:t>
            </a:r>
            <a:r>
              <a:rPr lang="ko-KR" altLang="en-US" sz="3000" b="1" smtClean="0">
                <a:solidFill>
                  <a:schemeClr val="bg1"/>
                </a:solidFill>
              </a:rPr>
              <a:t>분석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시각화</a:t>
            </a:r>
            <a:endParaRPr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빅데이터 분석 기술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45964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대표적인 분석 기술</a:t>
            </a:r>
            <a:endParaRPr lang="ko-KR" altLang="en-US" b="1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58529" y="1736812"/>
            <a:ext cx="9027278" cy="499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400" b="1" smtClean="0">
                <a:latin typeface="맑은 고딕"/>
                <a:ea typeface="맑은 고딕"/>
              </a:rPr>
              <a:t>R</a:t>
            </a:r>
            <a:endParaRPr lang="en-US" altLang="ko-KR" sz="1400" b="1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오픈소스 통계분석 소프트웨어</a:t>
            </a:r>
            <a:r>
              <a:rPr lang="en-US" altLang="ko-KR" sz="1300" b="1" smtClean="0">
                <a:latin typeface="맑은 고딕"/>
                <a:ea typeface="맑은 고딕"/>
              </a:rPr>
              <a:t>. </a:t>
            </a:r>
            <a:r>
              <a:rPr lang="ko-KR" altLang="en-US" sz="1300" b="1" smtClean="0">
                <a:latin typeface="맑은 고딕"/>
                <a:ea typeface="맑은 고딕"/>
              </a:rPr>
              <a:t>기본적인 통계분석부터 최신 머신러닝까지 다양한 패키지를 지원</a:t>
            </a:r>
            <a:r>
              <a:rPr lang="en-US" altLang="ko-KR" sz="1300" b="1" smtClean="0">
                <a:latin typeface="맑은 고딕"/>
                <a:ea typeface="맑은 고딕"/>
              </a:rPr>
              <a:t>. </a:t>
            </a:r>
            <a:r>
              <a:rPr lang="ko-KR" altLang="en-US" sz="1300" b="1">
                <a:latin typeface="맑은 고딕"/>
                <a:ea typeface="맑은 고딕"/>
              </a:rPr>
              <a:t>하둡과 연동이 가능</a:t>
            </a:r>
            <a:r>
              <a:rPr lang="en-US" altLang="ko-KR" sz="1300" b="1">
                <a:latin typeface="맑은 고딕"/>
                <a:ea typeface="맑은 고딕"/>
              </a:rPr>
              <a:t> </a:t>
            </a:r>
            <a:endParaRPr lang="en-US" altLang="ko-KR" sz="1300" b="1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>
                <a:latin typeface="맑은 고딕"/>
                <a:ea typeface="맑은 고딕"/>
              </a:rPr>
              <a:t>R</a:t>
            </a:r>
            <a:r>
              <a:rPr lang="en-US" altLang="ko-KR" sz="1300" b="1">
                <a:latin typeface="맑은 고딕"/>
                <a:ea typeface="맑은 고딕"/>
              </a:rPr>
              <a:t>, </a:t>
            </a:r>
            <a:r>
              <a:rPr lang="en-US" altLang="ko-KR" sz="1300" b="1" smtClean="0">
                <a:latin typeface="맑은 고딕"/>
                <a:ea typeface="맑은 고딕"/>
              </a:rPr>
              <a:t>RStudio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>
                <a:latin typeface="맑은 고딕"/>
                <a:ea typeface="맑은 고딕"/>
              </a:rPr>
              <a:t>RHadoop, RHive </a:t>
            </a:r>
            <a:r>
              <a:rPr lang="en-US" altLang="ko-KR" sz="1300" b="1">
                <a:latin typeface="맑은 고딕"/>
                <a:ea typeface="맑은 고딕"/>
              </a:rPr>
              <a:t>, </a:t>
            </a:r>
            <a:r>
              <a:rPr lang="en-US" altLang="ko-KR" sz="1300" b="1" smtClean="0">
                <a:latin typeface="맑은 고딕"/>
                <a:ea typeface="맑은 고딕"/>
              </a:rPr>
              <a:t>SparkR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400" b="1" smtClean="0">
                <a:latin typeface="맑은 고딕"/>
                <a:ea typeface="맑은 고딕"/>
              </a:rPr>
              <a:t>Python</a:t>
            </a:r>
            <a:endParaRPr lang="en-US" altLang="ko-KR" sz="1400" b="1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데이터마이닝과 머신러닝을 지원하는 다양한 패키지</a:t>
            </a:r>
            <a:endParaRPr lang="en-US" altLang="ko-KR" sz="1300" b="1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통계학과의 기본적인 프로그래밍 언어로 정착</a:t>
            </a:r>
            <a:endParaRPr lang="en-US" altLang="ko-KR" sz="1300" b="1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스크립트 기반의 대화형 분석 환경 지원</a:t>
            </a:r>
            <a:endParaRPr lang="en-US" altLang="ko-KR" sz="1300" b="1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smtClean="0">
                <a:latin typeface="맑은 고딕"/>
                <a:ea typeface="맑은 고딕"/>
              </a:rPr>
              <a:t>iPython Notebook</a:t>
            </a:r>
            <a:r>
              <a:rPr lang="ko-KR" altLang="en-US" sz="1300" b="1" smtClean="0">
                <a:latin typeface="맑은 고딕"/>
                <a:ea typeface="맑은 고딕"/>
              </a:rPr>
              <a:t> </a:t>
            </a:r>
            <a:endParaRPr lang="en-US" altLang="ko-KR" sz="1300" b="1"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400" b="1" smtClean="0">
                <a:latin typeface="맑은 고딕"/>
                <a:ea typeface="맑은 고딕"/>
              </a:rPr>
              <a:t>Mahout</a:t>
            </a:r>
            <a:endParaRPr lang="en-US" altLang="ko-KR" sz="1400" b="1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추천시스템</a:t>
            </a:r>
            <a:r>
              <a:rPr lang="en-US" altLang="ko-KR" sz="1300" b="1" smtClean="0">
                <a:latin typeface="맑은 고딕"/>
                <a:ea typeface="맑은 고딕"/>
              </a:rPr>
              <a:t>, </a:t>
            </a:r>
            <a:r>
              <a:rPr lang="ko-KR" altLang="en-US" sz="1300" b="1" smtClean="0">
                <a:latin typeface="맑은 고딕"/>
                <a:ea typeface="맑은 고딕"/>
              </a:rPr>
              <a:t>분류</a:t>
            </a:r>
            <a:r>
              <a:rPr lang="en-US" altLang="ko-KR" sz="1300" b="1" smtClean="0">
                <a:latin typeface="맑은 고딕"/>
                <a:ea typeface="맑은 고딕"/>
              </a:rPr>
              <a:t>, </a:t>
            </a:r>
            <a:r>
              <a:rPr lang="ko-KR" altLang="en-US" sz="1300" b="1" smtClean="0">
                <a:latin typeface="맑은 고딕"/>
                <a:ea typeface="맑은 고딕"/>
              </a:rPr>
              <a:t>군집 등 머신러닝 기능을 지원</a:t>
            </a:r>
            <a:endParaRPr lang="en-US" altLang="ko-KR" sz="1300" b="1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하둡 기반의 머신러닝 </a:t>
            </a:r>
            <a:r>
              <a:rPr lang="en-US" altLang="ko-KR" sz="1300" b="1" smtClean="0">
                <a:latin typeface="맑은 고딕"/>
                <a:ea typeface="맑은 고딕"/>
              </a:rPr>
              <a:t>Java </a:t>
            </a:r>
            <a:r>
              <a:rPr lang="ko-KR" altLang="en-US" sz="1300" b="1" smtClean="0">
                <a:latin typeface="맑은 고딕"/>
                <a:ea typeface="맑은 고딕"/>
              </a:rPr>
              <a:t>라이브러리</a:t>
            </a:r>
            <a:endParaRPr lang="en-US" altLang="ko-KR" sz="1300" b="1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현재 </a:t>
            </a:r>
            <a:r>
              <a:rPr lang="en-US" altLang="ko-KR" sz="1300" b="1" smtClean="0">
                <a:latin typeface="맑은 고딕"/>
                <a:ea typeface="맑은 고딕"/>
              </a:rPr>
              <a:t>Spark</a:t>
            </a:r>
            <a:r>
              <a:rPr lang="ko-KR" altLang="en-US" sz="1300" b="1" smtClean="0">
                <a:latin typeface="맑은 고딕"/>
                <a:ea typeface="맑은 고딕"/>
              </a:rPr>
              <a:t>의 </a:t>
            </a:r>
            <a:r>
              <a:rPr lang="en-US" altLang="ko-KR" sz="1300" b="1" smtClean="0">
                <a:latin typeface="맑은 고딕"/>
                <a:ea typeface="맑은 고딕"/>
              </a:rPr>
              <a:t>MLlib</a:t>
            </a:r>
            <a:r>
              <a:rPr lang="ko-KR" altLang="en-US" sz="1300" b="1" smtClean="0">
                <a:latin typeface="맑은 고딕"/>
                <a:ea typeface="맑은 고딕"/>
              </a:rPr>
              <a:t>로 발전함</a:t>
            </a:r>
            <a:endParaRPr lang="en-US" altLang="ko-KR" sz="1300" b="1"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400" b="1">
                <a:latin typeface="맑은 고딕"/>
                <a:ea typeface="맑은 고딕"/>
              </a:rPr>
              <a:t>Spark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>
                <a:latin typeface="맑은 고딕"/>
                <a:ea typeface="맑은 고딕"/>
              </a:rPr>
              <a:t>대화형 분석</a:t>
            </a:r>
            <a:r>
              <a:rPr lang="en-US" altLang="ko-KR" sz="1300" b="1">
                <a:latin typeface="맑은 고딕"/>
                <a:ea typeface="맑은 고딕"/>
              </a:rPr>
              <a:t>, </a:t>
            </a:r>
            <a:r>
              <a:rPr lang="ko-KR" altLang="en-US" sz="1300" b="1">
                <a:latin typeface="맑은 고딕"/>
                <a:ea typeface="맑은 고딕"/>
              </a:rPr>
              <a:t>머신러닝</a:t>
            </a:r>
            <a:r>
              <a:rPr lang="en-US" altLang="ko-KR" sz="1300" b="1">
                <a:latin typeface="맑은 고딕"/>
                <a:ea typeface="맑은 고딕"/>
              </a:rPr>
              <a:t>, SQL, </a:t>
            </a:r>
            <a:r>
              <a:rPr lang="ko-KR" altLang="en-US" sz="1300" b="1">
                <a:latin typeface="맑은 고딕"/>
                <a:ea typeface="맑은 고딕"/>
              </a:rPr>
              <a:t>그래프알고리즘 등 다양한 분석 가능</a:t>
            </a:r>
            <a:endParaRPr lang="en-US" altLang="ko-KR" sz="1300" b="1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>
                <a:latin typeface="맑은 고딕"/>
                <a:ea typeface="맑은 고딕"/>
              </a:rPr>
              <a:t>Spark Core, Spark MLlib, SparkSQL, GraphX, Spark Streaming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endParaRPr lang="ko-KR" altLang="en-US" sz="1300" b="1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5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 smtClean="0">
                <a:solidFill>
                  <a:srgbClr val="1F497D"/>
                </a:solidFill>
              </a:rPr>
              <a:t>1</a:t>
            </a:r>
            <a:r>
              <a:rPr lang="en-US" altLang="ko-KR" sz="2400" b="1" smtClean="0">
                <a:solidFill>
                  <a:srgbClr val="1F497D"/>
                </a:solidFill>
              </a:rPr>
              <a:t>) </a:t>
            </a:r>
            <a:r>
              <a:rPr lang="ko-KR" altLang="en-US" sz="2400" b="1" smtClean="0">
                <a:solidFill>
                  <a:srgbClr val="1F497D"/>
                </a:solidFill>
              </a:rPr>
              <a:t>협업필터링</a:t>
            </a:r>
            <a:r>
              <a:rPr lang="en-US" altLang="ko-KR" sz="2400" b="1" smtClean="0">
                <a:solidFill>
                  <a:srgbClr val="1F497D"/>
                </a:solidFill>
              </a:rPr>
              <a:t>(CF) </a:t>
            </a:r>
            <a:r>
              <a:rPr lang="ko-KR" altLang="en-US" sz="2400" b="1" smtClean="0">
                <a:solidFill>
                  <a:srgbClr val="1F497D"/>
                </a:solidFill>
              </a:rPr>
              <a:t>개요</a:t>
            </a:r>
            <a:endParaRPr lang="en-US" altLang="ko-KR" sz="2400" b="1" smtClean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398" y="1808820"/>
            <a:ext cx="88929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>
                <a:solidFill>
                  <a:prstClr val="black"/>
                </a:solidFill>
              </a:rPr>
              <a:t> </a:t>
            </a:r>
            <a:r>
              <a:rPr lang="en-US" altLang="ko-KR" b="1" smtClean="0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추천의 </a:t>
            </a:r>
            <a:r>
              <a:rPr lang="ko-KR" altLang="en-US" b="1" dirty="0">
                <a:solidFill>
                  <a:prstClr val="black"/>
                </a:solidFill>
              </a:rPr>
              <a:t>원리</a:t>
            </a:r>
            <a:endParaRPr lang="en-US" altLang="ko-KR" b="1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 </a:t>
            </a:r>
            <a:r>
              <a:rPr lang="en-US" altLang="ko-KR" smtClean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특정 사용자와 취향이 비슷한 사람들이 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 </a:t>
            </a:r>
            <a:r>
              <a:rPr lang="en-US" altLang="ko-KR" smtClean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좋아할만한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 </a:t>
            </a:r>
            <a:r>
              <a:rPr lang="en-US" altLang="ko-KR" smtClean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아이템 중에서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 </a:t>
            </a:r>
            <a:r>
              <a:rPr lang="en-US" altLang="ko-KR" smtClean="0">
                <a:solidFill>
                  <a:prstClr val="black"/>
                </a:solidFill>
              </a:rPr>
              <a:t>4. </a:t>
            </a:r>
            <a:r>
              <a:rPr lang="ko-KR" altLang="en-US" dirty="0">
                <a:solidFill>
                  <a:prstClr val="black"/>
                </a:solidFill>
              </a:rPr>
              <a:t>특정 사용자가 구매하지 </a:t>
            </a:r>
            <a:r>
              <a:rPr lang="ko-KR" altLang="en-US">
                <a:solidFill>
                  <a:prstClr val="black"/>
                </a:solidFill>
              </a:rPr>
              <a:t>않은 아이템 목록</a:t>
            </a:r>
            <a:r>
              <a:rPr lang="en-US" altLang="ko-KR">
                <a:solidFill>
                  <a:prstClr val="black"/>
                </a:solidFill>
              </a:rPr>
              <a:t>(ex. 5</a:t>
            </a:r>
            <a:r>
              <a:rPr lang="ko-KR" altLang="en-US">
                <a:solidFill>
                  <a:prstClr val="black"/>
                </a:solidFill>
              </a:rPr>
              <a:t>개</a:t>
            </a:r>
            <a:r>
              <a:rPr lang="en-US" altLang="ko-KR">
                <a:solidFill>
                  <a:prstClr val="black"/>
                </a:solidFill>
              </a:rPr>
              <a:t>)</a:t>
            </a:r>
            <a:r>
              <a:rPr lang="ko-KR" altLang="en-US">
                <a:solidFill>
                  <a:prstClr val="black"/>
                </a:solidFill>
              </a:rPr>
              <a:t>을 반환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b="1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>
                <a:solidFill>
                  <a:prstClr val="black"/>
                </a:solidFill>
              </a:rPr>
              <a:t> </a:t>
            </a:r>
            <a:r>
              <a:rPr lang="en-US" altLang="ko-KR" b="1" smtClean="0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알고리즘의 </a:t>
            </a:r>
            <a:r>
              <a:rPr lang="ko-KR" altLang="en-US" b="1" dirty="0">
                <a:solidFill>
                  <a:prstClr val="black"/>
                </a:solidFill>
              </a:rPr>
              <a:t>구분</a:t>
            </a:r>
            <a:endParaRPr lang="en-US" altLang="ko-KR" b="1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 </a:t>
            </a:r>
            <a:r>
              <a:rPr lang="en-US" altLang="ko-KR" smtClean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사용자 기반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사용자와 아이템의 관계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 </a:t>
            </a:r>
            <a:r>
              <a:rPr lang="en-US" altLang="ko-KR" smtClean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아이템 기반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ko-KR" altLang="en-US" dirty="0">
                <a:solidFill>
                  <a:prstClr val="black"/>
                </a:solidFill>
              </a:rPr>
              <a:t>아이템의 속성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 </a:t>
            </a:r>
            <a:r>
              <a:rPr lang="en-US" altLang="ko-KR" smtClean="0">
                <a:solidFill>
                  <a:prstClr val="black"/>
                </a:solidFill>
              </a:rPr>
              <a:t>3. </a:t>
            </a:r>
            <a:r>
              <a:rPr lang="ko-KR" altLang="en-US">
                <a:solidFill>
                  <a:prstClr val="black"/>
                </a:solidFill>
              </a:rPr>
              <a:t>콘텐츠 기반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 smtClean="0">
                <a:solidFill>
                  <a:srgbClr val="1F497D"/>
                </a:solidFill>
              </a:rPr>
              <a:t>1</a:t>
            </a:r>
            <a:r>
              <a:rPr lang="en-US" altLang="ko-KR" sz="2400" b="1" smtClean="0">
                <a:solidFill>
                  <a:srgbClr val="1F497D"/>
                </a:solidFill>
              </a:rPr>
              <a:t>) </a:t>
            </a:r>
            <a:r>
              <a:rPr lang="ko-KR" altLang="en-US" sz="2400" b="1" smtClean="0">
                <a:solidFill>
                  <a:srgbClr val="1F497D"/>
                </a:solidFill>
              </a:rPr>
              <a:t>협업필터링</a:t>
            </a:r>
            <a:r>
              <a:rPr lang="en-US" altLang="ko-KR" sz="2400" b="1" smtClean="0">
                <a:solidFill>
                  <a:srgbClr val="1F497D"/>
                </a:solidFill>
              </a:rPr>
              <a:t>(CF) </a:t>
            </a:r>
            <a:r>
              <a:rPr lang="ko-KR" altLang="en-US" sz="2400" b="1" smtClean="0">
                <a:solidFill>
                  <a:srgbClr val="1F497D"/>
                </a:solidFill>
              </a:rPr>
              <a:t>개요</a:t>
            </a:r>
            <a:endParaRPr lang="en-US" altLang="ko-KR" sz="2400" b="1" smtClean="0">
              <a:solidFill>
                <a:srgbClr val="1F497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506" y="1773391"/>
            <a:ext cx="889298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>
                <a:solidFill>
                  <a:prstClr val="black"/>
                </a:solidFill>
              </a:rPr>
              <a:t> </a:t>
            </a:r>
            <a:r>
              <a:rPr lang="en-US" altLang="ko-KR" b="1" smtClean="0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데이터 </a:t>
            </a:r>
            <a:r>
              <a:rPr lang="ko-KR" altLang="en-US" b="1" dirty="0">
                <a:solidFill>
                  <a:prstClr val="black"/>
                </a:solidFill>
              </a:rPr>
              <a:t>형식</a:t>
            </a:r>
            <a:endParaRPr lang="en-US" altLang="ko-KR" b="1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사용자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아이템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3. </a:t>
            </a:r>
            <a:r>
              <a:rPr lang="ko-KR" altLang="en-US" dirty="0">
                <a:solidFill>
                  <a:prstClr val="black"/>
                </a:solidFill>
              </a:rPr>
              <a:t>선호도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smtClean="0">
                <a:solidFill>
                  <a:prstClr val="black"/>
                </a:solidFill>
              </a:rPr>
              <a:t> </a:t>
            </a:r>
            <a:r>
              <a:rPr lang="en-US" altLang="ko-KR" b="1" smtClean="0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특정 사용자와 비슷한 취향을 가진 사람들은</a:t>
            </a:r>
            <a:r>
              <a:rPr lang="en-US" altLang="ko-KR" b="1" smtClean="0">
                <a:solidFill>
                  <a:prstClr val="black"/>
                </a:solidFill>
              </a:rPr>
              <a:t>?</a:t>
            </a:r>
            <a:endParaRPr lang="en-US" altLang="ko-KR" b="1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 </a:t>
            </a:r>
            <a:r>
              <a:rPr lang="en-US" altLang="ko-KR" smtClean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사용자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과 비슷한 그룹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 2. </a:t>
            </a:r>
            <a:r>
              <a:rPr lang="ko-KR" altLang="en-US" dirty="0">
                <a:solidFill>
                  <a:prstClr val="black"/>
                </a:solidFill>
              </a:rPr>
              <a:t>사용자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과 다른 그룹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87" y="2147333"/>
            <a:ext cx="805997" cy="120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00" y="1165275"/>
            <a:ext cx="5400782" cy="326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56" y="2194754"/>
            <a:ext cx="864096" cy="219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3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 smtClean="0">
                <a:solidFill>
                  <a:srgbClr val="1F497D"/>
                </a:solidFill>
              </a:rPr>
              <a:t>2) </a:t>
            </a:r>
            <a:r>
              <a:rPr lang="ko-KR" altLang="en-US" sz="2400" b="1" smtClean="0">
                <a:solidFill>
                  <a:srgbClr val="1F497D"/>
                </a:solidFill>
              </a:rPr>
              <a:t>추천시스템 </a:t>
            </a:r>
            <a:r>
              <a:rPr lang="en-US" altLang="ko-KR" sz="2400" b="1" smtClean="0">
                <a:solidFill>
                  <a:srgbClr val="1F497D"/>
                </a:solidFill>
              </a:rPr>
              <a:t>: Mahout </a:t>
            </a:r>
            <a:r>
              <a:rPr lang="ko-KR" altLang="en-US" sz="2400" b="1" smtClean="0">
                <a:solidFill>
                  <a:srgbClr val="1F497D"/>
                </a:solidFill>
              </a:rPr>
              <a:t>모듈</a:t>
            </a:r>
            <a:endParaRPr lang="en-US" altLang="ko-KR" sz="2400" b="1" smtClean="0">
              <a:solidFill>
                <a:srgbClr val="1F497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6506" y="1862822"/>
            <a:ext cx="8892988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>
                <a:solidFill>
                  <a:prstClr val="black"/>
                </a:solidFill>
              </a:rPr>
              <a:t> </a:t>
            </a:r>
            <a:r>
              <a:rPr lang="en-US" altLang="ko-KR" b="1" smtClean="0">
                <a:solidFill>
                  <a:prstClr val="black"/>
                </a:solidFill>
              </a:rPr>
              <a:t>1. Recommender</a:t>
            </a:r>
            <a:endParaRPr lang="en-US" altLang="ko-KR" b="1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prstClr val="black"/>
                </a:solidFill>
              </a:rPr>
              <a:t> -&gt; </a:t>
            </a:r>
            <a:r>
              <a:rPr lang="ko-KR" altLang="en-US" dirty="0" err="1">
                <a:solidFill>
                  <a:prstClr val="black"/>
                </a:solidFill>
              </a:rPr>
              <a:t>추천기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>
                <a:solidFill>
                  <a:prstClr val="black"/>
                </a:solidFill>
              </a:rPr>
              <a:t> </a:t>
            </a:r>
            <a:r>
              <a:rPr lang="en-US" altLang="ko-KR" b="1" smtClean="0">
                <a:solidFill>
                  <a:prstClr val="black"/>
                </a:solidFill>
              </a:rPr>
              <a:t>2. UserSimilarity</a:t>
            </a:r>
            <a:endParaRPr lang="en-US" altLang="ko-KR" b="1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prstClr val="black"/>
                </a:solidFill>
              </a:rPr>
              <a:t> -&gt; </a:t>
            </a:r>
            <a:r>
              <a:rPr lang="ko-KR" altLang="en-US" dirty="0">
                <a:solidFill>
                  <a:prstClr val="black"/>
                </a:solidFill>
              </a:rPr>
              <a:t>사용자 유사도 계산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>
                <a:solidFill>
                  <a:prstClr val="black"/>
                </a:solidFill>
              </a:rPr>
              <a:t> </a:t>
            </a:r>
            <a:r>
              <a:rPr lang="en-US" altLang="ko-KR" b="1" smtClean="0">
                <a:solidFill>
                  <a:prstClr val="black"/>
                </a:solidFill>
              </a:rPr>
              <a:t>3. UserNeighborhood</a:t>
            </a:r>
            <a:endParaRPr lang="en-US" altLang="ko-KR" b="1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prstClr val="black"/>
                </a:solidFill>
              </a:rPr>
              <a:t> -&gt; </a:t>
            </a:r>
            <a:r>
              <a:rPr lang="ko-KR" altLang="en-US" dirty="0">
                <a:solidFill>
                  <a:prstClr val="black"/>
                </a:solidFill>
              </a:rPr>
              <a:t>사용자 그룹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b="1" smtClean="0">
                <a:solidFill>
                  <a:prstClr val="black"/>
                </a:solidFill>
              </a:rPr>
              <a:t>4. DataModel</a:t>
            </a:r>
            <a:endParaRPr lang="en-US" altLang="ko-KR" b="1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prstClr val="black"/>
                </a:solidFill>
              </a:rPr>
              <a:t> -&gt; </a:t>
            </a:r>
            <a:r>
              <a:rPr lang="ko-KR" altLang="en-US" dirty="0">
                <a:solidFill>
                  <a:prstClr val="black"/>
                </a:solidFill>
              </a:rPr>
              <a:t>데이터 모델</a:t>
            </a:r>
            <a:endParaRPr lang="en-US" altLang="ko-KR" dirty="0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4185084"/>
            <a:ext cx="7219244" cy="20882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3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개요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99798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주요 분석 기법</a:t>
            </a:r>
            <a:endParaRPr lang="ko-KR" altLang="en-US" b="1"/>
          </a:p>
        </p:txBody>
      </p:sp>
      <p:grpSp>
        <p:nvGrpSpPr>
          <p:cNvPr id="54" name="그룹 53"/>
          <p:cNvGrpSpPr/>
          <p:nvPr/>
        </p:nvGrpSpPr>
        <p:grpSpPr>
          <a:xfrm>
            <a:off x="1626808" y="1710240"/>
            <a:ext cx="6555687" cy="4007245"/>
            <a:chOff x="3048000" y="1298071"/>
            <a:chExt cx="6119390" cy="3901939"/>
          </a:xfrm>
        </p:grpSpPr>
        <p:grpSp>
          <p:nvGrpSpPr>
            <p:cNvPr id="55" name="그룹 54"/>
            <p:cNvGrpSpPr/>
            <p:nvPr/>
          </p:nvGrpSpPr>
          <p:grpSpPr>
            <a:xfrm>
              <a:off x="3048000" y="1298071"/>
              <a:ext cx="6096000" cy="3901939"/>
              <a:chOff x="3048000" y="1298071"/>
              <a:chExt cx="6096000" cy="3901939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4512259" y="3723126"/>
                <a:ext cx="1712976" cy="1476884"/>
              </a:xfrm>
              <a:custGeom>
                <a:avLst/>
                <a:gdLst>
                  <a:gd name="connsiteX0" fmla="*/ 0 w 1712976"/>
                  <a:gd name="connsiteY0" fmla="*/ 738442 h 1476884"/>
                  <a:gd name="connsiteX1" fmla="*/ 369221 w 1712976"/>
                  <a:gd name="connsiteY1" fmla="*/ 0 h 1476884"/>
                  <a:gd name="connsiteX2" fmla="*/ 1343755 w 1712976"/>
                  <a:gd name="connsiteY2" fmla="*/ 0 h 1476884"/>
                  <a:gd name="connsiteX3" fmla="*/ 1712976 w 1712976"/>
                  <a:gd name="connsiteY3" fmla="*/ 738442 h 1476884"/>
                  <a:gd name="connsiteX4" fmla="*/ 1343755 w 1712976"/>
                  <a:gd name="connsiteY4" fmla="*/ 1476884 h 1476884"/>
                  <a:gd name="connsiteX5" fmla="*/ 369221 w 1712976"/>
                  <a:gd name="connsiteY5" fmla="*/ 1476884 h 1476884"/>
                  <a:gd name="connsiteX6" fmla="*/ 0 w 1712976"/>
                  <a:gd name="connsiteY6" fmla="*/ 738442 h 1476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976" h="1476884">
                    <a:moveTo>
                      <a:pt x="0" y="738442"/>
                    </a:moveTo>
                    <a:lnTo>
                      <a:pt x="369221" y="0"/>
                    </a:lnTo>
                    <a:lnTo>
                      <a:pt x="1343755" y="0"/>
                    </a:lnTo>
                    <a:lnTo>
                      <a:pt x="1712976" y="738442"/>
                    </a:lnTo>
                    <a:lnTo>
                      <a:pt x="1343755" y="1476884"/>
                    </a:lnTo>
                    <a:lnTo>
                      <a:pt x="369221" y="1476884"/>
                    </a:lnTo>
                    <a:lnTo>
                      <a:pt x="0" y="73844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175">
                <a:noFill/>
                <a:miter lim="800000"/>
                <a:headEnd/>
                <a:tailEnd/>
              </a:ln>
            </p:spPr>
            <p:txBody>
              <a:bodyPr wrap="none" lIns="35974" tIns="71948" rIns="35974" bIns="45687" rtlCol="0" anchor="ctr"/>
              <a:lstStyle/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ko-KR" altLang="en-US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회귀분석</a:t>
                </a: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en-US" altLang="ko-KR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(Regression) </a:t>
                </a: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endParaRPr kumimoji="1" lang="ko-KR" altLang="en-US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</a:endParaRPr>
              </a:p>
            </p:txBody>
          </p:sp>
          <p:sp>
            <p:nvSpPr>
              <p:cNvPr id="58" name="육각형 57"/>
              <p:cNvSpPr/>
              <p:nvPr/>
            </p:nvSpPr>
            <p:spPr>
              <a:xfrm>
                <a:off x="3048000" y="2929862"/>
                <a:ext cx="1712976" cy="1476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35974" tIns="71948" rIns="35974" bIns="45687" rtlCol="0" anchor="ctr"/>
              <a:lstStyle/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ko-KR" altLang="en-US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분류분석</a:t>
                </a: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en-US" altLang="ko-KR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(Classification)</a:t>
                </a: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endParaRPr kumimoji="1" lang="ko-KR" altLang="en-US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</a:endParaRPr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5971641" y="2912303"/>
                <a:ext cx="1712976" cy="1476884"/>
              </a:xfrm>
              <a:custGeom>
                <a:avLst/>
                <a:gdLst>
                  <a:gd name="connsiteX0" fmla="*/ 0 w 1712976"/>
                  <a:gd name="connsiteY0" fmla="*/ 738442 h 1476884"/>
                  <a:gd name="connsiteX1" fmla="*/ 369221 w 1712976"/>
                  <a:gd name="connsiteY1" fmla="*/ 0 h 1476884"/>
                  <a:gd name="connsiteX2" fmla="*/ 1343755 w 1712976"/>
                  <a:gd name="connsiteY2" fmla="*/ 0 h 1476884"/>
                  <a:gd name="connsiteX3" fmla="*/ 1712976 w 1712976"/>
                  <a:gd name="connsiteY3" fmla="*/ 738442 h 1476884"/>
                  <a:gd name="connsiteX4" fmla="*/ 1343755 w 1712976"/>
                  <a:gd name="connsiteY4" fmla="*/ 1476884 h 1476884"/>
                  <a:gd name="connsiteX5" fmla="*/ 369221 w 1712976"/>
                  <a:gd name="connsiteY5" fmla="*/ 1476884 h 1476884"/>
                  <a:gd name="connsiteX6" fmla="*/ 0 w 1712976"/>
                  <a:gd name="connsiteY6" fmla="*/ 738442 h 1476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976" h="1476884">
                    <a:moveTo>
                      <a:pt x="0" y="738442"/>
                    </a:moveTo>
                    <a:lnTo>
                      <a:pt x="369221" y="0"/>
                    </a:lnTo>
                    <a:lnTo>
                      <a:pt x="1343755" y="0"/>
                    </a:lnTo>
                    <a:lnTo>
                      <a:pt x="1712976" y="738442"/>
                    </a:lnTo>
                    <a:lnTo>
                      <a:pt x="1343755" y="1476884"/>
                    </a:lnTo>
                    <a:lnTo>
                      <a:pt x="369221" y="1476884"/>
                    </a:lnTo>
                    <a:lnTo>
                      <a:pt x="0" y="73844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175">
                <a:noFill/>
                <a:miter lim="800000"/>
                <a:headEnd/>
                <a:tailEnd/>
              </a:ln>
            </p:spPr>
            <p:txBody>
              <a:bodyPr wrap="none" lIns="35974" tIns="71948" rIns="35974" bIns="45687" rtlCol="0" anchor="ctr"/>
              <a:lstStyle/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ko-KR" altLang="en-US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군집분석</a:t>
                </a: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en-US" altLang="ko-KR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(Clustering)</a:t>
                </a:r>
                <a:endParaRPr kumimoji="1" lang="ko-KR" altLang="en-US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</p:txBody>
          </p:sp>
          <p:sp>
            <p:nvSpPr>
              <p:cNvPr id="60" name="육각형 59"/>
              <p:cNvSpPr/>
              <p:nvPr/>
            </p:nvSpPr>
            <p:spPr>
              <a:xfrm>
                <a:off x="7431024" y="3723126"/>
                <a:ext cx="1712976" cy="1476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35974" tIns="71948" rIns="35974" bIns="45687" rtlCol="0" anchor="ctr"/>
              <a:lstStyle/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ko-KR" altLang="en-US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연관분석</a:t>
                </a: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en-US" altLang="ko-KR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(Association </a:t>
                </a:r>
                <a:br>
                  <a:rPr kumimoji="1" lang="en-US" altLang="ko-KR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</a:br>
                <a:r>
                  <a:rPr kumimoji="1" lang="en-US" altLang="ko-KR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Analysis)</a:t>
                </a: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endParaRPr kumimoji="1" lang="ko-KR" altLang="en-US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512259" y="2104992"/>
                <a:ext cx="1712976" cy="1476884"/>
              </a:xfrm>
              <a:custGeom>
                <a:avLst/>
                <a:gdLst>
                  <a:gd name="connsiteX0" fmla="*/ 0 w 1712976"/>
                  <a:gd name="connsiteY0" fmla="*/ 738442 h 1476884"/>
                  <a:gd name="connsiteX1" fmla="*/ 369221 w 1712976"/>
                  <a:gd name="connsiteY1" fmla="*/ 0 h 1476884"/>
                  <a:gd name="connsiteX2" fmla="*/ 1343755 w 1712976"/>
                  <a:gd name="connsiteY2" fmla="*/ 0 h 1476884"/>
                  <a:gd name="connsiteX3" fmla="*/ 1712976 w 1712976"/>
                  <a:gd name="connsiteY3" fmla="*/ 738442 h 1476884"/>
                  <a:gd name="connsiteX4" fmla="*/ 1343755 w 1712976"/>
                  <a:gd name="connsiteY4" fmla="*/ 1476884 h 1476884"/>
                  <a:gd name="connsiteX5" fmla="*/ 369221 w 1712976"/>
                  <a:gd name="connsiteY5" fmla="*/ 1476884 h 1476884"/>
                  <a:gd name="connsiteX6" fmla="*/ 0 w 1712976"/>
                  <a:gd name="connsiteY6" fmla="*/ 738442 h 1476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976" h="1476884">
                    <a:moveTo>
                      <a:pt x="0" y="738442"/>
                    </a:moveTo>
                    <a:lnTo>
                      <a:pt x="369221" y="0"/>
                    </a:lnTo>
                    <a:lnTo>
                      <a:pt x="1343755" y="0"/>
                    </a:lnTo>
                    <a:lnTo>
                      <a:pt x="1712976" y="738442"/>
                    </a:lnTo>
                    <a:lnTo>
                      <a:pt x="1343755" y="1476884"/>
                    </a:lnTo>
                    <a:lnTo>
                      <a:pt x="369221" y="1476884"/>
                    </a:lnTo>
                    <a:lnTo>
                      <a:pt x="0" y="73844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175">
                <a:noFill/>
                <a:miter lim="800000"/>
                <a:headEnd/>
                <a:tailEnd/>
              </a:ln>
            </p:spPr>
            <p:txBody>
              <a:bodyPr wrap="none" lIns="35974" tIns="71948" rIns="35974" bIns="45687" rtlCol="0" anchor="ctr"/>
              <a:lstStyle/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ko-KR" altLang="en-US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예측분석</a:t>
                </a: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en-US" altLang="ko-KR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(Forecasting)</a:t>
                </a: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endParaRPr kumimoji="1" lang="ko-KR" altLang="en-US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</a:endParaRPr>
              </a:p>
            </p:txBody>
          </p:sp>
          <p:sp>
            <p:nvSpPr>
              <p:cNvPr id="62" name="육각형 61"/>
              <p:cNvSpPr/>
              <p:nvPr/>
            </p:nvSpPr>
            <p:spPr>
              <a:xfrm>
                <a:off x="5971641" y="1298071"/>
                <a:ext cx="1712976" cy="1476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5">
                  <a:lumMod val="7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35974" tIns="71948" rIns="35974" bIns="45687" rtlCol="0" anchor="ctr"/>
              <a:lstStyle/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r>
                  <a:rPr kumimoji="1" lang="ko-KR" altLang="en-US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시계열분석</a:t>
                </a:r>
                <a:r>
                  <a:rPr kumimoji="1" lang="en-US" altLang="ko-KR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/>
                </a:r>
                <a:br>
                  <a:rPr kumimoji="1" lang="en-US" altLang="ko-KR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</a:br>
                <a:r>
                  <a:rPr kumimoji="1" lang="en-US" altLang="ko-KR" sz="1300" dirty="0"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/>
                    <a:ea typeface="맑은 고딕"/>
                    <a:sym typeface="나눔고딕" pitchFamily="50" charset="-127"/>
                  </a:rPr>
                  <a:t>(Time-Series) </a:t>
                </a:r>
                <a:endPara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</a:endParaRPr>
              </a:p>
              <a:p>
                <a:pPr algn="ctr" eaLnBrk="0" latinLnBrk="0" hangingPunct="0">
                  <a:lnSpc>
                    <a:spcPct val="110000"/>
                  </a:lnSpc>
                  <a:spcBef>
                    <a:spcPts val="432"/>
                  </a:spcBef>
                </a:pPr>
                <a:endParaRPr kumimoji="1" lang="ko-KR" altLang="en-US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56" name="육각형 55"/>
            <p:cNvSpPr/>
            <p:nvPr/>
          </p:nvSpPr>
          <p:spPr>
            <a:xfrm>
              <a:off x="7454414" y="2104992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lIns="35974" tIns="71948" rIns="35974" bIns="45687" rtlCol="0" anchor="ctr"/>
            <a:lstStyle/>
            <a:p>
              <a:pPr algn="ctr" eaLnBrk="0" latinLnBrk="0" hangingPunct="0">
                <a:lnSpc>
                  <a:spcPct val="110000"/>
                </a:lnSpc>
                <a:spcBef>
                  <a:spcPts val="432"/>
                </a:spcBef>
              </a:pPr>
              <a:endParaRPr kumimoji="1" lang="en-US" altLang="ko-KR" sz="1300" dirty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sym typeface="나눔고딕" pitchFamily="50" charset="-127"/>
              </a:endParaRPr>
            </a:p>
            <a:p>
              <a:pPr algn="ctr" eaLnBrk="0" latinLnBrk="0" hangingPunct="0">
                <a:lnSpc>
                  <a:spcPct val="110000"/>
                </a:lnSpc>
                <a:spcBef>
                  <a:spcPts val="432"/>
                </a:spcBef>
              </a:pPr>
              <a:r>
                <a:rPr kumimoji="1" lang="ko-KR" altLang="en-US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rPr>
                <a:t>요약</a:t>
              </a:r>
              <a:endParaRPr kumimoji="1" lang="en-US" altLang="ko-KR" sz="1300" dirty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sym typeface="나눔고딕" pitchFamily="50" charset="-127"/>
              </a:endParaRPr>
            </a:p>
            <a:p>
              <a:pPr algn="ctr" eaLnBrk="0" latinLnBrk="0" hangingPunct="0">
                <a:lnSpc>
                  <a:spcPct val="110000"/>
                </a:lnSpc>
                <a:spcBef>
                  <a:spcPts val="432"/>
                </a:spcBef>
              </a:pPr>
              <a:r>
                <a:rPr kumimoji="1" lang="en-US" altLang="ko-KR" sz="1300" dirty="0"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  <a:ea typeface="맑은 고딕"/>
                  <a:sym typeface="나눔고딕" pitchFamily="50" charset="-127"/>
                </a:rPr>
                <a:t>(Summarization)</a:t>
              </a:r>
            </a:p>
            <a:p>
              <a:pPr algn="ctr" eaLnBrk="0" latinLnBrk="0" hangingPunct="0">
                <a:lnSpc>
                  <a:spcPct val="110000"/>
                </a:lnSpc>
                <a:spcBef>
                  <a:spcPts val="432"/>
                </a:spcBef>
              </a:pPr>
              <a:endParaRPr kumimoji="1" lang="ko-KR" altLang="en-US" sz="1300" dirty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49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 smtClean="0">
                <a:solidFill>
                  <a:srgbClr val="1F497D"/>
                </a:solidFill>
              </a:rPr>
              <a:t>2) </a:t>
            </a:r>
            <a:r>
              <a:rPr lang="ko-KR" altLang="en-US" sz="2400" b="1" smtClean="0">
                <a:solidFill>
                  <a:srgbClr val="1F497D"/>
                </a:solidFill>
              </a:rPr>
              <a:t>추천시스템 </a:t>
            </a:r>
            <a:r>
              <a:rPr lang="en-US" altLang="ko-KR" sz="2400" b="1" smtClean="0">
                <a:solidFill>
                  <a:srgbClr val="1F497D"/>
                </a:solidFill>
              </a:rPr>
              <a:t>: Mahout </a:t>
            </a:r>
            <a:r>
              <a:rPr lang="ko-KR" altLang="en-US" sz="2400" b="1" smtClean="0">
                <a:solidFill>
                  <a:srgbClr val="1F497D"/>
                </a:solidFill>
              </a:rPr>
              <a:t>소스코드</a:t>
            </a:r>
            <a:endParaRPr lang="en-US" altLang="ko-KR" sz="2400" b="1" smtClean="0">
              <a:solidFill>
                <a:srgbClr val="1F497D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5" y="1709492"/>
            <a:ext cx="8388133" cy="27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5" y="3653708"/>
            <a:ext cx="8388133" cy="28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9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510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 smtClean="0">
                <a:solidFill>
                  <a:srgbClr val="1F497D"/>
                </a:solidFill>
              </a:rPr>
              <a:t>3) </a:t>
            </a:r>
            <a:r>
              <a:rPr lang="ko-KR" altLang="en-US" sz="2400" b="1" smtClean="0">
                <a:solidFill>
                  <a:srgbClr val="1F497D"/>
                </a:solidFill>
              </a:rPr>
              <a:t>사용자 유사도의 계산</a:t>
            </a:r>
            <a:endParaRPr lang="en-US" altLang="ko-KR" sz="2400" b="1" smtClean="0">
              <a:solidFill>
                <a:srgbClr val="1F497D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b="1" smtClean="0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피어슨 상관</a:t>
            </a:r>
            <a:r>
              <a:rPr lang="en-US" altLang="ko-KR" b="1" smtClean="0">
                <a:solidFill>
                  <a:prstClr val="black"/>
                </a:solidFill>
              </a:rPr>
              <a:t>( Pearson Correlation )</a:t>
            </a:r>
            <a:endParaRPr lang="ko-KR" altLang="en-US" b="1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solidFill>
                  <a:prstClr val="black"/>
                </a:solidFill>
              </a:rPr>
              <a:t>값의 범위 </a:t>
            </a:r>
            <a:r>
              <a:rPr lang="en-US" altLang="ko-KR" smtClean="0">
                <a:solidFill>
                  <a:prstClr val="black"/>
                </a:solidFill>
              </a:rPr>
              <a:t>: -1 ~ 1  </a:t>
            </a: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 -1 : </a:t>
            </a:r>
            <a:r>
              <a:rPr lang="ko-KR" altLang="en-US" smtClean="0">
                <a:solidFill>
                  <a:prstClr val="black"/>
                </a:solidFill>
              </a:rPr>
              <a:t>상반    </a:t>
            </a:r>
            <a:endParaRPr lang="en-US" altLang="ko-KR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  0 : </a:t>
            </a:r>
            <a:r>
              <a:rPr lang="ko-KR" altLang="en-US" smtClean="0">
                <a:solidFill>
                  <a:prstClr val="black"/>
                </a:solidFill>
              </a:rPr>
              <a:t>중립    </a:t>
            </a:r>
            <a:endParaRPr lang="en-US" altLang="ko-KR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  1 : </a:t>
            </a:r>
            <a:r>
              <a:rPr lang="ko-KR" altLang="en-US" smtClean="0">
                <a:solidFill>
                  <a:prstClr val="black"/>
                </a:solidFill>
              </a:rPr>
              <a:t>유사 </a:t>
            </a:r>
            <a:endParaRPr lang="en-US" altLang="ko-KR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>
              <a:solidFill>
                <a:prstClr val="black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smtClean="0">
                <a:solidFill>
                  <a:prstClr val="black"/>
                </a:solidFill>
              </a:rPr>
              <a:t># </a:t>
            </a:r>
            <a:r>
              <a:rPr lang="ko-KR" altLang="en-US" b="1" smtClean="0">
                <a:solidFill>
                  <a:prstClr val="black"/>
                </a:solidFill>
              </a:rPr>
              <a:t>문제점 </a:t>
            </a:r>
            <a:r>
              <a:rPr lang="en-US" altLang="ko-KR" b="1" smtClean="0">
                <a:solidFill>
                  <a:prstClr val="black"/>
                </a:solidFill>
              </a:rPr>
              <a:t> </a:t>
            </a:r>
            <a:endParaRPr lang="en-US" altLang="ko-KR" b="1">
              <a:solidFill>
                <a:prstClr val="black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 </a:t>
            </a:r>
            <a:r>
              <a:rPr lang="en-US" altLang="ko-KR" smtClean="0">
                <a:solidFill>
                  <a:prstClr val="black"/>
                </a:solidFill>
              </a:rPr>
              <a:t>1. </a:t>
            </a:r>
            <a:r>
              <a:rPr lang="ko-KR" altLang="en-US" smtClean="0">
                <a:solidFill>
                  <a:prstClr val="black"/>
                </a:solidFill>
              </a:rPr>
              <a:t>아이템의 </a:t>
            </a:r>
            <a:r>
              <a:rPr lang="ko-KR" altLang="en-US">
                <a:solidFill>
                  <a:prstClr val="black"/>
                </a:solidFill>
              </a:rPr>
              <a:t>개수를 고려하지 </a:t>
            </a:r>
            <a:r>
              <a:rPr lang="ko-KR" altLang="en-US" smtClean="0">
                <a:solidFill>
                  <a:prstClr val="black"/>
                </a:solidFill>
              </a:rPr>
              <a:t>않음 </a:t>
            </a:r>
            <a:r>
              <a:rPr lang="en-US" altLang="ko-KR" smtClean="0">
                <a:solidFill>
                  <a:prstClr val="black"/>
                </a:solidFill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 2.</a:t>
            </a:r>
            <a:r>
              <a:rPr lang="ko-KR" altLang="en-US" smtClean="0">
                <a:solidFill>
                  <a:prstClr val="black"/>
                </a:solidFill>
              </a:rPr>
              <a:t> </a:t>
            </a:r>
            <a:r>
              <a:rPr lang="ko-KR" altLang="en-US">
                <a:solidFill>
                  <a:prstClr val="black"/>
                </a:solidFill>
              </a:rPr>
              <a:t>두 사용자의 중복 아이템이 </a:t>
            </a:r>
            <a:r>
              <a:rPr lang="en-US" altLang="ko-KR">
                <a:solidFill>
                  <a:prstClr val="black"/>
                </a:solidFill>
              </a:rPr>
              <a:t>1</a:t>
            </a:r>
            <a:r>
              <a:rPr lang="ko-KR" altLang="en-US">
                <a:solidFill>
                  <a:prstClr val="black"/>
                </a:solidFill>
              </a:rPr>
              <a:t>개인 </a:t>
            </a:r>
            <a:r>
              <a:rPr lang="ko-KR" altLang="en-US" smtClean="0">
                <a:solidFill>
                  <a:prstClr val="black"/>
                </a:solidFill>
              </a:rPr>
              <a:t>경우 </a:t>
            </a:r>
            <a:r>
              <a:rPr lang="en-US" altLang="ko-KR" smtClean="0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-&gt; </a:t>
            </a:r>
            <a:r>
              <a:rPr lang="ko-KR" altLang="en-US">
                <a:solidFill>
                  <a:prstClr val="black"/>
                </a:solidFill>
              </a:rPr>
              <a:t>값을 구할 수 없음</a:t>
            </a:r>
            <a:endParaRPr lang="en-US" altLang="ko-KR">
              <a:solidFill>
                <a:prstClr val="black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mtClean="0">
                <a:solidFill>
                  <a:prstClr val="black"/>
                </a:solidFill>
              </a:rPr>
              <a:t>  3. </a:t>
            </a:r>
            <a:r>
              <a:rPr lang="ko-KR" altLang="en-US" smtClean="0">
                <a:solidFill>
                  <a:prstClr val="black"/>
                </a:solidFill>
              </a:rPr>
              <a:t>사용자의 선호도가 모두 같을 때 </a:t>
            </a:r>
            <a:endParaRPr lang="ko-KR" altLang="en-US" b="1" baseline="30000">
              <a:solidFill>
                <a:prstClr val="black"/>
              </a:solidFill>
              <a:latin typeface="Courier10 BT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28" y="2348880"/>
            <a:ext cx="5832648" cy="2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6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 smtClean="0">
                <a:solidFill>
                  <a:srgbClr val="1F497D"/>
                </a:solidFill>
              </a:rPr>
              <a:t>3) </a:t>
            </a:r>
            <a:r>
              <a:rPr lang="ko-KR" altLang="en-US" sz="2400" b="1" smtClean="0">
                <a:solidFill>
                  <a:srgbClr val="1F497D"/>
                </a:solidFill>
              </a:rPr>
              <a:t>사용자 유사도의 계산</a:t>
            </a:r>
            <a:endParaRPr lang="en-US" altLang="ko-KR" sz="2400" b="1" smtClean="0">
              <a:solidFill>
                <a:srgbClr val="1F497D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b="1" smtClean="0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스피어만 상관</a:t>
            </a:r>
            <a:r>
              <a:rPr lang="en-US" altLang="ko-KR" b="1" smtClean="0">
                <a:solidFill>
                  <a:prstClr val="black"/>
                </a:solidFill>
              </a:rPr>
              <a:t>( Spearman Correlation )</a:t>
            </a:r>
            <a:endParaRPr lang="ko-KR" altLang="en-US" b="1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mtClean="0">
                <a:solidFill>
                  <a:prstClr val="black"/>
                </a:solidFill>
              </a:rPr>
              <a:t>피어슨 상관과 유사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mtClean="0">
                <a:solidFill>
                  <a:prstClr val="black"/>
                </a:solidFill>
              </a:rPr>
              <a:t>-&gt; </a:t>
            </a:r>
            <a:r>
              <a:rPr lang="ko-KR" altLang="en-US" smtClean="0">
                <a:solidFill>
                  <a:prstClr val="black"/>
                </a:solidFill>
              </a:rPr>
              <a:t>절대값이 아닌 상대적인 선호값의 차이를 기준으로 계산 </a:t>
            </a:r>
            <a:endParaRPr lang="en-US" altLang="ko-KR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ko-KR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4" y="3248980"/>
            <a:ext cx="695158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75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>
                <a:solidFill>
                  <a:srgbClr val="1F497D"/>
                </a:solidFill>
              </a:rPr>
              <a:t>3) </a:t>
            </a:r>
            <a:r>
              <a:rPr lang="ko-KR" altLang="en-US" sz="2400" b="1">
                <a:solidFill>
                  <a:srgbClr val="1F497D"/>
                </a:solidFill>
              </a:rPr>
              <a:t>사용자 유사도의 계산</a:t>
            </a:r>
            <a:endParaRPr lang="en-US" altLang="ko-KR" sz="2400" b="1">
              <a:solidFill>
                <a:srgbClr val="1F497D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30000"/>
              </a:spcBef>
            </a:pPr>
            <a:r>
              <a:rPr lang="en-US" altLang="ko-KR" b="1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유클리드 거리</a:t>
            </a:r>
            <a:r>
              <a:rPr lang="en-US" altLang="ko-KR" b="1" smtClean="0">
                <a:solidFill>
                  <a:prstClr val="black"/>
                </a:solidFill>
              </a:rPr>
              <a:t>( Euclidean Distance 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 d = </a:t>
            </a:r>
            <a:r>
              <a:rPr lang="ko-KR" altLang="en-US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두 </a:t>
            </a:r>
            <a:r>
              <a:rPr lang="ko-KR" altLang="en-US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사용자의 유클리드 </a:t>
            </a:r>
            <a:r>
              <a:rPr lang="ko-KR" altLang="en-US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거리</a:t>
            </a:r>
            <a:endParaRPr lang="en-US" altLang="ko-KR" b="1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유사도 </a:t>
            </a:r>
            <a:r>
              <a:rPr lang="en-US" altLang="ko-KR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= 1/(1+d)</a:t>
            </a:r>
            <a:endParaRPr lang="ko-KR" altLang="en-US" b="1">
              <a:solidFill>
                <a:prstClr val="black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3212976"/>
            <a:ext cx="8569201" cy="271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5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>
                <a:solidFill>
                  <a:srgbClr val="1F497D"/>
                </a:solidFill>
              </a:rPr>
              <a:t>3) </a:t>
            </a:r>
            <a:r>
              <a:rPr lang="ko-KR" altLang="en-US" sz="2400" b="1">
                <a:solidFill>
                  <a:srgbClr val="1F497D"/>
                </a:solidFill>
              </a:rPr>
              <a:t>사용자 유사도의 계산</a:t>
            </a:r>
            <a:endParaRPr lang="en-US" altLang="ko-KR" sz="2400" b="1">
              <a:solidFill>
                <a:srgbClr val="1F497D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ct val="30000"/>
              </a:spcBef>
            </a:pPr>
            <a:r>
              <a:rPr lang="en-US" altLang="ko-KR" b="1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타니모토 계수</a:t>
            </a:r>
            <a:r>
              <a:rPr lang="en-US" altLang="ko-KR" b="1" smtClean="0">
                <a:solidFill>
                  <a:prstClr val="black"/>
                </a:solidFill>
              </a:rPr>
              <a:t>( Tanimoto Coefficient 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선호값은 무시하고 동일한 아이템의 비율로 계산</a:t>
            </a:r>
            <a:endParaRPr lang="en-US" altLang="ko-KR" b="1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b="1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15" y="1052736"/>
            <a:ext cx="3588399" cy="250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72" y="3465004"/>
            <a:ext cx="7229715" cy="318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6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 smtClean="0">
                <a:solidFill>
                  <a:srgbClr val="1F497D"/>
                </a:solidFill>
              </a:rPr>
              <a:t>4) Mahout + </a:t>
            </a:r>
            <a:r>
              <a:rPr lang="ko-KR" altLang="en-US" sz="2400" b="1" smtClean="0">
                <a:solidFill>
                  <a:srgbClr val="1F497D"/>
                </a:solidFill>
              </a:rPr>
              <a:t>맵리듀스로 아이템 기반 추천기 구현</a:t>
            </a:r>
            <a:endParaRPr lang="en-US" altLang="ko-KR" sz="2400" b="1" smtClean="0">
              <a:solidFill>
                <a:srgbClr val="1F497D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b="1" smtClean="0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동시발생 메트릭스</a:t>
            </a:r>
            <a:r>
              <a:rPr lang="en-US" altLang="ko-KR" b="1" smtClean="0">
                <a:solidFill>
                  <a:prstClr val="black"/>
                </a:solidFill>
              </a:rPr>
              <a:t>( </a:t>
            </a:r>
            <a:r>
              <a:rPr lang="en-US" altLang="ko-KR" b="1">
                <a:solidFill>
                  <a:prstClr val="black"/>
                </a:solidFill>
              </a:rPr>
              <a:t>Co-Occurrence </a:t>
            </a:r>
            <a:r>
              <a:rPr lang="en-US" altLang="ko-KR" b="1" smtClean="0">
                <a:solidFill>
                  <a:prstClr val="black"/>
                </a:solidFill>
              </a:rPr>
              <a:t>Matrix )</a:t>
            </a:r>
            <a:endParaRPr lang="ko-KR" altLang="en-US" b="1" baseline="30000">
              <a:solidFill>
                <a:prstClr val="black"/>
              </a:solidFill>
              <a:latin typeface="Courier10 BT" pitchFamily="2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600" smtClean="0">
                <a:solidFill>
                  <a:prstClr val="black"/>
                </a:solidFill>
              </a:rPr>
              <a:t>아이템 기반 추천기 </a:t>
            </a:r>
            <a:endParaRPr lang="en-US" altLang="ko-KR" sz="1600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600" smtClean="0">
                <a:solidFill>
                  <a:prstClr val="black"/>
                </a:solidFill>
              </a:rPr>
              <a:t>사용자의 유사도는 고려하지 않음</a:t>
            </a:r>
            <a:endParaRPr lang="en-US" altLang="ko-KR" sz="1600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600" smtClean="0">
                <a:solidFill>
                  <a:prstClr val="black"/>
                </a:solidFill>
              </a:rPr>
              <a:t>아이템의 유사도를 계산하는 대신 두 아이템 동시 발생 빈도수를 계산</a:t>
            </a:r>
            <a:endParaRPr lang="en-US" altLang="ko-KR" sz="1600" smtClean="0">
              <a:solidFill>
                <a:prstClr val="black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56" y="3418431"/>
            <a:ext cx="5613986" cy="323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365268" y="2028476"/>
            <a:ext cx="1512168" cy="4608512"/>
            <a:chOff x="2195736" y="1484784"/>
            <a:chExt cx="1584176" cy="4824536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2195736" y="1484784"/>
              <a:ext cx="1584176" cy="48245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1556792"/>
              <a:ext cx="1008112" cy="27689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7060" y="4325740"/>
              <a:ext cx="1077512" cy="17405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33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168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 smtClean="0">
                <a:solidFill>
                  <a:srgbClr val="1F497D"/>
                </a:solidFill>
              </a:rPr>
              <a:t>4) Mahout + </a:t>
            </a:r>
            <a:r>
              <a:rPr lang="ko-KR" altLang="en-US" sz="2400" b="1" smtClean="0">
                <a:solidFill>
                  <a:srgbClr val="1F497D"/>
                </a:solidFill>
              </a:rPr>
              <a:t>맵리듀스로 아이템 기반 추천기 구현</a:t>
            </a:r>
            <a:endParaRPr lang="en-US" altLang="ko-KR" sz="2400" b="1" smtClean="0">
              <a:solidFill>
                <a:srgbClr val="1F497D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b="1" smtClean="0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추천기 구현</a:t>
            </a:r>
            <a:endParaRPr lang="ko-KR" altLang="en-US" b="1" baseline="30000">
              <a:solidFill>
                <a:prstClr val="black"/>
              </a:solidFill>
              <a:latin typeface="Courier10 BT" pitchFamily="2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1600" smtClean="0">
                <a:solidFill>
                  <a:prstClr val="black"/>
                </a:solidFill>
              </a:rPr>
              <a:t>ex. </a:t>
            </a:r>
            <a:r>
              <a:rPr lang="ko-KR" altLang="en-US" sz="1600" smtClean="0">
                <a:solidFill>
                  <a:prstClr val="black"/>
                </a:solidFill>
              </a:rPr>
              <a:t>사용자</a:t>
            </a:r>
            <a:r>
              <a:rPr lang="en-US" altLang="ko-KR" sz="1600" smtClean="0">
                <a:solidFill>
                  <a:prstClr val="black"/>
                </a:solidFill>
              </a:rPr>
              <a:t>3</a:t>
            </a:r>
            <a:r>
              <a:rPr lang="ko-KR" altLang="en-US" sz="1600" smtClean="0">
                <a:solidFill>
                  <a:prstClr val="black"/>
                </a:solidFill>
              </a:rPr>
              <a:t>에게 아이템을 추천 </a:t>
            </a:r>
            <a:endParaRPr lang="en-US" altLang="ko-KR" sz="1600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ko-KR" altLang="en-US" sz="1600" smtClean="0">
                <a:solidFill>
                  <a:prstClr val="black"/>
                </a:solidFill>
              </a:rPr>
              <a:t>동시 발생 메트릭스와 사용자</a:t>
            </a:r>
            <a:r>
              <a:rPr lang="en-US" altLang="ko-KR" sz="1600" smtClean="0">
                <a:solidFill>
                  <a:prstClr val="black"/>
                </a:solidFill>
              </a:rPr>
              <a:t>3</a:t>
            </a:r>
            <a:r>
              <a:rPr lang="ko-KR" altLang="en-US" sz="1600" smtClean="0">
                <a:solidFill>
                  <a:prstClr val="black"/>
                </a:solidFill>
              </a:rPr>
              <a:t>의 선호도 벡터를 행렬 곱하여 계산</a:t>
            </a:r>
            <a:endParaRPr lang="en-US" altLang="ko-KR" sz="1600" smtClean="0">
              <a:solidFill>
                <a:prstClr val="blac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2" y="3140968"/>
            <a:ext cx="758545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16596" y="6011996"/>
            <a:ext cx="6912768" cy="391628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4(2.0)+3(0.0)+4(0.0)+3(4.0)+1(4.5)+2(0.0)+0(5.0)            </a:t>
            </a:r>
            <a:r>
              <a:rPr lang="en-US" altLang="ko-KR" sz="1600" b="1" smtClean="0">
                <a:solidFill>
                  <a:srgbClr val="0070C0"/>
                </a:solidFill>
              </a:rPr>
              <a:t>    </a:t>
            </a:r>
            <a:r>
              <a:rPr lang="en-US" altLang="ko-KR" sz="1600" b="1">
                <a:solidFill>
                  <a:srgbClr val="0070C0"/>
                </a:solidFill>
              </a:rPr>
              <a:t>= </a:t>
            </a:r>
            <a:r>
              <a:rPr lang="en-US" altLang="ko-KR" sz="1600" b="1" smtClean="0">
                <a:solidFill>
                  <a:srgbClr val="0070C0"/>
                </a:solidFill>
              </a:rPr>
              <a:t>  24.5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prstClr val="white"/>
                </a:solidFill>
              </a:rPr>
              <a:t>2. Mahout</a:t>
            </a:r>
            <a:endParaRPr kumimoji="0" lang="ko-KR" altLang="en-US" sz="3000" b="1">
              <a:solidFill>
                <a:prstClr val="white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15924" y="1192213"/>
            <a:ext cx="8893559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sz="2400" b="1" smtClean="0">
                <a:solidFill>
                  <a:srgbClr val="1F497D"/>
                </a:solidFill>
              </a:rPr>
              <a:t>5) </a:t>
            </a:r>
            <a:r>
              <a:rPr lang="ko-KR" altLang="en-US" sz="2400" b="1" smtClean="0">
                <a:solidFill>
                  <a:srgbClr val="1F497D"/>
                </a:solidFill>
              </a:rPr>
              <a:t>기타</a:t>
            </a:r>
            <a:endParaRPr lang="en-US" altLang="ko-KR" sz="2400" b="1" smtClean="0">
              <a:solidFill>
                <a:srgbClr val="1F497D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b="1" smtClean="0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사용자 기반 추천기의 단점</a:t>
            </a:r>
            <a:endParaRPr lang="en-US" altLang="ko-KR" b="1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사용자가 로그인을 하지 않으면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사용자가 많으면 계산 비용이 기하급수적으로 증가함</a:t>
            </a:r>
            <a:endParaRPr lang="en-US" altLang="ko-KR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b="1" smtClean="0">
                <a:solidFill>
                  <a:prstClr val="black"/>
                </a:solidFill>
              </a:rPr>
              <a:t>- </a:t>
            </a:r>
            <a:r>
              <a:rPr lang="ko-KR" altLang="en-US" b="1" smtClean="0">
                <a:solidFill>
                  <a:prstClr val="black"/>
                </a:solidFill>
              </a:rPr>
              <a:t>아이템 기반 추천기의 단점</a:t>
            </a:r>
            <a:endParaRPr lang="en-US" altLang="ko-KR" b="1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사용자 기반에 비해 상대적으로 계산 비용이 과다하지는 않지만</a:t>
            </a:r>
            <a:endParaRPr lang="en-US" altLang="ko-KR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아이템의 개수가 많으면 계산 비용이 높아서 </a:t>
            </a:r>
            <a:endParaRPr lang="en-US" altLang="ko-KR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smtClean="0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사용자 기반과 마찬가지로 서비스가 불가능함</a:t>
            </a:r>
            <a:endParaRPr lang="en-US" altLang="ko-KR" smtClean="0">
              <a:solidFill>
                <a:prstClr val="black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endParaRPr lang="ko-KR" altLang="en-US" b="1" baseline="30000">
              <a:solidFill>
                <a:prstClr val="black"/>
              </a:solidFill>
              <a:latin typeface="Courier10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3. Spark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065548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Spark</a:t>
            </a:r>
            <a:endParaRPr lang="ko-KR" altLang="en-US" b="1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8529" y="1539353"/>
            <a:ext cx="9027278" cy="250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smtClean="0">
                <a:latin typeface="맑은 고딕"/>
                <a:ea typeface="맑은 고딕"/>
              </a:rPr>
              <a:t>개요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en-US" altLang="ko-KR" sz="1300" b="1" dirty="0">
                <a:latin typeface="맑은 고딕"/>
                <a:ea typeface="맑은 고딕"/>
              </a:rPr>
              <a:t>Apache Spark™ is a fast and general engine for large-scale data processing.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UC </a:t>
            </a:r>
            <a:r>
              <a:rPr lang="ko-KR" altLang="en-US" sz="1300" b="1" dirty="0">
                <a:latin typeface="맑은 고딕"/>
                <a:ea typeface="맑은 고딕"/>
              </a:rPr>
              <a:t>버클리 </a:t>
            </a:r>
            <a:r>
              <a:rPr lang="en-US" altLang="ko-KR" sz="1300" b="1" dirty="0">
                <a:latin typeface="맑은 고딕"/>
                <a:ea typeface="맑은 고딕"/>
              </a:rPr>
              <a:t>AMP Lab</a:t>
            </a:r>
            <a:r>
              <a:rPr lang="ko-KR" altLang="en-US" sz="1300" b="1" dirty="0">
                <a:latin typeface="맑은 고딕"/>
                <a:ea typeface="맑은 고딕"/>
              </a:rPr>
              <a:t>에서 시작된 대용량 </a:t>
            </a:r>
            <a:r>
              <a:rPr lang="ko-KR" altLang="en-US" sz="1300" b="1" dirty="0" smtClean="0">
                <a:latin typeface="맑은 고딕"/>
                <a:ea typeface="맑은 고딕"/>
              </a:rPr>
              <a:t>분산병렬처리 기술</a:t>
            </a:r>
            <a:endParaRPr lang="ko-KR" altLang="en-US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 err="1">
                <a:latin typeface="맑은 고딕"/>
                <a:ea typeface="맑은 고딕"/>
              </a:rPr>
              <a:t>하둡의</a:t>
            </a: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err="1">
                <a:latin typeface="맑은 고딕"/>
                <a:ea typeface="맑은 고딕"/>
              </a:rPr>
              <a:t>맵리듀스의</a:t>
            </a: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smtClean="0">
                <a:latin typeface="맑은 고딕"/>
                <a:ea typeface="맑은 고딕"/>
              </a:rPr>
              <a:t>제약을 </a:t>
            </a:r>
            <a:r>
              <a:rPr lang="ko-KR" altLang="en-US" sz="1300" b="1" dirty="0">
                <a:latin typeface="맑은 고딕"/>
                <a:ea typeface="맑은 고딕"/>
              </a:rPr>
              <a:t>다양한 연산 제공으로 해결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메모리 활용으로 성능 </a:t>
            </a:r>
            <a:r>
              <a:rPr lang="ko-KR" altLang="en-US" sz="1300" b="1" dirty="0" smtClean="0">
                <a:latin typeface="맑은 고딕"/>
                <a:ea typeface="맑은 고딕"/>
              </a:rPr>
              <a:t>향상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dirty="0" err="1" smtClean="0">
                <a:latin typeface="맑은 고딕"/>
                <a:ea typeface="맑은 고딕"/>
              </a:rPr>
              <a:t>스파크</a:t>
            </a:r>
            <a:r>
              <a:rPr lang="ko-KR" altLang="en-US" sz="1300" b="1" dirty="0" smtClean="0">
                <a:latin typeface="맑은 고딕"/>
                <a:ea typeface="맑은 고딕"/>
              </a:rPr>
              <a:t> 설계 목표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 smtClean="0">
                <a:latin typeface="맑은 고딕"/>
                <a:ea typeface="맑은 고딕"/>
              </a:rPr>
              <a:t>과거 </a:t>
            </a:r>
            <a:r>
              <a:rPr lang="ko-KR" altLang="en-US" sz="1300" b="1" dirty="0">
                <a:latin typeface="맑은 고딕"/>
                <a:ea typeface="맑은 고딕"/>
              </a:rPr>
              <a:t>데이터에 대한 빠른 대화형 질의 가능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실시간으로 들어오는 </a:t>
            </a:r>
            <a:r>
              <a:rPr lang="ko-KR" altLang="en-US" sz="1300" b="1" dirty="0" err="1">
                <a:latin typeface="맑은 고딕"/>
                <a:ea typeface="맑은 고딕"/>
              </a:rPr>
              <a:t>스트리밍</a:t>
            </a:r>
            <a:r>
              <a:rPr lang="ko-KR" altLang="en-US" sz="1300" b="1" dirty="0">
                <a:latin typeface="맑은 고딕"/>
                <a:ea typeface="맑은 고딕"/>
              </a:rPr>
              <a:t> 데이터에 대한 질의 가능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복잡한 분석이 </a:t>
            </a:r>
            <a:r>
              <a:rPr lang="ko-KR" altLang="en-US" sz="1300" b="1" dirty="0" smtClean="0">
                <a:latin typeface="맑은 고딕"/>
                <a:ea typeface="맑은 고딕"/>
              </a:rPr>
              <a:t>가능</a:t>
            </a:r>
            <a:endParaRPr lang="ko-KR" altLang="en-US" sz="1300" b="1" dirty="0">
              <a:latin typeface="맑은 고딕"/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24" y="4021622"/>
            <a:ext cx="4464496" cy="23275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76936" y="6349123"/>
            <a:ext cx="4248472" cy="17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스파크</a:t>
            </a:r>
            <a:r>
              <a:rPr lang="ko-KR" altLang="en-US" sz="1400" dirty="0" smtClean="0">
                <a:solidFill>
                  <a:schemeClr val="tx1"/>
                </a:solidFill>
              </a:rPr>
              <a:t> 아키텍처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3. Spark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843005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Spark MLlib </a:t>
            </a:r>
            <a:endParaRPr lang="ko-KR" altLang="en-US" b="1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8529" y="1592796"/>
            <a:ext cx="9027278" cy="346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 smtClean="0">
                <a:latin typeface="맑은 고딕"/>
                <a:ea typeface="맑은 고딕"/>
              </a:rPr>
              <a:t>Spark </a:t>
            </a:r>
            <a:r>
              <a:rPr lang="en-US" altLang="ko-KR" sz="1300" b="1" dirty="0">
                <a:latin typeface="맑은 고딕"/>
                <a:ea typeface="맑은 고딕"/>
              </a:rPr>
              <a:t>MLlib </a:t>
            </a:r>
            <a:r>
              <a:rPr lang="ko-KR" altLang="en-US" sz="1300" b="1" dirty="0">
                <a:latin typeface="맑은 고딕"/>
                <a:ea typeface="맑은 고딕"/>
              </a:rPr>
              <a:t>개요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개요</a:t>
            </a:r>
            <a:r>
              <a:rPr lang="en-US" altLang="ko-KR" sz="1300" b="1" dirty="0">
                <a:latin typeface="맑은 고딕"/>
                <a:ea typeface="맑은 고딕"/>
              </a:rPr>
              <a:t> : MLlib</a:t>
            </a:r>
            <a:r>
              <a:rPr lang="ko-KR" altLang="en-US" sz="1300" b="1" dirty="0">
                <a:latin typeface="맑은 고딕"/>
                <a:ea typeface="맑은 고딕"/>
              </a:rPr>
              <a:t>는 머신러닝 기능들을 모아 놓은 </a:t>
            </a:r>
            <a:r>
              <a:rPr lang="ko-KR" altLang="en-US" sz="1300" b="1" dirty="0" err="1">
                <a:latin typeface="맑은 고딕"/>
                <a:ea typeface="맑은 고딕"/>
              </a:rPr>
              <a:t>스파크</a:t>
            </a: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smtClean="0">
                <a:latin typeface="맑은 고딕"/>
                <a:ea typeface="맑은 고딕"/>
              </a:rPr>
              <a:t>라이브러리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데이터 소스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지원 스토리지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ko-KR" altLang="en-US" sz="1300" b="1" dirty="0">
                <a:latin typeface="맑은 고딕"/>
                <a:ea typeface="맑은 고딕"/>
              </a:rPr>
              <a:t>분산파일시스템</a:t>
            </a:r>
            <a:r>
              <a:rPr lang="en-US" altLang="ko-KR" sz="1300" b="1" dirty="0">
                <a:latin typeface="맑은 고딕"/>
                <a:ea typeface="맑은 고딕"/>
              </a:rPr>
              <a:t>(HDFS, S3 </a:t>
            </a:r>
            <a:r>
              <a:rPr lang="ko-KR" altLang="en-US" sz="1300" b="1" dirty="0">
                <a:latin typeface="맑은 고딕"/>
                <a:ea typeface="맑은 고딕"/>
              </a:rPr>
              <a:t>등</a:t>
            </a:r>
            <a:r>
              <a:rPr lang="en-US" altLang="ko-KR" sz="1300" b="1" dirty="0">
                <a:latin typeface="맑은 고딕"/>
                <a:ea typeface="맑은 고딕"/>
              </a:rPr>
              <a:t>), </a:t>
            </a:r>
            <a:r>
              <a:rPr lang="ko-KR" altLang="en-US" sz="1300" b="1" dirty="0">
                <a:latin typeface="맑은 고딕"/>
                <a:ea typeface="맑은 고딕"/>
              </a:rPr>
              <a:t>데이터베이스</a:t>
            </a:r>
            <a:r>
              <a:rPr lang="en-US" altLang="ko-KR" sz="1300" b="1" dirty="0">
                <a:latin typeface="맑은 고딕"/>
                <a:ea typeface="맑은 고딕"/>
              </a:rPr>
              <a:t>(</a:t>
            </a:r>
            <a:r>
              <a:rPr lang="en-US" altLang="ko-KR" sz="1300" b="1" dirty="0" err="1">
                <a:latin typeface="맑은 고딕"/>
                <a:ea typeface="맑은 고딕"/>
              </a:rPr>
              <a:t>Mysql</a:t>
            </a:r>
            <a:r>
              <a:rPr lang="en-US" altLang="ko-KR" sz="1300" b="1" dirty="0">
                <a:latin typeface="맑은 고딕"/>
                <a:ea typeface="맑은 고딕"/>
              </a:rPr>
              <a:t>, Oracle </a:t>
            </a:r>
            <a:r>
              <a:rPr lang="ko-KR" altLang="en-US" sz="1300" b="1" dirty="0">
                <a:latin typeface="맑은 고딕"/>
                <a:ea typeface="맑은 고딕"/>
              </a:rPr>
              <a:t>등</a:t>
            </a:r>
            <a:r>
              <a:rPr lang="en-US" altLang="ko-KR" sz="1300" b="1">
                <a:latin typeface="맑은 고딕"/>
                <a:ea typeface="맑은 고딕"/>
              </a:rPr>
              <a:t>), </a:t>
            </a:r>
            <a:r>
              <a:rPr lang="en-US" altLang="ko-KR" sz="1300" b="1" smtClean="0">
                <a:latin typeface="맑은 고딕"/>
                <a:ea typeface="맑은 고딕"/>
              </a:rPr>
              <a:t>NoSQL(HBase </a:t>
            </a:r>
            <a:r>
              <a:rPr lang="ko-KR" altLang="en-US" sz="1300" b="1" dirty="0">
                <a:latin typeface="맑은 고딕"/>
                <a:ea typeface="맑은 고딕"/>
              </a:rPr>
              <a:t>등</a:t>
            </a:r>
            <a:r>
              <a:rPr lang="en-US" altLang="ko-KR" sz="1300" b="1" dirty="0">
                <a:latin typeface="맑은 고딕"/>
                <a:ea typeface="맑은 고딕"/>
              </a:rPr>
              <a:t>)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파일 포맷 </a:t>
            </a:r>
            <a:r>
              <a:rPr lang="en-US" altLang="ko-KR" sz="1300" b="1" dirty="0">
                <a:latin typeface="맑은 고딕"/>
                <a:ea typeface="맑은 고딕"/>
              </a:rPr>
              <a:t>: Text, JSON, CSV, </a:t>
            </a:r>
            <a:r>
              <a:rPr lang="en-US" altLang="ko-KR" sz="1300" b="1" dirty="0" err="1">
                <a:latin typeface="맑은 고딕"/>
                <a:ea typeface="맑은 고딕"/>
              </a:rPr>
              <a:t>Hadoop</a:t>
            </a:r>
            <a:r>
              <a:rPr lang="en-US" altLang="ko-KR" sz="1300" b="1" dirty="0">
                <a:latin typeface="맑은 고딕"/>
                <a:ea typeface="맑은 고딕"/>
              </a:rPr>
              <a:t> </a:t>
            </a:r>
            <a:r>
              <a:rPr lang="en-US" altLang="ko-KR" sz="1300" b="1" dirty="0" smtClean="0">
                <a:latin typeface="맑은 고딕"/>
                <a:ea typeface="맑은 고딕"/>
              </a:rPr>
              <a:t>Format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endParaRPr lang="en-US" altLang="ko-KR" sz="1300" b="1" dirty="0"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 dirty="0">
                <a:latin typeface="맑은 고딕"/>
                <a:ea typeface="맑은 고딕"/>
              </a:rPr>
              <a:t>Spark </a:t>
            </a:r>
            <a:r>
              <a:rPr lang="en-US" altLang="ko-KR" sz="1300" b="1" dirty="0" err="1">
                <a:latin typeface="맑은 고딕"/>
                <a:ea typeface="맑은 고딕"/>
              </a:rPr>
              <a:t>MLlib</a:t>
            </a:r>
            <a:r>
              <a:rPr lang="en-US" altLang="ko-KR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smtClean="0">
                <a:latin typeface="맑은 고딕"/>
                <a:ea typeface="맑은 고딕"/>
              </a:rPr>
              <a:t>지원 기법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분류 </a:t>
            </a:r>
            <a:r>
              <a:rPr lang="ko-KR" altLang="en-US" sz="1300" b="1" dirty="0" smtClean="0">
                <a:latin typeface="맑은 고딕"/>
                <a:ea typeface="맑은 고딕"/>
              </a:rPr>
              <a:t>및 회귀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추천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군집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차원 축소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빈발 패턴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마이닝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endParaRPr lang="ko-KR" altLang="en-US" sz="1300" b="1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5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개요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83374"/>
              </p:ext>
            </p:extLst>
          </p:nvPr>
        </p:nvGraphicFramePr>
        <p:xfrm>
          <a:off x="594819" y="1340768"/>
          <a:ext cx="8890988" cy="5103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493"/>
                <a:gridCol w="6362495"/>
              </a:tblGrid>
              <a:tr h="38938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1" kern="1200" dirty="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+mn-cs"/>
                        </a:rPr>
                        <a:t>용어</a:t>
                      </a:r>
                      <a:endParaRPr kumimoji="1" lang="ko-KR" altLang="en-US" sz="15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500" b="1" kern="1200" dirty="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+mn-cs"/>
                        </a:rPr>
                        <a:t>설명</a:t>
                      </a:r>
                      <a:endParaRPr kumimoji="1" lang="ko-KR" altLang="en-US" sz="15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672084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마이닝 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(Text Mining)</a:t>
                      </a:r>
                      <a:endParaRPr kumimoji="1" lang="ko-KR" altLang="en-US" sz="13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자연어 처리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(Natural Language Processing) 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기술을 사용해 인간의 언어로 쓰인 비정형 텍스트에서 유용한 정보를 추출하거나 다른 데이터와의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연계성을 파악하여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분류나 군집화 등 </a:t>
                      </a:r>
                      <a:r>
                        <a:rPr kumimoji="1" lang="ko-KR" altLang="en-US" sz="13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빅데이터에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숨겨진 의미 있는 정보를 발견하는 것</a:t>
                      </a:r>
                      <a:endParaRPr kumimoji="1" lang="ko-KR" altLang="en-US" sz="13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382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 마이닝 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(Web Mining)</a:t>
                      </a:r>
                      <a:endParaRPr kumimoji="1" lang="ko-KR" altLang="en-US" sz="13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kumimoji="1" lang="ko-KR" altLang="en-US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인터넷에서 수집한 정보를 데이터 마이닝 기법으로 분석하는 것</a:t>
                      </a:r>
                      <a:endParaRPr kumimoji="1" lang="ko-KR" altLang="en-US" sz="1300" b="1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9322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3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오피니언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3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마이닝</a:t>
                      </a:r>
                      <a:endParaRPr kumimoji="1" lang="en-US" altLang="ko-KR" sz="13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(Opinion Mining : 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평판 분석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6363" lvl="1" indent="-106363" algn="l" rtl="0" eaLnBrk="1" fontAlgn="base" latinLnBrk="1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prstClr val="black">
                            <a:lumMod val="75000"/>
                            <a:lumOff val="25000"/>
                          </a:prstClr>
                        </a:buClr>
                        <a:buSzPct val="80000"/>
                        <a:buFont typeface="Arial" pitchFamily="34" charset="0"/>
                        <a:buBlip>
                          <a:blip r:embed="rId3"/>
                        </a:buBlip>
                        <a:tabLst>
                          <a:tab pos="5648325" algn="l"/>
                        </a:tabLst>
                        <a:defRPr/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다양한 온라인 뉴스와 소셜 미디어 코멘트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사용자가 만든 콘텐츠에서 표현된 의견을 추출∙분류∙이해하고 자산화하는 컴퓨팅 기술</a:t>
                      </a:r>
                      <a:endParaRPr kumimoji="1" lang="en-US" altLang="ko-KR" sz="13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06363" lvl="1" indent="-106363" algn="l" rtl="0" eaLnBrk="1" fontAlgn="base" latinLnBrk="1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prstClr val="black">
                            <a:lumMod val="75000"/>
                            <a:lumOff val="25000"/>
                          </a:prstClr>
                        </a:buClr>
                        <a:buSzPct val="80000"/>
                        <a:buFont typeface="Arial" pitchFamily="34" charset="0"/>
                        <a:buBlip>
                          <a:blip r:embed="rId3"/>
                        </a:buBlip>
                        <a:tabLst>
                          <a:tab pos="5648325" algn="l"/>
                        </a:tabLst>
                        <a:defRPr/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텍스트 속의 감성과 감동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가지 감정 상태를 식별하려고 감성 분석 사용</a:t>
                      </a:r>
                      <a:endParaRPr kumimoji="1" lang="en-US" altLang="ko-KR" sz="13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06363" lvl="1" indent="-106363" algn="l" rtl="0" eaLnBrk="1" fontAlgn="base" latinLnBrk="1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prstClr val="black">
                            <a:lumMod val="75000"/>
                            <a:lumOff val="25000"/>
                          </a:prstClr>
                        </a:buClr>
                        <a:buSzPct val="80000"/>
                        <a:buFont typeface="Arial" pitchFamily="34" charset="0"/>
                        <a:buBlip>
                          <a:blip r:embed="rId3"/>
                        </a:buBlip>
                        <a:tabLst>
                          <a:tab pos="5648325" algn="l"/>
                        </a:tabLst>
                        <a:defRPr/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마케팅에서는 버즈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(Buzz: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입소문 분석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이라고도 한다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13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2084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3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소셜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네트워크 분석 </a:t>
                      </a:r>
                      <a:endParaRPr kumimoji="1" lang="en-US" altLang="ko-KR" sz="13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(Social Network Analysis)</a:t>
                      </a:r>
                      <a:endParaRPr kumimoji="1" lang="ko-KR" altLang="en-US" sz="13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kumimoji="1" lang="ko-KR" altLang="en-US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수학의 그래프 이론</a:t>
                      </a:r>
                      <a:r>
                        <a:rPr kumimoji="1" lang="en-US" altLang="ko-KR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(Graph Theory)</a:t>
                      </a:r>
                      <a:r>
                        <a:rPr kumimoji="1" lang="ko-KR" altLang="en-US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바탕으로 소셜 네트워크 서비스에서 소셜 네트워크 연결 구조와 연결 강도를 분석하여 사용자의 명성 및 영향력을 측정하는 것</a:t>
                      </a:r>
                      <a:endParaRPr kumimoji="1" lang="ko-KR" altLang="en-US" sz="1300" b="1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9691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</a:t>
                      </a:r>
                      <a:r>
                        <a:rPr kumimoji="1" lang="en-US" altLang="ko-KR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Classification)</a:t>
                      </a:r>
                      <a:endParaRPr kumimoji="1" lang="ko-KR" altLang="en-US" sz="13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6363" lvl="1" indent="-106363" algn="l" rtl="0" eaLnBrk="1" fontAlgn="base" latinLnBrk="1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prstClr val="black">
                            <a:lumMod val="75000"/>
                            <a:lumOff val="25000"/>
                          </a:prstClr>
                        </a:buClr>
                        <a:buSzPct val="80000"/>
                        <a:buFont typeface="Arial" pitchFamily="34" charset="0"/>
                        <a:buBlip>
                          <a:blip r:embed="rId3"/>
                        </a:buBlip>
                        <a:tabLst>
                          <a:tab pos="5648325" algn="l"/>
                        </a:tabLst>
                        <a:defRPr/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미리 </a:t>
                      </a:r>
                      <a:r>
                        <a:rPr kumimoji="1" lang="ko-KR" altLang="en-US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알려진 클래스로 구분되는 학습데이터</a:t>
                      </a:r>
                      <a:r>
                        <a:rPr kumimoji="1" lang="en-US" altLang="ko-KR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(TrainingSet)</a:t>
                      </a:r>
                      <a:r>
                        <a:rPr kumimoji="1" lang="ko-KR" altLang="en-US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학습시켜 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새로 추가되는 데이터가 속할 만한 데이터군을 찾는 지도 학습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(Supervised Learning) 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방법</a:t>
                      </a:r>
                      <a:endParaRPr kumimoji="1" lang="en-US" altLang="ko-KR" sz="13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06363" lvl="1" indent="-106363" algn="l" rtl="0" eaLnBrk="1" fontAlgn="base" latinLnBrk="1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prstClr val="black">
                            <a:lumMod val="75000"/>
                            <a:lumOff val="25000"/>
                          </a:prstClr>
                        </a:buClr>
                        <a:buSzPct val="80000"/>
                        <a:buFont typeface="Arial" pitchFamily="34" charset="0"/>
                        <a:buBlip>
                          <a:blip r:embed="rId3"/>
                        </a:buBlip>
                        <a:tabLst>
                          <a:tab pos="5648325" algn="l"/>
                        </a:tabLst>
                        <a:defRPr/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가장 대표적인 방법으로 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KNN(K-Nearest Neighbor)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있다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13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1346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군집</a:t>
                      </a:r>
                      <a:r>
                        <a:rPr kumimoji="1" lang="en-US" altLang="ko-KR" sz="1300" b="1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Clustering)</a:t>
                      </a:r>
                      <a:endParaRPr kumimoji="1" lang="ko-KR" altLang="en-US" sz="13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6363" lvl="1" indent="-106363" algn="l" rtl="0" eaLnBrk="1" fontAlgn="base" latinLnBrk="1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prstClr val="black">
                            <a:lumMod val="75000"/>
                            <a:lumOff val="25000"/>
                          </a:prstClr>
                        </a:buClr>
                        <a:buSzPct val="80000"/>
                        <a:buFont typeface="Arial" pitchFamily="34" charset="0"/>
                        <a:buBlip>
                          <a:blip r:embed="rId3"/>
                        </a:buBlip>
                        <a:tabLst>
                          <a:tab pos="5648325" algn="l"/>
                        </a:tabLst>
                        <a:defRPr/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특성이 비슷한 데이터를 합쳐 군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(Group)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분류하는 학습 방법</a:t>
                      </a:r>
                      <a:endParaRPr kumimoji="1" lang="en-US" altLang="ko-KR" sz="13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06363" lvl="1" indent="-106363" algn="l" rtl="0" eaLnBrk="1" fontAlgn="base" latinLnBrk="1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prstClr val="black">
                            <a:lumMod val="75000"/>
                            <a:lumOff val="25000"/>
                          </a:prstClr>
                        </a:buClr>
                        <a:buSzPct val="80000"/>
                        <a:buFont typeface="Arial" pitchFamily="34" charset="0"/>
                        <a:buBlip>
                          <a:blip r:embed="rId3"/>
                        </a:buBlip>
                        <a:tabLst>
                          <a:tab pos="5648325" algn="l"/>
                        </a:tabLst>
                        <a:defRPr/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분류와 달리 훈련 데이터군을 이용하지 않기 때문에 비지도 학습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(Unsupervised Learning) 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방법</a:t>
                      </a:r>
                      <a:endParaRPr kumimoji="1" lang="en-US" altLang="ko-KR" sz="13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06363" lvl="1" indent="-106363" algn="l" rtl="0" eaLnBrk="1" fontAlgn="base" latinLnBrk="1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prstClr val="black">
                            <a:lumMod val="75000"/>
                            <a:lumOff val="25000"/>
                          </a:prstClr>
                        </a:buClr>
                        <a:buSzPct val="80000"/>
                        <a:buFont typeface="Arial" pitchFamily="34" charset="0"/>
                        <a:buBlip>
                          <a:blip r:embed="rId3"/>
                        </a:buBlip>
                        <a:tabLst>
                          <a:tab pos="5648325" algn="l"/>
                        </a:tabLst>
                        <a:defRPr/>
                      </a:pP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트위터에서 주로 사진</a:t>
                      </a:r>
                      <a:r>
                        <a:rPr kumimoji="1" lang="en-US" altLang="ko-KR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3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카메라를 논의하는 사용자군과 게임에 관심 있는 사용자군 등 관심사나 취미에 따라 분류</a:t>
                      </a:r>
                      <a:endParaRPr kumimoji="1" lang="ko-KR" altLang="en-US" sz="13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3. Spark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53550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Spark MLlib</a:t>
            </a:r>
            <a:r>
              <a:rPr lang="ko-KR" altLang="en-US" b="1" smtClean="0"/>
              <a:t>의 예제</a:t>
            </a:r>
            <a:endParaRPr lang="ko-KR" altLang="en-US" b="1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58529" y="1340768"/>
            <a:ext cx="9027278" cy="498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endParaRPr lang="en-US" altLang="ko-KR" sz="1300" smtClean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smtClean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MLlib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를 활용한 분류기의 구현 예제 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: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의사결정나무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(Decision Tree Classifier)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import org.apache.spark.mllib.tree.DecisionTree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import org.apache.spark.mllib.tree.model.DecisionTreeModel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data = MLUtils.loadLibSVMFile(sc, "file:///data/spark-1.6.0/data/mllib/sample_libsvm_data.txt")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splits = data.randomSplit(Array(0.7, 0.3))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(trainingData, testData) = (splits(0), splits(1))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numClasses = 2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categoricalFeaturesInfo = Map[Int, Int]()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impurity = "gini"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maxDepth = 5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maxBins = 32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model = DecisionTree.trainClassifier(trainingData, 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	numClasses, categoricalFeaturesInfo, impurity, maxDepth, maxBins)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labelAndPreds = testData.map { point =&gt; val prediction = model.predict(point.features)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     | (point.label, prediction) }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testErr = labelAndPreds.filter(r =&gt; r._1 != r._2).count.toDouble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model.save(sc, "myModel_DTree")</a:t>
            </a:r>
          </a:p>
          <a:p>
            <a:pPr marL="1049663" lvl="3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scala&gt; val DTModel = DecisionTreeModel.load(sc, "myModel_DTree")</a:t>
            </a:r>
            <a:endParaRPr lang="ko-KR" altLang="en-US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맑은 고딕"/>
              <a:ea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7530" y="1921609"/>
            <a:ext cx="1030151" cy="453650"/>
          </a:xfrm>
          <a:prstGeom prst="rect">
            <a:avLst/>
          </a:prstGeom>
          <a:solidFill>
            <a:srgbClr val="E51837"/>
          </a:solidFill>
          <a:ln w="25400" cap="flat" cmpd="sng" algn="ctr">
            <a:noFill/>
            <a:prstDash val="solid"/>
          </a:ln>
          <a:effectLst/>
        </p:spPr>
        <p:txBody>
          <a:bodyPr lIns="98746" tIns="49373" rIns="98746" bIns="4937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+mn-cs"/>
              </a:rPr>
              <a:t>클래스</a:t>
            </a:r>
            <a:endParaRPr kumimoji="1" lang="en-US" altLang="ko-KR" sz="13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cs typeface="+mn-cs"/>
              </a:rPr>
              <a:t>Import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6051" y="2440175"/>
            <a:ext cx="1030151" cy="756084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wrap="none" lIns="98675" tIns="49337" rIns="98675" bIns="49337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-76" normalizeH="0" baseline="0" noProof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Data </a:t>
            </a:r>
            <a:r>
              <a:rPr kumimoji="1" lang="en-US" altLang="ko-KR" sz="1300" b="0" i="0" u="none" strike="noStrike" kern="0" cap="none" spc="-76" normalizeH="0" baseline="0" noProof="0" smtClean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Loading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0776" y="3250291"/>
            <a:ext cx="1009152" cy="1857671"/>
          </a:xfrm>
          <a:prstGeom prst="rect">
            <a:avLst/>
          </a:prstGeom>
          <a:solidFill>
            <a:srgbClr val="4BACC6">
              <a:lumMod val="75000"/>
            </a:srgbClr>
          </a:solidFill>
          <a:ln w="3175">
            <a:solidFill>
              <a:sysClr val="windowText" lastClr="000000">
                <a:lumMod val="50000"/>
                <a:lumOff val="50000"/>
              </a:sysClr>
            </a:solidFill>
            <a:miter lim="800000"/>
            <a:headEnd/>
            <a:tailEnd/>
          </a:ln>
        </p:spPr>
        <p:txBody>
          <a:bodyPr wrap="none" lIns="38848" tIns="77697" rIns="38848" bIns="49337" rtlCol="0" anchor="ctr"/>
          <a:lstStyle/>
          <a:p>
            <a:pPr marL="0" marR="0" lvl="0" indent="0" algn="ctr" defTabSz="914400" eaLnBrk="0" fontAlgn="auto" latinLnBrk="0" hangingPunct="0">
              <a:lnSpc>
                <a:spcPct val="11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rPr>
              <a:t>파라메터 </a:t>
            </a:r>
            <a:endParaRPr kumimoji="1" lang="en-US" altLang="ko-KR" sz="13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0" fontAlgn="auto" latinLnBrk="0" hangingPunct="0">
              <a:lnSpc>
                <a:spcPct val="11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rPr>
              <a:t>설정</a:t>
            </a:r>
            <a:endParaRPr kumimoji="1" lang="en-US" altLang="ko-KR" sz="13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0" fontAlgn="auto" latinLnBrk="0" hangingPunct="0">
              <a:lnSpc>
                <a:spcPct val="11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rPr>
              <a:t>및</a:t>
            </a:r>
            <a:endParaRPr kumimoji="1" lang="en-US" altLang="ko-KR" sz="13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0" fontAlgn="auto" latinLnBrk="0" hangingPunct="0">
              <a:lnSpc>
                <a:spcPct val="11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rPr>
              <a:t>학습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37530" y="5179971"/>
            <a:ext cx="1030151" cy="626443"/>
          </a:xfrm>
          <a:prstGeom prst="rect">
            <a:avLst/>
          </a:prstGeom>
          <a:solidFill>
            <a:srgbClr val="1F497D"/>
          </a:solidFill>
          <a:ln w="3175">
            <a:noFill/>
            <a:miter lim="800000"/>
            <a:headEnd/>
            <a:tailEnd/>
          </a:ln>
        </p:spPr>
        <p:txBody>
          <a:bodyPr wrap="none" lIns="38848" tIns="77697" rIns="38848" bIns="49337" rtlCol="0" anchor="ctr"/>
          <a:lstStyle/>
          <a:p>
            <a:pPr marL="0" marR="0" lvl="0" indent="0" algn="ctr" defTabSz="914400" eaLnBrk="0" fontAlgn="auto" latinLnBrk="0" hangingPunct="0">
              <a:lnSpc>
                <a:spcPct val="11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0" cap="none" spc="0" normalizeH="0" baseline="0" noProof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rPr>
              <a:t>모델</a:t>
            </a:r>
            <a:endParaRPr kumimoji="1" lang="en-US" altLang="ko-KR" sz="1300" b="0" i="0" u="none" strike="noStrike" kern="0" cap="none" spc="0" normalizeH="0" baseline="0" noProof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0" fontAlgn="auto" latinLnBrk="0" hangingPunct="0">
              <a:lnSpc>
                <a:spcPct val="11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0" cap="none" spc="0" normalizeH="0" baseline="0" noProof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rPr>
              <a:t>평가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6051" y="5864047"/>
            <a:ext cx="1030151" cy="599620"/>
          </a:xfrm>
          <a:prstGeom prst="rect">
            <a:avLst/>
          </a:prstGeom>
          <a:solidFill>
            <a:srgbClr val="8064A2">
              <a:lumMod val="75000"/>
            </a:srgbClr>
          </a:solidFill>
          <a:ln w="3175">
            <a:noFill/>
            <a:miter lim="800000"/>
            <a:headEnd/>
            <a:tailEnd/>
          </a:ln>
        </p:spPr>
        <p:txBody>
          <a:bodyPr wrap="none" lIns="38848" tIns="77697" rIns="38848" bIns="49337"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rPr>
              <a:t>모델저장</a:t>
            </a:r>
            <a:endParaRPr kumimoji="1" lang="en-US" altLang="ko-KR" sz="1300" b="0" i="0" u="none" strike="noStrike" kern="0" cap="none" spc="0" normalizeH="0" baseline="0" noProof="0" dirty="0">
              <a:ln>
                <a:noFill/>
              </a:ln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rPr>
              <a:t>및 로딩</a:t>
            </a:r>
          </a:p>
        </p:txBody>
      </p:sp>
    </p:spTree>
    <p:extLst>
      <p:ext uri="{BB962C8B-B14F-4D97-AF65-F5344CB8AC3E}">
        <p14:creationId xmlns:p14="http://schemas.microsoft.com/office/powerpoint/2010/main" val="2625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4400" b="1" smtClean="0">
                <a:solidFill>
                  <a:schemeClr val="tx2"/>
                </a:solidFill>
              </a:rPr>
              <a:t>4.4 </a:t>
            </a:r>
            <a:r>
              <a:rPr lang="ko-KR" altLang="en-US" sz="4400" b="1" smtClean="0">
                <a:solidFill>
                  <a:schemeClr val="tx2"/>
                </a:solidFill>
              </a:rPr>
              <a:t>빅데이터 시각화</a:t>
            </a:r>
            <a:endParaRPr lang="ko-KR" altLang="en-US" sz="4400" b="1">
              <a:solidFill>
                <a:schemeClr val="tx2"/>
              </a:solidFill>
            </a:endParaRPr>
          </a:p>
        </p:txBody>
      </p:sp>
      <p:sp>
        <p:nvSpPr>
          <p:cNvPr id="7171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Part IV : </a:t>
            </a:r>
            <a:r>
              <a:rPr lang="ko-KR" altLang="en-US" sz="3000" b="1" smtClean="0">
                <a:solidFill>
                  <a:schemeClr val="bg1"/>
                </a:solidFill>
              </a:rPr>
              <a:t>분석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시각화</a:t>
            </a:r>
            <a:endParaRPr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9568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pPr>
              <a:lnSpc>
                <a:spcPct val="120000"/>
              </a:lnSpc>
              <a:buClr>
                <a:srgbClr val="4F81BD">
                  <a:lumMod val="75000"/>
                </a:srgbClr>
              </a:buClr>
            </a:pPr>
            <a:r>
              <a:rPr lang="en-US" altLang="ko-KR">
                <a:solidFill>
                  <a:srgbClr val="000000"/>
                </a:solidFill>
              </a:rPr>
              <a:t>A Picture is Worth a Thousand Words</a:t>
            </a: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pPr algn="l"/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중요성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29993" y="1443900"/>
            <a:ext cx="8904952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>
                <a:solidFill>
                  <a:prstClr val="black"/>
                </a:solidFill>
                <a:latin typeface="맑은 고딕"/>
              </a:rPr>
              <a:t>Visualization is a critical component of data analysis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>
                <a:solidFill>
                  <a:prstClr val="black"/>
                </a:solidFill>
                <a:latin typeface="맑은 고딕"/>
              </a:rPr>
              <a:t>Graphics are the most efficient way to digest large volumes of data &amp; identify trends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>
                <a:solidFill>
                  <a:prstClr val="black"/>
                </a:solidFill>
                <a:latin typeface="맑은 고딕"/>
              </a:rPr>
              <a:t>Graphical design is a mixture of mathematical and perceptual science</a:t>
            </a:r>
          </a:p>
          <a:p>
            <a:pPr marL="2628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 i="1">
                <a:solidFill>
                  <a:prstClr val="black"/>
                </a:solidFill>
                <a:latin typeface="맑은 고딕"/>
              </a:rPr>
              <a:t>[Yann Abraham, “Elegant Graphics for Data Analysis with ggplot2”, BaselR, 2010.04]</a:t>
            </a:r>
            <a:endParaRPr lang="en-US" altLang="ko-KR" sz="1600" b="1" i="1" dirty="0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878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954114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pPr>
              <a:lnSpc>
                <a:spcPct val="120000"/>
              </a:lnSpc>
              <a:buClr>
                <a:srgbClr val="4F81BD">
                  <a:lumMod val="75000"/>
                </a:srgbClr>
              </a:buClr>
            </a:pPr>
            <a:r>
              <a:rPr lang="ko-KR" altLang="en-US" smtClean="0">
                <a:solidFill>
                  <a:srgbClr val="000000"/>
                </a:solidFill>
              </a:rPr>
              <a:t>시각화의 정의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pPr algn="l"/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중요성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9992" y="1415327"/>
            <a:ext cx="8805201" cy="323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정의 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: Visualization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은 </a:t>
            </a:r>
            <a:r>
              <a:rPr lang="ko-KR" altLang="en-US" sz="1400" b="1">
                <a:solidFill>
                  <a:srgbClr val="C00000"/>
                </a:solidFill>
                <a:latin typeface="맑은 고딕"/>
                <a:ea typeface="맑은 고딕"/>
              </a:rPr>
              <a:t>숫자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를 </a:t>
            </a:r>
            <a:r>
              <a:rPr lang="ko-KR" altLang="en-US" sz="1400" b="1">
                <a:solidFill>
                  <a:srgbClr val="C00000"/>
                </a:solidFill>
                <a:latin typeface="맑은 고딕"/>
                <a:ea typeface="맑은 고딕"/>
              </a:rPr>
              <a:t>공간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에 배치해서 보여줌으로써 그 패턴을 인지하게 만드는 것이다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.  </a:t>
            </a:r>
            <a:endParaRPr lang="en-US" altLang="ko-KR" sz="1400" b="1">
              <a:solidFill>
                <a:prstClr val="black"/>
              </a:solidFill>
              <a:latin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통계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분석의 가장 중요한 </a:t>
            </a:r>
            <a:r>
              <a:rPr lang="ko-KR" altLang="en-US" sz="1400" b="1">
                <a:solidFill>
                  <a:srgbClr val="C00000"/>
                </a:solidFill>
                <a:latin typeface="맑은 고딕"/>
                <a:ea typeface="맑은 고딕"/>
              </a:rPr>
              <a:t>부분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      1.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데이터의 특성을 쉽게 파악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( vs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통계량 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      2.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결과 레포트에 활용 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            -&gt; </a:t>
            </a:r>
            <a:r>
              <a:rPr lang="ko-KR" altLang="en-US" sz="1400" b="1">
                <a:solidFill>
                  <a:srgbClr val="C00000"/>
                </a:solidFill>
                <a:latin typeface="맑은 고딕"/>
                <a:ea typeface="맑은 고딕"/>
              </a:rPr>
              <a:t>독립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된 학문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기술 분야로 발전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근거 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사람은 탁월한 </a:t>
            </a:r>
            <a:r>
              <a:rPr lang="ko-KR" altLang="en-US" sz="1400" b="1">
                <a:solidFill>
                  <a:srgbClr val="C00000"/>
                </a:solidFill>
                <a:latin typeface="맑은 고딕"/>
                <a:ea typeface="맑은 고딕"/>
              </a:rPr>
              <a:t>패턴 인식 능력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이 있음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데이터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패턴 파악의 도구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분석을 돕는 역할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>
                <a:solidFill>
                  <a:prstClr val="black"/>
                </a:solidFill>
                <a:latin typeface="맑은 고딕"/>
              </a:rPr>
              <a:t>      -&gt;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데이터의 스토리텔링 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소통을 위한 전달체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재미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유머</a:t>
            </a: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1400" b="1">
                <a:solidFill>
                  <a:prstClr val="black"/>
                </a:solidFill>
                <a:latin typeface="맑은 고딕"/>
                <a:ea typeface="맑은 고딕"/>
              </a:rPr>
              <a:t>오락성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02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938922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pPr>
              <a:lnSpc>
                <a:spcPct val="120000"/>
              </a:lnSpc>
              <a:buClr>
                <a:srgbClr val="4F81BD">
                  <a:lumMod val="75000"/>
                </a:srgbClr>
              </a:buClr>
            </a:pPr>
            <a:r>
              <a:rPr lang="en-US" altLang="ko-KR">
                <a:solidFill>
                  <a:srgbClr val="000000"/>
                </a:solidFill>
              </a:rPr>
              <a:t>Anscombe's quartet( 4</a:t>
            </a:r>
            <a:r>
              <a:rPr lang="ko-KR" altLang="en-US">
                <a:solidFill>
                  <a:srgbClr val="000000"/>
                </a:solidFill>
              </a:rPr>
              <a:t>세트의 데이터 </a:t>
            </a:r>
            <a:r>
              <a:rPr lang="en-US" altLang="ko-KR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pPr algn="l"/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중요성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34</a:t>
            </a:fld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1418"/>
              </p:ext>
            </p:extLst>
          </p:nvPr>
        </p:nvGraphicFramePr>
        <p:xfrm>
          <a:off x="428500" y="1555420"/>
          <a:ext cx="4524503" cy="3960443"/>
        </p:xfrm>
        <a:graphic>
          <a:graphicData uri="http://schemas.openxmlformats.org/drawingml/2006/table">
            <a:tbl>
              <a:tblPr/>
              <a:tblGrid>
                <a:gridCol w="565355"/>
                <a:gridCol w="565355"/>
                <a:gridCol w="565355"/>
                <a:gridCol w="565355"/>
                <a:gridCol w="567018"/>
                <a:gridCol w="565355"/>
                <a:gridCol w="565355"/>
                <a:gridCol w="565355"/>
              </a:tblGrid>
              <a:tr h="3375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I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II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III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IV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7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x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y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x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y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x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y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x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y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10.0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10.0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9.14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10.0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7.46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6.58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6.95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8.14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6.77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5.76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13.0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7.58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13.0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8.74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13.0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12.74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7.71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9.0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8.81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9.0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8.77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9.0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7.11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8.84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11.0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8.33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11.0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9.26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11.0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7.81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8.47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14.0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9.96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14.0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8.10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14.0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8.84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7.04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6.0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7.24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6.0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6.13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6.0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6.08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5.25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4.0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4.26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4.0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3.10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4.0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5.39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19.0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12.50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12.0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10.84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12.0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9.13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12.0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8.15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5.56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4.82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7.26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6.42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7.91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5.0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5.68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5.0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4.74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5.0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5.73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8.0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굴림" charset="-127"/>
                        </a:rPr>
                        <a:t>6.89</a:t>
                      </a:r>
                    </a:p>
                  </a:txBody>
                  <a:tcPr marL="72175" marR="72175" marT="33312" marB="33312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5582"/>
              </p:ext>
            </p:extLst>
          </p:nvPr>
        </p:nvGraphicFramePr>
        <p:xfrm>
          <a:off x="5343046" y="1555422"/>
          <a:ext cx="3900407" cy="3960439"/>
        </p:xfrm>
        <a:graphic>
          <a:graphicData uri="http://schemas.openxmlformats.org/drawingml/2006/table">
            <a:tbl>
              <a:tblPr/>
              <a:tblGrid>
                <a:gridCol w="1855866"/>
                <a:gridCol w="2044541"/>
              </a:tblGrid>
              <a:tr h="3193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Property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Value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EDF"/>
                    </a:solidFill>
                  </a:tcPr>
                </a:tc>
              </a:tr>
              <a:tr h="542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Mean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of </a:t>
                      </a: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in each case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9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(exact)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Variance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of </a:t>
                      </a:r>
                      <a:r>
                        <a:rPr kumimoji="0" lang="en-US" altLang="ko-KR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in each case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11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(exact)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Mean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of 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y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in each case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7.50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(to 2 decimal places)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Variance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of 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y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in each case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4.122 or 4.127 </a:t>
                      </a:r>
                      <a:r>
                        <a:rPr kumimoji="0" lang="en-US" altLang="ko-KR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(to 3 decimal places)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Correlation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between 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x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and 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y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 in each case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0.816 </a:t>
                      </a:r>
                      <a:r>
                        <a:rPr kumimoji="0" lang="en-US" altLang="ko-K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(to 3 decimal places)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Linear regression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line in each case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y = 3.0 + 0.5x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굴림" pitchFamily="50" charset="-127"/>
                        </a:rPr>
                        <a:t>(to 2 and 3 decimal places, respectively)</a:t>
                      </a:r>
                    </a:p>
                  </a:txBody>
                  <a:tcPr marL="99060" marR="99060" marT="45694" marB="45694" anchor="ctr" horzOverflow="overflow">
                    <a:lnL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500" y="5515858"/>
            <a:ext cx="8814979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                [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데이터셋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smtClean="0">
                <a:solidFill>
                  <a:prstClr val="black"/>
                </a:solidFill>
                <a:latin typeface="맑은 고딕"/>
                <a:ea typeface="맑은 고딕"/>
              </a:rPr>
              <a:t>]                                             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기초통계량 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  <a:endParaRPr lang="ko-KR" altLang="en-US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12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952125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pPr>
              <a:lnSpc>
                <a:spcPct val="120000"/>
              </a:lnSpc>
              <a:buClr>
                <a:srgbClr val="4F81BD">
                  <a:lumMod val="75000"/>
                </a:srgbClr>
              </a:buClr>
            </a:pPr>
            <a:r>
              <a:rPr lang="en-US" altLang="ko-KR">
                <a:solidFill>
                  <a:srgbClr val="000000"/>
                </a:solidFill>
              </a:rPr>
              <a:t>Anscombe's quartet -&gt; Trellis Graph(</a:t>
            </a:r>
            <a:r>
              <a:rPr lang="ko-KR" altLang="en-US">
                <a:solidFill>
                  <a:srgbClr val="000000"/>
                </a:solidFill>
              </a:rPr>
              <a:t>다수의 그래프 비교</a:t>
            </a:r>
            <a:r>
              <a:rPr lang="en-US" altLang="ko-KR">
                <a:solidFill>
                  <a:srgbClr val="000000"/>
                </a:solidFill>
              </a:rPr>
              <a:t>)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pPr algn="l"/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중요성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35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67" y="1479839"/>
            <a:ext cx="7409776" cy="461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8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958459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pPr>
              <a:lnSpc>
                <a:spcPct val="120000"/>
              </a:lnSpc>
              <a:buClr>
                <a:srgbClr val="4F81BD">
                  <a:lumMod val="75000"/>
                </a:srgbClr>
              </a:buClr>
            </a:pPr>
            <a:r>
              <a:rPr lang="ko-KR" altLang="en-US" smtClean="0">
                <a:solidFill>
                  <a:srgbClr val="000000"/>
                </a:solidFill>
              </a:rPr>
              <a:t>시각화 공부하기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중요성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07065" y="1495173"/>
            <a:ext cx="6581602" cy="423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이론 교재</a:t>
            </a:r>
            <a:endParaRPr lang="en-US" altLang="ko-KR" sz="2000" b="1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>
                <a:solidFill>
                  <a:srgbClr val="C00000"/>
                </a:solidFill>
                <a:latin typeface="맑은 고딕"/>
                <a:ea typeface="맑은 고딕"/>
              </a:rPr>
              <a:t>VISUALIZE THIS / </a:t>
            </a:r>
            <a:r>
              <a:rPr lang="ko-KR" altLang="en-US" sz="1400" b="1">
                <a:solidFill>
                  <a:srgbClr val="C00000"/>
                </a:solidFill>
                <a:latin typeface="맑은 고딕"/>
                <a:ea typeface="맑은 고딕"/>
              </a:rPr>
              <a:t>비주얼라이즈 디스</a:t>
            </a:r>
            <a:endParaRPr lang="en-US" altLang="ko-KR" sz="1400" b="1">
              <a:solidFill>
                <a:srgbClr val="C00000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      -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네이선 야우 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|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송용근 옮김 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|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에이콘 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| 2012.04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400" b="1">
                <a:solidFill>
                  <a:srgbClr val="C00000"/>
                </a:solidFill>
                <a:latin typeface="맑은 고딕"/>
                <a:ea typeface="맑은 고딕"/>
              </a:rPr>
              <a:t>데이터 포인트</a:t>
            </a:r>
            <a:endParaRPr lang="en-US" altLang="ko-KR" sz="1400" b="1">
              <a:solidFill>
                <a:srgbClr val="C00000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      -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네이선 야우 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|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서경진 옮김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비제이퍼블릭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</a:rPr>
              <a:t>2013.11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6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6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실습 교재</a:t>
            </a:r>
            <a:endParaRPr lang="en-US" altLang="ko-KR" sz="2000" b="1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>
                <a:solidFill>
                  <a:srgbClr val="C00000"/>
                </a:solidFill>
                <a:latin typeface="맑은 고딕"/>
                <a:ea typeface="맑은 고딕"/>
              </a:rPr>
              <a:t>R In Action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      - Kabacoff, Robert | Manning  | 2011.09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74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942486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pPr>
              <a:lnSpc>
                <a:spcPct val="120000"/>
              </a:lnSpc>
              <a:buClr>
                <a:srgbClr val="4F81BD">
                  <a:lumMod val="75000"/>
                </a:srgbClr>
              </a:buClr>
            </a:pPr>
            <a:r>
              <a:rPr lang="ko-KR" altLang="en-US">
                <a:solidFill>
                  <a:srgbClr val="000000"/>
                </a:solidFill>
              </a:rPr>
              <a:t>인포그래픽 </a:t>
            </a:r>
            <a:r>
              <a:rPr lang="en-US" altLang="ko-KR">
                <a:solidFill>
                  <a:srgbClr val="000000"/>
                </a:solidFill>
              </a:rPr>
              <a:t>&amp; </a:t>
            </a:r>
            <a:r>
              <a:rPr lang="ko-KR" altLang="en-US">
                <a:solidFill>
                  <a:srgbClr val="000000"/>
                </a:solidFill>
              </a:rPr>
              <a:t>스토리텔링</a:t>
            </a: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인포그래픽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&amp; 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스토리텔링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29993" y="1475079"/>
            <a:ext cx="8456065" cy="479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뉴욕타임즈</a:t>
            </a:r>
            <a:endParaRPr lang="en-US" altLang="ko-KR" sz="2000" b="1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Computer Assisted Reporting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편집국</a:t>
            </a:r>
            <a:endParaRPr lang="en-US" altLang="ko-KR" sz="16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데이터 인터랙티브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그래픽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지도만 작성하는 개별 부서</a:t>
            </a:r>
            <a:endParaRPr lang="en-US" altLang="ko-KR" sz="16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데이터 수치에 관련한 기사만 보도</a:t>
            </a:r>
            <a:endParaRPr lang="en-US" altLang="ko-KR" sz="16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  <a:hlinkClick r:id="rId3"/>
              </a:rPr>
              <a:t>http://</a:t>
            </a:r>
            <a:r>
              <a:rPr lang="en-US" altLang="ko-KR" sz="1600" b="1" smtClean="0">
                <a:solidFill>
                  <a:prstClr val="black"/>
                </a:solidFill>
                <a:latin typeface="맑은 고딕"/>
                <a:ea typeface="맑은 고딕"/>
                <a:hlinkClick r:id="rId3"/>
              </a:rPr>
              <a:t>datafl.ws/nytimes</a:t>
            </a:r>
            <a:endParaRPr lang="en-US" altLang="ko-KR" sz="1600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ko-KR" sz="16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한스 로슬링</a:t>
            </a:r>
            <a:endParaRPr lang="en-US" altLang="ko-KR" sz="2000" b="1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스토리텔링 분야의 최고 전문가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국제 보건학회 교수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갭마인더 리더</a:t>
            </a:r>
            <a:endParaRPr lang="en-US" altLang="ko-KR" sz="16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  <a:hlinkClick r:id="rId4"/>
              </a:rPr>
              <a:t>http://datafl.ws/hans</a:t>
            </a:r>
            <a:endParaRPr lang="en-US" altLang="ko-KR" sz="16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시사기획 창 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prstClr val="black"/>
                </a:solidFill>
                <a:latin typeface="맑은 고딕"/>
                <a:ea typeface="맑은 고딕"/>
              </a:rPr>
              <a:t>빅데이터 세상을 바꾸다</a:t>
            </a: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solidFill>
                  <a:prstClr val="black"/>
                </a:solidFill>
                <a:latin typeface="맑은 고딕"/>
                <a:ea typeface="맑은 고딕"/>
                <a:hlinkClick r:id="rId5"/>
              </a:rPr>
              <a:t>http://www.gapminder.org/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56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718164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035" y="969380"/>
            <a:ext cx="920502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</a:t>
            </a:r>
            <a:r>
              <a:rPr lang="ko-KR" altLang="en-US" sz="1400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단서들                                      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.</a:t>
            </a:r>
            <a:r>
              <a:rPr lang="ko-KR" altLang="en-US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척도 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2.</a:t>
            </a:r>
            <a:r>
              <a:rPr lang="ko-KR" altLang="en-US" sz="1400" b="1" err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좌표계</a:t>
            </a:r>
            <a:r>
              <a:rPr lang="ko-KR" altLang="en-US" sz="1400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                                               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4.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맥락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3" y="1977495"/>
            <a:ext cx="3890169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718" y="1793380"/>
            <a:ext cx="39211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3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481" y="988074"/>
            <a:ext cx="9205023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단서들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7" y="1513805"/>
            <a:ext cx="5449925" cy="188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96" y="1425277"/>
            <a:ext cx="3741178" cy="190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8" y="3615410"/>
            <a:ext cx="1929606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24" y="3615405"/>
            <a:ext cx="710961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4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개요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47888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통계</a:t>
            </a:r>
            <a:r>
              <a:rPr lang="en-US" altLang="ko-KR" b="1" smtClean="0"/>
              <a:t>/</a:t>
            </a:r>
            <a:r>
              <a:rPr lang="ko-KR" altLang="en-US" b="1" smtClean="0"/>
              <a:t>분석 프로세스</a:t>
            </a:r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>
            <a:off x="4982788" y="4606374"/>
            <a:ext cx="1051062" cy="589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71203" y="1505269"/>
            <a:ext cx="8652755" cy="4912063"/>
            <a:chOff x="2051720" y="2459934"/>
            <a:chExt cx="6840760" cy="3921394"/>
          </a:xfrm>
        </p:grpSpPr>
        <p:sp>
          <p:nvSpPr>
            <p:cNvPr id="15" name="직사각형 14"/>
            <p:cNvSpPr/>
            <p:nvPr/>
          </p:nvSpPr>
          <p:spPr>
            <a:xfrm>
              <a:off x="2051720" y="2459934"/>
              <a:ext cx="6840760" cy="39213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411761" y="2636911"/>
              <a:ext cx="6132702" cy="3528391"/>
              <a:chOff x="3046337" y="3019823"/>
              <a:chExt cx="5496878" cy="3145479"/>
            </a:xfrm>
          </p:grpSpPr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9902" y="3019823"/>
                <a:ext cx="5313313" cy="314547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softEdge rad="63500"/>
              </a:effectLst>
              <a:extLst/>
            </p:spPr>
          </p:pic>
          <p:sp>
            <p:nvSpPr>
              <p:cNvPr id="18" name="Rectangle 5"/>
              <p:cNvSpPr>
                <a:spLocks noChangeArrowheads="1"/>
              </p:cNvSpPr>
              <p:nvPr/>
            </p:nvSpPr>
            <p:spPr bwMode="gray">
              <a:xfrm>
                <a:off x="3046337" y="4700682"/>
                <a:ext cx="1397350" cy="266644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ko-KR" altLang="en-US" sz="1300" b="1" dirty="0">
                    <a:latin typeface="+mn-ea"/>
                    <a:ea typeface="+mn-ea"/>
                  </a:rPr>
                  <a:t>선정</a:t>
                </a:r>
                <a:r>
                  <a:rPr kumimoji="1" lang="en-US" altLang="ko-KR" sz="1300" b="1" dirty="0">
                    <a:latin typeface="+mn-ea"/>
                    <a:ea typeface="+mn-ea"/>
                  </a:rPr>
                  <a:t>(Selection)</a:t>
                </a:r>
                <a:endParaRPr kumimoji="1" lang="ko-KR" altLang="en-US" sz="1300" b="1" dirty="0">
                  <a:latin typeface="+mn-ea"/>
                  <a:ea typeface="+mn-ea"/>
                </a:endParaRPr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gray">
              <a:xfrm>
                <a:off x="3795722" y="4290903"/>
                <a:ext cx="1727906" cy="266644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ko-KR" altLang="en-US" sz="1300" b="1" dirty="0">
                    <a:latin typeface="+mn-ea"/>
                    <a:ea typeface="+mn-ea"/>
                  </a:rPr>
                  <a:t>정제</a:t>
                </a:r>
                <a:r>
                  <a:rPr kumimoji="1" lang="en-US" altLang="ko-KR" sz="1300" b="1" dirty="0">
                    <a:latin typeface="+mn-ea"/>
                    <a:ea typeface="+mn-ea"/>
                  </a:rPr>
                  <a:t>(Cleansing)</a:t>
                </a:r>
                <a:endParaRPr kumimoji="1" lang="ko-KR" altLang="en-US" sz="1300" b="1" dirty="0">
                  <a:latin typeface="+mn-ea"/>
                  <a:ea typeface="+mn-ea"/>
                </a:endParaRPr>
              </a:p>
            </p:txBody>
          </p:sp>
          <p:sp>
            <p:nvSpPr>
              <p:cNvPr id="20" name="Rectangle 5"/>
              <p:cNvSpPr>
                <a:spLocks noChangeArrowheads="1"/>
              </p:cNvSpPr>
              <p:nvPr/>
            </p:nvSpPr>
            <p:spPr bwMode="gray">
              <a:xfrm>
                <a:off x="4580793" y="3881127"/>
                <a:ext cx="1829327" cy="266644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ko-KR" altLang="en-US" sz="1300" b="1" dirty="0">
                    <a:latin typeface="+mn-ea"/>
                    <a:ea typeface="+mn-ea"/>
                  </a:rPr>
                  <a:t>변형</a:t>
                </a:r>
                <a:r>
                  <a:rPr kumimoji="1" lang="en-US" altLang="ko-KR" sz="1300" b="1" dirty="0">
                    <a:latin typeface="+mn-ea"/>
                    <a:ea typeface="+mn-ea"/>
                  </a:rPr>
                  <a:t>(Transformation)</a:t>
                </a:r>
                <a:endParaRPr kumimoji="1" lang="ko-KR" altLang="en-US" sz="1300" b="1" dirty="0">
                  <a:latin typeface="+mn-ea"/>
                  <a:ea typeface="+mn-ea"/>
                </a:endParaRPr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gray">
              <a:xfrm>
                <a:off x="5509981" y="3421562"/>
                <a:ext cx="1727906" cy="266644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ko-KR" altLang="en-US" sz="1300" b="1" dirty="0">
                    <a:latin typeface="+mn-ea"/>
                    <a:ea typeface="+mn-ea"/>
                  </a:rPr>
                  <a:t>모델링</a:t>
                </a:r>
                <a:r>
                  <a:rPr kumimoji="1" lang="en-US" altLang="ko-KR" sz="1300" b="1" dirty="0">
                    <a:latin typeface="+mn-ea"/>
                    <a:ea typeface="+mn-ea"/>
                  </a:rPr>
                  <a:t>(Modeling)</a:t>
                </a:r>
                <a:endParaRPr kumimoji="1" lang="ko-KR" altLang="en-US" sz="1300" b="1" dirty="0">
                  <a:latin typeface="+mn-ea"/>
                  <a:ea typeface="+mn-ea"/>
                </a:endParaRP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/>
            </p:nvSpPr>
            <p:spPr bwMode="gray">
              <a:xfrm>
                <a:off x="6156568" y="3100480"/>
                <a:ext cx="1829327" cy="267703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ko-KR" altLang="en-US" sz="1300" b="1" dirty="0">
                    <a:latin typeface="+mn-ea"/>
                    <a:ea typeface="+mn-ea"/>
                  </a:rPr>
                  <a:t>해석</a:t>
                </a:r>
                <a:r>
                  <a:rPr kumimoji="1" lang="en-US" altLang="ko-KR" sz="1300" b="1" dirty="0">
                    <a:latin typeface="+mn-ea"/>
                    <a:ea typeface="+mn-ea"/>
                  </a:rPr>
                  <a:t>/</a:t>
                </a:r>
                <a:r>
                  <a:rPr kumimoji="1" lang="ko-KR" altLang="en-US" sz="1300" b="1" dirty="0">
                    <a:latin typeface="+mn-ea"/>
                    <a:ea typeface="+mn-ea"/>
                  </a:rPr>
                  <a:t>평가</a:t>
                </a:r>
                <a:r>
                  <a:rPr kumimoji="1" lang="en-US" altLang="ko-KR" sz="1300" b="1" dirty="0">
                    <a:latin typeface="+mn-ea"/>
                    <a:ea typeface="+mn-ea"/>
                  </a:rPr>
                  <a:t>(Assessment)</a:t>
                </a:r>
                <a:endParaRPr kumimoji="1" lang="ko-KR" altLang="en-US" sz="1300" b="1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1978162" y="5589304"/>
            <a:ext cx="1032982" cy="299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txBody>
          <a:bodyPr wrap="none" lIns="98746" tIns="49373" rIns="98746" bIns="49373" rtlCol="0">
            <a:spAutoFit/>
          </a:bodyPr>
          <a:lstStyle/>
          <a:p>
            <a:r>
              <a:rPr lang="ko-KR" altLang="en-US" sz="1300" b="1" dirty="0" err="1">
                <a:latin typeface="+mn-ea"/>
                <a:ea typeface="+mn-ea"/>
              </a:rPr>
              <a:t>원본데이터</a:t>
            </a:r>
            <a:endParaRPr lang="ko-KR" altLang="en-US" sz="13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6157" y="5050635"/>
            <a:ext cx="1244343" cy="299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txBody>
          <a:bodyPr wrap="square" lIns="98746" tIns="49373" rIns="98746" bIns="49373" rtlCol="0">
            <a:spAutoFit/>
          </a:bodyPr>
          <a:lstStyle/>
          <a:p>
            <a:pPr algn="ctr"/>
            <a:r>
              <a:rPr lang="ko-KR" altLang="en-US" sz="1300" b="1" dirty="0" err="1">
                <a:latin typeface="+mn-ea"/>
                <a:ea typeface="+mn-ea"/>
              </a:rPr>
              <a:t>대상데이터</a:t>
            </a:r>
            <a:endParaRPr lang="ko-KR" altLang="en-US" sz="1300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2964" y="3296005"/>
            <a:ext cx="742282" cy="299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txBody>
          <a:bodyPr wrap="square" lIns="98746" tIns="49373" rIns="98746" bIns="49373" rtlCol="0">
            <a:spAutoFit/>
          </a:bodyPr>
          <a:lstStyle/>
          <a:p>
            <a:pPr algn="ctr"/>
            <a:r>
              <a:rPr lang="ko-KR" altLang="en-US" sz="1300" b="1" dirty="0">
                <a:latin typeface="+mn-ea"/>
                <a:ea typeface="+mn-ea"/>
              </a:rPr>
              <a:t>패턴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53898" y="2747792"/>
            <a:ext cx="742282" cy="299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txBody>
          <a:bodyPr wrap="square" lIns="98746" tIns="49373" rIns="98746" bIns="49373" rtlCol="0">
            <a:spAutoFit/>
          </a:bodyPr>
          <a:lstStyle/>
          <a:p>
            <a:pPr algn="ctr"/>
            <a:r>
              <a:rPr lang="ko-KR" altLang="en-US" sz="1300" b="1" dirty="0">
                <a:latin typeface="+mn-ea"/>
                <a:ea typeface="+mn-ea"/>
              </a:rPr>
              <a:t>결과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973011" y="4569233"/>
            <a:ext cx="986473" cy="543386"/>
            <a:chOff x="492227" y="1641416"/>
            <a:chExt cx="1080120" cy="624679"/>
          </a:xfrm>
        </p:grpSpPr>
        <p:sp>
          <p:nvSpPr>
            <p:cNvPr id="28" name="직사각형 27"/>
            <p:cNvSpPr/>
            <p:nvPr/>
          </p:nvSpPr>
          <p:spPr>
            <a:xfrm>
              <a:off x="492227" y="1658008"/>
              <a:ext cx="1080120" cy="608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3617" y="1641416"/>
              <a:ext cx="917340" cy="334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00" b="1" dirty="0">
                  <a:latin typeface="+mn-ea"/>
                  <a:ea typeface="+mn-ea"/>
                </a:rPr>
                <a:t>전처리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273553" y="4054100"/>
            <a:ext cx="986473" cy="756084"/>
            <a:chOff x="492227" y="1649420"/>
            <a:chExt cx="1080120" cy="616675"/>
          </a:xfrm>
        </p:grpSpPr>
        <p:sp>
          <p:nvSpPr>
            <p:cNvPr id="31" name="직사각형 30"/>
            <p:cNvSpPr/>
            <p:nvPr/>
          </p:nvSpPr>
          <p:spPr>
            <a:xfrm>
              <a:off x="492227" y="1658008"/>
              <a:ext cx="1080120" cy="608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3617" y="1649420"/>
              <a:ext cx="917340" cy="401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00" b="1" dirty="0">
                  <a:latin typeface="+mn-ea"/>
                  <a:ea typeface="+mn-ea"/>
                </a:rPr>
                <a:t>목표</a:t>
              </a:r>
              <a:endParaRPr kumimoji="1" lang="en-US" altLang="ko-KR" sz="1300" b="1" dirty="0">
                <a:latin typeface="+mn-ea"/>
                <a:ea typeface="+mn-ea"/>
              </a:endParaRPr>
            </a:p>
            <a:p>
              <a:pPr algn="ctr"/>
              <a:r>
                <a:rPr kumimoji="1" lang="ko-KR" altLang="en-US" sz="1300" b="1" dirty="0">
                  <a:latin typeface="+mn-ea"/>
                  <a:ea typeface="+mn-ea"/>
                </a:rPr>
                <a:t>데이터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449190" y="3373625"/>
            <a:ext cx="766557" cy="745555"/>
            <a:chOff x="492227" y="1658008"/>
            <a:chExt cx="1080120" cy="608087"/>
          </a:xfrm>
        </p:grpSpPr>
        <p:sp>
          <p:nvSpPr>
            <p:cNvPr id="34" name="직사각형 33"/>
            <p:cNvSpPr/>
            <p:nvPr/>
          </p:nvSpPr>
          <p:spPr>
            <a:xfrm>
              <a:off x="492227" y="1658008"/>
              <a:ext cx="1080120" cy="608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3617" y="1658008"/>
              <a:ext cx="917339" cy="23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00" b="1" dirty="0">
                  <a:latin typeface="+mn-ea"/>
                  <a:ea typeface="+mn-ea"/>
                </a:rPr>
                <a:t>패턴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453899" y="2768757"/>
            <a:ext cx="766557" cy="745555"/>
            <a:chOff x="492227" y="1658008"/>
            <a:chExt cx="1080120" cy="608087"/>
          </a:xfrm>
        </p:grpSpPr>
        <p:sp>
          <p:nvSpPr>
            <p:cNvPr id="37" name="직사각형 36"/>
            <p:cNvSpPr/>
            <p:nvPr/>
          </p:nvSpPr>
          <p:spPr>
            <a:xfrm>
              <a:off x="492227" y="1658008"/>
              <a:ext cx="1080120" cy="608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3617" y="1658008"/>
              <a:ext cx="917339" cy="23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00" b="1" dirty="0">
                  <a:latin typeface="+mn-ea"/>
                  <a:ea typeface="+mn-ea"/>
                </a:rPr>
                <a:t>결과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532102" y="5051679"/>
            <a:ext cx="1141959" cy="537624"/>
            <a:chOff x="492227" y="1658008"/>
            <a:chExt cx="1250368" cy="608087"/>
          </a:xfrm>
        </p:grpSpPr>
        <p:sp>
          <p:nvSpPr>
            <p:cNvPr id="40" name="직사각형 39"/>
            <p:cNvSpPr/>
            <p:nvPr/>
          </p:nvSpPr>
          <p:spPr>
            <a:xfrm>
              <a:off x="492227" y="1658008"/>
              <a:ext cx="1080120" cy="608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227" y="1734645"/>
              <a:ext cx="1250368" cy="3343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00" b="1" dirty="0">
                  <a:latin typeface="+mn-ea"/>
                  <a:ea typeface="+mn-ea"/>
                </a:rPr>
                <a:t>대상데이터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865042" y="5641877"/>
            <a:ext cx="1244343" cy="299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txBody>
          <a:bodyPr wrap="square" lIns="98746" tIns="49373" rIns="98746" bIns="49373" rtlCol="0">
            <a:spAutoFit/>
          </a:bodyPr>
          <a:lstStyle/>
          <a:p>
            <a:pPr algn="ctr"/>
            <a:r>
              <a:rPr lang="ko-KR" altLang="en-US" sz="1300" b="1" dirty="0" err="1">
                <a:latin typeface="+mn-ea"/>
                <a:ea typeface="+mn-ea"/>
              </a:rPr>
              <a:t>대상데이터</a:t>
            </a:r>
            <a:endParaRPr lang="ko-KR" altLang="en-US" sz="1300" b="1" dirty="0">
              <a:latin typeface="+mn-ea"/>
              <a:ea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000987" y="5642921"/>
            <a:ext cx="1141959" cy="537624"/>
            <a:chOff x="492227" y="1658008"/>
            <a:chExt cx="1250368" cy="608087"/>
          </a:xfrm>
        </p:grpSpPr>
        <p:sp>
          <p:nvSpPr>
            <p:cNvPr id="44" name="직사각형 43"/>
            <p:cNvSpPr/>
            <p:nvPr/>
          </p:nvSpPr>
          <p:spPr>
            <a:xfrm>
              <a:off x="492227" y="1658008"/>
              <a:ext cx="1080120" cy="608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2227" y="1734645"/>
              <a:ext cx="1250368" cy="328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300" b="1" dirty="0">
                  <a:latin typeface="+mn-ea"/>
                  <a:ea typeface="+mn-ea"/>
                </a:rPr>
                <a:t>원천데이터</a:t>
              </a: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644998" y="4658968"/>
            <a:ext cx="852410" cy="1059254"/>
          </a:xfrm>
          <a:prstGeom prst="roundRect">
            <a:avLst>
              <a:gd name="adj" fmla="val 12670"/>
            </a:avLst>
          </a:prstGeom>
          <a:pattFill prst="ltDnDiag">
            <a:fgClr>
              <a:schemeClr val="tx2"/>
            </a:fgClr>
            <a:bgClr>
              <a:srgbClr val="0070C0"/>
            </a:bgClr>
          </a:patt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분석주제선정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626808" y="5050635"/>
            <a:ext cx="351353" cy="290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2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477" y="1039921"/>
            <a:ext cx="9205023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단서들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– (1)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위치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6" y="2041202"/>
            <a:ext cx="871149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71" y="944457"/>
            <a:ext cx="9205023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단서들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– (2)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길이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3" y="1592529"/>
            <a:ext cx="882612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8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73" y="986021"/>
            <a:ext cx="9205023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단서들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– (3)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각도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91" y="1490081"/>
            <a:ext cx="7521427" cy="442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1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79150" y="1274052"/>
            <a:ext cx="2730303" cy="4752528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ko-KR" altLang="en-US" sz="1400" b="1">
              <a:solidFill>
                <a:prstClr val="black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33" y="2963752"/>
            <a:ext cx="1743869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04" y="4446616"/>
            <a:ext cx="1743869" cy="143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4471" y="986020"/>
            <a:ext cx="9205023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단서들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– (4)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방향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9" y="1586850"/>
            <a:ext cx="5148010" cy="357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04" y="1393824"/>
            <a:ext cx="1775615" cy="125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6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71" y="977708"/>
            <a:ext cx="9205023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단서들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– (5)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형태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도형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" y="1553772"/>
            <a:ext cx="6162685" cy="440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41" y="2400174"/>
            <a:ext cx="2961033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71" y="977693"/>
            <a:ext cx="9205023" cy="32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단서들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– (6,7)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면적과 부피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5" y="1439360"/>
            <a:ext cx="8519610" cy="465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1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71" y="1023121"/>
            <a:ext cx="9205023" cy="32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단서들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– (6,7)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면적과 부피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56" y="1671191"/>
            <a:ext cx="8034893" cy="445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8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71" y="961082"/>
            <a:ext cx="9205023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단서들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– (8,9)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색상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색조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채조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" y="1586782"/>
            <a:ext cx="8892988" cy="441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71" y="961083"/>
            <a:ext cx="9205023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 단서들의 인지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0" y="1609155"/>
            <a:ext cx="490340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61" y="4201443"/>
            <a:ext cx="5102692" cy="167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 flipH="1">
            <a:off x="1242015" y="3265339"/>
            <a:ext cx="2808312" cy="708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ko-KR" altLang="en-US" sz="1400" b="1" dirty="0" smtClean="0">
                <a:solidFill>
                  <a:prstClr val="white"/>
                </a:solidFill>
              </a:rPr>
              <a:t>정확</a:t>
            </a:r>
            <a:endParaRPr lang="en-US" altLang="ko-KR" sz="1400" b="1" dirty="0" smtClean="0">
              <a:solidFill>
                <a:prstClr val="white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905167" y="3222606"/>
            <a:ext cx="2418269" cy="75131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ko-KR" altLang="en-US" sz="1400" b="1" dirty="0" smtClean="0">
                <a:solidFill>
                  <a:prstClr val="white"/>
                </a:solidFill>
              </a:rPr>
              <a:t>부정확</a:t>
            </a:r>
            <a:endParaRPr lang="en-US" altLang="ko-KR" sz="1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71" y="986020"/>
            <a:ext cx="9205023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2.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좌표계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09" y="1779673"/>
            <a:ext cx="6252784" cy="373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2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개요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377895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머신러닝 프로세스</a:t>
            </a:r>
            <a:endParaRPr lang="ko-KR" altLang="en-US" b="1"/>
          </a:p>
        </p:txBody>
      </p:sp>
      <p:sp>
        <p:nvSpPr>
          <p:cNvPr id="12" name="갈매기형 수장 11"/>
          <p:cNvSpPr/>
          <p:nvPr/>
        </p:nvSpPr>
        <p:spPr>
          <a:xfrm>
            <a:off x="2180692" y="2749263"/>
            <a:ext cx="1656184" cy="936104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데이터</a:t>
            </a:r>
            <a:endParaRPr kumimoji="0" lang="en-US" altLang="ko-K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획득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pic>
        <p:nvPicPr>
          <p:cNvPr id="13" name="Picture 2" descr="C:\Program Files\Microsoft Office\MEDIA\CAGCAT10\j018634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12876"/>
            <a:ext cx="1289304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갈매기형 수장 13"/>
          <p:cNvSpPr/>
          <p:nvPr/>
        </p:nvSpPr>
        <p:spPr>
          <a:xfrm>
            <a:off x="3512840" y="2749989"/>
            <a:ext cx="1656184" cy="936104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데이터</a:t>
            </a:r>
            <a:endParaRPr kumimoji="0" lang="en-US" altLang="ko-K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전처리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4844988" y="2744933"/>
            <a:ext cx="1656184" cy="936104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모델</a:t>
            </a:r>
            <a:endParaRPr kumimoji="0" lang="en-US" altLang="ko-K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학습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6177136" y="2744933"/>
            <a:ext cx="1656184" cy="936104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모델</a:t>
            </a:r>
            <a:endParaRPr kumimoji="0" lang="en-US" altLang="ko-K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평가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7509284" y="2744933"/>
            <a:ext cx="2052228" cy="936104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서비스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8" name="위로 구부러진 화살표 17"/>
          <p:cNvSpPr/>
          <p:nvPr/>
        </p:nvSpPr>
        <p:spPr>
          <a:xfrm>
            <a:off x="5565068" y="3861057"/>
            <a:ext cx="1548172" cy="792088"/>
          </a:xfrm>
          <a:prstGeom prst="curvedUp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9" name="꺾인 연결선 18"/>
          <p:cNvCxnSpPr>
            <a:endCxn id="13" idx="2"/>
          </p:cNvCxnSpPr>
          <p:nvPr/>
        </p:nvCxnSpPr>
        <p:spPr>
          <a:xfrm rot="10800000" flipV="1">
            <a:off x="1277172" y="3685366"/>
            <a:ext cx="7060204" cy="438021"/>
          </a:xfrm>
          <a:prstGeom prst="bentConnector4">
            <a:avLst>
              <a:gd name="adj1" fmla="val -30"/>
              <a:gd name="adj2" fmla="val 314659"/>
            </a:avLst>
          </a:prstGeom>
          <a:noFill/>
          <a:ln w="698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" name="직사각형 2"/>
          <p:cNvSpPr/>
          <p:nvPr/>
        </p:nvSpPr>
        <p:spPr>
          <a:xfrm>
            <a:off x="3781159" y="5157201"/>
            <a:ext cx="205222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최적화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528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69" y="961082"/>
            <a:ext cx="9205023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2.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좌표계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    (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지도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23" y="1033090"/>
            <a:ext cx="6942771" cy="501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6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 smtClean="0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471" y="994333"/>
            <a:ext cx="9205023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3.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척도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5" y="1498389"/>
            <a:ext cx="797817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5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>
                <a:latin typeface="맑은 고딕"/>
                <a:ea typeface="맑은 고딕"/>
                <a:cs typeface="JBold" pitchFamily="18" charset="-127"/>
              </a:rPr>
              <a:t>시각화의 </a:t>
            </a:r>
            <a:r>
              <a:rPr lang="en-US" altLang="ko-KR" b="1">
                <a:latin typeface="맑은 고딕"/>
                <a:ea typeface="맑은 고딕"/>
                <a:cs typeface="JBold" pitchFamily="18" charset="-127"/>
              </a:rPr>
              <a:t>4</a:t>
            </a:r>
            <a:r>
              <a:rPr lang="ko-KR" altLang="en-US" b="1">
                <a:latin typeface="맑은 고딕"/>
                <a:ea typeface="맑은 고딕"/>
                <a:cs typeface="JBold" pitchFamily="18" charset="-127"/>
              </a:rPr>
              <a:t>대 요소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68" y="961084"/>
            <a:ext cx="9205023" cy="32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en-US" altLang="ko-KR" sz="1400" b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4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.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맥락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(Context)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81" y="1537146"/>
            <a:ext cx="911531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1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잘 표현하기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471" y="986021"/>
            <a:ext cx="9205023" cy="66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좌표계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+</a:t>
            </a:r>
            <a:r>
              <a:rPr lang="ko-KR" altLang="en-US" sz="1400" b="1" dirty="0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시각적단서들</a:t>
            </a:r>
            <a:endParaRPr lang="en-US" altLang="ko-KR" sz="1400" b="1" dirty="0" smtClean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  <a:p>
            <a:pPr marL="262800"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5" y="1552780"/>
            <a:ext cx="7770019" cy="461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8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잘 표현하기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4" y="1052736"/>
            <a:ext cx="929545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2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ko-KR" altLang="en-US" b="1" smtClean="0">
                <a:latin typeface="맑은 고딕"/>
                <a:ea typeface="맑은 고딕"/>
                <a:cs typeface="JBold" pitchFamily="18" charset="-127"/>
              </a:rPr>
              <a:t>잘 표현하기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55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69" y="966756"/>
            <a:ext cx="8199917" cy="559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1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ko-KR" altLang="en-US" sz="4000" b="1" smtClean="0">
                <a:solidFill>
                  <a:prstClr val="black"/>
                </a:solidFill>
              </a:rPr>
              <a:t>감사합니다</a:t>
            </a:r>
            <a:r>
              <a:rPr lang="en-US" altLang="ko-KR" sz="4000" b="1" smtClean="0">
                <a:solidFill>
                  <a:prstClr val="black"/>
                </a:solidFill>
              </a:rPr>
              <a:t>.</a:t>
            </a:r>
            <a:endParaRPr lang="ko-KR" altLang="en-US" sz="4000" b="1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개요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147063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빅데이터의 발전</a:t>
            </a:r>
            <a:endParaRPr lang="ko-KR" altLang="en-US" b="1"/>
          </a:p>
        </p:txBody>
      </p:sp>
      <p:grpSp>
        <p:nvGrpSpPr>
          <p:cNvPr id="46" name="그룹 45"/>
          <p:cNvGrpSpPr/>
          <p:nvPr/>
        </p:nvGrpSpPr>
        <p:grpSpPr>
          <a:xfrm>
            <a:off x="1928366" y="2138064"/>
            <a:ext cx="5940958" cy="3775212"/>
            <a:chOff x="727075" y="1717377"/>
            <a:chExt cx="3395663" cy="1971675"/>
          </a:xfrm>
        </p:grpSpPr>
        <p:sp>
          <p:nvSpPr>
            <p:cNvPr id="47" name="Rectangle 5"/>
            <p:cNvSpPr>
              <a:spLocks noChangeArrowheads="1"/>
            </p:cNvSpPr>
            <p:nvPr/>
          </p:nvSpPr>
          <p:spPr bwMode="gray">
            <a:xfrm>
              <a:off x="727075" y="1717377"/>
              <a:ext cx="3395663" cy="950912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kern="0">
                <a:solidFill>
                  <a:srgbClr val="00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레거시 </a:t>
              </a: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시스템</a:t>
              </a:r>
            </a:p>
          </p:txBody>
        </p:sp>
        <p:grpSp>
          <p:nvGrpSpPr>
            <p:cNvPr id="48" name="그룹 8"/>
            <p:cNvGrpSpPr>
              <a:grpSpLocks/>
            </p:cNvGrpSpPr>
            <p:nvPr/>
          </p:nvGrpSpPr>
          <p:grpSpPr bwMode="auto">
            <a:xfrm>
              <a:off x="798513" y="1790402"/>
              <a:ext cx="657225" cy="669925"/>
              <a:chOff x="900057" y="1710877"/>
              <a:chExt cx="657234" cy="669879"/>
            </a:xfrm>
          </p:grpSpPr>
          <p:sp>
            <p:nvSpPr>
              <p:cNvPr id="70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157"/>
              </a:xfrm>
              <a:prstGeom prst="rect">
                <a:avLst/>
              </a:prstGeom>
              <a:solidFill>
                <a:srgbClr val="B2C1DB">
                  <a:lumMod val="20000"/>
                  <a:lumOff val="80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저장</a:t>
                </a:r>
              </a:p>
            </p:txBody>
          </p:sp>
          <p:sp>
            <p:nvSpPr>
              <p:cNvPr id="71" name="Rectangle 5"/>
              <p:cNvSpPr>
                <a:spLocks noChangeArrowheads="1"/>
              </p:cNvSpPr>
              <p:nvPr/>
            </p:nvSpPr>
            <p:spPr bwMode="gray">
              <a:xfrm>
                <a:off x="900057" y="1980733"/>
                <a:ext cx="657234" cy="400023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DB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9" name="그룹 14"/>
            <p:cNvGrpSpPr>
              <a:grpSpLocks/>
            </p:cNvGrpSpPr>
            <p:nvPr/>
          </p:nvGrpSpPr>
          <p:grpSpPr bwMode="auto">
            <a:xfrm>
              <a:off x="1638300" y="1791989"/>
              <a:ext cx="657225" cy="658813"/>
              <a:chOff x="900057" y="1710877"/>
              <a:chExt cx="657234" cy="659246"/>
            </a:xfrm>
          </p:grpSpPr>
          <p:sp>
            <p:nvSpPr>
              <p:cNvPr id="68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344"/>
              </a:xfrm>
              <a:prstGeom prst="rect">
                <a:avLst/>
              </a:prstGeom>
              <a:solidFill>
                <a:srgbClr val="B2C1DB">
                  <a:lumMod val="20000"/>
                  <a:lumOff val="80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검색</a:t>
                </a:r>
              </a:p>
            </p:txBody>
          </p:sp>
          <p:sp>
            <p:nvSpPr>
              <p:cNvPr id="69" name="Rectangle 5"/>
              <p:cNvSpPr>
                <a:spLocks noChangeArrowheads="1"/>
              </p:cNvSpPr>
              <p:nvPr/>
            </p:nvSpPr>
            <p:spPr bwMode="gray">
              <a:xfrm>
                <a:off x="900057" y="1971398"/>
                <a:ext cx="657234" cy="39872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검색엔진</a:t>
                </a:r>
              </a:p>
            </p:txBody>
          </p:sp>
        </p:grpSp>
        <p:grpSp>
          <p:nvGrpSpPr>
            <p:cNvPr id="50" name="그룹 17"/>
            <p:cNvGrpSpPr>
              <a:grpSpLocks/>
            </p:cNvGrpSpPr>
            <p:nvPr/>
          </p:nvGrpSpPr>
          <p:grpSpPr bwMode="auto">
            <a:xfrm>
              <a:off x="2478088" y="1791989"/>
              <a:ext cx="658812" cy="658813"/>
              <a:chOff x="900057" y="1710877"/>
              <a:chExt cx="657234" cy="659246"/>
            </a:xfrm>
          </p:grpSpPr>
          <p:sp>
            <p:nvSpPr>
              <p:cNvPr id="66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344"/>
              </a:xfrm>
              <a:prstGeom prst="rect">
                <a:avLst/>
              </a:prstGeom>
              <a:solidFill>
                <a:srgbClr val="B2C1DB">
                  <a:lumMod val="20000"/>
                  <a:lumOff val="80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관리</a:t>
                </a:r>
              </a:p>
            </p:txBody>
          </p:sp>
          <p:sp>
            <p:nvSpPr>
              <p:cNvPr id="67" name="Rectangle 5"/>
              <p:cNvSpPr>
                <a:spLocks noChangeArrowheads="1"/>
              </p:cNvSpPr>
              <p:nvPr/>
            </p:nvSpPr>
            <p:spPr bwMode="gray">
              <a:xfrm>
                <a:off x="900057" y="1971398"/>
                <a:ext cx="657234" cy="39872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KMS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그룹 20"/>
            <p:cNvGrpSpPr>
              <a:grpSpLocks/>
            </p:cNvGrpSpPr>
            <p:nvPr/>
          </p:nvGrpSpPr>
          <p:grpSpPr bwMode="auto">
            <a:xfrm>
              <a:off x="3309938" y="1791989"/>
              <a:ext cx="657225" cy="658813"/>
              <a:chOff x="900057" y="1710877"/>
              <a:chExt cx="657234" cy="659246"/>
            </a:xfrm>
          </p:grpSpPr>
          <p:sp>
            <p:nvSpPr>
              <p:cNvPr id="64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344"/>
              </a:xfrm>
              <a:prstGeom prst="rect">
                <a:avLst/>
              </a:prstGeom>
              <a:solidFill>
                <a:srgbClr val="B2C1DB">
                  <a:lumMod val="20000"/>
                  <a:lumOff val="80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공유</a:t>
                </a:r>
              </a:p>
            </p:txBody>
          </p:sp>
          <p:sp>
            <p:nvSpPr>
              <p:cNvPr id="65" name="Rectangle 5"/>
              <p:cNvSpPr>
                <a:spLocks noChangeArrowheads="1"/>
              </p:cNvSpPr>
              <p:nvPr/>
            </p:nvSpPr>
            <p:spPr bwMode="gray">
              <a:xfrm>
                <a:off x="900057" y="1971398"/>
                <a:ext cx="657234" cy="39872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Web2.0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2" name="순서도: 병합 51"/>
            <p:cNvSpPr/>
            <p:nvPr/>
          </p:nvSpPr>
          <p:spPr bwMode="auto">
            <a:xfrm>
              <a:off x="1543050" y="2728614"/>
              <a:ext cx="1743075" cy="217488"/>
            </a:xfrm>
            <a:prstGeom prst="flowChartMerge">
              <a:avLst/>
            </a:prstGeom>
            <a:gradFill rotWithShape="1">
              <a:gsLst>
                <a:gs pos="0">
                  <a:srgbClr val="AE4845">
                    <a:tint val="50000"/>
                    <a:satMod val="300000"/>
                  </a:srgbClr>
                </a:gs>
                <a:gs pos="35000">
                  <a:srgbClr val="AE4845">
                    <a:tint val="37000"/>
                    <a:satMod val="300000"/>
                  </a:srgbClr>
                </a:gs>
                <a:gs pos="100000">
                  <a:srgbClr val="AE4845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E4845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grpSp>
          <p:nvGrpSpPr>
            <p:cNvPr id="53" name="그룹 24"/>
            <p:cNvGrpSpPr>
              <a:grpSpLocks/>
            </p:cNvGrpSpPr>
            <p:nvPr/>
          </p:nvGrpSpPr>
          <p:grpSpPr bwMode="auto">
            <a:xfrm>
              <a:off x="1127125" y="3019127"/>
              <a:ext cx="657225" cy="669925"/>
              <a:chOff x="900057" y="1710877"/>
              <a:chExt cx="657234" cy="669879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157"/>
              </a:xfrm>
              <a:prstGeom prst="rect">
                <a:avLst/>
              </a:prstGeom>
              <a:solidFill>
                <a:srgbClr val="B2C1DB">
                  <a:lumMod val="20000"/>
                  <a:lumOff val="80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분석</a:t>
                </a:r>
              </a:p>
            </p:txBody>
          </p:sp>
          <p:sp>
            <p:nvSpPr>
              <p:cNvPr id="63" name="Rectangle 5"/>
              <p:cNvSpPr>
                <a:spLocks noChangeArrowheads="1"/>
              </p:cNvSpPr>
              <p:nvPr/>
            </p:nvSpPr>
            <p:spPr bwMode="gray">
              <a:xfrm>
                <a:off x="900057" y="1980733"/>
                <a:ext cx="657234" cy="400023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빅데이터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4" name="그룹 27"/>
            <p:cNvGrpSpPr>
              <a:grpSpLocks/>
            </p:cNvGrpSpPr>
            <p:nvPr/>
          </p:nvGrpSpPr>
          <p:grpSpPr bwMode="auto">
            <a:xfrm>
              <a:off x="1930400" y="3019127"/>
              <a:ext cx="658813" cy="669925"/>
              <a:chOff x="900057" y="1710877"/>
              <a:chExt cx="657234" cy="669879"/>
            </a:xfrm>
          </p:grpSpPr>
          <p:sp>
            <p:nvSpPr>
              <p:cNvPr id="60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157"/>
              </a:xfrm>
              <a:prstGeom prst="rect">
                <a:avLst/>
              </a:prstGeom>
              <a:solidFill>
                <a:srgbClr val="B2C1DB">
                  <a:lumMod val="20000"/>
                  <a:lumOff val="80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서비스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Rectangle 5"/>
              <p:cNvSpPr>
                <a:spLocks noChangeArrowheads="1"/>
              </p:cNvSpPr>
              <p:nvPr/>
            </p:nvSpPr>
            <p:spPr bwMode="gray">
              <a:xfrm>
                <a:off x="900057" y="1980733"/>
                <a:ext cx="657234" cy="400023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Web3.0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시각화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" name="Rectangle 5"/>
            <p:cNvSpPr>
              <a:spLocks noChangeArrowheads="1"/>
            </p:cNvSpPr>
            <p:nvPr/>
          </p:nvSpPr>
          <p:spPr bwMode="gray">
            <a:xfrm>
              <a:off x="3063875" y="3019127"/>
              <a:ext cx="657225" cy="669925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새로운</a:t>
              </a:r>
              <a:endPara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가치창출</a:t>
              </a:r>
            </a:p>
          </p:txBody>
        </p:sp>
        <p:sp>
          <p:nvSpPr>
            <p:cNvPr id="56" name="오른쪽 화살표 31"/>
            <p:cNvSpPr>
              <a:spLocks noChangeArrowheads="1"/>
            </p:cNvSpPr>
            <p:nvPr/>
          </p:nvSpPr>
          <p:spPr bwMode="auto">
            <a:xfrm>
              <a:off x="2625725" y="3276302"/>
              <a:ext cx="365125" cy="157162"/>
            </a:xfrm>
            <a:prstGeom prst="rightArrow">
              <a:avLst>
                <a:gd name="adj1" fmla="val 50000"/>
                <a:gd name="adj2" fmla="val 49842"/>
              </a:avLst>
            </a:prstGeom>
            <a:solidFill>
              <a:srgbClr val="FF0000"/>
            </a:solidFill>
            <a:ln w="635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오른쪽 화살표 56"/>
            <p:cNvSpPr/>
            <p:nvPr/>
          </p:nvSpPr>
          <p:spPr bwMode="auto">
            <a:xfrm>
              <a:off x="1479550" y="2060277"/>
              <a:ext cx="127000" cy="155575"/>
            </a:xfrm>
            <a:prstGeom prst="rightArrow">
              <a:avLst/>
            </a:prstGeom>
            <a:solidFill>
              <a:srgbClr val="000000"/>
            </a:solidFill>
            <a:ln w="6350" algn="ctr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오른쪽 화살표 57"/>
            <p:cNvSpPr/>
            <p:nvPr/>
          </p:nvSpPr>
          <p:spPr bwMode="auto">
            <a:xfrm>
              <a:off x="2320925" y="2060277"/>
              <a:ext cx="127000" cy="155575"/>
            </a:xfrm>
            <a:prstGeom prst="rightArrow">
              <a:avLst/>
            </a:prstGeom>
            <a:solidFill>
              <a:srgbClr val="000000"/>
            </a:solidFill>
            <a:ln w="6350" algn="ctr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오른쪽 화살표 58"/>
            <p:cNvSpPr/>
            <p:nvPr/>
          </p:nvSpPr>
          <p:spPr bwMode="auto">
            <a:xfrm>
              <a:off x="3157538" y="2047577"/>
              <a:ext cx="128587" cy="155575"/>
            </a:xfrm>
            <a:prstGeom prst="rightArrow">
              <a:avLst/>
            </a:prstGeom>
            <a:solidFill>
              <a:srgbClr val="000000"/>
            </a:solidFill>
            <a:ln w="6350" algn="ctr">
              <a:solidFill>
                <a:srgbClr val="FFFFFF">
                  <a:lumMod val="50000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9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4400" b="1" smtClean="0">
                <a:solidFill>
                  <a:schemeClr val="tx2"/>
                </a:solidFill>
              </a:rPr>
              <a:t>4.2 </a:t>
            </a:r>
            <a:r>
              <a:rPr lang="ko-KR" altLang="en-US" sz="4400" b="1" smtClean="0">
                <a:solidFill>
                  <a:schemeClr val="tx2"/>
                </a:solidFill>
              </a:rPr>
              <a:t>통계</a:t>
            </a:r>
            <a:r>
              <a:rPr lang="en-US" altLang="ko-KR" sz="4400" b="1" smtClean="0">
                <a:solidFill>
                  <a:schemeClr val="tx2"/>
                </a:solidFill>
              </a:rPr>
              <a:t>/</a:t>
            </a:r>
            <a:r>
              <a:rPr lang="ko-KR" altLang="en-US" sz="4400" b="1" smtClean="0">
                <a:solidFill>
                  <a:schemeClr val="tx2"/>
                </a:solidFill>
              </a:rPr>
              <a:t>데이터마이닝</a:t>
            </a:r>
            <a:r>
              <a:rPr lang="en-US" altLang="ko-KR" sz="4400" b="1" smtClean="0">
                <a:solidFill>
                  <a:schemeClr val="tx2"/>
                </a:solidFill>
              </a:rPr>
              <a:t>/</a:t>
            </a:r>
            <a:r>
              <a:rPr lang="ko-KR" altLang="en-US" sz="4400" b="1" smtClean="0">
                <a:solidFill>
                  <a:schemeClr val="tx2"/>
                </a:solidFill>
              </a:rPr>
              <a:t>머신러닝</a:t>
            </a:r>
            <a:endParaRPr lang="ko-KR" altLang="en-US" sz="4400" b="1">
              <a:solidFill>
                <a:schemeClr val="tx2"/>
              </a:solidFill>
            </a:endParaRPr>
          </a:p>
        </p:txBody>
      </p:sp>
      <p:sp>
        <p:nvSpPr>
          <p:cNvPr id="7171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Part IV : </a:t>
            </a:r>
            <a:r>
              <a:rPr lang="ko-KR" altLang="en-US" sz="3000" b="1" smtClean="0">
                <a:solidFill>
                  <a:schemeClr val="bg1"/>
                </a:solidFill>
              </a:rPr>
              <a:t>분석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시각화</a:t>
            </a:r>
            <a:endParaRPr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개요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45964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 분석 개요</a:t>
            </a:r>
            <a:endParaRPr lang="ko-KR" altLang="en-US" b="1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8529" y="1574034"/>
            <a:ext cx="9027278" cy="18909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285750" indent="-285750" latinLnBrk="0">
              <a:spcBef>
                <a:spcPct val="30000"/>
              </a:spcBef>
              <a:buFont typeface="Arial" pitchFamily="34" charset="0"/>
              <a:buChar char="•"/>
            </a:pPr>
            <a:r>
              <a:rPr lang="ko-KR" altLang="en-US" sz="1500" b="1" smtClean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통계에서 머신러닝까지 </a:t>
            </a:r>
            <a:endParaRPr lang="en-US" altLang="ko-KR" sz="1500" b="1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통계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err="1" smtClean="0">
                <a:latin typeface="맑은 고딕" pitchFamily="50" charset="-127"/>
                <a:ea typeface="맑은 고딕" pitchFamily="50" charset="-127"/>
              </a:rPr>
              <a:t>데이터마이닝</a:t>
            </a:r>
            <a:r>
              <a:rPr lang="en-US" altLang="ko-KR" sz="1300" b="1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smtClean="0">
                <a:latin typeface="맑은 고딕" pitchFamily="50" charset="-127"/>
                <a:ea typeface="맑은 고딕" pitchFamily="50" charset="-127"/>
              </a:rPr>
              <a:t>머신러닝</a:t>
            </a:r>
            <a:endParaRPr lang="en-US" altLang="ko-KR" sz="1300" b="1" smtClean="0">
              <a:latin typeface="맑은 고딕" pitchFamily="50" charset="-127"/>
              <a:ea typeface="맑은 고딕" pitchFamily="50" charset="-127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endParaRPr lang="en-US" altLang="ko-KR" sz="1300" b="1" smtClean="0"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endParaRPr lang="en-US" altLang="ko-KR" sz="1300" b="1" dirty="0"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endParaRPr lang="en-US" altLang="ko-KR" sz="13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5071" y="4498401"/>
            <a:ext cx="9027278" cy="16308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285750" indent="-285750" latinLnBrk="0">
              <a:spcBef>
                <a:spcPct val="30000"/>
              </a:spcBef>
              <a:buFont typeface="Arial" pitchFamily="34" charset="0"/>
              <a:buChar char="•"/>
            </a:pPr>
            <a:r>
              <a:rPr lang="ko-KR" altLang="en-US" sz="1500" b="1" smtClean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effectLst>
                  <a:glow>
                    <a:prstClr val="white"/>
                  </a:glow>
                </a:effectLst>
                <a:latin typeface="맑은 고딕" pitchFamily="50" charset="-127"/>
                <a:ea typeface="맑은 고딕" pitchFamily="50" charset="-127"/>
              </a:rPr>
              <a:t>주요분석기법</a:t>
            </a:r>
            <a:endParaRPr lang="en-US" altLang="ko-KR" sz="1500" b="1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effectLst>
                <a:glow>
                  <a:prstClr val="white"/>
                </a:glo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상관분석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smtClean="0">
                <a:latin typeface="맑은 고딕" pitchFamily="50" charset="-127"/>
                <a:ea typeface="맑은 고딕" pitchFamily="50" charset="-127"/>
              </a:rPr>
              <a:t>분류분석</a:t>
            </a:r>
            <a:endParaRPr lang="en-US" altLang="ko-KR" sz="1300" b="1" smtClean="0">
              <a:latin typeface="맑은 고딕" pitchFamily="50" charset="-127"/>
              <a:ea typeface="맑은 고딕" pitchFamily="50" charset="-127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smtClean="0">
                <a:latin typeface="맑은 고딕" pitchFamily="50" charset="-127"/>
                <a:ea typeface="맑은 고딕" pitchFamily="50" charset="-127"/>
              </a:rPr>
              <a:t>예측</a:t>
            </a:r>
            <a:r>
              <a:rPr lang="en-US" altLang="ko-KR" sz="13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1" smtClean="0">
                <a:latin typeface="맑은 고딕" pitchFamily="50" charset="-127"/>
                <a:ea typeface="맑은 고딕" pitchFamily="50" charset="-127"/>
              </a:rPr>
              <a:t>회귀</a:t>
            </a:r>
            <a:r>
              <a:rPr lang="en-US" altLang="ko-KR" sz="13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300" b="1">
              <a:latin typeface="맑은 고딕" pitchFamily="50" charset="-127"/>
              <a:ea typeface="맑은 고딕" pitchFamily="50" charset="-127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smtClean="0">
                <a:latin typeface="맑은 고딕" pitchFamily="50" charset="-127"/>
                <a:ea typeface="맑은 고딕" pitchFamily="50" charset="-127"/>
              </a:rPr>
              <a:t>군집분석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smtClean="0">
                <a:latin typeface="맑은 고딕" pitchFamily="50" charset="-127"/>
                <a:ea typeface="맑은 고딕" pitchFamily="50" charset="-127"/>
              </a:rPr>
              <a:t>연관분석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504728" y="1105374"/>
            <a:ext cx="6747625" cy="5334216"/>
            <a:chOff x="2817566" y="1105374"/>
            <a:chExt cx="6747625" cy="5334216"/>
          </a:xfrm>
        </p:grpSpPr>
        <p:grpSp>
          <p:nvGrpSpPr>
            <p:cNvPr id="73" name="그룹 72"/>
            <p:cNvGrpSpPr/>
            <p:nvPr/>
          </p:nvGrpSpPr>
          <p:grpSpPr>
            <a:xfrm>
              <a:off x="3750986" y="4331188"/>
              <a:ext cx="5089079" cy="2108402"/>
              <a:chOff x="3700645" y="4165401"/>
              <a:chExt cx="5094235" cy="2215927"/>
            </a:xfrm>
          </p:grpSpPr>
          <p:sp>
            <p:nvSpPr>
              <p:cNvPr id="86" name="도넛 85"/>
              <p:cNvSpPr/>
              <p:nvPr/>
            </p:nvSpPr>
            <p:spPr>
              <a:xfrm>
                <a:off x="6355558" y="4165401"/>
                <a:ext cx="2263615" cy="2215926"/>
              </a:xfrm>
              <a:prstGeom prst="donut">
                <a:avLst>
                  <a:gd name="adj" fmla="val 25681"/>
                </a:avLst>
              </a:prstGeom>
              <a:pattFill prst="ltDnDiag">
                <a:fgClr>
                  <a:srgbClr val="4BACC6">
                    <a:lumMod val="50000"/>
                  </a:srgbClr>
                </a:fgClr>
                <a:bgClr>
                  <a:srgbClr val="4BACC6">
                    <a:lumMod val="75000"/>
                  </a:srgbClr>
                </a:bgClr>
              </a:patt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3700645" y="4165401"/>
                <a:ext cx="5094235" cy="2215927"/>
                <a:chOff x="3463786" y="4059602"/>
                <a:chExt cx="5462833" cy="2376264"/>
              </a:xfrm>
            </p:grpSpPr>
            <p:grpSp>
              <p:nvGrpSpPr>
                <p:cNvPr id="88" name="그룹 87"/>
                <p:cNvGrpSpPr/>
                <p:nvPr/>
              </p:nvGrpSpPr>
              <p:grpSpPr>
                <a:xfrm>
                  <a:off x="3463786" y="4059602"/>
                  <a:ext cx="2613442" cy="2376264"/>
                  <a:chOff x="3607802" y="2619442"/>
                  <a:chExt cx="2613442" cy="2376264"/>
                </a:xfrm>
              </p:grpSpPr>
              <p:sp>
                <p:nvSpPr>
                  <p:cNvPr id="92" name="도넛 91"/>
                  <p:cNvSpPr/>
                  <p:nvPr/>
                </p:nvSpPr>
                <p:spPr>
                  <a:xfrm>
                    <a:off x="3751257" y="2619442"/>
                    <a:ext cx="2376265" cy="2376264"/>
                  </a:xfrm>
                  <a:prstGeom prst="donut">
                    <a:avLst>
                      <a:gd name="adj" fmla="val 25681"/>
                    </a:avLst>
                  </a:prstGeom>
                  <a:pattFill prst="ltDnDiag">
                    <a:fgClr>
                      <a:srgbClr val="1F497D"/>
                    </a:fgClr>
                    <a:bgClr>
                      <a:srgbClr val="0070C0"/>
                    </a:bgClr>
                  </a:patt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3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5069116" y="4159162"/>
                    <a:ext cx="1152128" cy="288032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ko-KR" altLang="en-US" sz="1300" b="0" i="0" u="none" strike="noStrike" kern="0" cap="none" spc="0" normalizeH="0" baseline="0" noProof="0" smtClean="0">
                        <a:ln>
                          <a:noFill/>
                        </a:ln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맑은 고딕"/>
                        <a:ea typeface="맑은 고딕"/>
                        <a:cs typeface="+mn-cs"/>
                      </a:rPr>
                      <a:t>예측</a:t>
                    </a:r>
                    <a:endParaRPr kumimoji="1" lang="en-US" altLang="ko-KR" sz="1300" b="0" i="0" u="none" strike="noStrike" kern="0" cap="none" spc="0" normalizeH="0" baseline="0" noProof="0" smtClean="0">
                      <a:ln>
                        <a:noFill/>
                      </a:ln>
                      <a:gradFill>
                        <a:gsLst>
                          <a:gs pos="100000">
                            <a:prstClr val="white"/>
                          </a:gs>
                          <a:gs pos="0">
                            <a:prstClr val="white">
                              <a:lumMod val="95000"/>
                            </a:prstClr>
                          </a:gs>
                        </a:gsLst>
                        <a:lin ang="5400000" scaled="0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맑은 고딕"/>
                      <a:ea typeface="맑은 고딕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R" sz="1300" b="0" i="0" u="none" strike="noStrike" kern="0" cap="none" spc="0" normalizeH="0" baseline="0" noProof="0" smtClean="0">
                        <a:ln>
                          <a:noFill/>
                        </a:ln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맑은 고딕"/>
                        <a:ea typeface="맑은 고딕"/>
                        <a:cs typeface="+mn-cs"/>
                      </a:rPr>
                      <a:t>(</a:t>
                    </a:r>
                    <a:r>
                      <a:rPr kumimoji="1" lang="ko-KR" altLang="en-US" sz="1300" b="0" i="0" u="none" strike="noStrike" kern="0" cap="none" spc="0" normalizeH="0" baseline="0" noProof="0" smtClean="0">
                        <a:ln>
                          <a:noFill/>
                        </a:ln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맑은 고딕"/>
                        <a:ea typeface="맑은 고딕"/>
                        <a:cs typeface="+mn-cs"/>
                      </a:rPr>
                      <a:t>회귀</a:t>
                    </a:r>
                    <a:r>
                      <a:rPr kumimoji="1" lang="en-US" altLang="ko-KR" sz="1300" b="0" i="0" u="none" strike="noStrike" kern="0" cap="none" spc="0" normalizeH="0" baseline="0" noProof="0" smtClean="0">
                        <a:ln>
                          <a:noFill/>
                        </a:ln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맑은 고딕"/>
                        <a:ea typeface="맑은 고딕"/>
                        <a:cs typeface="+mn-cs"/>
                      </a:rPr>
                      <a:t>)</a:t>
                    </a:r>
                    <a:endParaRPr kumimoji="1" lang="ko-KR" altLang="en-US" sz="130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100000">
                            <a:prstClr val="white"/>
                          </a:gs>
                          <a:gs pos="0">
                            <a:prstClr val="white">
                              <a:lumMod val="95000"/>
                            </a:prstClr>
                          </a:gs>
                        </a:gsLst>
                        <a:lin ang="5400000" scaled="0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3607802" y="4149080"/>
                    <a:ext cx="1152128" cy="288032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ko-KR" altLang="en-US" sz="1300" b="0" i="0" u="none" strike="noStrike" kern="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맑은 고딕"/>
                        <a:ea typeface="맑은 고딕"/>
                        <a:cs typeface="+mn-cs"/>
                      </a:rPr>
                      <a:t>분류</a:t>
                    </a:r>
                  </a:p>
                </p:txBody>
              </p:sp>
              <p:sp>
                <p:nvSpPr>
                  <p:cNvPr id="95" name="직사각형 94"/>
                  <p:cNvSpPr/>
                  <p:nvPr/>
                </p:nvSpPr>
                <p:spPr>
                  <a:xfrm>
                    <a:off x="4312178" y="2798398"/>
                    <a:ext cx="1152128" cy="288032"/>
                  </a:xfrm>
                  <a:prstGeom prst="rect">
                    <a:avLst/>
                  </a:prstGeom>
                  <a:noFill/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ko-KR" altLang="en-US" sz="1300" b="0" i="0" u="none" strike="noStrike" kern="0" cap="none" spc="0" normalizeH="0" baseline="0" noProof="0" smtClean="0">
                        <a:ln>
                          <a:noFill/>
                        </a:ln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맑은 고딕"/>
                        <a:ea typeface="맑은 고딕"/>
                        <a:cs typeface="+mn-cs"/>
                      </a:rPr>
                      <a:t>상관분석</a:t>
                    </a:r>
                    <a:endParaRPr kumimoji="1" lang="ko-KR" altLang="en-US" sz="130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100000">
                            <a:prstClr val="white"/>
                          </a:gs>
                          <a:gs pos="0">
                            <a:prstClr val="white">
                              <a:lumMod val="95000"/>
                            </a:prstClr>
                          </a:gs>
                        </a:gsLst>
                        <a:lin ang="5400000" scaled="0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맑은 고딕"/>
                      <a:ea typeface="맑은 고딕"/>
                      <a:cs typeface="+mn-cs"/>
                    </a:endParaRPr>
                  </a:p>
                </p:txBody>
              </p:sp>
            </p:grpSp>
            <p:sp>
              <p:nvSpPr>
                <p:cNvPr id="89" name="직사각형 88"/>
                <p:cNvSpPr/>
                <p:nvPr/>
              </p:nvSpPr>
              <p:spPr>
                <a:xfrm>
                  <a:off x="6948264" y="4238558"/>
                  <a:ext cx="1224136" cy="288032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130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100000">
                            <a:prstClr val="white"/>
                          </a:gs>
                          <a:gs pos="0">
                            <a:prstClr val="white">
                              <a:lumMod val="95000"/>
                            </a:prstClr>
                          </a:gs>
                        </a:gsLst>
                        <a:lin ang="5400000" scaled="0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맑은 고딕"/>
                      <a:ea typeface="맑은 고딕"/>
                      <a:cs typeface="+mn-cs"/>
                    </a:rPr>
                    <a:t>연관분석</a:t>
                  </a: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7630475" y="5585574"/>
                  <a:ext cx="1296144" cy="288032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1300" b="0" i="0" u="none" strike="noStrike" kern="0" cap="none" spc="0" normalizeH="0" baseline="0" noProof="0" smtClean="0">
                      <a:ln>
                        <a:noFill/>
                      </a:ln>
                      <a:gradFill>
                        <a:gsLst>
                          <a:gs pos="100000">
                            <a:prstClr val="white"/>
                          </a:gs>
                          <a:gs pos="0">
                            <a:prstClr val="white">
                              <a:lumMod val="95000"/>
                            </a:prstClr>
                          </a:gs>
                        </a:gsLst>
                        <a:lin ang="5400000" scaled="0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맑은 고딕"/>
                      <a:ea typeface="맑은 고딕"/>
                      <a:cs typeface="+mn-cs"/>
                    </a:rPr>
                    <a:t>패턴</a:t>
                  </a:r>
                  <a:endParaRPr kumimoji="1" lang="en-US" altLang="ko-KR" sz="13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100000">
                          <a:prstClr val="white"/>
                        </a:gs>
                        <a:gs pos="0">
                          <a:prstClr val="white">
                            <a:lumMod val="95000"/>
                          </a:prstClr>
                        </a:gs>
                      </a:gsLst>
                      <a:lin ang="5400000" scaled="0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6097153" y="5585574"/>
                  <a:ext cx="1224136" cy="288032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1300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100000">
                            <a:prstClr val="white"/>
                          </a:gs>
                          <a:gs pos="0">
                            <a:prstClr val="white">
                              <a:lumMod val="95000"/>
                            </a:prstClr>
                          </a:gs>
                        </a:gsLst>
                        <a:lin ang="5400000" scaled="0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맑은 고딕"/>
                      <a:ea typeface="맑은 고딕"/>
                      <a:cs typeface="+mn-cs"/>
                    </a:rPr>
                    <a:t>군집</a:t>
                  </a:r>
                </a:p>
              </p:txBody>
            </p:sp>
          </p:grpSp>
        </p:grpSp>
        <p:sp>
          <p:nvSpPr>
            <p:cNvPr id="74" name="직사각형 73"/>
            <p:cNvSpPr/>
            <p:nvPr/>
          </p:nvSpPr>
          <p:spPr>
            <a:xfrm>
              <a:off x="6364009" y="1105374"/>
              <a:ext cx="694776" cy="539686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공학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278464" y="1105374"/>
              <a:ext cx="694776" cy="539686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나눔고딕" pitchFamily="50" charset="-127"/>
                </a:rPr>
                <a:t>통계학</a:t>
              </a:r>
            </a:p>
          </p:txBody>
        </p:sp>
        <p:sp>
          <p:nvSpPr>
            <p:cNvPr id="76" name="타원 75"/>
            <p:cNvSpPr/>
            <p:nvPr/>
          </p:nvSpPr>
          <p:spPr>
            <a:xfrm>
              <a:off x="4997767" y="1695116"/>
              <a:ext cx="1471455" cy="1401474"/>
            </a:xfrm>
            <a:prstGeom prst="ellipse">
              <a:avLst/>
            </a:prstGeom>
            <a:solidFill>
              <a:srgbClr val="9BBB59">
                <a:alpha val="5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8746" tIns="49373" rIns="98746" bIns="49373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5992919" y="1695116"/>
              <a:ext cx="1471455" cy="1401474"/>
            </a:xfrm>
            <a:prstGeom prst="ellipse">
              <a:avLst/>
            </a:prstGeom>
            <a:solidFill>
              <a:srgbClr val="C0504D">
                <a:alpha val="5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98746" tIns="49373" rIns="98746" bIns="49373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9BBB59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881545" y="2133872"/>
              <a:ext cx="1317935" cy="4334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8746" tIns="49373" rIns="98746" bIns="49373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통계학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231070" y="2133872"/>
              <a:ext cx="1405206" cy="4334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8746" tIns="49373" rIns="98746" bIns="49373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 err="1" smtClean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머신러닝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ysClr val="windowText" lastClr="000000">
                        <a:lumMod val="85000"/>
                        <a:lumOff val="1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1"/>
                </a:gra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 flipH="1">
              <a:off x="6207173" y="2360766"/>
              <a:ext cx="23897" cy="88704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  <a:headEnd type="oval"/>
              <a:tailEnd type="arrow"/>
            </a:ln>
            <a:effectLst/>
          </p:spPr>
        </p:cxnSp>
        <p:sp>
          <p:nvSpPr>
            <p:cNvPr id="81" name="직사각형 80"/>
            <p:cNvSpPr/>
            <p:nvPr/>
          </p:nvSpPr>
          <p:spPr>
            <a:xfrm>
              <a:off x="5564620" y="3233707"/>
              <a:ext cx="1317935" cy="4334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8746" tIns="49373" rIns="98746" bIns="49373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데이터 </a:t>
              </a:r>
              <a:r>
                <a:rPr kumimoji="1" lang="ko-KR" altLang="en-US" sz="13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마이닝</a:t>
              </a:r>
              <a:endPara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ysClr val="windowText" lastClr="000000">
                        <a:lumMod val="85000"/>
                        <a:lumOff val="15000"/>
                      </a:sysClr>
                    </a:gs>
                    <a:gs pos="100000">
                      <a:sysClr val="windowText" lastClr="000000">
                        <a:lumMod val="85000"/>
                        <a:lumOff val="15000"/>
                      </a:sysClr>
                    </a:gs>
                  </a:gsLst>
                  <a:lin ang="5400000" scaled="1"/>
                </a:gra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 flipH="1">
              <a:off x="4325858" y="2567331"/>
              <a:ext cx="869198" cy="6804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triangle"/>
              <a:tailEnd type="none"/>
            </a:ln>
            <a:effectLst/>
          </p:spPr>
        </p:cxnSp>
        <p:sp>
          <p:nvSpPr>
            <p:cNvPr id="83" name="직사각형 82"/>
            <p:cNvSpPr/>
            <p:nvPr/>
          </p:nvSpPr>
          <p:spPr>
            <a:xfrm>
              <a:off x="2817566" y="3247806"/>
              <a:ext cx="2699051" cy="98874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98746" tIns="49373" rIns="98746" bIns="49373" rtlCol="0" anchor="ctr"/>
            <a:lstStyle/>
            <a:p>
              <a:pPr marL="109380" marR="0" lvl="1" indent="-109380" algn="just" defTabSz="914400" eaLnBrk="1" fontAlgn="auto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buSzPct val="80000"/>
                <a:buFontTx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데이터를 탐색하고 모델을 구축하는 다양한 기법들 존재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866140" y="3247806"/>
              <a:ext cx="2699051" cy="98874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98746" tIns="49373" rIns="98746" bIns="49373" rtlCol="0" anchor="ctr"/>
            <a:lstStyle/>
            <a:p>
              <a:pPr marL="109380" marR="0" lvl="1" indent="-109380" algn="just" defTabSz="914400" eaLnBrk="1" fontAlgn="auto" latinLnBrk="0" hangingPunct="1">
                <a:lnSpc>
                  <a:spcPct val="110000"/>
                </a:lnSpc>
                <a:spcBef>
                  <a:spcPct val="3000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buSzPct val="80000"/>
                <a:buFontTx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100" b="0" i="0" u="none" strike="noStrike" kern="0" cap="none" spc="0" normalizeH="0" baseline="0" noProof="0" dirty="0" err="1" smtClean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머신러닝</a:t>
              </a:r>
              <a:r>
                <a:rPr kumimoji="1" lang="ko-KR" altLang="en-US" sz="11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기법은 강력한 계산능력에 의존하며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ysClr val="windowText" lastClr="000000">
                          <a:lumMod val="85000"/>
                          <a:lumOff val="15000"/>
                        </a:sysClr>
                      </a:gs>
                      <a:gs pos="100000">
                        <a:sysClr val="windowText" lastClr="000000">
                          <a:lumMod val="85000"/>
                          <a:lumOff val="15000"/>
                        </a:sys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전통적인 통계모형보다는 덜 구조화 되어있다</a:t>
              </a: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>
              <a:off x="7173701" y="2541362"/>
              <a:ext cx="930853" cy="68047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headEnd type="triangl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58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2. </a:t>
            </a:r>
            <a:r>
              <a:rPr kumimoji="0" lang="ko-KR" altLang="en-US" sz="3000" b="1">
                <a:solidFill>
                  <a:schemeClr val="bg1"/>
                </a:solidFill>
              </a:rPr>
              <a:t>기초 통계 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50" name="TextBox 4"/>
          <p:cNvSpPr txBox="1">
            <a:spLocks noChangeArrowheads="1"/>
          </p:cNvSpPr>
          <p:nvPr/>
        </p:nvSpPr>
        <p:spPr bwMode="auto">
          <a:xfrm>
            <a:off x="458529" y="1029765"/>
            <a:ext cx="9027278" cy="8506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ko-KR" altLang="en-US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rPr>
              <a:t>■ 기초 통계</a:t>
            </a:r>
            <a:endParaRPr lang="en-US" altLang="ko-KR" sz="1500" dirty="0">
              <a:ln>
                <a:gradFill>
                  <a:gsLst>
                    <a:gs pos="100000">
                      <a:prstClr val="white">
                        <a:alpha val="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</a:ln>
              <a:solidFill>
                <a:srgbClr val="1F497D"/>
              </a:solidFill>
              <a:effectLst>
                <a:glow>
                  <a:prstClr val="white"/>
                </a:glow>
              </a:effectLst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기술 통계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빈도 및 추정 테이블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가설 검정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상관과 공분산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T-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테스트 등</a:t>
            </a:r>
            <a:endParaRPr lang="en-US" altLang="ko-KR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endParaRPr kumimoji="0" lang="en-US" altLang="ko-KR" sz="13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458529" y="1860964"/>
            <a:ext cx="9027278" cy="2151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0" indent="0" latinLnBrk="0">
              <a:spcBef>
                <a:spcPct val="30000"/>
              </a:spcBef>
            </a:pPr>
            <a:r>
              <a:rPr lang="ko-KR" altLang="en-US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rPr>
              <a:t>■ </a:t>
            </a:r>
            <a:r>
              <a:rPr lang="ko-KR" altLang="en-US" sz="1500" dirty="0" err="1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rPr>
              <a:t>기술통계</a:t>
            </a:r>
            <a:r>
              <a:rPr lang="en-US" altLang="ko-KR" sz="15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rPr>
              <a:t>(Descriptive Statistics)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자료를 요약하는 기초적인 통계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dirty="0" err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기술통계량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: </a:t>
            </a:r>
            <a:r>
              <a:rPr lang="ko-KR" altLang="en-US" sz="1300" dirty="0" err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데이터수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개수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평균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분산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표준편차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최소값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1</a:t>
            </a:r>
            <a:r>
              <a:rPr lang="ko-KR" altLang="en-US" sz="1300" dirty="0" err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분위값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중앙값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3</a:t>
            </a:r>
            <a:r>
              <a:rPr lang="ko-KR" altLang="en-US" sz="1300" dirty="0" err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분위값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최대값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왜도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첨도 등</a:t>
            </a:r>
            <a:endParaRPr lang="en-US" altLang="ko-KR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320582" lvl="1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   -&gt; </a:t>
            </a:r>
            <a:r>
              <a:rPr lang="ko-KR" altLang="en-US" sz="1300" dirty="0" err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대표값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: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평균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중앙값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 err="1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최빈치</a:t>
            </a:r>
            <a:endParaRPr lang="en-US" altLang="ko-KR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320582" lvl="1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   -&gt;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분포 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: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분산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표준편차</a:t>
            </a:r>
            <a:endParaRPr lang="en-US" altLang="ko-KR" sz="1300" dirty="0"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320582" lvl="1" indent="0" latinLnBrk="0">
              <a:spcBef>
                <a:spcPct val="30000"/>
              </a:spcBef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   -&gt;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대칭 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: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왜도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R 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예제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(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표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)</a:t>
            </a:r>
            <a:r>
              <a:rPr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</a:t>
            </a:r>
            <a:r>
              <a:rPr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:  summary( )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endParaRPr kumimoji="0" lang="en-US" altLang="ko-KR" sz="13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96864"/>
              </p:ext>
            </p:extLst>
          </p:nvPr>
        </p:nvGraphicFramePr>
        <p:xfrm>
          <a:off x="991738" y="3827270"/>
          <a:ext cx="7858998" cy="2304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98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98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9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98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98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419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Descriptive 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statistics via summary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198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&gt; summary(</a:t>
                      </a:r>
                      <a:r>
                        <a:rPr lang="en-US" altLang="ko-KR" sz="1050" dirty="0" err="1"/>
                        <a:t>mtcars</a:t>
                      </a:r>
                      <a:r>
                        <a:rPr lang="en-US" altLang="ko-KR" sz="1050" dirty="0"/>
                        <a:t>[</a:t>
                      </a:r>
                      <a:r>
                        <a:rPr lang="en-US" altLang="ko-KR" sz="1050" dirty="0" err="1"/>
                        <a:t>vars</a:t>
                      </a:r>
                      <a:r>
                        <a:rPr lang="en-US" altLang="ko-KR" sz="1050" dirty="0"/>
                        <a:t>])</a:t>
                      </a:r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mpg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hp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wt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Min.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:10.4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Min.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:52.0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Min.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:1.51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1st Qu.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:15.4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1st Qu.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:96.5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1st Qu.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:2.58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4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Median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:19.2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Median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:123.0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Median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:3.33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Mean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:20.1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Mean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:146.7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Mean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:3.22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3rd Qu.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:22.8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3rd Qu.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:180.0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3rd Qu.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:3.61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1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/>
                        <a:t>Max.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:33.9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Max.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:335.0</a:t>
                      </a:r>
                      <a:endParaRPr lang="ko-KR" altLang="en-US" sz="105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Max.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:5.42</a:t>
                      </a:r>
                      <a:endParaRPr lang="ko-KR" altLang="en-US" sz="1050" dirty="0"/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7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4_Office 테마">
  <a:themeElements>
    <a:clrScheme name="16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Office 테마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4197</Words>
  <Application>Microsoft Office PowerPoint</Application>
  <PresentationFormat>A4 용지(210x297mm)</PresentationFormat>
  <Paragraphs>976</Paragraphs>
  <Slides>56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디자인 사용자 지정</vt:lpstr>
      <vt:lpstr>17_Office 테마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시각화의 중요성</vt:lpstr>
      <vt:lpstr>시각화의 중요성</vt:lpstr>
      <vt:lpstr>시각화의 중요성</vt:lpstr>
      <vt:lpstr>시각화의 중요성</vt:lpstr>
      <vt:lpstr>시각화의 중요성</vt:lpstr>
      <vt:lpstr>인포그래픽 &amp; 스토리텔링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시각화의 4대 요소</vt:lpstr>
      <vt:lpstr>잘 표현하기</vt:lpstr>
      <vt:lpstr>잘 표현하기</vt:lpstr>
      <vt:lpstr>잘 표현하기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hsjang</cp:lastModifiedBy>
  <cp:revision>108</cp:revision>
  <dcterms:created xsi:type="dcterms:W3CDTF">2012-04-02T02:40:52Z</dcterms:created>
  <dcterms:modified xsi:type="dcterms:W3CDTF">2016-04-27T08:01:52Z</dcterms:modified>
</cp:coreProperties>
</file>