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  <p:sldMasterId id="2147483931" r:id="rId2"/>
    <p:sldMasterId id="2147483943" r:id="rId3"/>
    <p:sldMasterId id="2147484177" r:id="rId4"/>
  </p:sldMasterIdLst>
  <p:notesMasterIdLst>
    <p:notesMasterId r:id="rId29"/>
  </p:notesMasterIdLst>
  <p:sldIdLst>
    <p:sldId id="754" r:id="rId5"/>
    <p:sldId id="757" r:id="rId6"/>
    <p:sldId id="758" r:id="rId7"/>
    <p:sldId id="759" r:id="rId8"/>
    <p:sldId id="760" r:id="rId9"/>
    <p:sldId id="761" r:id="rId10"/>
    <p:sldId id="762" r:id="rId11"/>
    <p:sldId id="763" r:id="rId12"/>
    <p:sldId id="764" r:id="rId13"/>
    <p:sldId id="755" r:id="rId14"/>
    <p:sldId id="740" r:id="rId15"/>
    <p:sldId id="741" r:id="rId16"/>
    <p:sldId id="742" r:id="rId17"/>
    <p:sldId id="743" r:id="rId18"/>
    <p:sldId id="744" r:id="rId19"/>
    <p:sldId id="756" r:id="rId20"/>
    <p:sldId id="746" r:id="rId21"/>
    <p:sldId id="747" r:id="rId22"/>
    <p:sldId id="748" r:id="rId23"/>
    <p:sldId id="749" r:id="rId24"/>
    <p:sldId id="750" r:id="rId25"/>
    <p:sldId id="751" r:id="rId26"/>
    <p:sldId id="752" r:id="rId27"/>
    <p:sldId id="765" r:id="rId28"/>
  </p:sldIdLst>
  <p:sldSz cx="9906000" cy="6858000" type="A4"/>
  <p:notesSz cx="6858000" cy="9144000"/>
  <p:defaultTextStyle>
    <a:defPPr>
      <a:defRPr lang="ko-KR"/>
    </a:defPPr>
    <a:lvl1pPr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FF99"/>
    <a:srgbClr val="99CCFF"/>
    <a:srgbClr val="3366FF"/>
    <a:srgbClr val="6699FF"/>
    <a:srgbClr val="FFCC66"/>
    <a:srgbClr val="FFCC00"/>
    <a:srgbClr val="EAEAE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859" autoAdjust="0"/>
  </p:normalViewPr>
  <p:slideViewPr>
    <p:cSldViewPr>
      <p:cViewPr>
        <p:scale>
          <a:sx n="75" d="100"/>
          <a:sy n="75" d="100"/>
        </p:scale>
        <p:origin x="-1548" y="-810"/>
      </p:cViewPr>
      <p:guideLst>
        <p:guide orient="horz" pos="2160"/>
        <p:guide orient="horz" pos="754"/>
        <p:guide orient="horz" pos="119"/>
        <p:guide orient="horz" pos="4156"/>
        <p:guide orient="horz" pos="1094"/>
        <p:guide pos="3120"/>
        <p:guide pos="262"/>
        <p:guide pos="5978"/>
        <p:guide pos="512"/>
        <p:guide pos="57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60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E279879E-0DA9-4143-8175-18F97DC28D43}" type="datetimeFigureOut">
              <a:rPr lang="ko-KR" altLang="en-US"/>
              <a:pPr>
                <a:defRPr/>
              </a:pPr>
              <a:t>2016-04-27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D068F1AA-EDD1-4AAD-A130-F8338A5BFB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420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98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00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876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273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38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2136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582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125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3058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278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802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15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963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869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594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/>
            </a:lvl1pPr>
          </a:lstStyle>
          <a:p>
            <a:pPr>
              <a:defRPr/>
            </a:pPr>
            <a:r>
              <a:rPr lang="en-US"/>
              <a:t>- </a:t>
            </a:r>
            <a:fld id="{44B71C56-430F-4D6A-AA17-A92743370C30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92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/>
            </a:lvl1pPr>
          </a:lstStyle>
          <a:p>
            <a:pPr>
              <a:defRPr/>
            </a:pPr>
            <a:r>
              <a:rPr lang="en-US"/>
              <a:t>- </a:t>
            </a:r>
            <a:fld id="{0ABBE010-0A1D-4799-9DB0-A21BB6ABD90C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8573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/>
            </a:lvl1pPr>
          </a:lstStyle>
          <a:p>
            <a:pPr>
              <a:defRPr/>
            </a:pPr>
            <a:r>
              <a:rPr lang="en-US"/>
              <a:t>- </a:t>
            </a:r>
            <a:fld id="{CF344A2C-A057-4B4B-B9BC-D67A81F52670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255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/>
            </a:lvl1pPr>
          </a:lstStyle>
          <a:p>
            <a:pPr>
              <a:defRPr/>
            </a:pPr>
            <a:r>
              <a:rPr lang="en-US"/>
              <a:t>- </a:t>
            </a:r>
            <a:fld id="{34D643B6-56C9-4016-BF77-8F4414199C5D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405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/>
            </a:lvl1pPr>
          </a:lstStyle>
          <a:p>
            <a:pPr>
              <a:defRPr/>
            </a:pPr>
            <a:r>
              <a:rPr lang="en-US"/>
              <a:t>- </a:t>
            </a:r>
            <a:fld id="{AFF155BE-B7BE-4959-9A13-495C023E0700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840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/>
            </a:lvl1pPr>
          </a:lstStyle>
          <a:p>
            <a:pPr>
              <a:defRPr/>
            </a:pPr>
            <a:r>
              <a:rPr lang="en-US"/>
              <a:t>- </a:t>
            </a:r>
            <a:fld id="{3197141B-9DFD-4D3C-BA9B-8C9E96906049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061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/>
            </a:lvl1pPr>
          </a:lstStyle>
          <a:p>
            <a:pPr>
              <a:defRPr/>
            </a:pPr>
            <a:r>
              <a:rPr lang="en-US"/>
              <a:t>- </a:t>
            </a:r>
            <a:fld id="{D488840F-D02C-40F8-9AB1-674DA2CD433C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72424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/>
            </a:lvl1pPr>
          </a:lstStyle>
          <a:p>
            <a:pPr>
              <a:defRPr/>
            </a:pPr>
            <a:r>
              <a:rPr lang="en-US"/>
              <a:t>- </a:t>
            </a:r>
            <a:fld id="{73487760-7456-4227-96E2-88E466FD2659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620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/>
            </a:lvl1pPr>
          </a:lstStyle>
          <a:p>
            <a:pPr>
              <a:defRPr/>
            </a:pPr>
            <a:r>
              <a:rPr lang="en-US"/>
              <a:t>- </a:t>
            </a:r>
            <a:fld id="{3685AD83-CC38-477C-981A-312E8B96BAEE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147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/>
            </a:lvl1pPr>
          </a:lstStyle>
          <a:p>
            <a:pPr>
              <a:defRPr/>
            </a:pPr>
            <a:r>
              <a:rPr lang="en-US"/>
              <a:t>- </a:t>
            </a:r>
            <a:fld id="{68FAB27C-721F-489F-BC5C-50AE09566E19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139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/>
            </a:lvl1pPr>
          </a:lstStyle>
          <a:p>
            <a:pPr>
              <a:defRPr/>
            </a:pPr>
            <a:r>
              <a:rPr lang="en-US"/>
              <a:t>- </a:t>
            </a:r>
            <a:fld id="{BE5CC8CA-78D0-4D48-B270-6CC9A5A3A874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602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8"/>
          <p:cNvGrpSpPr>
            <a:grpSpLocks/>
          </p:cNvGrpSpPr>
          <p:nvPr userDrawn="1"/>
        </p:nvGrpSpPr>
        <p:grpSpPr bwMode="auto">
          <a:xfrm>
            <a:off x="246063" y="736600"/>
            <a:ext cx="9678987" cy="82550"/>
            <a:chOff x="228600" y="1022350"/>
            <a:chExt cx="9440863" cy="360363"/>
          </a:xfrm>
        </p:grpSpPr>
        <p:sp>
          <p:nvSpPr>
            <p:cNvPr id="4" name="모서리가 둥근 직사각형 5"/>
            <p:cNvSpPr>
              <a:spLocks noChangeArrowheads="1"/>
            </p:cNvSpPr>
            <p:nvPr/>
          </p:nvSpPr>
          <p:spPr bwMode="auto">
            <a:xfrm>
              <a:off x="236342" y="1022350"/>
              <a:ext cx="9433121" cy="360363"/>
            </a:xfrm>
            <a:prstGeom prst="roundRect">
              <a:avLst>
                <a:gd name="adj" fmla="val 13255"/>
              </a:avLst>
            </a:prstGeom>
            <a:solidFill>
              <a:srgbClr val="227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44000" rIns="144000" anchor="ctr"/>
            <a:lstStyle/>
            <a:p>
              <a:pPr marL="8255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0" lang="en-US" altLang="ko-KR" sz="1500">
                <a:solidFill>
                  <a:schemeClr val="bg1"/>
                </a:solidFill>
                <a:latin typeface="@산돌퍼즐Bk"/>
              </a:endParaRPr>
            </a:p>
          </p:txBody>
        </p:sp>
        <p:sp>
          <p:nvSpPr>
            <p:cNvPr id="5" name="Rectangle 4"/>
            <p:cNvSpPr txBox="1">
              <a:spLocks/>
            </p:cNvSpPr>
            <p:nvPr/>
          </p:nvSpPr>
          <p:spPr bwMode="auto">
            <a:xfrm>
              <a:off x="228600" y="1050070"/>
              <a:ext cx="7285429" cy="31878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126000" tIns="0" rIns="0" bIns="0" anchor="ctr"/>
            <a:lstStyle>
              <a:lvl1pPr marL="825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5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6350"/>
            <a:ext cx="9918701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309930" y="391597"/>
            <a:ext cx="82296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7B332A52-C51F-4273-9CC5-9F7BF5049ABB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6763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/>
            </a:lvl1pPr>
          </a:lstStyle>
          <a:p>
            <a:pPr>
              <a:defRPr/>
            </a:pPr>
            <a:r>
              <a:rPr lang="en-US"/>
              <a:t>- </a:t>
            </a:r>
            <a:fld id="{2D40CF7E-0295-4B1A-AD79-2D7DCAC9484A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054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/>
            </a:lvl1pPr>
          </a:lstStyle>
          <a:p>
            <a:pPr>
              <a:defRPr/>
            </a:pPr>
            <a:r>
              <a:rPr lang="en-US"/>
              <a:t>- </a:t>
            </a:r>
            <a:fld id="{D0FBD568-E469-4DD0-AE22-9879C3937BF5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7175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/>
            </a:lvl1pPr>
          </a:lstStyle>
          <a:p>
            <a:pPr>
              <a:defRPr/>
            </a:pPr>
            <a:r>
              <a:rPr lang="en-US"/>
              <a:t>- </a:t>
            </a:r>
            <a:fld id="{AD1D654E-335F-4A56-A203-E6230B7116D6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3816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/>
            </a:lvl1pPr>
          </a:lstStyle>
          <a:p>
            <a:pPr>
              <a:defRPr/>
            </a:pPr>
            <a:r>
              <a:rPr lang="en-US"/>
              <a:t>- </a:t>
            </a:r>
            <a:fld id="{904BB616-08B1-41A2-8CEC-723E6D5A9CAF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0706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/>
            </a:lvl1pPr>
          </a:lstStyle>
          <a:p>
            <a:pPr>
              <a:defRPr/>
            </a:pPr>
            <a:r>
              <a:rPr lang="en-US"/>
              <a:t>- </a:t>
            </a:r>
            <a:fld id="{77CE4597-AF4E-4CB2-AE4D-848EFDE00072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4393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/>
            </a:lvl1pPr>
          </a:lstStyle>
          <a:p>
            <a:pPr>
              <a:defRPr/>
            </a:pPr>
            <a:r>
              <a:rPr lang="en-US"/>
              <a:t>- </a:t>
            </a:r>
            <a:fld id="{E65F1E03-5221-49FD-AA7B-4A461649A444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590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/>
            </a:lvl1pPr>
          </a:lstStyle>
          <a:p>
            <a:pPr>
              <a:defRPr/>
            </a:pPr>
            <a:r>
              <a:rPr lang="en-US"/>
              <a:t>- </a:t>
            </a:r>
            <a:fld id="{E5BF9F23-FA47-4349-845F-34CF55FB00FB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81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/>
            </a:lvl1pPr>
          </a:lstStyle>
          <a:p>
            <a:pPr>
              <a:defRPr/>
            </a:pPr>
            <a:r>
              <a:rPr lang="en-US"/>
              <a:t>- </a:t>
            </a:r>
            <a:fld id="{B41E88FF-EA68-4657-8146-6401D736D51A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339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/>
            </a:lvl1pPr>
          </a:lstStyle>
          <a:p>
            <a:pPr>
              <a:defRPr/>
            </a:pPr>
            <a:r>
              <a:rPr lang="en-US"/>
              <a:t>- </a:t>
            </a:r>
            <a:fld id="{4B7CB6B6-AFDE-4E88-977F-CD43FA14350C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5867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/>
            </a:lvl1pPr>
          </a:lstStyle>
          <a:p>
            <a:pPr>
              <a:defRPr/>
            </a:pPr>
            <a:r>
              <a:rPr lang="en-US"/>
              <a:t>- </a:t>
            </a:r>
            <a:fld id="{DBF01FD6-789B-46AE-9790-9A324CA6CA13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04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/>
            </a:lvl1pPr>
          </a:lstStyle>
          <a:p>
            <a:pPr>
              <a:defRPr/>
            </a:pPr>
            <a:r>
              <a:rPr lang="en-US"/>
              <a:t>- </a:t>
            </a:r>
            <a:fld id="{7603F874-8F79-4573-9A67-3D10A8394EE7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1535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4"/>
          <p:cNvSpPr txBox="1">
            <a:spLocks/>
          </p:cNvSpPr>
          <p:nvPr/>
        </p:nvSpPr>
        <p:spPr bwMode="auto">
          <a:xfrm>
            <a:off x="246647" y="742074"/>
            <a:ext cx="7468809" cy="7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6000" tIns="0" rIns="0" bIns="0" anchor="ctr"/>
          <a:lstStyle>
            <a:lvl1pPr marL="82550" eaLnBrk="0" hangingPunct="0">
              <a:defRPr kumimoji="1" sz="13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/>
            <a:endParaRPr lang="ko-KR" altLang="en-US" sz="15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335758" y="391597"/>
            <a:ext cx="89154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3858347" y="6645275"/>
            <a:ext cx="2311400" cy="2127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‹#›</a:t>
            </a:fld>
            <a:r>
              <a:rPr lang="en-US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0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82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33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28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0106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2341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그림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904412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그림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904412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38"/>
          <p:cNvGrpSpPr>
            <a:grpSpLocks/>
          </p:cNvGrpSpPr>
          <p:nvPr userDrawn="1"/>
        </p:nvGrpSpPr>
        <p:grpSpPr bwMode="auto">
          <a:xfrm>
            <a:off x="246063" y="736600"/>
            <a:ext cx="9678987" cy="82550"/>
            <a:chOff x="228600" y="1022350"/>
            <a:chExt cx="9440863" cy="360363"/>
          </a:xfrm>
        </p:grpSpPr>
        <p:sp>
          <p:nvSpPr>
            <p:cNvPr id="12295" name="모서리가 둥근 직사각형 6"/>
            <p:cNvSpPr>
              <a:spLocks noChangeArrowheads="1"/>
            </p:cNvSpPr>
            <p:nvPr/>
          </p:nvSpPr>
          <p:spPr bwMode="auto">
            <a:xfrm>
              <a:off x="236342" y="1022350"/>
              <a:ext cx="9433121" cy="360363"/>
            </a:xfrm>
            <a:prstGeom prst="roundRect">
              <a:avLst>
                <a:gd name="adj" fmla="val 13255"/>
              </a:avLst>
            </a:prstGeom>
            <a:solidFill>
              <a:srgbClr val="227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44000" rIns="144000" anchor="ctr"/>
            <a:lstStyle/>
            <a:p>
              <a:pPr marL="8255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0" lang="en-US" altLang="ko-KR" sz="1500">
                <a:solidFill>
                  <a:srgbClr val="FFFFFF"/>
                </a:solidFill>
                <a:latin typeface="@산돌퍼즐Bk"/>
              </a:endParaRPr>
            </a:p>
          </p:txBody>
        </p:sp>
        <p:sp>
          <p:nvSpPr>
            <p:cNvPr id="8" name="Rectangle 4"/>
            <p:cNvSpPr txBox="1">
              <a:spLocks/>
            </p:cNvSpPr>
            <p:nvPr/>
          </p:nvSpPr>
          <p:spPr bwMode="auto">
            <a:xfrm>
              <a:off x="228600" y="1050070"/>
              <a:ext cx="7285429" cy="31878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126000" tIns="0" rIns="0" bIns="0" anchor="ctr"/>
            <a:lstStyle>
              <a:lvl1pPr marL="825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5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291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2292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857625" y="6645275"/>
            <a:ext cx="2311400" cy="212725"/>
          </a:xfrm>
          <a:prstGeom prst="rect">
            <a:avLst/>
          </a:prstGeom>
        </p:spPr>
        <p:txBody>
          <a:bodyPr/>
          <a:lstStyle>
            <a:lvl1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1F8346F1-1DB1-4880-B0DD-6B1B1D06ED54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  <p:pic>
        <p:nvPicPr>
          <p:cNvPr id="12294" name="Picture 8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6350"/>
            <a:ext cx="9918701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  <p:sldLayoutId id="2147484191" r:id="rId12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그룹 38"/>
          <p:cNvGrpSpPr>
            <a:grpSpLocks/>
          </p:cNvGrpSpPr>
          <p:nvPr userDrawn="1"/>
        </p:nvGrpSpPr>
        <p:grpSpPr bwMode="auto">
          <a:xfrm>
            <a:off x="246063" y="736600"/>
            <a:ext cx="9678987" cy="82550"/>
            <a:chOff x="228600" y="1022350"/>
            <a:chExt cx="9440863" cy="360363"/>
          </a:xfrm>
        </p:grpSpPr>
        <p:sp>
          <p:nvSpPr>
            <p:cNvPr id="13319" name="모서리가 둥근 직사각형 6"/>
            <p:cNvSpPr>
              <a:spLocks noChangeArrowheads="1"/>
            </p:cNvSpPr>
            <p:nvPr/>
          </p:nvSpPr>
          <p:spPr bwMode="auto">
            <a:xfrm>
              <a:off x="236342" y="1022350"/>
              <a:ext cx="9433121" cy="360363"/>
            </a:xfrm>
            <a:prstGeom prst="roundRect">
              <a:avLst>
                <a:gd name="adj" fmla="val 13255"/>
              </a:avLst>
            </a:prstGeom>
            <a:solidFill>
              <a:srgbClr val="227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44000" rIns="144000" anchor="ctr"/>
            <a:lstStyle/>
            <a:p>
              <a:pPr marL="8255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0" lang="en-US" altLang="ko-KR" sz="1500">
                <a:solidFill>
                  <a:srgbClr val="FFFFFF"/>
                </a:solidFill>
                <a:latin typeface="@산돌퍼즐Bk"/>
              </a:endParaRPr>
            </a:p>
          </p:txBody>
        </p:sp>
        <p:sp>
          <p:nvSpPr>
            <p:cNvPr id="8" name="Rectangle 4"/>
            <p:cNvSpPr txBox="1">
              <a:spLocks/>
            </p:cNvSpPr>
            <p:nvPr/>
          </p:nvSpPr>
          <p:spPr bwMode="auto">
            <a:xfrm>
              <a:off x="228600" y="1050070"/>
              <a:ext cx="7285429" cy="31878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126000" tIns="0" rIns="0" bIns="0" anchor="ctr"/>
            <a:lstStyle>
              <a:lvl1pPr marL="825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5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315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3316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857625" y="6645275"/>
            <a:ext cx="2311400" cy="212725"/>
          </a:xfrm>
          <a:prstGeom prst="rect">
            <a:avLst/>
          </a:prstGeom>
        </p:spPr>
        <p:txBody>
          <a:bodyPr/>
          <a:lstStyle>
            <a:lvl1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93649552-5AFC-4A5B-93C9-245D63CF8ABC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  <p:pic>
        <p:nvPicPr>
          <p:cNvPr id="13318" name="Picture 8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6350"/>
            <a:ext cx="9918701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78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  <p:sldLayoutId id="2147484190" r:id="rId12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hilogb.github.io/jit/" TargetMode="External"/><Relationship Id="rId2" Type="http://schemas.openxmlformats.org/officeDocument/2006/relationships/hyperlink" Target="http://vis.stanford.edu/protovis/" TargetMode="External"/><Relationship Id="rId1" Type="http://schemas.openxmlformats.org/officeDocument/2006/relationships/slideLayout" Target="../slideLayouts/slideLayout46.xml"/><Relationship Id="rId4" Type="http://schemas.openxmlformats.org/officeDocument/2006/relationships/hyperlink" Target="http://code.google.com/apis/chart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제목 2"/>
          <p:cNvSpPr>
            <a:spLocks/>
          </p:cNvSpPr>
          <p:nvPr/>
        </p:nvSpPr>
        <p:spPr bwMode="auto">
          <a:xfrm>
            <a:off x="812800" y="1736725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4400" smtClean="0">
                <a:solidFill>
                  <a:srgbClr val="000000"/>
                </a:solidFill>
              </a:rPr>
              <a:t>7.1 </a:t>
            </a:r>
            <a:r>
              <a:rPr lang="ko-KR" altLang="en-US" sz="4400" smtClean="0">
                <a:solidFill>
                  <a:srgbClr val="000000"/>
                </a:solidFill>
              </a:rPr>
              <a:t>시각화 </a:t>
            </a:r>
            <a:r>
              <a:rPr lang="ko-KR" altLang="en-US" sz="4400" smtClean="0">
                <a:solidFill>
                  <a:srgbClr val="000000"/>
                </a:solidFill>
              </a:rPr>
              <a:t>기술</a:t>
            </a:r>
            <a:endParaRPr lang="en-US" altLang="ko-KR" sz="4400" smtClean="0">
              <a:solidFill>
                <a:srgbClr val="000000"/>
              </a:solidFill>
            </a:endParaRPr>
          </a:p>
        </p:txBody>
      </p:sp>
      <p:sp>
        <p:nvSpPr>
          <p:cNvPr id="205827" name="제목 2"/>
          <p:cNvSpPr>
            <a:spLocks/>
          </p:cNvSpPr>
          <p:nvPr/>
        </p:nvSpPr>
        <p:spPr bwMode="auto">
          <a:xfrm>
            <a:off x="415925" y="6334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3000" smtClean="0">
                <a:solidFill>
                  <a:srgbClr val="FFFFFF"/>
                </a:solidFill>
              </a:rPr>
              <a:t>Part VII : Visualization</a:t>
            </a:r>
            <a:endParaRPr lang="ko-KR" altLang="en-US" sz="3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67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제목 2"/>
          <p:cNvSpPr>
            <a:spLocks/>
          </p:cNvSpPr>
          <p:nvPr/>
        </p:nvSpPr>
        <p:spPr bwMode="auto">
          <a:xfrm>
            <a:off x="812800" y="1736725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4400" smtClean="0">
                <a:solidFill>
                  <a:srgbClr val="000000"/>
                </a:solidFill>
              </a:rPr>
              <a:t>7.2 </a:t>
            </a:r>
            <a:r>
              <a:rPr lang="ko-KR" altLang="en-US" sz="4400" smtClean="0">
                <a:solidFill>
                  <a:srgbClr val="000000"/>
                </a:solidFill>
              </a:rPr>
              <a:t>시각화 </a:t>
            </a:r>
            <a:r>
              <a:rPr lang="en-US" altLang="ko-KR" sz="4400" smtClean="0">
                <a:solidFill>
                  <a:srgbClr val="000000"/>
                </a:solidFill>
              </a:rPr>
              <a:t>- </a:t>
            </a:r>
            <a:r>
              <a:rPr lang="en-US" altLang="ko-KR" sz="4400" smtClean="0">
                <a:solidFill>
                  <a:srgbClr val="000000"/>
                </a:solidFill>
              </a:rPr>
              <a:t>D3.js </a:t>
            </a:r>
            <a:r>
              <a:rPr lang="ko-KR" altLang="en-US" sz="4400" smtClean="0">
                <a:solidFill>
                  <a:srgbClr val="000000"/>
                </a:solidFill>
              </a:rPr>
              <a:t>개요</a:t>
            </a:r>
            <a:endParaRPr lang="en-US" altLang="ko-KR" sz="4400" smtClean="0">
              <a:solidFill>
                <a:srgbClr val="000000"/>
              </a:solidFill>
            </a:endParaRPr>
          </a:p>
        </p:txBody>
      </p:sp>
      <p:sp>
        <p:nvSpPr>
          <p:cNvPr id="205827" name="제목 2"/>
          <p:cNvSpPr>
            <a:spLocks/>
          </p:cNvSpPr>
          <p:nvPr/>
        </p:nvSpPr>
        <p:spPr bwMode="auto">
          <a:xfrm>
            <a:off x="415925" y="6334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3000" smtClean="0">
                <a:solidFill>
                  <a:srgbClr val="FFFFFF"/>
                </a:solidFill>
              </a:rPr>
              <a:t>Part VII : Visualization</a:t>
            </a:r>
            <a:endParaRPr lang="ko-KR" altLang="en-US" sz="3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95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141834" cy="432000"/>
          </a:xfrm>
        </p:spPr>
        <p:txBody>
          <a:bodyPr/>
          <a:lstStyle/>
          <a:p>
            <a:r>
              <a:rPr lang="en-US" altLang="ko-KR" b="1" smtClean="0">
                <a:latin typeface="맑은 고딕"/>
                <a:ea typeface="맑은 고딕"/>
                <a:cs typeface="JBold" pitchFamily="18" charset="-127"/>
              </a:rPr>
              <a:t>D3.js </a:t>
            </a:r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개요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11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484784"/>
            <a:ext cx="8676456" cy="283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altLang="ko-KR" sz="54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D3</a:t>
            </a:r>
            <a:r>
              <a:rPr lang="en-US" altLang="ko-KR" sz="5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is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altLang="ko-KR" sz="5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D</a:t>
            </a:r>
            <a:r>
              <a:rPr lang="en-US" altLang="ko-KR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ata-</a:t>
            </a:r>
            <a:r>
              <a:rPr lang="en-US" altLang="ko-KR" sz="5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D</a:t>
            </a:r>
            <a:r>
              <a:rPr lang="en-US" altLang="ko-KR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riven </a:t>
            </a:r>
            <a:r>
              <a:rPr lang="en-US" altLang="ko-KR" sz="5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D</a:t>
            </a:r>
            <a:r>
              <a:rPr lang="en-US" altLang="ko-KR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ocument</a:t>
            </a:r>
            <a:endParaRPr lang="en-US" sz="4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034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141834" cy="432000"/>
          </a:xfrm>
        </p:spPr>
        <p:txBody>
          <a:bodyPr/>
          <a:lstStyle/>
          <a:p>
            <a:r>
              <a:rPr lang="en-US" altLang="ko-KR" b="1" smtClean="0">
                <a:latin typeface="맑은 고딕"/>
                <a:ea typeface="맑은 고딕"/>
                <a:cs typeface="JBold" pitchFamily="18" charset="-127"/>
              </a:rPr>
              <a:t>D3.js </a:t>
            </a:r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개요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12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484784"/>
            <a:ext cx="8676456" cy="433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altLang="ko-KR" sz="54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D3.js</a:t>
            </a:r>
            <a:r>
              <a:rPr lang="en-US" altLang="ko-KR" sz="5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is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altLang="ko-KR" sz="5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D</a:t>
            </a:r>
            <a:r>
              <a:rPr lang="en-US" altLang="ko-KR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ata</a:t>
            </a:r>
            <a:r>
              <a:rPr lang="en-US" altLang="ko-KR" sz="5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V</a:t>
            </a:r>
            <a:r>
              <a:rPr lang="en-US" altLang="ko-KR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isualization</a:t>
            </a:r>
          </a:p>
          <a:p>
            <a:pPr algn="ctr">
              <a:lnSpc>
                <a:spcPct val="150000"/>
              </a:lnSpc>
              <a:buNone/>
            </a:pPr>
            <a:r>
              <a:rPr lang="en-US" altLang="ko-KR" sz="54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J</a:t>
            </a:r>
            <a:r>
              <a:rPr lang="en-US" altLang="ko-KR" sz="5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avascript</a:t>
            </a:r>
            <a:r>
              <a:rPr lang="en-US" altLang="ko-KR" sz="5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L</a:t>
            </a:r>
            <a:r>
              <a:rPr lang="en-US" altLang="ko-KR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ibrary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819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141834" cy="432000"/>
          </a:xfrm>
        </p:spPr>
        <p:txBody>
          <a:bodyPr/>
          <a:lstStyle/>
          <a:p>
            <a:r>
              <a:rPr lang="en-US" altLang="ko-KR" b="1" smtClean="0">
                <a:latin typeface="맑은 고딕"/>
                <a:ea typeface="맑은 고딕"/>
                <a:cs typeface="JBold" pitchFamily="18" charset="-127"/>
              </a:rPr>
              <a:t>D3.js </a:t>
            </a:r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개요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13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2988" y="928200"/>
            <a:ext cx="8676456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sz="2000" smtClean="0">
                <a:latin typeface="+mj-ea"/>
                <a:ea typeface="+mj-ea"/>
              </a:rPr>
              <a:t>1</a:t>
            </a:r>
            <a:r>
              <a:rPr lang="en-US" altLang="ko-KR" sz="2000" dirty="0" smtClean="0">
                <a:latin typeface="+mj-ea"/>
                <a:ea typeface="+mj-ea"/>
              </a:rPr>
              <a:t>) HTML </a:t>
            </a:r>
            <a:r>
              <a:rPr lang="ko-KR" altLang="en-US" sz="2000" dirty="0" smtClean="0">
                <a:latin typeface="+mj-ea"/>
                <a:ea typeface="+mj-ea"/>
              </a:rPr>
              <a:t>문서</a:t>
            </a:r>
            <a:endParaRPr lang="en-US" altLang="ko-KR" sz="200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-  DOM </a:t>
            </a:r>
            <a:r>
              <a:rPr lang="ko-KR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구조</a:t>
            </a: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,</a:t>
            </a:r>
            <a:r>
              <a:rPr lang="ko-KR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객체</a:t>
            </a: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( element ), </a:t>
            </a:r>
            <a:r>
              <a:rPr lang="ko-KR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속성</a:t>
            </a: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( property )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ko-KR" sz="1800" b="1" dirty="0" smtClean="0">
                <a:solidFill>
                  <a:srgbClr val="C00000"/>
                </a:solidFill>
                <a:latin typeface="+mj-ea"/>
                <a:ea typeface="+mj-ea"/>
              </a:rPr>
              <a:t>	&lt;html&gt;</a:t>
            </a:r>
          </a:p>
          <a:p>
            <a:pPr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rgbClr val="C00000"/>
                </a:solidFill>
                <a:latin typeface="+mj-ea"/>
                <a:ea typeface="+mj-ea"/>
              </a:rPr>
              <a:t>	</a:t>
            </a:r>
            <a:r>
              <a:rPr lang="en-US" altLang="ko-KR" sz="1800" b="1" dirty="0" smtClean="0">
                <a:solidFill>
                  <a:srgbClr val="C00000"/>
                </a:solidFill>
                <a:latin typeface="+mj-ea"/>
                <a:ea typeface="+mj-ea"/>
              </a:rPr>
              <a:t>	&lt;head&gt; … &lt;/head&gt;</a:t>
            </a:r>
          </a:p>
          <a:p>
            <a:pPr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rgbClr val="C00000"/>
                </a:solidFill>
                <a:latin typeface="+mj-ea"/>
                <a:ea typeface="+mj-ea"/>
              </a:rPr>
              <a:t>	</a:t>
            </a:r>
            <a:r>
              <a:rPr lang="en-US" altLang="ko-KR" sz="1800" b="1" dirty="0" smtClean="0">
                <a:solidFill>
                  <a:srgbClr val="C00000"/>
                </a:solidFill>
                <a:latin typeface="+mj-ea"/>
                <a:ea typeface="+mj-ea"/>
              </a:rPr>
              <a:t>	&lt;body&gt; </a:t>
            </a:r>
          </a:p>
          <a:p>
            <a:pPr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rgbClr val="C00000"/>
                </a:solidFill>
                <a:latin typeface="+mj-ea"/>
                <a:ea typeface="+mj-ea"/>
              </a:rPr>
              <a:t>	</a:t>
            </a:r>
            <a:r>
              <a:rPr lang="en-US" altLang="ko-KR" sz="1800" b="1" dirty="0" smtClean="0">
                <a:solidFill>
                  <a:srgbClr val="C00000"/>
                </a:solidFill>
                <a:latin typeface="+mj-ea"/>
                <a:ea typeface="+mj-ea"/>
              </a:rPr>
              <a:t>		&lt;p </a:t>
            </a:r>
            <a:r>
              <a:rPr lang="en-US" altLang="ko-KR" sz="1800" b="1" dirty="0" smtClean="0">
                <a:solidFill>
                  <a:srgbClr val="7030A0"/>
                </a:solidFill>
                <a:latin typeface="+mj-ea"/>
                <a:ea typeface="+mj-ea"/>
              </a:rPr>
              <a:t>property=‘value’ …</a:t>
            </a:r>
            <a:r>
              <a:rPr lang="en-US" altLang="ko-KR" sz="1800" b="1" dirty="0" smtClean="0">
                <a:solidFill>
                  <a:srgbClr val="C00000"/>
                </a:solidFill>
                <a:latin typeface="+mj-ea"/>
                <a:ea typeface="+mj-ea"/>
              </a:rPr>
              <a:t>&gt;…&lt;/p&gt;</a:t>
            </a:r>
          </a:p>
          <a:p>
            <a:pPr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rgbClr val="C00000"/>
                </a:solidFill>
                <a:latin typeface="+mj-ea"/>
                <a:ea typeface="+mj-ea"/>
              </a:rPr>
              <a:t>	</a:t>
            </a:r>
            <a:r>
              <a:rPr lang="en-US" altLang="ko-KR" sz="1800" b="1" dirty="0" smtClean="0">
                <a:solidFill>
                  <a:srgbClr val="C00000"/>
                </a:solidFill>
                <a:latin typeface="+mj-ea"/>
                <a:ea typeface="+mj-ea"/>
              </a:rPr>
              <a:t>	&lt;/body&gt;</a:t>
            </a:r>
          </a:p>
          <a:p>
            <a:pPr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rgbClr val="C00000"/>
                </a:solidFill>
                <a:latin typeface="+mj-ea"/>
                <a:ea typeface="+mj-ea"/>
              </a:rPr>
              <a:t>	</a:t>
            </a:r>
            <a:r>
              <a:rPr lang="en-US" altLang="ko-KR" sz="1800" b="1" dirty="0" smtClean="0">
                <a:solidFill>
                  <a:srgbClr val="C00000"/>
                </a:solidFill>
                <a:latin typeface="+mj-ea"/>
                <a:ea typeface="+mj-ea"/>
              </a:rPr>
              <a:t>&lt;/html&gt;</a:t>
            </a:r>
          </a:p>
          <a:p>
            <a:pPr>
              <a:lnSpc>
                <a:spcPct val="100000"/>
              </a:lnSpc>
              <a:buNone/>
            </a:pP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-  </a:t>
            </a:r>
            <a:r>
              <a:rPr lang="ko-KR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스타일 시트 </a:t>
            </a: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: CSS </a:t>
            </a:r>
          </a:p>
          <a:p>
            <a:pPr>
              <a:lnSpc>
                <a:spcPct val="100000"/>
              </a:lnSpc>
              <a:buNone/>
            </a:pP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-  </a:t>
            </a:r>
            <a:r>
              <a:rPr lang="ko-KR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자바 스크립트 </a:t>
            </a: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: Java Script</a:t>
            </a:r>
            <a:endParaRPr lang="en-US" altLang="ko-KR" sz="1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ko-KR" sz="2000" dirty="0" smtClean="0">
                <a:latin typeface="+mj-ea"/>
                <a:ea typeface="+mj-ea"/>
              </a:rPr>
              <a:t>2) SVG : Scalable Vector Graphics</a:t>
            </a:r>
          </a:p>
          <a:p>
            <a:pPr>
              <a:lnSpc>
                <a:spcPct val="100000"/>
              </a:lnSpc>
              <a:buNone/>
            </a:pPr>
            <a:r>
              <a:rPr lang="en-US" altLang="ko-KR" sz="2000" dirty="0" smtClean="0">
                <a:latin typeface="+mj-ea"/>
                <a:ea typeface="+mj-ea"/>
              </a:rPr>
              <a:t>3) </a:t>
            </a:r>
            <a:r>
              <a:rPr lang="ko-KR" altLang="en-US" sz="2000" dirty="0" smtClean="0">
                <a:latin typeface="+mj-ea"/>
                <a:ea typeface="+mj-ea"/>
              </a:rPr>
              <a:t>이벤트</a:t>
            </a:r>
            <a:endParaRPr lang="en-US" altLang="ko-KR" sz="2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762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141834" cy="432000"/>
          </a:xfrm>
        </p:spPr>
        <p:txBody>
          <a:bodyPr/>
          <a:lstStyle/>
          <a:p>
            <a:r>
              <a:rPr lang="en-US" altLang="ko-KR" b="1" smtClean="0">
                <a:latin typeface="맑은 고딕"/>
                <a:ea typeface="맑은 고딕"/>
                <a:cs typeface="JBold" pitchFamily="18" charset="-127"/>
              </a:rPr>
              <a:t>D3.js </a:t>
            </a:r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시각화 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14</a:t>
            </a:fld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24" y="898785"/>
            <a:ext cx="8239125" cy="581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타원형 설명선 3"/>
          <p:cNvSpPr/>
          <p:nvPr/>
        </p:nvSpPr>
        <p:spPr bwMode="gray">
          <a:xfrm>
            <a:off x="5384800" y="1046480"/>
            <a:ext cx="4257040" cy="1473200"/>
          </a:xfrm>
          <a:prstGeom prst="wedgeEllipseCallout">
            <a:avLst>
              <a:gd name="adj1" fmla="val -38600"/>
              <a:gd name="adj2" fmla="val 96146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  <a:round/>
            <a:headEnd/>
            <a:tailEnd type="triangle" w="med" len="med"/>
          </a:ln>
          <a:extLst/>
        </p:spPr>
        <p:txBody>
          <a:bodyPr lIns="0" tIns="0" rIns="0" bIns="0" rtlCol="0" anchor="ctr"/>
          <a:lstStyle/>
          <a:p>
            <a:pPr algn="ctr"/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http://www.db21.co.kr/vis/</a:t>
            </a:r>
          </a:p>
          <a:p>
            <a:pPr algn="ctr"/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JBold" pitchFamily="18" charset="-127"/>
            </a:endParaRPr>
          </a:p>
          <a:p>
            <a:pPr algn="ctr"/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[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시계열 데이터 시각화 예제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]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J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71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141834" cy="432000"/>
          </a:xfrm>
        </p:spPr>
        <p:txBody>
          <a:bodyPr/>
          <a:lstStyle/>
          <a:p>
            <a:r>
              <a:rPr lang="en-US" altLang="ko-KR" b="1" smtClean="0">
                <a:latin typeface="맑은 고딕"/>
                <a:ea typeface="맑은 고딕"/>
                <a:cs typeface="JBold" pitchFamily="18" charset="-127"/>
              </a:rPr>
              <a:t>D3.js </a:t>
            </a:r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시각화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7316" y="1484784"/>
            <a:ext cx="867645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altLang="ko-KR" sz="5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http://www.d3js.org</a:t>
            </a:r>
          </a:p>
          <a:p>
            <a:pPr algn="ctr">
              <a:lnSpc>
                <a:spcPct val="150000"/>
              </a:lnSpc>
              <a:buNone/>
            </a:pPr>
            <a:endParaRPr lang="en-US" altLang="ko-KR" sz="54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buNone/>
            </a:pP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https://github.com/mbostock/d3/wiki/Gallery </a:t>
            </a:r>
          </a:p>
          <a:p>
            <a:pPr algn="ctr">
              <a:lnSpc>
                <a:spcPct val="150000"/>
              </a:lnSpc>
            </a:pP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482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제목 2"/>
          <p:cNvSpPr>
            <a:spLocks/>
          </p:cNvSpPr>
          <p:nvPr/>
        </p:nvSpPr>
        <p:spPr bwMode="auto">
          <a:xfrm>
            <a:off x="812800" y="1736725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4400" smtClean="0">
                <a:solidFill>
                  <a:srgbClr val="000000"/>
                </a:solidFill>
              </a:rPr>
              <a:t>7.3 D3.js </a:t>
            </a:r>
            <a:r>
              <a:rPr lang="ko-KR" altLang="en-US" sz="4400" smtClean="0">
                <a:solidFill>
                  <a:srgbClr val="000000"/>
                </a:solidFill>
              </a:rPr>
              <a:t>실습</a:t>
            </a:r>
            <a:endParaRPr lang="en-US" altLang="ko-KR" sz="4400" smtClean="0">
              <a:solidFill>
                <a:srgbClr val="000000"/>
              </a:solidFill>
            </a:endParaRPr>
          </a:p>
        </p:txBody>
      </p:sp>
      <p:sp>
        <p:nvSpPr>
          <p:cNvPr id="205827" name="제목 2"/>
          <p:cNvSpPr>
            <a:spLocks/>
          </p:cNvSpPr>
          <p:nvPr/>
        </p:nvSpPr>
        <p:spPr bwMode="auto">
          <a:xfrm>
            <a:off x="415925" y="6334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3000" smtClean="0">
                <a:solidFill>
                  <a:srgbClr val="FFFFFF"/>
                </a:solidFill>
              </a:rPr>
              <a:t>Part VII : Visualization</a:t>
            </a:r>
            <a:endParaRPr lang="ko-KR" altLang="en-US" sz="3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75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141834" cy="432000"/>
          </a:xfrm>
        </p:spPr>
        <p:txBody>
          <a:bodyPr/>
          <a:lstStyle/>
          <a:p>
            <a:r>
              <a:rPr lang="en-US" altLang="ko-KR" b="1" smtClean="0">
                <a:latin typeface="맑은 고딕"/>
                <a:ea typeface="맑은 고딕"/>
                <a:cs typeface="JBold" pitchFamily="18" charset="-127"/>
              </a:rPr>
              <a:t>d3.js </a:t>
            </a:r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실습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17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038" y="979213"/>
            <a:ext cx="9399494" cy="326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240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실습 준비 </a:t>
            </a:r>
            <a:endParaRPr lang="en-US" altLang="ko-KR" sz="2400" dirty="0" smtClean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4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1</a:t>
            </a:r>
            <a:r>
              <a:rPr lang="en-US" altLang="ko-KR" sz="200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) </a:t>
            </a:r>
            <a:r>
              <a:rPr lang="ko-KR" altLang="en-US" sz="200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크롬 웹브라우저를 설치하세요</a:t>
            </a:r>
            <a:r>
              <a:rPr lang="en-US" altLang="ko-KR" sz="200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.</a:t>
            </a:r>
            <a:r>
              <a:rPr lang="ko-KR" altLang="en-US" sz="200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   </a:t>
            </a:r>
            <a:endParaRPr lang="en-US" altLang="ko-KR" sz="2000" dirty="0" smtClean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  </a:t>
            </a:r>
            <a:r>
              <a:rPr lang="en-US" altLang="ko-KR" sz="200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-  http://www.google.co.kr</a:t>
            </a: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 </a:t>
            </a:r>
            <a:endParaRPr lang="en-US" altLang="ko-KR" sz="2000" dirty="0" smtClean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2</a:t>
            </a:r>
            <a:r>
              <a:rPr lang="en-US" altLang="ko-KR" sz="200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) </a:t>
            </a:r>
            <a:r>
              <a:rPr lang="ko-KR" altLang="en-US" sz="200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다음 홈페이지에 접속하세요</a:t>
            </a:r>
            <a:r>
              <a:rPr lang="en-US" altLang="ko-KR" sz="200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.</a:t>
            </a:r>
            <a:endParaRPr lang="en-US" altLang="ko-KR" sz="2000" dirty="0" smtClean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2000" smtClean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-  http://</a:t>
            </a:r>
            <a:r>
              <a:rPr lang="en-US" sz="200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www.db21.co.kr/vis</a:t>
            </a:r>
            <a:r>
              <a:rPr lang="en-US" sz="240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/</a:t>
            </a:r>
            <a:endParaRPr lang="en-US" sz="2000" dirty="0">
              <a:solidFill>
                <a:prstClr val="black"/>
              </a:solidFill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989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141834" cy="432000"/>
          </a:xfrm>
        </p:spPr>
        <p:txBody>
          <a:bodyPr/>
          <a:lstStyle/>
          <a:p>
            <a:r>
              <a:rPr lang="en-US" altLang="ko-KR" b="1" smtClean="0">
                <a:latin typeface="맑은 고딕"/>
                <a:ea typeface="맑은 고딕"/>
                <a:cs typeface="JBold" pitchFamily="18" charset="-127"/>
              </a:rPr>
              <a:t>d3.js </a:t>
            </a:r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실습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18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038" y="1004067"/>
            <a:ext cx="9399494" cy="356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240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 텍스트 마이닝 실습 </a:t>
            </a:r>
            <a:endParaRPr lang="en-US" altLang="ko-KR" sz="2400" dirty="0" smtClean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4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1) </a:t>
            </a:r>
            <a:r>
              <a:rPr lang="ko-KR" altLang="en-US" sz="2000" dirty="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키워드 분석  </a:t>
            </a:r>
            <a:endParaRPr lang="en-US" altLang="ko-KR" sz="2000" dirty="0" smtClean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  -  </a:t>
            </a:r>
            <a:r>
              <a:rPr lang="ko-KR" altLang="en-US" sz="2000" dirty="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명사 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-&gt; Word Count </a:t>
            </a: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  -  </a:t>
            </a:r>
            <a:r>
              <a:rPr lang="ko-KR" altLang="en-US" sz="2000" dirty="0" err="1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트렌드</a:t>
            </a:r>
            <a:r>
              <a:rPr lang="ko-KR" altLang="en-US" sz="2000" dirty="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 분석 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: </a:t>
            </a:r>
            <a:r>
              <a:rPr lang="ko-KR" altLang="en-US" sz="2000" dirty="0" err="1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시계열</a:t>
            </a:r>
            <a:r>
              <a:rPr lang="ko-KR" altLang="en-US" sz="2000" dirty="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 데이터 시각화</a:t>
            </a:r>
            <a:endParaRPr lang="en-US" altLang="ko-KR" sz="2000" dirty="0" smtClean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2) </a:t>
            </a:r>
            <a:r>
              <a:rPr lang="ko-KR" altLang="en-US" sz="2000" dirty="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의미 분석 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: SNS </a:t>
            </a:r>
            <a:r>
              <a:rPr lang="ko-KR" altLang="en-US" sz="2000" dirty="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분석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( Social Network Analysis)</a:t>
            </a: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   -  </a:t>
            </a:r>
            <a:r>
              <a:rPr lang="ko-KR" altLang="en-US" sz="2000" dirty="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명사 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+ </a:t>
            </a:r>
            <a:r>
              <a:rPr lang="ko-KR" altLang="en-US" sz="2000" dirty="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형용사</a:t>
            </a:r>
            <a:endParaRPr lang="en-US" altLang="ko-KR" sz="2000" dirty="0" smtClean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   -  </a:t>
            </a:r>
            <a:r>
              <a:rPr lang="ko-KR" altLang="en-US" sz="2000" dirty="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다양한 시각화 기법</a:t>
            </a:r>
            <a:endParaRPr lang="en-US" sz="1800" dirty="0">
              <a:solidFill>
                <a:prstClr val="black"/>
              </a:solidFill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91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141834" cy="432000"/>
          </a:xfrm>
        </p:spPr>
        <p:txBody>
          <a:bodyPr/>
          <a:lstStyle/>
          <a:p>
            <a:r>
              <a:rPr lang="en-US" altLang="ko-KR" b="1" smtClean="0">
                <a:latin typeface="맑은 고딕"/>
                <a:ea typeface="맑은 고딕"/>
                <a:cs typeface="JBold" pitchFamily="18" charset="-127"/>
              </a:rPr>
              <a:t>d3.js </a:t>
            </a:r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실습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19</a:t>
            </a:fld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1632" y="1533168"/>
            <a:ext cx="7461859" cy="500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42038" y="949253"/>
            <a:ext cx="939949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240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 서비스 사례 </a:t>
            </a:r>
            <a:r>
              <a:rPr lang="en-US" altLang="ko-KR" sz="240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: </a:t>
            </a:r>
            <a:r>
              <a:rPr lang="ko-KR" altLang="en-US" sz="240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래디안</a:t>
            </a:r>
            <a:r>
              <a:rPr lang="en-US" altLang="ko-KR" sz="2400" dirty="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6(http://sm2net.co.kr)</a:t>
            </a:r>
          </a:p>
        </p:txBody>
      </p:sp>
    </p:spTree>
    <p:extLst>
      <p:ext uri="{BB962C8B-B14F-4D97-AF65-F5344CB8AC3E}">
        <p14:creationId xmlns:p14="http://schemas.microsoft.com/office/powerpoint/2010/main" val="363206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141834" cy="432000"/>
          </a:xfrm>
        </p:spPr>
        <p:txBody>
          <a:bodyPr/>
          <a:lstStyle/>
          <a:p>
            <a:r>
              <a:rPr lang="en-US" altLang="ko-KR" b="1" smtClean="0">
                <a:latin typeface="맑은 고딕"/>
                <a:ea typeface="맑은 고딕"/>
                <a:cs typeface="JBold" pitchFamily="18" charset="-127"/>
              </a:rPr>
              <a:t>1. </a:t>
            </a:r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시각화 도구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2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976662"/>
            <a:ext cx="8676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ko-KR" altLang="en-US" sz="2000" smtClean="0">
                <a:solidFill>
                  <a:srgbClr val="000000"/>
                </a:solidFill>
                <a:latin typeface="맑은 고딕"/>
                <a:ea typeface="맑은 고딕"/>
              </a:rPr>
              <a:t>다양한 도구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1592796"/>
            <a:ext cx="5381625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73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141834" cy="432000"/>
          </a:xfrm>
        </p:spPr>
        <p:txBody>
          <a:bodyPr/>
          <a:lstStyle/>
          <a:p>
            <a:r>
              <a:rPr lang="en-US" altLang="ko-KR" b="1" smtClean="0">
                <a:latin typeface="맑은 고딕"/>
                <a:ea typeface="맑은 고딕"/>
                <a:cs typeface="JBold" pitchFamily="18" charset="-127"/>
              </a:rPr>
              <a:t>d3.js </a:t>
            </a:r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실습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20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8042" y="959466"/>
            <a:ext cx="9399494" cy="504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240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 실습 프로세스</a:t>
            </a:r>
            <a:endParaRPr lang="en-US" altLang="ko-KR" sz="2400" smtClean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</a:pPr>
            <a:endParaRPr lang="en-US" altLang="ko-KR" sz="2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0" smtClean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lang="ko-KR" altLang="en-US" sz="2000" b="0" smtClean="0">
                <a:solidFill>
                  <a:prstClr val="black"/>
                </a:solidFill>
                <a:latin typeface="맑은 고딕"/>
                <a:ea typeface="맑은 고딕"/>
              </a:rPr>
              <a:t>네이버 </a:t>
            </a:r>
            <a:r>
              <a:rPr lang="en-US" altLang="ko-KR" sz="2000" b="0" smtClean="0">
                <a:solidFill>
                  <a:prstClr val="black"/>
                </a:solidFill>
                <a:latin typeface="맑은 고딕"/>
                <a:ea typeface="맑은 고딕"/>
              </a:rPr>
              <a:t>or</a:t>
            </a:r>
            <a:r>
              <a:rPr lang="ko-KR" altLang="en-US" sz="2000" b="0" smtClean="0">
                <a:solidFill>
                  <a:prstClr val="black"/>
                </a:solidFill>
                <a:latin typeface="맑은 고딕"/>
                <a:ea typeface="맑은 고딕"/>
              </a:rPr>
              <a:t> 뉴스 </a:t>
            </a:r>
            <a:r>
              <a:rPr lang="en-US" altLang="ko-KR" sz="2000" b="0" smtClean="0">
                <a:solidFill>
                  <a:prstClr val="black"/>
                </a:solidFill>
                <a:latin typeface="맑은 고딕"/>
                <a:ea typeface="맑은 고딕"/>
              </a:rPr>
              <a:t>: [</a:t>
            </a:r>
            <a:r>
              <a:rPr lang="ko-KR" altLang="en-US" sz="2000" b="0" smtClean="0">
                <a:solidFill>
                  <a:prstClr val="black"/>
                </a:solidFill>
                <a:latin typeface="맑은 고딕"/>
                <a:ea typeface="맑은 고딕"/>
              </a:rPr>
              <a:t>원하는 키워드</a:t>
            </a:r>
            <a:r>
              <a:rPr lang="en-US" altLang="ko-KR" sz="2000" b="0" smtClean="0">
                <a:solidFill>
                  <a:prstClr val="black"/>
                </a:solidFill>
                <a:latin typeface="맑은 고딕"/>
                <a:ea typeface="맑은 고딕"/>
              </a:rPr>
              <a:t>] </a:t>
            </a:r>
            <a:r>
              <a:rPr lang="ko-KR" altLang="en-US" sz="2000" b="0" smtClean="0">
                <a:solidFill>
                  <a:prstClr val="black"/>
                </a:solidFill>
                <a:latin typeface="맑은 고딕"/>
                <a:ea typeface="맑은 고딕"/>
              </a:rPr>
              <a:t>입력</a:t>
            </a:r>
            <a:endParaRPr lang="en-US" altLang="ko-KR" sz="2000" b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b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0" smtClean="0">
                <a:solidFill>
                  <a:prstClr val="black"/>
                </a:solidFill>
                <a:latin typeface="맑은 고딕"/>
                <a:ea typeface="맑은 고딕"/>
              </a:rPr>
              <a:t>2.[</a:t>
            </a:r>
            <a:r>
              <a:rPr lang="ko-KR" altLang="en-US" sz="2000" b="0" smtClean="0">
                <a:solidFill>
                  <a:prstClr val="black"/>
                </a:solidFill>
                <a:latin typeface="맑은 고딕"/>
                <a:ea typeface="맑은 고딕"/>
              </a:rPr>
              <a:t>키보드</a:t>
            </a:r>
            <a:r>
              <a:rPr lang="en-US" altLang="ko-KR" sz="2000" b="0">
                <a:solidFill>
                  <a:prstClr val="black"/>
                </a:solidFill>
                <a:latin typeface="맑은 고딕"/>
                <a:ea typeface="맑은 고딕"/>
              </a:rPr>
              <a:t>]</a:t>
            </a:r>
            <a:r>
              <a:rPr lang="en-US" altLang="ko-KR" sz="2000" b="0" smtClean="0">
                <a:solidFill>
                  <a:prstClr val="black"/>
                </a:solidFill>
                <a:latin typeface="맑은 고딕"/>
                <a:ea typeface="맑은 고딕"/>
              </a:rPr>
              <a:t>Ctrl+A : </a:t>
            </a:r>
            <a:r>
              <a:rPr lang="ko-KR" altLang="en-US" sz="2000" b="0" smtClean="0">
                <a:solidFill>
                  <a:prstClr val="black"/>
                </a:solidFill>
                <a:latin typeface="맑은 고딕"/>
                <a:ea typeface="맑은 고딕"/>
              </a:rPr>
              <a:t>선택</a:t>
            </a:r>
            <a:endParaRPr lang="en-US" altLang="ko-KR" sz="2000" b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b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0" smtClean="0">
                <a:solidFill>
                  <a:prstClr val="black"/>
                </a:solidFill>
                <a:latin typeface="맑은 고딕"/>
                <a:ea typeface="맑은 고딕"/>
              </a:rPr>
              <a:t>3.[</a:t>
            </a:r>
            <a:r>
              <a:rPr lang="ko-KR" altLang="en-US" sz="2000" b="0" smtClean="0">
                <a:solidFill>
                  <a:prstClr val="black"/>
                </a:solidFill>
                <a:latin typeface="맑은 고딕"/>
                <a:ea typeface="맑은 고딕"/>
              </a:rPr>
              <a:t>키보드</a:t>
            </a:r>
            <a:r>
              <a:rPr lang="en-US" altLang="ko-KR" sz="2000" b="0" smtClean="0">
                <a:solidFill>
                  <a:prstClr val="black"/>
                </a:solidFill>
                <a:latin typeface="맑은 고딕"/>
                <a:ea typeface="맑은 고딕"/>
              </a:rPr>
              <a:t>]Ctrl+C : </a:t>
            </a:r>
            <a:r>
              <a:rPr lang="ko-KR" altLang="en-US" sz="2000" b="0" smtClean="0">
                <a:solidFill>
                  <a:prstClr val="black"/>
                </a:solidFill>
                <a:latin typeface="맑은 고딕"/>
                <a:ea typeface="맑은 고딕"/>
              </a:rPr>
              <a:t>복사</a:t>
            </a:r>
            <a:endParaRPr lang="en-US" altLang="ko-KR" sz="2000" b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b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0" smtClean="0">
                <a:solidFill>
                  <a:prstClr val="black"/>
                </a:solidFill>
                <a:latin typeface="맑은 고딕"/>
                <a:ea typeface="맑은 고딕"/>
              </a:rPr>
              <a:t>4.</a:t>
            </a:r>
            <a:r>
              <a:rPr lang="ko-KR" altLang="en-US" sz="2000" b="0" smtClean="0">
                <a:solidFill>
                  <a:prstClr val="black"/>
                </a:solidFill>
                <a:latin typeface="맑은 고딕"/>
                <a:ea typeface="맑은 고딕"/>
              </a:rPr>
              <a:t>실습 홈페이지</a:t>
            </a:r>
            <a:r>
              <a:rPr lang="en-US" altLang="ko-KR" sz="2000" b="0" smtClean="0">
                <a:solidFill>
                  <a:prstClr val="black"/>
                </a:solidFill>
                <a:latin typeface="맑은 고딕"/>
                <a:ea typeface="맑은 고딕"/>
              </a:rPr>
              <a:t> [Word Cloud] </a:t>
            </a:r>
            <a:r>
              <a:rPr lang="ko-KR" altLang="en-US" sz="2000" b="0" smtClean="0">
                <a:solidFill>
                  <a:prstClr val="black"/>
                </a:solidFill>
                <a:latin typeface="맑은 고딕"/>
                <a:ea typeface="맑은 고딕"/>
              </a:rPr>
              <a:t>링크를 클릭하세요</a:t>
            </a:r>
            <a:r>
              <a:rPr lang="en-US" altLang="ko-KR" sz="2000" b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b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0" smtClean="0">
                <a:solidFill>
                  <a:prstClr val="black"/>
                </a:solidFill>
                <a:latin typeface="맑은 고딕"/>
                <a:ea typeface="맑은 고딕"/>
              </a:rPr>
              <a:t>5.[</a:t>
            </a:r>
            <a:r>
              <a:rPr lang="ko-KR" altLang="en-US" sz="2000" b="0">
                <a:solidFill>
                  <a:prstClr val="black"/>
                </a:solidFill>
                <a:latin typeface="맑은 고딕"/>
                <a:ea typeface="맑은 고딕"/>
              </a:rPr>
              <a:t>키보드</a:t>
            </a:r>
            <a:r>
              <a:rPr lang="en-US" altLang="ko-KR" sz="2000" b="0">
                <a:solidFill>
                  <a:prstClr val="black"/>
                </a:solidFill>
                <a:latin typeface="맑은 고딕"/>
                <a:ea typeface="맑은 고딕"/>
              </a:rPr>
              <a:t>]</a:t>
            </a:r>
            <a:r>
              <a:rPr lang="en-US" altLang="ko-KR" sz="2000" b="0" smtClean="0">
                <a:solidFill>
                  <a:prstClr val="black"/>
                </a:solidFill>
                <a:latin typeface="맑은 고딕"/>
                <a:ea typeface="맑은 고딕"/>
              </a:rPr>
              <a:t>Ctrl+V </a:t>
            </a:r>
            <a:r>
              <a:rPr lang="en-US" altLang="ko-KR" sz="2000" b="0">
                <a:solidFill>
                  <a:prstClr val="black"/>
                </a:solidFill>
                <a:latin typeface="맑은 고딕"/>
                <a:ea typeface="맑은 고딕"/>
              </a:rPr>
              <a:t>: </a:t>
            </a:r>
            <a:r>
              <a:rPr lang="ko-KR" altLang="en-US" sz="2000" b="0" smtClean="0">
                <a:solidFill>
                  <a:prstClr val="black"/>
                </a:solidFill>
                <a:latin typeface="맑은 고딕"/>
                <a:ea typeface="맑은 고딕"/>
              </a:rPr>
              <a:t>붙여넣기</a:t>
            </a:r>
            <a:endParaRPr lang="en-US" altLang="ko-KR" sz="2000" b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b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0" smtClean="0">
                <a:solidFill>
                  <a:prstClr val="black"/>
                </a:solidFill>
                <a:latin typeface="맑은 고딕"/>
                <a:ea typeface="맑은 고딕"/>
              </a:rPr>
              <a:t>6.[</a:t>
            </a:r>
            <a:r>
              <a:rPr lang="ko-KR" altLang="en-US" sz="2000" b="0" smtClean="0">
                <a:solidFill>
                  <a:prstClr val="black"/>
                </a:solidFill>
                <a:latin typeface="맑은 고딕"/>
                <a:ea typeface="맑은 고딕"/>
              </a:rPr>
              <a:t>실행</a:t>
            </a:r>
            <a:r>
              <a:rPr lang="en-US" altLang="ko-KR" sz="2000" b="0" smtClean="0">
                <a:solidFill>
                  <a:prstClr val="black"/>
                </a:solidFill>
                <a:latin typeface="맑은 고딕"/>
                <a:ea typeface="맑은 고딕"/>
              </a:rPr>
              <a:t>] </a:t>
            </a:r>
            <a:endParaRPr lang="en-US" altLang="ko-KR" sz="200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8722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141834" cy="432000"/>
          </a:xfrm>
        </p:spPr>
        <p:txBody>
          <a:bodyPr/>
          <a:lstStyle/>
          <a:p>
            <a:r>
              <a:rPr lang="en-US" altLang="ko-KR" b="1" smtClean="0">
                <a:latin typeface="맑은 고딕"/>
                <a:ea typeface="맑은 고딕"/>
                <a:cs typeface="JBold" pitchFamily="18" charset="-127"/>
              </a:rPr>
              <a:t>d3.js </a:t>
            </a:r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실습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21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038" y="1012664"/>
            <a:ext cx="939949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240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2400" smtClean="0">
                <a:solidFill>
                  <a:prstClr val="black"/>
                </a:solidFill>
                <a:latin typeface="맑은 고딕"/>
                <a:ea typeface="맑은 고딕"/>
              </a:rPr>
              <a:t>네트워크 </a:t>
            </a:r>
            <a:r>
              <a:rPr lang="ko-KR" altLang="en-US" sz="2400">
                <a:solidFill>
                  <a:prstClr val="black"/>
                </a:solidFill>
                <a:latin typeface="맑은 고딕"/>
                <a:ea typeface="맑은 고딕"/>
              </a:rPr>
              <a:t>분석 실습</a:t>
            </a:r>
            <a:endParaRPr lang="en-US" altLang="ko-KR" sz="2400">
              <a:solidFill>
                <a:prstClr val="black"/>
              </a:solidFill>
              <a:latin typeface="맑은 고딕"/>
              <a:ea typeface="맑은 고딕"/>
            </a:endParaRP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</a:pPr>
            <a:endParaRPr lang="en-US" altLang="ko-KR" sz="2400">
              <a:solidFill>
                <a:prstClr val="black"/>
              </a:solidFill>
              <a:latin typeface="맑은 고딕"/>
              <a:ea typeface="맑은 고딕"/>
            </a:endParaRP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>
                <a:solidFill>
                  <a:prstClr val="black"/>
                </a:solidFill>
                <a:latin typeface="맑은 고딕"/>
                <a:ea typeface="맑은 고딕"/>
              </a:rPr>
              <a:t>1.</a:t>
            </a:r>
            <a:r>
              <a:rPr lang="ko-KR" altLang="en-US" sz="2000">
                <a:solidFill>
                  <a:prstClr val="black"/>
                </a:solidFill>
                <a:latin typeface="맑은 고딕"/>
                <a:ea typeface="맑은 고딕"/>
              </a:rPr>
              <a:t>실습 홈페이지</a:t>
            </a:r>
            <a:r>
              <a:rPr lang="en-US" altLang="ko-KR" sz="2000">
                <a:solidFill>
                  <a:prstClr val="black"/>
                </a:solidFill>
                <a:latin typeface="맑은 고딕"/>
                <a:ea typeface="맑은 고딕"/>
              </a:rPr>
              <a:t> [Network Visualization] </a:t>
            </a:r>
            <a:r>
              <a:rPr lang="ko-KR" altLang="en-US" sz="2000">
                <a:solidFill>
                  <a:prstClr val="black"/>
                </a:solidFill>
                <a:latin typeface="맑은 고딕"/>
                <a:ea typeface="맑은 고딕"/>
              </a:rPr>
              <a:t>링크를 클릭하세요</a:t>
            </a:r>
            <a:r>
              <a:rPr lang="en-US" altLang="ko-KR" sz="200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>
              <a:solidFill>
                <a:prstClr val="black"/>
              </a:solidFill>
              <a:latin typeface="맑은 고딕"/>
              <a:ea typeface="맑은 고딕"/>
            </a:endParaRP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>
                <a:solidFill>
                  <a:prstClr val="black"/>
                </a:solidFill>
                <a:latin typeface="맑은 고딕"/>
                <a:ea typeface="맑은 고딕"/>
              </a:rPr>
              <a:t>2.</a:t>
            </a:r>
            <a:r>
              <a:rPr lang="ko-KR" altLang="en-US" sz="2000">
                <a:solidFill>
                  <a:prstClr val="black"/>
                </a:solidFill>
                <a:latin typeface="맑은 고딕"/>
                <a:ea typeface="맑은 고딕"/>
              </a:rPr>
              <a:t>직접 링크 들어가서 실행해보기</a:t>
            </a:r>
            <a:endParaRPr lang="en-US" altLang="ko-KR" sz="20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1527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141834" cy="432000"/>
          </a:xfrm>
        </p:spPr>
        <p:txBody>
          <a:bodyPr/>
          <a:lstStyle/>
          <a:p>
            <a:r>
              <a:rPr lang="en-US" altLang="ko-KR" b="1" smtClean="0">
                <a:latin typeface="맑은 고딕"/>
                <a:ea typeface="맑은 고딕"/>
                <a:cs typeface="JBold" pitchFamily="18" charset="-127"/>
              </a:rPr>
              <a:t>d3.js </a:t>
            </a:r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실습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22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038" y="976660"/>
            <a:ext cx="939949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240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 갭마인더 체험</a:t>
            </a:r>
            <a:endParaRPr lang="en-US" altLang="ko-KR" sz="2400">
              <a:solidFill>
                <a:prstClr val="black"/>
              </a:solidFill>
              <a:latin typeface="맑은 고딕"/>
              <a:ea typeface="맑은 고딕"/>
            </a:endParaRP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</a:pPr>
            <a:endParaRPr lang="en-US" altLang="ko-KR" sz="2400">
              <a:solidFill>
                <a:prstClr val="black"/>
              </a:solidFill>
              <a:latin typeface="맑은 고딕"/>
              <a:ea typeface="맑은 고딕"/>
            </a:endParaRP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>
                <a:solidFill>
                  <a:prstClr val="black"/>
                </a:solidFill>
                <a:latin typeface="맑은 고딕"/>
                <a:ea typeface="맑은 고딕"/>
              </a:rPr>
              <a:t>1.</a:t>
            </a:r>
            <a:r>
              <a:rPr lang="ko-KR" altLang="en-US" sz="2000">
                <a:solidFill>
                  <a:prstClr val="black"/>
                </a:solidFill>
                <a:latin typeface="맑은 고딕"/>
                <a:ea typeface="맑은 고딕"/>
              </a:rPr>
              <a:t>실습 홈페이지</a:t>
            </a:r>
            <a:r>
              <a:rPr lang="en-US" altLang="ko-KR" sz="200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2000" smtClean="0">
                <a:solidFill>
                  <a:prstClr val="black"/>
                </a:solidFill>
                <a:latin typeface="맑은 고딕"/>
                <a:ea typeface="맑은 고딕"/>
              </a:rPr>
              <a:t>[GapMinder] </a:t>
            </a:r>
            <a:r>
              <a:rPr lang="ko-KR" altLang="en-US" sz="2000">
                <a:solidFill>
                  <a:prstClr val="black"/>
                </a:solidFill>
                <a:latin typeface="맑은 고딕"/>
                <a:ea typeface="맑은 고딕"/>
              </a:rPr>
              <a:t>링크를 클릭하세요</a:t>
            </a:r>
            <a:r>
              <a:rPr lang="en-US" altLang="ko-KR" sz="200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>
              <a:solidFill>
                <a:prstClr val="black"/>
              </a:solidFill>
              <a:latin typeface="맑은 고딕"/>
              <a:ea typeface="맑은 고딕"/>
            </a:endParaRP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>
                <a:solidFill>
                  <a:prstClr val="black"/>
                </a:solidFill>
                <a:latin typeface="맑은 고딕"/>
                <a:ea typeface="맑은 고딕"/>
              </a:rPr>
              <a:t>2.</a:t>
            </a:r>
            <a:r>
              <a:rPr lang="ko-KR" altLang="en-US" sz="2000">
                <a:solidFill>
                  <a:prstClr val="black"/>
                </a:solidFill>
                <a:latin typeface="맑은 고딕"/>
                <a:ea typeface="맑은 고딕"/>
              </a:rPr>
              <a:t>직접 링크 들어가서 실행해보기</a:t>
            </a:r>
            <a:endParaRPr lang="en-US" altLang="ko-KR" sz="20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6314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141834" cy="432000"/>
          </a:xfrm>
        </p:spPr>
        <p:txBody>
          <a:bodyPr/>
          <a:lstStyle/>
          <a:p>
            <a:r>
              <a:rPr lang="en-US" altLang="ko-KR" b="1" smtClean="0">
                <a:latin typeface="맑은 고딕"/>
                <a:ea typeface="맑은 고딕"/>
                <a:cs typeface="JBold" pitchFamily="18" charset="-127"/>
              </a:rPr>
              <a:t>d3.js </a:t>
            </a:r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실습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23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038" y="949253"/>
            <a:ext cx="939949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240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 텍스트 마이닝 </a:t>
            </a:r>
            <a:r>
              <a:rPr lang="en-US" altLang="ko-KR" sz="240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: http</a:t>
            </a:r>
            <a:r>
              <a:rPr lang="en-US" altLang="ko-KR" sz="24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://</a:t>
            </a:r>
            <a:r>
              <a:rPr lang="en-US" altLang="ko-KR" sz="2400" dirty="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dataaddict.fr/prenoms/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859" y="1510886"/>
            <a:ext cx="6474719" cy="483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613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ko-KR" altLang="en-US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6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ko-KR" altLang="en-US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ko-KR" altLang="en-US" sz="3600" smtClean="0"/>
              <a:t>감사합니다</a:t>
            </a:r>
            <a:r>
              <a:rPr lang="en-US" altLang="ko-KR" sz="3600" smtClean="0"/>
              <a:t>.</a:t>
            </a:r>
          </a:p>
          <a:p>
            <a:pPr algn="ctr">
              <a:buFontTx/>
              <a:buNone/>
            </a:pP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132616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141834" cy="432000"/>
          </a:xfrm>
        </p:spPr>
        <p:txBody>
          <a:bodyPr/>
          <a:lstStyle/>
          <a:p>
            <a:r>
              <a:rPr lang="en-US" altLang="ko-KR" b="1" smtClean="0">
                <a:latin typeface="맑은 고딕"/>
                <a:ea typeface="맑은 고딕"/>
                <a:cs typeface="JBold" pitchFamily="18" charset="-127"/>
              </a:rPr>
              <a:t>2. </a:t>
            </a:r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시각화 고려사항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3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976662"/>
            <a:ext cx="8676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ko-KR" sz="2000" smtClean="0">
                <a:solidFill>
                  <a:srgbClr val="000000"/>
                </a:solidFill>
                <a:latin typeface="맑은 고딕"/>
                <a:ea typeface="맑은 고딕"/>
              </a:rPr>
              <a:t>1) </a:t>
            </a:r>
            <a:r>
              <a:rPr lang="ko-KR" altLang="en-US" sz="2000" smtClean="0">
                <a:solidFill>
                  <a:srgbClr val="000000"/>
                </a:solidFill>
                <a:latin typeface="맑은 고딕"/>
                <a:ea typeface="맑은 고딕"/>
              </a:rPr>
              <a:t>시각화 요소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84784"/>
            <a:ext cx="8496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marR="0" lvl="1" indent="-4572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Data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62800" marR="0" lvl="1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 - </a:t>
            </a:r>
            <a:r>
              <a:rPr kumimoji="0" lang="en-US" altLang="ko-KR" sz="1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t>Data Source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262800" marR="0" lvl="1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- </a:t>
            </a:r>
            <a:r>
              <a:rPr kumimoji="0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Data Structure(1)</a:t>
            </a:r>
            <a:endParaRPr kumimoji="0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  <a:p>
            <a:pPr marL="262800" marR="0" lvl="1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- ETL</a:t>
            </a:r>
          </a:p>
          <a:p>
            <a:pPr marL="262800" marR="0" lvl="1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-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데이터 전처리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/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조작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720000" marR="0" lvl="1" indent="-4572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활용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/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서비스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62800" marR="0" lvl="1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- Reporting</a:t>
            </a:r>
          </a:p>
          <a:p>
            <a:pPr marL="262800" marR="0" lvl="1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- Publishing</a:t>
            </a:r>
          </a:p>
          <a:p>
            <a:pPr marL="262800" marR="0" lvl="1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- </a:t>
            </a:r>
            <a:r>
              <a:rPr kumimoji="0" lang="en-US" altLang="ko-K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Appication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Service</a:t>
            </a:r>
          </a:p>
          <a:p>
            <a:pPr marL="262800" marR="0" lvl="1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 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 - </a:t>
            </a:r>
            <a:r>
              <a:rPr kumimoji="0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Web Service(2)</a:t>
            </a:r>
            <a:endParaRPr kumimoji="0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1171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141834" cy="432000"/>
          </a:xfrm>
        </p:spPr>
        <p:txBody>
          <a:bodyPr/>
          <a:lstStyle/>
          <a:p>
            <a:r>
              <a:rPr lang="en-US" altLang="ko-KR" b="1">
                <a:cs typeface="JBold" pitchFamily="18" charset="-127"/>
              </a:rPr>
              <a:t>2. </a:t>
            </a:r>
            <a:r>
              <a:rPr lang="ko-KR" altLang="en-US" b="1">
                <a:cs typeface="JBold" pitchFamily="18" charset="-127"/>
              </a:rPr>
              <a:t>시각화 고려사항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4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976662"/>
            <a:ext cx="8676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ko-KR" sz="2000" smtClean="0">
                <a:solidFill>
                  <a:srgbClr val="000000"/>
                </a:solidFill>
                <a:latin typeface="맑은 고딕"/>
                <a:ea typeface="맑은 고딕"/>
              </a:rPr>
              <a:t>2) Data Structure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84784"/>
            <a:ext cx="849694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marR="0" lvl="1" indent="-4572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정형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데이터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62800" marR="0" lvl="1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- </a:t>
            </a:r>
            <a:r>
              <a:rPr kumimoji="0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시스템별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고유 테이블 구조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 DB, Excel, Text File ….</a:t>
            </a:r>
          </a:p>
          <a:p>
            <a:pPr marL="262800" marR="0" lvl="1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-&gt;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레코드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/</a:t>
            </a:r>
            <a:r>
              <a:rPr kumimoji="0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컬럼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분리자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 CSV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형식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, Tab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이나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‘,’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로 분리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</a:p>
          <a:p>
            <a:pPr marL="720000" marR="0" lvl="1" indent="-4572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비정형 데이터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62800" marR="0" lvl="1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- HTML, Text : WEB / SNS / Document  … </a:t>
            </a:r>
          </a:p>
          <a:p>
            <a:pPr marL="262800" marR="0" lvl="1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-&gt; Programming </a:t>
            </a:r>
          </a:p>
          <a:p>
            <a:pPr marL="720000" marR="0" lvl="1" indent="-4572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준정형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데이터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62800" marR="0" lvl="1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- XML, JSON, Log Format : WEB, </a:t>
            </a:r>
            <a:r>
              <a:rPr kumimoji="0" lang="en-US" altLang="ko-K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Hadoop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</a:t>
            </a:r>
            <a:r>
              <a:rPr kumimoji="0" lang="en-US" altLang="ko-K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HBase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</a:t>
            </a:r>
          </a:p>
          <a:p>
            <a:pPr marL="262800" marR="0" lvl="1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-&gt; XML Parser, JSON Parser,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전처리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1171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141834" cy="432000"/>
          </a:xfrm>
        </p:spPr>
        <p:txBody>
          <a:bodyPr/>
          <a:lstStyle/>
          <a:p>
            <a:r>
              <a:rPr lang="en-US" altLang="ko-KR" b="1">
                <a:cs typeface="JBold" pitchFamily="18" charset="-127"/>
              </a:rPr>
              <a:t>2. </a:t>
            </a:r>
            <a:r>
              <a:rPr lang="ko-KR" altLang="en-US" b="1">
                <a:cs typeface="JBold" pitchFamily="18" charset="-127"/>
              </a:rPr>
              <a:t>시각화 고려사항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976662"/>
            <a:ext cx="8676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ko-KR" sz="2000" smtClean="0">
                <a:solidFill>
                  <a:srgbClr val="000000"/>
                </a:solidFill>
                <a:latin typeface="맑은 고딕"/>
                <a:ea typeface="맑은 고딕"/>
              </a:rPr>
              <a:t>3) Web/Mobile Service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84784"/>
            <a:ext cx="849694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marR="0" lvl="1" indent="-4572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Programming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Language</a:t>
            </a:r>
          </a:p>
          <a:p>
            <a:pPr marL="262800" marR="0" lvl="1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- Python</a:t>
            </a:r>
          </a:p>
          <a:p>
            <a:pPr marL="262800" marR="0" lvl="1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- PHP : GD Graphic Library</a:t>
            </a:r>
          </a:p>
          <a:p>
            <a:pPr marL="262800" marR="0" lvl="1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- </a:t>
            </a:r>
            <a:r>
              <a:rPr kumimoji="0" lang="ko-KR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플래쉬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액션스크립트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62800" marR="0" lvl="1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- Others : JSP, </a:t>
            </a:r>
            <a:r>
              <a:rPr kumimoji="0" lang="ko-KR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닷넷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…..</a:t>
            </a:r>
          </a:p>
          <a:p>
            <a:pPr marL="720000" marR="0" lvl="1" indent="-4572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Client Side(</a:t>
            </a:r>
            <a:r>
              <a:rPr kumimoji="0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웹브라우저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</a:t>
            </a:r>
          </a:p>
          <a:p>
            <a:pPr marL="262800" marR="0" lvl="1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- HTML/CSS</a:t>
            </a:r>
            <a:r>
              <a:rPr kumimoji="0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, HTML5(Canvas, Node.js, …)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62800" marR="0" lvl="1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- JavaScript : </a:t>
            </a:r>
            <a:r>
              <a:rPr kumimoji="0" lang="en-US" altLang="ko-K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Jquery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, </a:t>
            </a:r>
            <a:r>
              <a:rPr kumimoji="0" lang="en-US" altLang="ko-K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Protovis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http://vis.stanford.edu/protovis/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</a:t>
            </a:r>
          </a:p>
          <a:p>
            <a:pPr marL="262800" marR="0" lvl="1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</a:t>
            </a:r>
            <a:r>
              <a:rPr kumimoji="0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InfoVis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3"/>
              </a:rPr>
              <a:t>http://philogb.github.io/jit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3"/>
              </a:rPr>
              <a:t>/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</a:t>
            </a:r>
          </a:p>
          <a:p>
            <a:pPr marL="262800" marR="0" lvl="1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</a:t>
            </a:r>
            <a:r>
              <a:rPr kumimoji="0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구글차트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4"/>
              </a:rPr>
              <a:t>http://code.google.com/apis/chart/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  </a:t>
            </a:r>
          </a:p>
          <a:p>
            <a:pPr marL="262800" marR="0" lvl="1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- X-Internet Tag : Curl</a:t>
            </a:r>
          </a:p>
        </p:txBody>
      </p:sp>
    </p:spTree>
    <p:extLst>
      <p:ext uri="{BB962C8B-B14F-4D97-AF65-F5344CB8AC3E}">
        <p14:creationId xmlns:p14="http://schemas.microsoft.com/office/powerpoint/2010/main" val="131171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141834" cy="432000"/>
          </a:xfrm>
        </p:spPr>
        <p:txBody>
          <a:bodyPr/>
          <a:lstStyle/>
          <a:p>
            <a:r>
              <a:rPr lang="en-US" altLang="ko-KR" b="1" smtClean="0">
                <a:latin typeface="맑은 고딕"/>
                <a:ea typeface="맑은 고딕"/>
                <a:cs typeface="JBold" pitchFamily="18" charset="-127"/>
              </a:rPr>
              <a:t>3. R Visualization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6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04328" y="1016732"/>
            <a:ext cx="8293088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smtClean="0">
                <a:solidFill>
                  <a:prstClr val="black"/>
                </a:solidFill>
                <a:latin typeface="+mn-lt"/>
                <a:ea typeface="굴림" pitchFamily="50" charset="-127"/>
              </a:rPr>
              <a:t>R Visualization</a:t>
            </a:r>
            <a:endParaRPr kumimoji="0" lang="en-US" altLang="ko-KR" sz="2000">
              <a:solidFill>
                <a:prstClr val="black"/>
              </a:solidFill>
              <a:latin typeface="+mn-lt"/>
              <a:ea typeface="굴림" pitchFamily="50" charset="-127"/>
            </a:endParaRPr>
          </a:p>
          <a:p>
            <a:pPr marL="262800" lvl="1" fontAlgn="auto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0" lang="en-US" altLang="ko-KR" sz="1600" b="0">
                <a:solidFill>
                  <a:prstClr val="black"/>
                </a:solidFill>
                <a:latin typeface="맑은 고딕"/>
                <a:ea typeface="맑은 고딕"/>
              </a:rPr>
              <a:t>R</a:t>
            </a:r>
            <a:r>
              <a:rPr kumimoji="0" lang="ko-KR" altLang="en-US" sz="1600" b="0">
                <a:solidFill>
                  <a:prstClr val="black"/>
                </a:solidFill>
                <a:latin typeface="맑은 고딕"/>
                <a:ea typeface="맑은 고딕"/>
              </a:rPr>
              <a:t>의 가장 큰 강점이 바로 </a:t>
            </a:r>
            <a:r>
              <a:rPr kumimoji="0" lang="en-US" altLang="ko-KR" sz="1600" b="0">
                <a:solidFill>
                  <a:prstClr val="black"/>
                </a:solidFill>
                <a:latin typeface="맑은 고딕"/>
                <a:ea typeface="맑은 고딕"/>
              </a:rPr>
              <a:t>Visualization</a:t>
            </a:r>
          </a:p>
          <a:p>
            <a:pPr marL="262800" lvl="1" fontAlgn="auto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0" lang="ko-KR" altLang="en-US" sz="1600" b="0">
                <a:solidFill>
                  <a:prstClr val="black"/>
                </a:solidFill>
                <a:latin typeface="맑은 고딕"/>
                <a:ea typeface="맑은 고딕"/>
              </a:rPr>
              <a:t>기본 패키지인 </a:t>
            </a:r>
            <a:r>
              <a:rPr kumimoji="0" lang="en-US" altLang="ko-KR" sz="1600" b="0">
                <a:solidFill>
                  <a:prstClr val="black"/>
                </a:solidFill>
                <a:latin typeface="맑은 고딕"/>
                <a:ea typeface="맑은 고딕"/>
              </a:rPr>
              <a:t>Graphics </a:t>
            </a:r>
            <a:r>
              <a:rPr kumimoji="0" lang="ko-KR" altLang="en-US" sz="1600" b="0">
                <a:solidFill>
                  <a:prstClr val="black"/>
                </a:solidFill>
                <a:latin typeface="맑은 고딕"/>
                <a:ea typeface="맑은 고딕"/>
              </a:rPr>
              <a:t>패키지 </a:t>
            </a:r>
            <a:r>
              <a:rPr kumimoji="0" lang="en-US" altLang="ko-KR" sz="1600" b="0">
                <a:solidFill>
                  <a:prstClr val="black"/>
                </a:solidFill>
                <a:latin typeface="맑은 고딕"/>
                <a:ea typeface="맑은 고딕"/>
              </a:rPr>
              <a:t>+ </a:t>
            </a:r>
            <a:r>
              <a:rPr kumimoji="0" lang="ko-KR" altLang="en-US" sz="1600" b="0">
                <a:solidFill>
                  <a:prstClr val="black"/>
                </a:solidFill>
                <a:latin typeface="맑은 고딕"/>
                <a:ea typeface="맑은 고딕"/>
              </a:rPr>
              <a:t>다수의 </a:t>
            </a:r>
            <a:r>
              <a:rPr kumimoji="0" lang="en-US" altLang="ko-KR" sz="1600" b="0">
                <a:solidFill>
                  <a:prstClr val="black"/>
                </a:solidFill>
                <a:latin typeface="맑은 고딕"/>
                <a:ea typeface="맑은 고딕"/>
              </a:rPr>
              <a:t>Graphic </a:t>
            </a:r>
            <a:r>
              <a:rPr kumimoji="0" lang="ko-KR" altLang="en-US" sz="1600" b="0">
                <a:solidFill>
                  <a:prstClr val="black"/>
                </a:solidFill>
                <a:latin typeface="맑은 고딕"/>
                <a:ea typeface="맑은 고딕"/>
              </a:rPr>
              <a:t>패키지</a:t>
            </a:r>
            <a:r>
              <a:rPr kumimoji="0" lang="en-US" altLang="ko-KR" sz="1600" b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ko-KR" altLang="en-US" sz="1600" b="0">
                <a:solidFill>
                  <a:prstClr val="black"/>
                </a:solidFill>
                <a:latin typeface="맑은 고딕"/>
                <a:ea typeface="맑은 고딕"/>
              </a:rPr>
              <a:t>수백개</a:t>
            </a:r>
            <a:r>
              <a:rPr kumimoji="0" lang="en-US" altLang="ko-KR" sz="1600" b="0">
                <a:solidFill>
                  <a:prstClr val="black"/>
                </a:solidFill>
                <a:latin typeface="맑은 고딕"/>
                <a:ea typeface="맑은 고딕"/>
              </a:rPr>
              <a:t>….)</a:t>
            </a:r>
          </a:p>
          <a:p>
            <a:pPr marL="262800" lvl="1" fontAlgn="auto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0" lang="en-US" altLang="ko-KR" sz="1600" b="0">
                <a:solidFill>
                  <a:prstClr val="black"/>
                </a:solidFill>
                <a:latin typeface="맑은 고딕"/>
                <a:ea typeface="맑은 고딕"/>
              </a:rPr>
              <a:t>  - 2D, 3D, animation, Interactive, Motion Chart, Map….</a:t>
            </a:r>
          </a:p>
          <a:p>
            <a:pPr marL="262800" lvl="1" fontAlgn="auto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0" lang="ko-KR" altLang="en-US" sz="1600" b="0">
                <a:solidFill>
                  <a:prstClr val="black"/>
                </a:solidFill>
                <a:latin typeface="맑은 고딕"/>
                <a:ea typeface="맑은 고딕"/>
              </a:rPr>
              <a:t>데이터를 어떻게 하면 더 잘 표현할 </a:t>
            </a:r>
            <a:r>
              <a:rPr kumimoji="0" lang="ko-KR" altLang="en-US" sz="1600" b="0">
                <a:solidFill>
                  <a:prstClr val="black"/>
                </a:solidFill>
                <a:latin typeface="맑은 고딕"/>
                <a:ea typeface="맑은 고딕"/>
              </a:rPr>
              <a:t>것인가에 </a:t>
            </a:r>
            <a:r>
              <a:rPr kumimoji="0" lang="ko-KR" altLang="en-US" sz="1600" b="0" smtClean="0">
                <a:solidFill>
                  <a:prstClr val="black"/>
                </a:solidFill>
                <a:latin typeface="맑은 고딕"/>
                <a:ea typeface="맑은 고딕"/>
              </a:rPr>
              <a:t>초점을 둠</a:t>
            </a:r>
            <a:endParaRPr kumimoji="0" lang="en-US" altLang="ko-KR" sz="1600" b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720000" lvl="1" indent="-457200" fontAlgn="auto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kumimoji="0" lang="en-US" altLang="ko-KR" sz="1600" b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000" smtClean="0">
                <a:solidFill>
                  <a:prstClr val="black"/>
                </a:solidFill>
                <a:latin typeface="+mn-lt"/>
                <a:ea typeface="굴림" pitchFamily="50" charset="-127"/>
              </a:rPr>
              <a:t>좋은 </a:t>
            </a:r>
            <a:r>
              <a:rPr kumimoji="0" lang="en-US" altLang="ko-KR" sz="2000" smtClean="0">
                <a:solidFill>
                  <a:prstClr val="black"/>
                </a:solidFill>
                <a:latin typeface="+mn-lt"/>
                <a:ea typeface="굴림" pitchFamily="50" charset="-127"/>
              </a:rPr>
              <a:t>R Graphics </a:t>
            </a:r>
            <a:r>
              <a:rPr kumimoji="0" lang="ko-KR" altLang="en-US" sz="2000">
                <a:solidFill>
                  <a:prstClr val="black"/>
                </a:solidFill>
                <a:latin typeface="+mn-lt"/>
                <a:ea typeface="굴림" pitchFamily="50" charset="-127"/>
              </a:rPr>
              <a:t>패키지</a:t>
            </a:r>
            <a:endParaRPr kumimoji="0" lang="en-US" altLang="ko-KR" sz="2000">
              <a:solidFill>
                <a:prstClr val="black"/>
              </a:solidFill>
              <a:latin typeface="+mn-lt"/>
              <a:ea typeface="굴림" pitchFamily="50" charset="-127"/>
            </a:endParaRPr>
          </a:p>
          <a:p>
            <a:pPr marL="262800" lvl="1" fontAlgn="auto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0" lang="en-US" altLang="ko-KR" sz="1600" b="0">
                <a:solidFill>
                  <a:prstClr val="black"/>
                </a:solidFill>
                <a:latin typeface="맑은 고딕"/>
                <a:ea typeface="맑은 고딕"/>
              </a:rPr>
              <a:t>"</a:t>
            </a:r>
            <a:r>
              <a:rPr kumimoji="0" lang="en-US" altLang="ko-KR" sz="1600">
                <a:solidFill>
                  <a:srgbClr val="C00000"/>
                </a:solidFill>
                <a:latin typeface="맑은 고딕"/>
                <a:ea typeface="맑은 고딕"/>
              </a:rPr>
              <a:t>lattice</a:t>
            </a:r>
            <a:r>
              <a:rPr kumimoji="0" lang="en-US" altLang="ko-KR" sz="1600" b="0">
                <a:solidFill>
                  <a:prstClr val="black"/>
                </a:solidFill>
                <a:latin typeface="맑은 고딕"/>
                <a:ea typeface="맑은 고딕"/>
              </a:rPr>
              <a:t> : Multivariate Data Visualization with R" by Deepayan Sarkar</a:t>
            </a:r>
          </a:p>
          <a:p>
            <a:pPr marL="262800" lvl="1" fontAlgn="auto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0" lang="ko-KR" altLang="en-US" b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b="0">
                <a:solidFill>
                  <a:prstClr val="black"/>
                </a:solidFill>
                <a:latin typeface="맑은 고딕"/>
                <a:ea typeface="맑은 고딕"/>
              </a:rPr>
              <a:t>- </a:t>
            </a:r>
            <a:r>
              <a:rPr kumimoji="0" lang="ko-KR" altLang="en-US" b="0">
                <a:solidFill>
                  <a:prstClr val="black"/>
                </a:solidFill>
                <a:latin typeface="맑은 고딕"/>
                <a:ea typeface="맑은 고딕"/>
              </a:rPr>
              <a:t>기존 </a:t>
            </a:r>
            <a:r>
              <a:rPr kumimoji="0" lang="en-US" altLang="ko-KR" b="0">
                <a:solidFill>
                  <a:prstClr val="black"/>
                </a:solidFill>
                <a:latin typeface="맑은 고딕"/>
                <a:ea typeface="맑은 고딕"/>
              </a:rPr>
              <a:t>Graphics </a:t>
            </a:r>
            <a:r>
              <a:rPr kumimoji="0" lang="ko-KR" altLang="en-US" b="0">
                <a:solidFill>
                  <a:prstClr val="black"/>
                </a:solidFill>
                <a:latin typeface="맑은 고딕"/>
                <a:ea typeface="맑은 고딕"/>
              </a:rPr>
              <a:t>패키지보다 더 쉽고 더 아름답게 표현할 수 있도록 제공</a:t>
            </a:r>
          </a:p>
          <a:p>
            <a:pPr marL="262800" lvl="1" fontAlgn="auto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0" lang="en-US" altLang="ko-KR" sz="1600" b="0">
                <a:solidFill>
                  <a:prstClr val="black"/>
                </a:solidFill>
                <a:latin typeface="맑은 고딕"/>
                <a:ea typeface="맑은 고딕"/>
              </a:rPr>
              <a:t>"</a:t>
            </a:r>
            <a:r>
              <a:rPr kumimoji="0" lang="en-US" altLang="ko-KR" sz="1600">
                <a:solidFill>
                  <a:srgbClr val="C00000"/>
                </a:solidFill>
                <a:latin typeface="맑은 고딕"/>
                <a:ea typeface="맑은 고딕"/>
              </a:rPr>
              <a:t>ggplot2 </a:t>
            </a:r>
            <a:r>
              <a:rPr kumimoji="0" lang="en-US" altLang="ko-KR" sz="1600" b="0">
                <a:solidFill>
                  <a:prstClr val="black"/>
                </a:solidFill>
                <a:latin typeface="맑은 고딕"/>
                <a:ea typeface="맑은 고딕"/>
              </a:rPr>
              <a:t>: Elegant Graphics for Data Analysis" by Hadley Wickham </a:t>
            </a:r>
          </a:p>
          <a:p>
            <a:pPr marL="262800" lvl="1" fontAlgn="auto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0" lang="ko-KR" altLang="en-US" b="0">
                <a:solidFill>
                  <a:prstClr val="black"/>
                </a:solidFill>
                <a:latin typeface="맑은 고딕"/>
                <a:ea typeface="맑은 고딕"/>
              </a:rPr>
              <a:t>새로운 그래픽 패러다임인 그래픽스 문법</a:t>
            </a:r>
            <a:r>
              <a:rPr kumimoji="0" lang="en-US" altLang="ko-KR" b="0">
                <a:solidFill>
                  <a:prstClr val="black"/>
                </a:solidFill>
                <a:latin typeface="맑은 고딕"/>
                <a:ea typeface="맑은 고딕"/>
              </a:rPr>
              <a:t>(Grammar of Graphics)</a:t>
            </a:r>
            <a:r>
              <a:rPr kumimoji="0" lang="ko-KR" altLang="en-US" b="0">
                <a:solidFill>
                  <a:prstClr val="black"/>
                </a:solidFill>
                <a:latin typeface="맑은 고딕"/>
                <a:ea typeface="맑은 고딕"/>
              </a:rPr>
              <a:t>을 제시</a:t>
            </a:r>
            <a:r>
              <a:rPr kumimoji="0" lang="en-US" altLang="ko-KR" b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</a:p>
          <a:p>
            <a:pPr marL="262800" lvl="1" fontAlgn="auto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0" lang="ko-KR" altLang="en-US" b="0">
                <a:solidFill>
                  <a:prstClr val="black"/>
                </a:solidFill>
                <a:latin typeface="맑은 고딕"/>
                <a:ea typeface="맑은 고딕"/>
              </a:rPr>
              <a:t>그래픽을 모듈 방식으로 접근하여 더 쉽고 다양한 방법으로 조작할 수 있도록 </a:t>
            </a:r>
            <a:r>
              <a:rPr kumimoji="0" lang="ko-KR" altLang="en-US" b="0">
                <a:solidFill>
                  <a:prstClr val="black"/>
                </a:solidFill>
                <a:latin typeface="맑은 고딕"/>
                <a:ea typeface="맑은 고딕"/>
              </a:rPr>
              <a:t>해 </a:t>
            </a:r>
            <a:r>
              <a:rPr kumimoji="0" lang="ko-KR" altLang="en-US" b="0" smtClean="0">
                <a:solidFill>
                  <a:prstClr val="black"/>
                </a:solidFill>
                <a:latin typeface="맑은 고딕"/>
                <a:ea typeface="맑은 고딕"/>
              </a:rPr>
              <a:t>줌</a:t>
            </a:r>
            <a:endParaRPr kumimoji="0" lang="en-US" altLang="ko-KR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1171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141834" cy="432000"/>
          </a:xfrm>
        </p:spPr>
        <p:txBody>
          <a:bodyPr/>
          <a:lstStyle/>
          <a:p>
            <a:r>
              <a:rPr lang="en-US" altLang="ko-KR" b="1" smtClean="0">
                <a:latin typeface="맑은 고딕"/>
                <a:ea typeface="맑은 고딕"/>
                <a:cs typeface="JBold" pitchFamily="18" charset="-127"/>
              </a:rPr>
              <a:t>3. R Visualization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7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04328" y="1016732"/>
            <a:ext cx="82930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>
                <a:solidFill>
                  <a:prstClr val="black"/>
                </a:solidFill>
                <a:latin typeface="+mn-lt"/>
                <a:ea typeface="굴림" pitchFamily="50" charset="-127"/>
              </a:rPr>
              <a:t>lattice</a:t>
            </a:r>
          </a:p>
          <a:p>
            <a:pPr marL="262800" lvl="1" fontAlgn="auto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0" lang="ko-KR" altLang="en-US" sz="1600" b="0">
                <a:solidFill>
                  <a:prstClr val="black"/>
                </a:solidFill>
                <a:latin typeface="맑은 고딕"/>
                <a:ea typeface="맑은 고딕"/>
              </a:rPr>
              <a:t>기본 </a:t>
            </a:r>
            <a:r>
              <a:rPr kumimoji="0" lang="en-US" altLang="ko-KR" sz="1600" b="0">
                <a:solidFill>
                  <a:prstClr val="black"/>
                </a:solidFill>
                <a:latin typeface="맑은 고딕"/>
                <a:ea typeface="맑은 고딕"/>
              </a:rPr>
              <a:t>Graphic</a:t>
            </a:r>
            <a:r>
              <a:rPr kumimoji="0" lang="ko-KR" altLang="en-US" sz="1600" b="0">
                <a:solidFill>
                  <a:prstClr val="black"/>
                </a:solidFill>
                <a:latin typeface="맑은 고딕"/>
                <a:ea typeface="맑은 고딕"/>
              </a:rPr>
              <a:t>과 독립적으로 작동</a:t>
            </a:r>
          </a:p>
          <a:p>
            <a:pPr marL="262800" lvl="1" fontAlgn="auto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0" lang="en-US" altLang="ko-KR" sz="1600" b="0">
                <a:solidFill>
                  <a:prstClr val="black"/>
                </a:solidFill>
                <a:latin typeface="맑은 고딕"/>
                <a:ea typeface="맑은 고딕"/>
              </a:rPr>
              <a:t>Trellis Graphics </a:t>
            </a:r>
            <a:r>
              <a:rPr kumimoji="0" lang="ko-KR" altLang="en-US" sz="1600" b="0">
                <a:solidFill>
                  <a:prstClr val="black"/>
                </a:solidFill>
                <a:latin typeface="맑은 고딕"/>
                <a:ea typeface="맑은 고딕"/>
              </a:rPr>
              <a:t>코드로 구성됨</a:t>
            </a:r>
          </a:p>
          <a:p>
            <a:pPr marL="262800" lvl="1" fontAlgn="auto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0" lang="en-US" altLang="ko-KR" sz="1600" b="0">
                <a:solidFill>
                  <a:prstClr val="black"/>
                </a:solidFill>
                <a:latin typeface="맑은 고딕"/>
                <a:ea typeface="맑은 고딕"/>
              </a:rPr>
              <a:t>Grid </a:t>
            </a:r>
            <a:r>
              <a:rPr kumimoji="0" lang="ko-KR" altLang="en-US" sz="1600" b="0">
                <a:solidFill>
                  <a:prstClr val="black"/>
                </a:solidFill>
                <a:latin typeface="맑은 고딕"/>
                <a:ea typeface="맑은 고딕"/>
              </a:rPr>
              <a:t>패키지를 기반으로 만들어짐</a:t>
            </a:r>
          </a:p>
          <a:p>
            <a:pPr marL="720000" lvl="1" indent="-457200" fontAlgn="auto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kumimoji="0" lang="en-US" altLang="ko-KR" sz="1600" b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>
                <a:solidFill>
                  <a:prstClr val="black"/>
                </a:solidFill>
                <a:latin typeface="+mn-lt"/>
                <a:ea typeface="굴림" pitchFamily="50" charset="-127"/>
              </a:rPr>
              <a:t>Trellis </a:t>
            </a:r>
            <a:r>
              <a:rPr kumimoji="0" lang="en-US" altLang="ko-KR" sz="2000" smtClean="0">
                <a:solidFill>
                  <a:prstClr val="black"/>
                </a:solidFill>
                <a:latin typeface="+mn-lt"/>
                <a:ea typeface="굴림" pitchFamily="50" charset="-127"/>
              </a:rPr>
              <a:t>Graph</a:t>
            </a:r>
            <a:endParaRPr kumimoji="0" lang="en-US" altLang="ko-KR" sz="2000">
              <a:solidFill>
                <a:prstClr val="black"/>
              </a:solidFill>
              <a:latin typeface="+mn-lt"/>
              <a:ea typeface="굴림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586410"/>
            <a:ext cx="46196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100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141834" cy="432000"/>
          </a:xfrm>
        </p:spPr>
        <p:txBody>
          <a:bodyPr/>
          <a:lstStyle/>
          <a:p>
            <a:r>
              <a:rPr lang="en-US" altLang="ko-KR" b="1" smtClean="0">
                <a:latin typeface="맑은 고딕"/>
                <a:ea typeface="맑은 고딕"/>
                <a:cs typeface="JBold" pitchFamily="18" charset="-127"/>
              </a:rPr>
              <a:t>3. R Visualization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8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04328" y="1016732"/>
            <a:ext cx="8293088" cy="280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>
                <a:solidFill>
                  <a:prstClr val="black"/>
                </a:solidFill>
                <a:latin typeface="+mn-lt"/>
                <a:ea typeface="굴림" pitchFamily="50" charset="-127"/>
              </a:rPr>
              <a:t>ggplot2</a:t>
            </a:r>
          </a:p>
          <a:p>
            <a:pPr marL="262800" lvl="1" fontAlgn="auto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0" lang="en-US" altLang="ko-KR" sz="1600" b="0">
                <a:solidFill>
                  <a:prstClr val="black"/>
                </a:solidFill>
                <a:latin typeface="맑은 고딕"/>
                <a:ea typeface="맑은 고딕"/>
              </a:rPr>
              <a:t>Base, lattice</a:t>
            </a:r>
            <a:r>
              <a:rPr kumimoji="0" lang="ko-KR" altLang="en-US" sz="1600" b="0">
                <a:solidFill>
                  <a:prstClr val="black"/>
                </a:solidFill>
                <a:latin typeface="맑은 고딕"/>
                <a:ea typeface="맑은 고딕"/>
              </a:rPr>
              <a:t>에 이은 </a:t>
            </a:r>
            <a:r>
              <a:rPr kumimoji="0" lang="en-US" altLang="ko-KR" sz="1600" b="0">
                <a:solidFill>
                  <a:prstClr val="black"/>
                </a:solidFill>
                <a:latin typeface="맑은 고딕"/>
                <a:ea typeface="맑은 고딕"/>
              </a:rPr>
              <a:t>R</a:t>
            </a:r>
            <a:r>
              <a:rPr kumimoji="0" lang="ko-KR" altLang="en-US" sz="1600" b="0">
                <a:solidFill>
                  <a:prstClr val="black"/>
                </a:solidFill>
                <a:latin typeface="맑은 고딕"/>
                <a:ea typeface="맑은 고딕"/>
              </a:rPr>
              <a:t>의 세번째 표준 </a:t>
            </a:r>
            <a:r>
              <a:rPr kumimoji="0" lang="en-US" altLang="ko-KR" sz="1600" b="0">
                <a:solidFill>
                  <a:prstClr val="black"/>
                </a:solidFill>
                <a:latin typeface="맑은 고딕"/>
                <a:ea typeface="맑은 고딕"/>
              </a:rPr>
              <a:t>Graphic </a:t>
            </a:r>
            <a:r>
              <a:rPr kumimoji="0" lang="ko-KR" altLang="en-US" sz="1600" b="0">
                <a:solidFill>
                  <a:prstClr val="black"/>
                </a:solidFill>
                <a:latin typeface="맑은 고딕"/>
                <a:ea typeface="맑은 고딕"/>
              </a:rPr>
              <a:t>라이브러리</a:t>
            </a:r>
          </a:p>
          <a:p>
            <a:pPr marL="262800" lvl="1" fontAlgn="auto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0" lang="en-US" altLang="ko-KR" sz="1600" b="0">
                <a:solidFill>
                  <a:prstClr val="black"/>
                </a:solidFill>
                <a:latin typeface="맑은 고딕"/>
                <a:ea typeface="맑은 고딕"/>
              </a:rPr>
              <a:t>http://ggplot2.org</a:t>
            </a:r>
          </a:p>
          <a:p>
            <a:pPr marL="262800" lvl="1" fontAlgn="auto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0" lang="en-US" altLang="ko-KR" sz="1600" b="0">
                <a:solidFill>
                  <a:prstClr val="black"/>
                </a:solidFill>
                <a:latin typeface="맑은 고딕"/>
                <a:ea typeface="맑은 고딕"/>
              </a:rPr>
              <a:t>http://docs.ggplot2.org/current/ </a:t>
            </a:r>
          </a:p>
          <a:p>
            <a:pPr marL="720000" lvl="1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ko-KR" sz="1600" smtClean="0">
                <a:solidFill>
                  <a:prstClr val="black"/>
                </a:solidFill>
              </a:rPr>
              <a:t>"</a:t>
            </a:r>
            <a:r>
              <a:rPr lang="en-US" altLang="ko-KR" sz="1600">
                <a:solidFill>
                  <a:srgbClr val="C00000"/>
                </a:solidFill>
              </a:rPr>
              <a:t>R Graphics Cookbook”</a:t>
            </a:r>
            <a:r>
              <a:rPr lang="en-US" altLang="ko-KR" sz="1600">
                <a:solidFill>
                  <a:prstClr val="black"/>
                </a:solidFill>
              </a:rPr>
              <a:t> : by Winston Chang</a:t>
            </a:r>
          </a:p>
          <a:p>
            <a:pPr marL="720000" lvl="1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ko-KR" sz="1600">
                <a:solidFill>
                  <a:prstClr val="black"/>
                </a:solidFill>
              </a:rPr>
              <a:t>"</a:t>
            </a:r>
            <a:r>
              <a:rPr lang="en-US" altLang="ko-KR" sz="1600">
                <a:solidFill>
                  <a:srgbClr val="C00000"/>
                </a:solidFill>
              </a:rPr>
              <a:t>ggplot2: Elegant Graphics for Data Analysis”</a:t>
            </a:r>
            <a:r>
              <a:rPr lang="en-US" altLang="ko-KR" sz="1600">
                <a:solidFill>
                  <a:prstClr val="black"/>
                </a:solidFill>
              </a:rPr>
              <a:t> : by Hadley Wickham</a:t>
            </a:r>
          </a:p>
          <a:p>
            <a:pPr marL="34290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ko-KR" sz="2000">
              <a:solidFill>
                <a:prstClr val="black"/>
              </a:solidFill>
              <a:latin typeface="+mn-lt"/>
              <a:ea typeface="굴림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660" y="3463692"/>
            <a:ext cx="2976505" cy="295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040" y="3663079"/>
            <a:ext cx="2628292" cy="2604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747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141834" cy="432000"/>
          </a:xfrm>
        </p:spPr>
        <p:txBody>
          <a:bodyPr/>
          <a:lstStyle/>
          <a:p>
            <a:r>
              <a:rPr lang="en-US" altLang="ko-KR" b="1" smtClean="0">
                <a:latin typeface="맑은 고딕"/>
                <a:ea typeface="맑은 고딕"/>
                <a:cs typeface="JBold" pitchFamily="18" charset="-127"/>
              </a:rPr>
              <a:t>4. Google Charts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9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04328" y="1016732"/>
            <a:ext cx="829308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>
                <a:solidFill>
                  <a:prstClr val="black"/>
                </a:solidFill>
                <a:latin typeface="+mn-lt"/>
                <a:ea typeface="굴림" pitchFamily="50" charset="-127"/>
              </a:rPr>
              <a:t>Google </a:t>
            </a:r>
            <a:r>
              <a:rPr kumimoji="0" lang="en-US" altLang="ko-KR" sz="2000">
                <a:solidFill>
                  <a:prstClr val="black"/>
                </a:solidFill>
                <a:latin typeface="+mn-lt"/>
                <a:ea typeface="굴림" pitchFamily="50" charset="-127"/>
              </a:rPr>
              <a:t>Charts </a:t>
            </a:r>
            <a:endParaRPr kumimoji="0" lang="en-US" altLang="ko-KR" sz="2000" smtClean="0">
              <a:solidFill>
                <a:prstClr val="black"/>
              </a:solidFill>
              <a:latin typeface="+mn-lt"/>
              <a:ea typeface="굴림" pitchFamily="50" charset="-127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smtClean="0">
                <a:solidFill>
                  <a:prstClr val="black"/>
                </a:solidFill>
              </a:rPr>
              <a:t>	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solidFill>
                  <a:prstClr val="black"/>
                </a:solidFill>
              </a:rPr>
              <a:t>	</a:t>
            </a:r>
            <a:r>
              <a:rPr lang="en-US" altLang="ko-KR" sz="1600" smtClean="0">
                <a:solidFill>
                  <a:prstClr val="black"/>
                </a:solidFill>
              </a:rPr>
              <a:t>http</a:t>
            </a:r>
            <a:r>
              <a:rPr lang="en-US" altLang="ko-KR" sz="1600">
                <a:solidFill>
                  <a:prstClr val="black"/>
                </a:solidFill>
              </a:rPr>
              <a:t>://</a:t>
            </a:r>
            <a:r>
              <a:rPr lang="en-US" altLang="ko-KR" sz="1600" smtClean="0">
                <a:solidFill>
                  <a:prstClr val="black"/>
                </a:solidFill>
              </a:rPr>
              <a:t>code.google.com/apis/chart</a:t>
            </a:r>
          </a:p>
          <a:p>
            <a:pPr marL="34290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ko-KR" sz="1600" b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7" y="2323713"/>
            <a:ext cx="4902877" cy="3081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844" y="3753036"/>
            <a:ext cx="59055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20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3_Office 테마">
  <a:themeElements>
    <a:clrScheme name="16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6_Office 테마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6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4_Office 테마">
  <a:themeElements>
    <a:clrScheme name="16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6_Office 테마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6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1426</TotalTime>
  <Words>700</Words>
  <Application>Microsoft Office PowerPoint</Application>
  <PresentationFormat>A4 용지(210x297mm)</PresentationFormat>
  <Paragraphs>173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디자인 사용자 지정</vt:lpstr>
      <vt:lpstr>1_디자인 사용자 지정</vt:lpstr>
      <vt:lpstr>23_Office 테마</vt:lpstr>
      <vt:lpstr>24_Office 테마</vt:lpstr>
      <vt:lpstr>PowerPoint 프레젠테이션</vt:lpstr>
      <vt:lpstr>1. 시각화 도구</vt:lpstr>
      <vt:lpstr>2. 시각화 고려사항</vt:lpstr>
      <vt:lpstr>2. 시각화 고려사항</vt:lpstr>
      <vt:lpstr>2. 시각화 고려사항</vt:lpstr>
      <vt:lpstr>3. R Visualization</vt:lpstr>
      <vt:lpstr>3. R Visualization</vt:lpstr>
      <vt:lpstr>3. R Visualization</vt:lpstr>
      <vt:lpstr>4. Google Charts</vt:lpstr>
      <vt:lpstr>PowerPoint 프레젠테이션</vt:lpstr>
      <vt:lpstr>D3.js 개요</vt:lpstr>
      <vt:lpstr>D3.js 개요</vt:lpstr>
      <vt:lpstr>D3.js 개요</vt:lpstr>
      <vt:lpstr>D3.js 시각화 </vt:lpstr>
      <vt:lpstr>D3.js 시각화</vt:lpstr>
      <vt:lpstr>PowerPoint 프레젠테이션</vt:lpstr>
      <vt:lpstr>d3.js 실습</vt:lpstr>
      <vt:lpstr>d3.js 실습</vt:lpstr>
      <vt:lpstr>d3.js 실습</vt:lpstr>
      <vt:lpstr>d3.js 실습</vt:lpstr>
      <vt:lpstr>d3.js 실습</vt:lpstr>
      <vt:lpstr>d3.js 실습</vt:lpstr>
      <vt:lpstr>d3.js 실습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빅데이타 개발자 과정</dc:title>
  <dc:creator>장형석</dc:creator>
  <cp:lastModifiedBy>hsjang</cp:lastModifiedBy>
  <cp:revision>121</cp:revision>
  <dcterms:created xsi:type="dcterms:W3CDTF">2012-04-02T02:40:52Z</dcterms:created>
  <dcterms:modified xsi:type="dcterms:W3CDTF">2016-04-27T08:24:10Z</dcterms:modified>
</cp:coreProperties>
</file>