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  <p:sldMasterId id="2147483786" r:id="rId2"/>
    <p:sldMasterId id="2147483878" r:id="rId3"/>
    <p:sldMasterId id="2147483880" r:id="rId4"/>
  </p:sldMasterIdLst>
  <p:notesMasterIdLst>
    <p:notesMasterId r:id="rId22"/>
  </p:notesMasterIdLst>
  <p:sldIdLst>
    <p:sldId id="570" r:id="rId5"/>
    <p:sldId id="561" r:id="rId6"/>
    <p:sldId id="571" r:id="rId7"/>
    <p:sldId id="572" r:id="rId8"/>
    <p:sldId id="575" r:id="rId9"/>
    <p:sldId id="576" r:id="rId10"/>
    <p:sldId id="577" r:id="rId11"/>
    <p:sldId id="578" r:id="rId12"/>
    <p:sldId id="573" r:id="rId13"/>
    <p:sldId id="574" r:id="rId14"/>
    <p:sldId id="580" r:id="rId15"/>
    <p:sldId id="581" r:id="rId16"/>
    <p:sldId id="582" r:id="rId17"/>
    <p:sldId id="583" r:id="rId18"/>
    <p:sldId id="584" r:id="rId19"/>
    <p:sldId id="585" r:id="rId20"/>
    <p:sldId id="579" r:id="rId21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CCFF"/>
    <a:srgbClr val="3366FF"/>
    <a:srgbClr val="6699FF"/>
    <a:srgbClr val="FFCC66"/>
    <a:srgbClr val="FFCC00"/>
    <a:srgbClr val="FFFF99"/>
    <a:srgbClr val="D5FFFF"/>
    <a:srgbClr val="97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87358" autoAdjust="0"/>
  </p:normalViewPr>
  <p:slideViewPr>
    <p:cSldViewPr>
      <p:cViewPr>
        <p:scale>
          <a:sx n="66" d="100"/>
          <a:sy n="66" d="100"/>
        </p:scale>
        <p:origin x="-1038" y="-228"/>
      </p:cViewPr>
      <p:guideLst>
        <p:guide orient="horz" pos="2160"/>
        <p:guide orient="horz" pos="754"/>
        <p:guide orient="horz" pos="119"/>
        <p:guide orient="horz" pos="4156"/>
        <p:guide orient="horz" pos="1094"/>
        <p:guide pos="3120"/>
        <p:guide pos="262"/>
        <p:guide pos="5978"/>
        <p:guide pos="512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31793D-CC03-4B1E-A9CF-566A1D02C556}" type="datetimeFigureOut">
              <a:rPr lang="ko-KR" altLang="en-US"/>
              <a:pPr>
                <a:defRPr/>
              </a:pPr>
              <a:t>2016-07-19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E3EF549-098B-4D38-90A4-3089CEB1EF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8771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/>
              <a:pPr algn="r" eaLnBrk="1" hangingPunct="1"/>
              <a:t>2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12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13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14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15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16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/>
              <a:pPr algn="r" eaLnBrk="1" hangingPunct="1"/>
              <a:t>3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/>
              <a:pPr algn="r" eaLnBrk="1" hangingPunct="1"/>
              <a:t>4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/>
              <a:pPr algn="r" eaLnBrk="1" hangingPunct="1"/>
              <a:t>5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/>
              <a:pPr algn="r" eaLnBrk="1" hangingPunct="1"/>
              <a:t>6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/>
              <a:pPr algn="r" eaLnBrk="1" hangingPunct="1"/>
              <a:t>7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/>
              <a:pPr algn="r" eaLnBrk="1" hangingPunct="1"/>
              <a:t>8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/>
              <a:pPr algn="r" eaLnBrk="1" hangingPunct="1"/>
              <a:t>9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21197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714DF0D9-959B-433E-8FE4-49E736E31F59}" type="slidenum">
              <a:rPr kumimoji="0" lang="ko-KR" altLang="en-US" sz="1200"/>
              <a:pPr algn="r" eaLnBrk="1" hangingPunct="1"/>
              <a:t>10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209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98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188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CF9BC0B-8EF2-4310-A5C3-81962CEE1E6B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452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1F3F331-D54E-4B60-9D06-0EDB71AE5DC2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6806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F4A59F4E-CC33-4D8F-942E-B8A247661517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102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FE6FE391-AFD7-4675-B8AF-0F833746417A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7785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2F8FD9B-F171-43E1-B899-CE20B696718F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17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12CB2B2B-7C46-4CE8-B8B9-77D2CA8D5D91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4737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E4E54DE-1B36-456E-BFC3-3F6A1A95E8FC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5560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875EB32-0084-44D3-A269-99A9E22B1A3A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81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4495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133A9BDD-37D0-4926-A0A7-A0D45A5C83F8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295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3654123-2431-48CA-A66E-C7B0B41EFF6F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5829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1859EE06-283E-4C17-B7AF-C4EBC3CECDBD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968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" name="모서리가 둥근 직사각형 5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kumimoji="0" lang="en-US" altLang="ko-KR" sz="1500" b="1">
                <a:solidFill>
                  <a:prstClr val="white"/>
                </a:solidFill>
                <a:latin typeface="@산돌퍼즐Bk"/>
              </a:endParaRPr>
            </a:p>
          </p:txBody>
        </p:sp>
        <p:sp>
          <p:nvSpPr>
            <p:cNvPr id="5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5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09930" y="391597"/>
            <a:ext cx="82296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- </a:t>
            </a:r>
            <a:fld id="{7B332A52-C51F-4273-9CC5-9F7BF5049AB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/>
                </a:solidFill>
              </a:rPr>
              <a:t> -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676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ACF9BC0B-8EF2-4310-A5C3-81962CEE1E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097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A1F3F331-D54E-4B60-9D06-0EDB71AE5D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859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F4A59F4E-CC33-4D8F-942E-B8A2476615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8111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FE6FE391-AFD7-4675-B8AF-0F83374641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307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C2F8FD9B-F171-43E1-B899-CE20B69671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4294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12CB2B2B-7C46-4CE8-B8B9-77D2CA8D5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46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25681016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7E4E54DE-1B36-456E-BFC3-3F6A1A95E8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622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A875EB32-0084-44D3-A269-99A9E22B1A3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02981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133A9BDD-37D0-4926-A0A7-A0D45A5C83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415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C3654123-2431-48CA-A66E-C7B0B41EFF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2082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1859EE06-283E-4C17-B7AF-C4EBC3CECD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325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0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87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268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2751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83898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7433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그림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103" name="모서리가 둥근 직사각형 6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kumimoji="0" lang="en-US" altLang="ko-KR" sz="1500" b="1">
                <a:solidFill>
                  <a:schemeClr val="bg1"/>
                </a:solidFill>
                <a:latin typeface="@산돌퍼즐Bk"/>
              </a:endParaRPr>
            </a:p>
          </p:txBody>
        </p:sp>
        <p:sp>
          <p:nvSpPr>
            <p:cNvPr id="8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99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00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AF3EB84B-8E86-4CA7-A13E-11C48D8F5179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  <p:pic>
        <p:nvPicPr>
          <p:cNvPr id="4102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- </a:t>
            </a:r>
            <a:fld id="{8C4EAC63-AD18-4F66-9E99-2DA76B424F0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/>
                </a:solidFill>
              </a:rPr>
              <a:t> -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75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103" name="모서리가 둥근 직사각형 6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kumimoji="0" lang="en-US" altLang="ko-KR" sz="1500" b="1">
                <a:solidFill>
                  <a:srgbClr val="FFFFFF"/>
                </a:solidFill>
                <a:latin typeface="@산돌퍼즐Bk"/>
              </a:endParaRPr>
            </a:p>
          </p:txBody>
        </p:sp>
        <p:sp>
          <p:nvSpPr>
            <p:cNvPr id="8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5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99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00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AF3EB84B-8E86-4CA7-A13E-11C48D8F51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102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644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cdata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kbig.kr/index.php?mid=ma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4400" b="1" dirty="0" smtClean="0">
                <a:solidFill>
                  <a:srgbClr val="000000"/>
                </a:solidFill>
              </a:rPr>
              <a:t>8.1 </a:t>
            </a:r>
            <a:r>
              <a:rPr lang="ko-KR" altLang="en-US" sz="4400" b="1" dirty="0" err="1" smtClean="0">
                <a:solidFill>
                  <a:srgbClr val="000000"/>
                </a:solidFill>
              </a:rPr>
              <a:t>데이터사이언티스트</a:t>
            </a:r>
            <a:endParaRPr lang="ko-KR" altLang="en-US" sz="4400" b="1" dirty="0">
              <a:solidFill>
                <a:srgbClr val="000000"/>
              </a:solidFill>
            </a:endParaRPr>
          </a:p>
        </p:txBody>
      </p:sp>
      <p:sp>
        <p:nvSpPr>
          <p:cNvPr id="113667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dirty="0" smtClean="0">
                <a:solidFill>
                  <a:srgbClr val="FFFFFF"/>
                </a:solidFill>
              </a:rPr>
              <a:t>Part </a:t>
            </a:r>
            <a:r>
              <a:rPr lang="en-US" altLang="ko-KR" sz="3000" b="1" dirty="0" smtClean="0">
                <a:solidFill>
                  <a:srgbClr val="FFFFFF"/>
                </a:solidFill>
              </a:rPr>
              <a:t>VIII </a:t>
            </a:r>
            <a:r>
              <a:rPr lang="en-US" altLang="ko-KR" sz="3000" b="1" dirty="0" smtClean="0">
                <a:solidFill>
                  <a:srgbClr val="FFFFFF"/>
                </a:solidFill>
              </a:rPr>
              <a:t>: </a:t>
            </a:r>
            <a:r>
              <a:rPr lang="ko-KR" altLang="en-US" sz="3000" b="1" dirty="0" err="1" smtClean="0">
                <a:solidFill>
                  <a:srgbClr val="FFFFFF"/>
                </a:solidFill>
              </a:rPr>
              <a:t>빅데이터의</a:t>
            </a:r>
            <a:r>
              <a:rPr lang="ko-KR" altLang="en-US" sz="3000" b="1" dirty="0" smtClean="0">
                <a:solidFill>
                  <a:srgbClr val="FFFFFF"/>
                </a:solidFill>
              </a:rPr>
              <a:t> 미래</a:t>
            </a:r>
            <a:endParaRPr lang="ko-KR" altLang="en-US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19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4.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빅데이터의 난관</a:t>
            </a:r>
            <a:endParaRPr lang="en-US" altLang="ko-KR" sz="3000" b="1">
              <a:solidFill>
                <a:schemeClr val="bg1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5" y="1196975"/>
            <a:ext cx="5329238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빅데이터의 난관</a:t>
            </a:r>
            <a:endParaRPr lang="en-US" altLang="ko-KR" b="1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0830415"/>
              </p:ext>
            </p:extLst>
          </p:nvPr>
        </p:nvGraphicFramePr>
        <p:xfrm>
          <a:off x="3961138" y="1728892"/>
          <a:ext cx="1914556" cy="127846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14556"/>
              </a:tblGrid>
              <a:tr h="4203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effectLst/>
                          <a:latin typeface="맑은 고딕"/>
                          <a:cs typeface="Times New Roman"/>
                        </a:rPr>
                        <a:t>기술 및 영략 성숙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  <a:tr h="858129"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 및 분석 인력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기술 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ctr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보급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추가 투자 증가</a:t>
                      </a:r>
                      <a:endParaRPr lang="ko-KR" sz="1200" kern="100" dirty="0">
                        <a:effectLst/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0067308"/>
              </p:ext>
            </p:extLst>
          </p:nvPr>
        </p:nvGraphicFramePr>
        <p:xfrm>
          <a:off x="6586983" y="4646132"/>
          <a:ext cx="2471118" cy="138154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471118"/>
              </a:tblGrid>
              <a:tr h="40801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effectLst/>
                          <a:latin typeface="맑은 고딕"/>
                          <a:cs typeface="Times New Roman"/>
                        </a:rPr>
                        <a:t>빅데이터 축적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  <a:tr h="973525"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공공과 민간의 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ctr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산재된 데이터가 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ctr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빅데이터로 통합</a:t>
                      </a:r>
                      <a:endParaRPr lang="ko-KR" sz="1200" kern="100" dirty="0">
                        <a:effectLst/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2038354"/>
              </p:ext>
            </p:extLst>
          </p:nvPr>
        </p:nvGraphicFramePr>
        <p:xfrm>
          <a:off x="785624" y="4623192"/>
          <a:ext cx="2471118" cy="128660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471118"/>
              </a:tblGrid>
              <a:tr h="34782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effectLst/>
                          <a:latin typeface="맑은 고딕"/>
                          <a:cs typeface="Times New Roman"/>
                        </a:rPr>
                        <a:t>빅데이터 활용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  <a:tr h="938778"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업무효율 향상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</a:p>
                    <a:p>
                      <a:pPr marL="0" indent="0" algn="ctr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新비즈니스 창출 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ctr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성공사례 구축</a:t>
                      </a:r>
                      <a:endParaRPr lang="ko-KR" sz="1200" kern="100" dirty="0">
                        <a:effectLst/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5128953" y="3192242"/>
            <a:ext cx="1049566" cy="1163628"/>
          </a:xfrm>
          <a:prstGeom prst="line">
            <a:avLst/>
          </a:prstGeom>
          <a:ln w="1524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720486" y="4549987"/>
            <a:ext cx="2270456" cy="0"/>
          </a:xfrm>
          <a:prstGeom prst="line">
            <a:avLst/>
          </a:prstGeom>
          <a:ln w="1524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598557" y="3192242"/>
            <a:ext cx="1081508" cy="1163628"/>
          </a:xfrm>
          <a:prstGeom prst="line">
            <a:avLst/>
          </a:prstGeom>
          <a:ln w="1524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78519" y="3543222"/>
            <a:ext cx="2476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smtClean="0">
                <a:latin typeface="+mj-ea"/>
                <a:ea typeface="+mj-ea"/>
              </a:rPr>
              <a:t>데이터의 </a:t>
            </a:r>
            <a:r>
              <a:rPr lang="ko-KR" altLang="en-US" sz="1200">
                <a:latin typeface="+mj-ea"/>
                <a:ea typeface="+mj-ea"/>
              </a:rPr>
              <a:t>가치인식이 부족하여 </a:t>
            </a:r>
            <a:endParaRPr lang="en-US" altLang="ko-KR" sz="1200" smtClean="0">
              <a:latin typeface="+mj-ea"/>
              <a:ea typeface="+mj-ea"/>
            </a:endParaRPr>
          </a:p>
          <a:p>
            <a:pPr algn="ctr"/>
            <a:r>
              <a:rPr lang="ko-KR" altLang="en-US" sz="1200" smtClean="0">
                <a:latin typeface="+mj-ea"/>
                <a:ea typeface="+mj-ea"/>
              </a:rPr>
              <a:t>체계적으로 </a:t>
            </a:r>
            <a:r>
              <a:rPr lang="ko-KR" altLang="en-US" sz="1200">
                <a:latin typeface="+mj-ea"/>
                <a:ea typeface="+mj-ea"/>
              </a:rPr>
              <a:t>축적되지 않음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75898" y="5160587"/>
            <a:ext cx="2708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latin typeface="+mj-ea"/>
                <a:ea typeface="+mj-ea"/>
              </a:rPr>
              <a:t>단기성과에 대한 </a:t>
            </a:r>
            <a:r>
              <a:rPr lang="ko-KR" altLang="en-US" sz="1200" smtClean="0">
                <a:latin typeface="+mj-ea"/>
                <a:ea typeface="+mj-ea"/>
              </a:rPr>
              <a:t>압박으로</a:t>
            </a:r>
            <a:endParaRPr lang="en-US" altLang="ko-KR" sz="1200" smtClean="0">
              <a:latin typeface="+mj-ea"/>
              <a:ea typeface="+mj-ea"/>
            </a:endParaRPr>
          </a:p>
          <a:p>
            <a:pPr algn="ctr"/>
            <a:r>
              <a:rPr lang="ko-KR" altLang="en-US" sz="1200" smtClean="0">
                <a:latin typeface="+mj-ea"/>
                <a:ea typeface="+mj-ea"/>
              </a:rPr>
              <a:t>심도 깊은 분석이 불가능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0036" y="3543223"/>
            <a:ext cx="2708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smtClean="0">
                <a:latin typeface="+mj-ea"/>
                <a:ea typeface="+mj-ea"/>
              </a:rPr>
              <a:t>국내 </a:t>
            </a:r>
            <a:r>
              <a:rPr lang="ko-KR" altLang="en-US" sz="1200">
                <a:latin typeface="+mj-ea"/>
                <a:ea typeface="+mj-ea"/>
              </a:rPr>
              <a:t>성공사례가 창출되지 </a:t>
            </a:r>
            <a:r>
              <a:rPr lang="ko-KR" altLang="en-US" sz="1200" smtClean="0">
                <a:latin typeface="+mj-ea"/>
                <a:ea typeface="+mj-ea"/>
              </a:rPr>
              <a:t>않아</a:t>
            </a:r>
            <a:endParaRPr lang="en-US" altLang="ko-KR" sz="1200" smtClean="0">
              <a:latin typeface="+mj-ea"/>
              <a:ea typeface="+mj-ea"/>
            </a:endParaRPr>
          </a:p>
          <a:p>
            <a:pPr algn="ctr"/>
            <a:r>
              <a:rPr lang="ko-KR" altLang="en-US" sz="1200" smtClean="0">
                <a:latin typeface="+mj-ea"/>
                <a:ea typeface="+mj-ea"/>
              </a:rPr>
              <a:t>투자와 </a:t>
            </a:r>
            <a:r>
              <a:rPr lang="ko-KR" altLang="en-US" sz="1200">
                <a:latin typeface="+mj-ea"/>
                <a:ea typeface="+mj-ea"/>
              </a:rPr>
              <a:t>인력 </a:t>
            </a:r>
            <a:r>
              <a:rPr lang="ko-KR" altLang="en-US" sz="1200" smtClean="0">
                <a:latin typeface="+mj-ea"/>
                <a:ea typeface="+mj-ea"/>
              </a:rPr>
              <a:t>유입이 부진</a:t>
            </a:r>
            <a:endParaRPr lang="ko-KR" altLang="en-US" sz="12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25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4400" b="1" dirty="0" smtClean="0">
                <a:solidFill>
                  <a:srgbClr val="000000"/>
                </a:solidFill>
              </a:rPr>
              <a:t>8.2 </a:t>
            </a:r>
            <a:r>
              <a:rPr lang="ko-KR" altLang="en-US" sz="4400" b="1" dirty="0" err="1" smtClean="0">
                <a:solidFill>
                  <a:srgbClr val="000000"/>
                </a:solidFill>
              </a:rPr>
              <a:t>빅데이터의</a:t>
            </a:r>
            <a:r>
              <a:rPr lang="ko-KR" altLang="en-US" sz="4400" b="1" dirty="0" smtClean="0">
                <a:solidFill>
                  <a:srgbClr val="000000"/>
                </a:solidFill>
              </a:rPr>
              <a:t> 미래</a:t>
            </a:r>
            <a:endParaRPr lang="ko-KR" altLang="en-US" sz="4400" b="1" dirty="0">
              <a:solidFill>
                <a:srgbClr val="000000"/>
              </a:solidFill>
            </a:endParaRPr>
          </a:p>
        </p:txBody>
      </p:sp>
      <p:sp>
        <p:nvSpPr>
          <p:cNvPr id="113667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dirty="0" smtClean="0">
                <a:solidFill>
                  <a:srgbClr val="FFFFFF"/>
                </a:solidFill>
              </a:rPr>
              <a:t>Part </a:t>
            </a:r>
            <a:r>
              <a:rPr lang="en-US" altLang="ko-KR" sz="3000" b="1" dirty="0" smtClean="0">
                <a:solidFill>
                  <a:srgbClr val="FFFFFF"/>
                </a:solidFill>
              </a:rPr>
              <a:t>VIII </a:t>
            </a:r>
            <a:r>
              <a:rPr lang="en-US" altLang="ko-KR" sz="3000" b="1" dirty="0" smtClean="0">
                <a:solidFill>
                  <a:srgbClr val="FFFFFF"/>
                </a:solidFill>
              </a:rPr>
              <a:t>: </a:t>
            </a:r>
            <a:r>
              <a:rPr lang="ko-KR" altLang="en-US" sz="3000" b="1" dirty="0" err="1" smtClean="0">
                <a:solidFill>
                  <a:srgbClr val="FFFFFF"/>
                </a:solidFill>
              </a:rPr>
              <a:t>빅데이터의</a:t>
            </a:r>
            <a:r>
              <a:rPr lang="ko-KR" altLang="en-US" sz="3000" b="1" dirty="0" smtClean="0">
                <a:solidFill>
                  <a:srgbClr val="FFFFFF"/>
                </a:solidFill>
              </a:rPr>
              <a:t> 미래</a:t>
            </a:r>
            <a:endParaRPr lang="ko-KR" altLang="en-US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1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rgbClr val="FFFFFF"/>
                </a:solidFill>
              </a:rPr>
              <a:t>1. </a:t>
            </a:r>
            <a:r>
              <a:rPr lang="ko-KR" altLang="en-US" sz="3000" b="1" smtClean="0">
                <a:solidFill>
                  <a:srgbClr val="FFFFFF"/>
                </a:solidFill>
              </a:rPr>
              <a:t>빅데이터의 미래</a:t>
            </a:r>
            <a:endParaRPr lang="en-US" altLang="ko-KR" sz="3000" b="1">
              <a:solidFill>
                <a:srgbClr val="FFFFFF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5" y="1196975"/>
            <a:ext cx="5329238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>
                <a:solidFill>
                  <a:srgbClr val="000000"/>
                </a:solidFill>
              </a:rPr>
              <a:t>빅데이터</a:t>
            </a:r>
            <a:endParaRPr lang="en-US" altLang="ko-KR" b="1">
              <a:solidFill>
                <a:srgbClr val="0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0652" y="1304764"/>
            <a:ext cx="6120680" cy="50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08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rgbClr val="FFFFFF"/>
                </a:solidFill>
              </a:rPr>
              <a:t>1. </a:t>
            </a:r>
            <a:r>
              <a:rPr lang="ko-KR" altLang="en-US" sz="3000" b="1" smtClean="0">
                <a:solidFill>
                  <a:srgbClr val="FFFFFF"/>
                </a:solidFill>
              </a:rPr>
              <a:t>빅데이터의 미래</a:t>
            </a:r>
            <a:endParaRPr lang="en-US" altLang="ko-KR" sz="3000" b="1">
              <a:solidFill>
                <a:srgbClr val="FFFFFF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5" y="1196975"/>
            <a:ext cx="53292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>
                <a:solidFill>
                  <a:srgbClr val="000000"/>
                </a:solidFill>
              </a:rPr>
              <a:t>빅데이터 활용 분야 및 효과</a:t>
            </a:r>
            <a:endParaRPr lang="en-US" altLang="ko-KR" b="1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7823" y="1700808"/>
            <a:ext cx="8123649" cy="41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5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rgbClr val="FFFFFF"/>
                </a:solidFill>
              </a:rPr>
              <a:t>1. </a:t>
            </a:r>
            <a:r>
              <a:rPr lang="ko-KR" altLang="en-US" sz="3000" b="1" smtClean="0">
                <a:solidFill>
                  <a:srgbClr val="FFFFFF"/>
                </a:solidFill>
              </a:rPr>
              <a:t>빅데이터의 미래</a:t>
            </a:r>
            <a:endParaRPr lang="en-US" altLang="ko-KR" sz="3000" b="1">
              <a:solidFill>
                <a:srgbClr val="FFFFFF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5" y="1196975"/>
            <a:ext cx="53292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>
                <a:solidFill>
                  <a:srgbClr val="000000"/>
                </a:solidFill>
              </a:rPr>
              <a:t>빅데이터를 위한 준비</a:t>
            </a: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593707"/>
            <a:ext cx="8713787" cy="435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0" marR="0" lvl="1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데이터 경제 시대를 대비하는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‘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연결과 협력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’</a:t>
            </a:r>
          </a:p>
          <a:p>
            <a:pPr marL="714375" marR="0" lvl="2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데이터는 무한한 자원이나 활용 가능한 자원의 영역은 상호 연결과 협력으로 더욱 확장될 수 있음</a:t>
            </a: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714375" marR="0" lvl="2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빅데이터 핵심 역량인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‘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창의적 인력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’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양성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714375" marR="0" lvl="2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빅데이터는 많은 데이터를 수집하는 것보다 무엇을 분석할 것인지 분명한 목적의식과 통합적 사고력</a:t>
            </a: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해석력이 중요함</a:t>
            </a: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714375" marR="0" lvl="2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향후 미래에 데이터 관리자 등 분석 인력이 부족해짐에 따라 전문가 양성이 시급함</a:t>
            </a: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714375" marR="0" lvl="2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데이터 신뢰 환경의 구축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714375" marR="0" lvl="2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데이터에 민감한 개인 사용자 정보의 노출 없이도 타당한 수준의 분석을 도출할 수 있는 방안을 고려해야 함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5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rgbClr val="FFFFFF"/>
                </a:solidFill>
              </a:rPr>
              <a:t>1. </a:t>
            </a:r>
            <a:r>
              <a:rPr lang="ko-KR" altLang="en-US" sz="3000" b="1" smtClean="0">
                <a:solidFill>
                  <a:srgbClr val="FFFFFF"/>
                </a:solidFill>
              </a:rPr>
              <a:t>빅데이터의 미래</a:t>
            </a:r>
            <a:endParaRPr lang="en-US" altLang="ko-KR" sz="3000" b="1">
              <a:solidFill>
                <a:srgbClr val="FFFFFF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5" y="1196975"/>
            <a:ext cx="5329238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>
                <a:solidFill>
                  <a:srgbClr val="000000"/>
                </a:solidFill>
              </a:rPr>
              <a:t>추천 교재</a:t>
            </a:r>
            <a:endParaRPr lang="en-US" altLang="ko-KR" b="1">
              <a:solidFill>
                <a:srgbClr val="000000"/>
              </a:solidFill>
            </a:endParaRPr>
          </a:p>
        </p:txBody>
      </p:sp>
      <p:grpSp>
        <p:nvGrpSpPr>
          <p:cNvPr id="6" name="그룹 6"/>
          <p:cNvGrpSpPr>
            <a:grpSpLocks/>
          </p:cNvGrpSpPr>
          <p:nvPr/>
        </p:nvGrpSpPr>
        <p:grpSpPr bwMode="auto">
          <a:xfrm>
            <a:off x="1095375" y="2214563"/>
            <a:ext cx="5268913" cy="3279775"/>
            <a:chOff x="809596" y="1357298"/>
            <a:chExt cx="8339389" cy="519119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96" y="1357298"/>
              <a:ext cx="4055391" cy="519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0181" y="1426179"/>
              <a:ext cx="3828804" cy="502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86000"/>
            <a:ext cx="261461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78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rgbClr val="FFFFFF"/>
                </a:solidFill>
              </a:rPr>
              <a:t>1. </a:t>
            </a:r>
            <a:r>
              <a:rPr lang="ko-KR" altLang="en-US" sz="3000" b="1" smtClean="0">
                <a:solidFill>
                  <a:srgbClr val="FFFFFF"/>
                </a:solidFill>
              </a:rPr>
              <a:t>빅데이터의 미래</a:t>
            </a:r>
            <a:endParaRPr lang="en-US" altLang="ko-KR" sz="3000" b="1">
              <a:solidFill>
                <a:srgbClr val="FFFFFF"/>
              </a:solidFill>
            </a:endParaRPr>
          </a:p>
        </p:txBody>
      </p:sp>
      <p:sp>
        <p:nvSpPr>
          <p:cNvPr id="4" name="직사각형 11"/>
          <p:cNvSpPr>
            <a:spLocks noChangeArrowheads="1"/>
          </p:cNvSpPr>
          <p:nvPr/>
        </p:nvSpPr>
        <p:spPr bwMode="auto">
          <a:xfrm>
            <a:off x="559941" y="1553369"/>
            <a:ext cx="78025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36563" indent="-3429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kumimoji="0" lang="en-US" altLang="ko-KR" b="1">
                <a:latin typeface="맑은 고딕" pitchFamily="50" charset="-127"/>
                <a:ea typeface="맑은 고딕" pitchFamily="50" charset="-127"/>
                <a:hlinkClick r:id="rId3"/>
              </a:rPr>
              <a:t>http://www.bicdata.com/</a:t>
            </a:r>
            <a:endParaRPr kumimoji="0" lang="en-US" altLang="ko-KR" b="1">
              <a:latin typeface="맑은 고딕" pitchFamily="50" charset="-127"/>
              <a:ea typeface="맑은 고딕" pitchFamily="50" charset="-127"/>
            </a:endParaRPr>
          </a:p>
          <a:p>
            <a:pPr marL="436563" indent="-3429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빅데이터</a:t>
            </a:r>
            <a:r>
              <a:rPr kumimoji="0" lang="en-US" altLang="ko-KR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분석 활용센터 </a:t>
            </a:r>
            <a:r>
              <a:rPr kumimoji="0" lang="en-US" altLang="ko-KR" b="1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en-US" altLang="ko-KR" b="1">
                <a:latin typeface="맑은 고딕" pitchFamily="50" charset="-127"/>
                <a:ea typeface="맑은 고딕" pitchFamily="50" charset="-127"/>
                <a:hlinkClick r:id="rId4"/>
              </a:rPr>
              <a:t>https://kbig.kr/index.php?mid=map</a:t>
            </a:r>
            <a:endParaRPr kumimoji="0" lang="en-US" altLang="ko-KR" b="1">
              <a:latin typeface="맑은 고딕" pitchFamily="50" charset="-127"/>
              <a:ea typeface="맑은 고딕" pitchFamily="50" charset="-127"/>
            </a:endParaRPr>
          </a:p>
          <a:p>
            <a:pPr marL="436563" indent="-3429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삼성경제연구소</a:t>
            </a:r>
            <a:r>
              <a:rPr kumimoji="0" lang="en-US" altLang="ko-KR" b="1">
                <a:latin typeface="맑은 고딕" pitchFamily="50" charset="-127"/>
                <a:ea typeface="맑은 고딕" pitchFamily="50" charset="-127"/>
              </a:rPr>
              <a:t>, LG</a:t>
            </a: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경제연구소</a:t>
            </a:r>
            <a:endParaRPr kumimoji="0" lang="en-US" altLang="ko-KR" b="1">
              <a:latin typeface="맑은 고딕" pitchFamily="50" charset="-127"/>
              <a:ea typeface="맑은 고딕" pitchFamily="50" charset="-127"/>
            </a:endParaRPr>
          </a:p>
          <a:p>
            <a:pPr marL="436563" indent="-3429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기타 </a:t>
            </a:r>
            <a:r>
              <a:rPr kumimoji="0" lang="en-US" altLang="ko-KR" b="1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kumimoji="0" lang="en-US" altLang="ko-KR" b="1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유투브 등  </a:t>
            </a:r>
            <a:r>
              <a:rPr kumimoji="0" lang="en-US" altLang="ko-KR" b="1">
                <a:latin typeface="맑은 고딕" pitchFamily="50" charset="-127"/>
                <a:ea typeface="맑은 고딕" pitchFamily="50" charset="-127"/>
              </a:rPr>
              <a:t>*</a:t>
            </a: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검색방법  </a:t>
            </a:r>
            <a:r>
              <a:rPr kumimoji="0" lang="en-US" altLang="ko-KR" b="1">
                <a:latin typeface="맑은 고딕" pitchFamily="50" charset="-127"/>
                <a:ea typeface="맑은 고딕" pitchFamily="50" charset="-127"/>
              </a:rPr>
              <a:t>ex) “</a:t>
            </a: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빅데이터 </a:t>
            </a:r>
            <a:r>
              <a:rPr kumimoji="0" lang="en-US" altLang="ko-KR" b="1">
                <a:latin typeface="맑은 고딕" pitchFamily="50" charset="-127"/>
                <a:ea typeface="맑은 고딕" pitchFamily="50" charset="-127"/>
              </a:rPr>
              <a:t>PDF”</a:t>
            </a:r>
          </a:p>
        </p:txBody>
      </p:sp>
      <p:sp>
        <p:nvSpPr>
          <p:cNvPr id="5" name="직사각형 7"/>
          <p:cNvSpPr>
            <a:spLocks noChangeArrowheads="1"/>
          </p:cNvSpPr>
          <p:nvPr/>
        </p:nvSpPr>
        <p:spPr bwMode="auto">
          <a:xfrm>
            <a:off x="488504" y="1124744"/>
            <a:ext cx="2641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69875" indent="-269875" latinLnBrk="0">
              <a:lnSpc>
                <a:spcPct val="120000"/>
              </a:lnSpc>
              <a:buFont typeface="Wingdings" pitchFamily="2" charset="2"/>
              <a:buChar char="l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빅데이터 관련 사이트</a:t>
            </a:r>
            <a:endParaRPr lang="en-US" altLang="ko-KR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8"/>
          <p:cNvSpPr>
            <a:spLocks noChangeArrowheads="1"/>
          </p:cNvSpPr>
          <p:nvPr/>
        </p:nvSpPr>
        <p:spPr bwMode="auto">
          <a:xfrm>
            <a:off x="488504" y="3696494"/>
            <a:ext cx="14366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69875" indent="-269875" latinLnBrk="0">
              <a:lnSpc>
                <a:spcPct val="120000"/>
              </a:lnSpc>
              <a:buFont typeface="Wingdings" pitchFamily="2" charset="2"/>
              <a:buChar char="l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관련 자료</a:t>
            </a:r>
            <a:endParaRPr lang="en-US" altLang="ko-KR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11"/>
          <p:cNvSpPr>
            <a:spLocks noChangeArrowheads="1"/>
          </p:cNvSpPr>
          <p:nvPr/>
        </p:nvSpPr>
        <p:spPr bwMode="auto">
          <a:xfrm>
            <a:off x="559941" y="4193382"/>
            <a:ext cx="7802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36563" indent="-3429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빅데이터 커리큘럼 참조 모델 </a:t>
            </a:r>
            <a:r>
              <a:rPr kumimoji="0" lang="en-US" altLang="ko-KR" b="1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한국정보화진흥원</a:t>
            </a:r>
            <a:endParaRPr kumimoji="0" lang="en-US" altLang="ko-KR" b="1">
              <a:latin typeface="맑은 고딕" pitchFamily="50" charset="-127"/>
              <a:ea typeface="맑은 고딕" pitchFamily="50" charset="-127"/>
            </a:endParaRPr>
          </a:p>
          <a:p>
            <a:pPr marL="436563" indent="-3429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새로운 미래를 여는 빅데이터 시대 </a:t>
            </a:r>
            <a:r>
              <a:rPr kumimoji="0" lang="en-US" altLang="ko-KR" b="1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b="1">
                <a:latin typeface="맑은 고딕" pitchFamily="50" charset="-127"/>
                <a:ea typeface="맑은 고딕" pitchFamily="50" charset="-127"/>
              </a:rPr>
              <a:t>한국정보화진흥원</a:t>
            </a:r>
            <a:endParaRPr kumimoji="0" lang="en-US" altLang="ko-KR" b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54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ko-KR" altLang="en-US" sz="3600" b="1" smtClean="0">
                <a:solidFill>
                  <a:prstClr val="black"/>
                </a:solidFill>
              </a:rPr>
              <a:t>감사합니다</a:t>
            </a:r>
            <a:r>
              <a:rPr lang="en-US" altLang="ko-KR" sz="3600" b="1" smtClean="0">
                <a:solidFill>
                  <a:prstClr val="black"/>
                </a:solidFill>
              </a:rPr>
              <a:t>.</a:t>
            </a:r>
          </a:p>
          <a:p>
            <a:pPr algn="ctr">
              <a:lnSpc>
                <a:spcPct val="120000"/>
              </a:lnSpc>
              <a:spcBef>
                <a:spcPct val="30000"/>
              </a:spcBef>
            </a:pPr>
            <a:endParaRPr lang="ko-KR" altLang="en-US" sz="36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1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역할</a:t>
            </a:r>
            <a:endParaRPr lang="en-US" altLang="ko-KR" sz="3000" b="1">
              <a:solidFill>
                <a:schemeClr val="bg1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5" y="1196975"/>
            <a:ext cx="5329238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빅데이터의 역할</a:t>
            </a:r>
            <a:endParaRPr lang="en-US" altLang="ko-KR" b="1"/>
          </a:p>
        </p:txBody>
      </p:sp>
      <p:sp>
        <p:nvSpPr>
          <p:cNvPr id="20" name="모서리가 둥근 직사각형 19"/>
          <p:cNvSpPr/>
          <p:nvPr/>
        </p:nvSpPr>
        <p:spPr bwMode="gray">
          <a:xfrm>
            <a:off x="4750736" y="2904842"/>
            <a:ext cx="4423751" cy="919335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환경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소셜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 데이터 분석과 이상징후 감지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이슈 사전 인지와 실시간 의사결정 지원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국가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기업경영 투명성 제고와 비용절감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gray">
          <a:xfrm>
            <a:off x="4750736" y="3975290"/>
            <a:ext cx="4423751" cy="919335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평판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트랜드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 분석 통한 기업 경쟁력 확보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상황인지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인공지능 기반의 대국민 서비스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개인화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지능화 기반 차세대 사업모델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gray">
          <a:xfrm>
            <a:off x="4764073" y="5029945"/>
            <a:ext cx="4423751" cy="919335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이질적 지식의 융합 분석과 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신가치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 창출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상관 관계 이해를 통한 시행착오 최소화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컨버전스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 패턴 분석을 통한 융합시창 창출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gray">
          <a:xfrm>
            <a:off x="4764085" y="1828762"/>
            <a:ext cx="4423751" cy="919335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현실 세계 데이터 기반의 패턴 분석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전망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다각적 상황 고려 큰 그림 이해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통찰 확보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사회현상 이해와 시나리오 시뮬레이션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gray">
          <a:xfrm>
            <a:off x="1016332" y="1828762"/>
            <a:ext cx="1652509" cy="714749"/>
          </a:xfrm>
          <a:prstGeom prst="roundRect">
            <a:avLst/>
          </a:prstGeom>
          <a:solidFill>
            <a:srgbClr val="8064A2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불확실성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gray">
          <a:xfrm>
            <a:off x="1002984" y="2904841"/>
            <a:ext cx="1652509" cy="714748"/>
          </a:xfrm>
          <a:prstGeom prst="roundRect">
            <a:avLst/>
          </a:prstGeom>
          <a:solidFill>
            <a:srgbClr val="8064A2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리스크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gray">
          <a:xfrm>
            <a:off x="1002988" y="5029945"/>
            <a:ext cx="1652509" cy="714749"/>
          </a:xfrm>
          <a:prstGeom prst="roundRect">
            <a:avLst/>
          </a:prstGeom>
          <a:solidFill>
            <a:srgbClr val="8064A2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융합</a:t>
            </a:r>
          </a:p>
        </p:txBody>
      </p:sp>
      <p:sp>
        <p:nvSpPr>
          <p:cNvPr id="27" name="모서리가 둥근 직사각형 26"/>
          <p:cNvSpPr/>
          <p:nvPr/>
        </p:nvSpPr>
        <p:spPr bwMode="gray">
          <a:xfrm>
            <a:off x="1002988" y="3975289"/>
            <a:ext cx="1652509" cy="714750"/>
          </a:xfrm>
          <a:prstGeom prst="roundRect">
            <a:avLst/>
          </a:prstGeom>
          <a:solidFill>
            <a:srgbClr val="8064A2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스마트</a:t>
            </a:r>
          </a:p>
        </p:txBody>
      </p:sp>
      <p:sp>
        <p:nvSpPr>
          <p:cNvPr id="28" name="오각형 27"/>
          <p:cNvSpPr/>
          <p:nvPr/>
        </p:nvSpPr>
        <p:spPr bwMode="gray">
          <a:xfrm>
            <a:off x="3411634" y="1874397"/>
            <a:ext cx="1254394" cy="629948"/>
          </a:xfrm>
          <a:prstGeom prst="homePlate">
            <a:avLst/>
          </a:prstGeom>
          <a:solidFill>
            <a:srgbClr val="0650BC"/>
          </a:solidFill>
          <a:ln w="6350">
            <a:solidFill>
              <a:sysClr val="window" lastClr="FFFFFF"/>
            </a:solidFill>
            <a:round/>
            <a:headEnd/>
            <a:tailEnd type="triangle" w="med" len="med"/>
          </a:ln>
          <a:scene3d>
            <a:camera prst="orthographicFront"/>
            <a:lightRig rig="soft" dir="t"/>
          </a:scene3d>
          <a:sp3d/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통찰력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29" name="오각형 28"/>
          <p:cNvSpPr/>
          <p:nvPr/>
        </p:nvSpPr>
        <p:spPr bwMode="gray">
          <a:xfrm>
            <a:off x="3398297" y="2950478"/>
            <a:ext cx="1267738" cy="629948"/>
          </a:xfrm>
          <a:prstGeom prst="homePlate">
            <a:avLst/>
          </a:prstGeom>
          <a:solidFill>
            <a:srgbClr val="0650BC"/>
          </a:solidFill>
          <a:ln w="6350">
            <a:solidFill>
              <a:sysClr val="window" lastClr="FFFFFF"/>
            </a:solidFill>
            <a:round/>
            <a:headEnd/>
            <a:tailEnd type="triangle" w="med" len="med"/>
          </a:ln>
          <a:scene3d>
            <a:camera prst="orthographicFront"/>
            <a:lightRig rig="soft" dir="t"/>
          </a:scene3d>
          <a:sp3d/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대응력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30" name="오각형 29"/>
          <p:cNvSpPr/>
          <p:nvPr/>
        </p:nvSpPr>
        <p:spPr bwMode="gray">
          <a:xfrm>
            <a:off x="3398297" y="4027780"/>
            <a:ext cx="1267738" cy="629948"/>
          </a:xfrm>
          <a:prstGeom prst="homePlate">
            <a:avLst/>
          </a:prstGeom>
          <a:solidFill>
            <a:srgbClr val="0650BC"/>
          </a:solidFill>
          <a:ln w="6350">
            <a:solidFill>
              <a:sysClr val="window" lastClr="FFFFFF"/>
            </a:solidFill>
            <a:round/>
            <a:headEnd/>
            <a:tailEnd type="triangle" w="med" len="med"/>
          </a:ln>
          <a:scene3d>
            <a:camera prst="orthographicFront"/>
            <a:lightRig rig="soft" dir="t"/>
          </a:scene3d>
          <a:sp3d/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경쟁력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31" name="오각형 30"/>
          <p:cNvSpPr/>
          <p:nvPr/>
        </p:nvSpPr>
        <p:spPr bwMode="gray">
          <a:xfrm>
            <a:off x="3398297" y="5070685"/>
            <a:ext cx="1267738" cy="629948"/>
          </a:xfrm>
          <a:prstGeom prst="homePlate">
            <a:avLst/>
          </a:prstGeom>
          <a:solidFill>
            <a:srgbClr val="0650BC"/>
          </a:solidFill>
          <a:ln w="6350">
            <a:solidFill>
              <a:sysClr val="window" lastClr="FFFFFF"/>
            </a:solidFill>
            <a:round/>
            <a:headEnd/>
            <a:tailEnd type="triangle" w="med" len="med"/>
          </a:ln>
          <a:scene3d>
            <a:camera prst="orthographicFront"/>
            <a:lightRig rig="soft" dir="t"/>
          </a:scene3d>
          <a:sp3d/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창조력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cxnSp>
        <p:nvCxnSpPr>
          <p:cNvPr id="32" name="직선 화살표 연결선 31"/>
          <p:cNvCxnSpPr>
            <a:endCxn id="28" idx="1"/>
          </p:cNvCxnSpPr>
          <p:nvPr/>
        </p:nvCxnSpPr>
        <p:spPr>
          <a:xfrm>
            <a:off x="2681226" y="2186136"/>
            <a:ext cx="730408" cy="3236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solid"/>
            <a:headEnd type="oval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3" name="직선 화살표 연결선 32"/>
          <p:cNvCxnSpPr>
            <a:endCxn id="29" idx="1"/>
          </p:cNvCxnSpPr>
          <p:nvPr/>
        </p:nvCxnSpPr>
        <p:spPr>
          <a:xfrm flipV="1">
            <a:off x="2674402" y="3265453"/>
            <a:ext cx="723895" cy="4895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solid"/>
            <a:headEnd type="oval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4" name="직선 화살표 연결선 33"/>
          <p:cNvCxnSpPr/>
          <p:nvPr/>
        </p:nvCxnSpPr>
        <p:spPr>
          <a:xfrm>
            <a:off x="2655493" y="4320915"/>
            <a:ext cx="742804" cy="0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solid"/>
            <a:headEnd type="oval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직선 화살표 연결선 34"/>
          <p:cNvCxnSpPr>
            <a:endCxn id="31" idx="1"/>
          </p:cNvCxnSpPr>
          <p:nvPr/>
        </p:nvCxnSpPr>
        <p:spPr>
          <a:xfrm>
            <a:off x="2655493" y="5382423"/>
            <a:ext cx="742804" cy="3237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solid"/>
            <a:headEnd type="oval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28265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역할</a:t>
            </a:r>
            <a:endParaRPr lang="en-US" altLang="ko-KR" sz="3000" b="1">
              <a:solidFill>
                <a:schemeClr val="bg1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5" y="1196975"/>
            <a:ext cx="5329238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빅데이터의 역할</a:t>
            </a:r>
            <a:endParaRPr lang="en-US" altLang="ko-KR" b="1"/>
          </a:p>
        </p:txBody>
      </p:sp>
      <p:sp>
        <p:nvSpPr>
          <p:cNvPr id="42" name="모서리가 둥근 직사각형 41"/>
          <p:cNvSpPr/>
          <p:nvPr/>
        </p:nvSpPr>
        <p:spPr bwMode="gray">
          <a:xfrm>
            <a:off x="3988735" y="3249394"/>
            <a:ext cx="5036533" cy="119167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광범위한 기업 내외부 데이터에 근거하여 </a:t>
            </a:r>
            <a:endParaRPr kumimoji="0" lang="en-US" altLang="ko-KR" sz="1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   </a:t>
            </a:r>
            <a:r>
              <a: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의사결정의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정확도를 향상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gray">
          <a:xfrm>
            <a:off x="3988735" y="4685602"/>
            <a:ext cx="5036533" cy="119167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기존에 파악하기 어려웠던 문제점을 발견하고 </a:t>
            </a:r>
            <a:endParaRPr kumimoji="0" lang="en-US" altLang="ko-KR" sz="1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   </a:t>
            </a:r>
            <a:r>
              <a: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그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해결점을 모색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gray">
          <a:xfrm>
            <a:off x="4002084" y="1827874"/>
            <a:ext cx="5036533" cy="119167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실시간으로 업무 현황과 실행 성과를 파악하고 </a:t>
            </a:r>
            <a:endParaRPr kumimoji="0" lang="en-US" altLang="ko-KR" sz="14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 </a:t>
            </a:r>
            <a:r>
              <a:rPr kumimoji="0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 </a:t>
            </a:r>
            <a:r>
              <a:rPr kumimoji="0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  </a:t>
            </a:r>
            <a:r>
              <a: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공유하여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개선을 도모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gray">
          <a:xfrm>
            <a:off x="955372" y="1827874"/>
            <a:ext cx="2346628" cy="899798"/>
          </a:xfrm>
          <a:prstGeom prst="roundRect">
            <a:avLst/>
          </a:prstGeom>
          <a:solidFill>
            <a:srgbClr val="8064A2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생산성과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효율성 제고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gray">
          <a:xfrm>
            <a:off x="942024" y="3249392"/>
            <a:ext cx="2359976" cy="870199"/>
          </a:xfrm>
          <a:prstGeom prst="roundRect">
            <a:avLst/>
          </a:prstGeom>
          <a:solidFill>
            <a:srgbClr val="8064A2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의사결정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능력 향상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gray">
          <a:xfrm>
            <a:off x="942028" y="4685600"/>
            <a:ext cx="2359972" cy="927511"/>
          </a:xfrm>
          <a:prstGeom prst="roundRect">
            <a:avLst/>
          </a:prstGeom>
          <a:solidFill>
            <a:srgbClr val="8064A2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문제 발견 및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해결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89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2.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</a:t>
            </a:r>
            <a:r>
              <a:rPr lang="en-US" altLang="ko-KR" sz="3000" b="1" smtClean="0">
                <a:solidFill>
                  <a:schemeClr val="bg1"/>
                </a:solidFill>
              </a:rPr>
              <a:t>3</a:t>
            </a:r>
            <a:r>
              <a:rPr lang="ko-KR" altLang="en-US" sz="3000" b="1" smtClean="0">
                <a:solidFill>
                  <a:schemeClr val="bg1"/>
                </a:solidFill>
              </a:rPr>
              <a:t>대 요소</a:t>
            </a:r>
            <a:endParaRPr lang="en-US" altLang="ko-KR" sz="3000" b="1">
              <a:solidFill>
                <a:schemeClr val="bg1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5" y="1196975"/>
            <a:ext cx="53292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빅데이터 </a:t>
            </a:r>
            <a:r>
              <a:rPr lang="en-US" altLang="ko-KR" b="1" smtClean="0"/>
              <a:t>3</a:t>
            </a:r>
            <a:r>
              <a:rPr lang="ko-KR" altLang="en-US" b="1" smtClean="0"/>
              <a:t>대 요소</a:t>
            </a:r>
            <a:endParaRPr lang="en-US" altLang="ko-KR" b="1"/>
          </a:p>
        </p:txBody>
      </p:sp>
      <p:sp>
        <p:nvSpPr>
          <p:cNvPr id="4" name="직사각형 3"/>
          <p:cNvSpPr/>
          <p:nvPr/>
        </p:nvSpPr>
        <p:spPr>
          <a:xfrm>
            <a:off x="1694205" y="6392361"/>
            <a:ext cx="69332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latin typeface="+mj-ea"/>
                <a:ea typeface="+mj-ea"/>
              </a:rPr>
              <a:t>출처</a:t>
            </a:r>
            <a:r>
              <a:rPr lang="en-US" altLang="ko-KR" sz="1200" smtClean="0">
                <a:latin typeface="+mj-ea"/>
                <a:ea typeface="+mj-ea"/>
              </a:rPr>
              <a:t>: </a:t>
            </a:r>
            <a:r>
              <a:rPr lang="ko-KR" altLang="en-US" sz="1200" smtClean="0">
                <a:latin typeface="+mj-ea"/>
                <a:ea typeface="+mj-ea"/>
              </a:rPr>
              <a:t>한국정보화진흥원</a:t>
            </a:r>
            <a:r>
              <a:rPr lang="en-US" altLang="ko-KR" sz="1200" smtClean="0">
                <a:latin typeface="+mj-ea"/>
                <a:ea typeface="+mj-ea"/>
              </a:rPr>
              <a:t>, </a:t>
            </a:r>
            <a:r>
              <a:rPr lang="en-US" altLang="ko-KR" sz="1200">
                <a:latin typeface="+mj-ea"/>
                <a:ea typeface="+mj-ea"/>
              </a:rPr>
              <a:t>“</a:t>
            </a:r>
            <a:r>
              <a:rPr lang="ko-KR" altLang="en-US" sz="1200">
                <a:latin typeface="+mj-ea"/>
                <a:ea typeface="+mj-ea"/>
              </a:rPr>
              <a:t>성공적인 </a:t>
            </a:r>
            <a:r>
              <a:rPr lang="ko-KR" altLang="en-US" sz="1200" smtClean="0">
                <a:latin typeface="+mj-ea"/>
                <a:ea typeface="+mj-ea"/>
              </a:rPr>
              <a:t>빅데이터활용을 </a:t>
            </a:r>
            <a:r>
              <a:rPr lang="ko-KR" altLang="en-US" sz="1200">
                <a:latin typeface="+mj-ea"/>
                <a:ea typeface="+mj-ea"/>
              </a:rPr>
              <a:t>위한 </a:t>
            </a:r>
            <a:r>
              <a:rPr lang="en-US" altLang="ko-KR" sz="1200">
                <a:latin typeface="+mj-ea"/>
                <a:ea typeface="+mj-ea"/>
              </a:rPr>
              <a:t>3</a:t>
            </a:r>
            <a:r>
              <a:rPr lang="ko-KR" altLang="en-US" sz="1200">
                <a:latin typeface="+mj-ea"/>
                <a:ea typeface="+mj-ea"/>
              </a:rPr>
              <a:t>대요소”</a:t>
            </a:r>
            <a:r>
              <a:rPr lang="en-US" altLang="ko-KR" sz="1200">
                <a:latin typeface="+mj-ea"/>
                <a:ea typeface="+mj-ea"/>
              </a:rPr>
              <a:t>. 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84986" y="1665954"/>
            <a:ext cx="6048375" cy="4495800"/>
            <a:chOff x="1784986" y="1483436"/>
            <a:chExt cx="6048375" cy="44958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986" y="1483436"/>
              <a:ext cx="6048375" cy="449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 bwMode="gray">
            <a:xfrm>
              <a:off x="3972560" y="1820333"/>
              <a:ext cx="1676400" cy="1410547"/>
            </a:xfrm>
            <a:prstGeom prst="rect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88642" tIns="0" rIns="88642" bIns="0" rtlCol="0" anchor="ctr"/>
            <a:lstStyle/>
            <a:p>
              <a:pPr algn="ctr"/>
              <a:r>
                <a:rPr lang="ko-KR" altLang="en-US" b="1" smtClean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  <a:cs typeface="JBold" pitchFamily="18" charset="-127"/>
                </a:rPr>
                <a:t>자원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JBold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gray">
            <a:xfrm>
              <a:off x="5828615" y="2775373"/>
              <a:ext cx="1676400" cy="1410547"/>
            </a:xfrm>
            <a:prstGeom prst="rect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88642" tIns="0" rIns="88642" bIns="0" rtlCol="0" anchor="ctr"/>
            <a:lstStyle/>
            <a:p>
              <a:pPr algn="ctr"/>
              <a:r>
                <a:rPr lang="ko-KR" altLang="en-US" b="1" smtClean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  <a:cs typeface="JBold" pitchFamily="18" charset="-127"/>
                </a:rPr>
                <a:t>인력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JBold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gray">
            <a:xfrm>
              <a:off x="2115232" y="2756746"/>
              <a:ext cx="1676400" cy="1410547"/>
            </a:xfrm>
            <a:prstGeom prst="rect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88642" tIns="0" rIns="88642" bIns="0" rtlCol="0" anchor="ctr"/>
            <a:lstStyle/>
            <a:p>
              <a:pPr algn="ctr"/>
              <a:r>
                <a:rPr lang="ko-KR" altLang="en-US" b="1" smtClean="0"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  <a:cs typeface="JBold" pitchFamily="18" charset="-127"/>
                </a:rPr>
                <a:t>기술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JBold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425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2.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</a:t>
            </a:r>
            <a:r>
              <a:rPr lang="en-US" altLang="ko-KR" sz="3000" b="1" smtClean="0">
                <a:solidFill>
                  <a:schemeClr val="bg1"/>
                </a:solidFill>
              </a:rPr>
              <a:t>3</a:t>
            </a:r>
            <a:r>
              <a:rPr lang="ko-KR" altLang="en-US" sz="3000" b="1" smtClean="0">
                <a:solidFill>
                  <a:schemeClr val="bg1"/>
                </a:solidFill>
              </a:rPr>
              <a:t>대 요소</a:t>
            </a:r>
            <a:endParaRPr lang="en-US" altLang="ko-KR" sz="3000" b="1">
              <a:solidFill>
                <a:schemeClr val="bg1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5" y="1196975"/>
            <a:ext cx="53292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빅데이터 </a:t>
            </a:r>
            <a:r>
              <a:rPr lang="en-US" altLang="ko-KR" b="1" smtClean="0"/>
              <a:t>3</a:t>
            </a:r>
            <a:r>
              <a:rPr lang="ko-KR" altLang="en-US" b="1" smtClean="0"/>
              <a:t>대 요소</a:t>
            </a:r>
            <a:endParaRPr lang="en-US" altLang="ko-KR" b="1"/>
          </a:p>
        </p:txBody>
      </p:sp>
      <p:sp>
        <p:nvSpPr>
          <p:cNvPr id="15" name="직사각형 14"/>
          <p:cNvSpPr/>
          <p:nvPr/>
        </p:nvSpPr>
        <p:spPr bwMode="gray">
          <a:xfrm>
            <a:off x="4216400" y="1798538"/>
            <a:ext cx="1354505" cy="1187027"/>
          </a:xfrm>
          <a:prstGeom prst="rect">
            <a:avLst/>
          </a:prstGeom>
          <a:solidFill>
            <a:srgbClr val="4F81BD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자원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gray">
          <a:xfrm>
            <a:off x="5371415" y="3800058"/>
            <a:ext cx="1354505" cy="1187027"/>
          </a:xfrm>
          <a:prstGeom prst="rect">
            <a:avLst/>
          </a:prstGeom>
          <a:solidFill>
            <a:srgbClr val="4F81BD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인력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3110912" y="3800058"/>
            <a:ext cx="1354505" cy="1187027"/>
          </a:xfrm>
          <a:prstGeom prst="rect">
            <a:avLst/>
          </a:prstGeom>
          <a:solidFill>
            <a:srgbClr val="4F81BD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lIns="88642" tIns="0" rIns="88642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맑은 고딕"/>
                <a:ea typeface="맑은 고딕"/>
                <a:cs typeface="JBold" pitchFamily="18" charset="-127"/>
              </a:rPr>
              <a:t>기술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맑은 고딕"/>
              <a:ea typeface="맑은 고딕"/>
              <a:cs typeface="JBold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6746432"/>
              </p:ext>
            </p:extLst>
          </p:nvPr>
        </p:nvGraphicFramePr>
        <p:xfrm>
          <a:off x="6012482" y="1798537"/>
          <a:ext cx="1914556" cy="1278468"/>
        </p:xfrm>
        <a:graphic>
          <a:graphicData uri="http://schemas.openxmlformats.org/drawingml/2006/table">
            <a:tbl>
              <a:tblPr firstRow="1" firstCol="1" bandRow="1"/>
              <a:tblGrid>
                <a:gridCol w="1914556"/>
              </a:tblGrid>
              <a:tr h="420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effectLst/>
                          <a:latin typeface="맑은 고딕"/>
                          <a:cs typeface="Times New Roman"/>
                        </a:rPr>
                        <a:t>빅데이터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81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자원 확보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품질 관리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데이터 보안</a:t>
                      </a:r>
                      <a:endParaRPr lang="ko-KR" sz="1200" kern="100" dirty="0">
                        <a:effectLst/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1555240"/>
              </p:ext>
            </p:extLst>
          </p:nvPr>
        </p:nvGraphicFramePr>
        <p:xfrm>
          <a:off x="6977682" y="3800057"/>
          <a:ext cx="2471118" cy="2030308"/>
        </p:xfrm>
        <a:graphic>
          <a:graphicData uri="http://schemas.openxmlformats.org/drawingml/2006/table">
            <a:tbl>
              <a:tblPr firstRow="1" firstCol="1" bandRow="1"/>
              <a:tblGrid>
                <a:gridCol w="2471118"/>
              </a:tblGrid>
              <a:tr h="424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effectLst/>
                          <a:latin typeface="맑은 고딕"/>
                          <a:cs typeface="Times New Roman"/>
                        </a:rPr>
                        <a:t>데이터 사이언티스트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56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수학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공학 등 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IT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능력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경제학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통계학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심리학 등</a:t>
                      </a:r>
                      <a:r>
                        <a:rPr lang="ko-KR" altLang="en-US" sz="1200" kern="100" baseline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lang="en-US" altLang="ko-KR" sz="1200" kern="100" baseline="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200" kern="100" baseline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</a:t>
                      </a:r>
                      <a:r>
                        <a:rPr lang="ko-KR" altLang="en-US" sz="1200" kern="100" baseline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다분야의 이해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비판적 시각과 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커뮤니케이션 능력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스토리텔링 등 시각화 능력</a:t>
                      </a:r>
                      <a:endParaRPr lang="ko-KR" sz="1200" kern="100" dirty="0">
                        <a:effectLst/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0248957"/>
              </p:ext>
            </p:extLst>
          </p:nvPr>
        </p:nvGraphicFramePr>
        <p:xfrm>
          <a:off x="444802" y="3840697"/>
          <a:ext cx="2471118" cy="1939744"/>
        </p:xfrm>
        <a:graphic>
          <a:graphicData uri="http://schemas.openxmlformats.org/drawingml/2006/table">
            <a:tbl>
              <a:tblPr firstRow="1" firstCol="1" bandRow="1"/>
              <a:tblGrid>
                <a:gridCol w="2471118"/>
              </a:tblGrid>
              <a:tr h="3843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effectLst/>
                          <a:latin typeface="맑은 고딕"/>
                          <a:cs typeface="Times New Roman"/>
                        </a:rPr>
                        <a:t>빅데이터 플랫폼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5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수집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관리기술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대용량 데이터 처리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(Hadooop, MapReduce..)</a:t>
                      </a: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빅데이터 분석 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(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자연어처리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데이터마이닝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..)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시각화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OLAP </a:t>
                      </a:r>
                      <a:endParaRPr lang="ko-KR" sz="1200" kern="100" dirty="0">
                        <a:effectLst/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1" name="직선 연결선 20"/>
          <p:cNvCxnSpPr>
            <a:endCxn id="17" idx="0"/>
          </p:cNvCxnSpPr>
          <p:nvPr/>
        </p:nvCxnSpPr>
        <p:spPr>
          <a:xfrm flipH="1">
            <a:off x="3788165" y="2985565"/>
            <a:ext cx="834635" cy="814493"/>
          </a:xfrm>
          <a:prstGeom prst="line">
            <a:avLst/>
          </a:prstGeom>
          <a:noFill/>
          <a:ln w="38100" cap="flat" cmpd="sng" algn="ctr">
            <a:solidFill>
              <a:srgbClr val="4F81BD"/>
            </a:solidFill>
            <a:prstDash val="solid"/>
          </a:ln>
          <a:effectLst>
            <a:outerShdw blurRad="40000" sx="1000" sy="1000" rotWithShape="0">
              <a:srgbClr val="000000"/>
            </a:outerShdw>
          </a:effectLst>
        </p:spPr>
      </p:cxnSp>
      <p:cxnSp>
        <p:nvCxnSpPr>
          <p:cNvPr id="22" name="직선 연결선 21"/>
          <p:cNvCxnSpPr>
            <a:endCxn id="16" idx="0"/>
          </p:cNvCxnSpPr>
          <p:nvPr/>
        </p:nvCxnSpPr>
        <p:spPr>
          <a:xfrm>
            <a:off x="5158056" y="2985565"/>
            <a:ext cx="890612" cy="814493"/>
          </a:xfrm>
          <a:prstGeom prst="line">
            <a:avLst/>
          </a:prstGeom>
          <a:noFill/>
          <a:ln w="38100" cap="flat" cmpd="sng" algn="ctr">
            <a:solidFill>
              <a:srgbClr val="4F81BD"/>
            </a:solidFill>
            <a:prstDash val="solid"/>
          </a:ln>
          <a:effectLst>
            <a:outerShdw blurRad="40000" sx="1000" sy="1000" rotWithShape="0">
              <a:srgbClr val="000000"/>
            </a:outerShdw>
          </a:effectLst>
        </p:spPr>
      </p:cxnSp>
      <p:cxnSp>
        <p:nvCxnSpPr>
          <p:cNvPr id="23" name="직선 연결선 22"/>
          <p:cNvCxnSpPr>
            <a:stCxn id="16" idx="1"/>
            <a:endCxn id="17" idx="3"/>
          </p:cNvCxnSpPr>
          <p:nvPr/>
        </p:nvCxnSpPr>
        <p:spPr>
          <a:xfrm flipH="1">
            <a:off x="4465417" y="4393572"/>
            <a:ext cx="905998" cy="0"/>
          </a:xfrm>
          <a:prstGeom prst="line">
            <a:avLst/>
          </a:prstGeom>
          <a:noFill/>
          <a:ln w="38100" cap="flat" cmpd="sng" algn="ctr">
            <a:solidFill>
              <a:srgbClr val="4F81BD"/>
            </a:solidFill>
            <a:prstDash val="solid"/>
          </a:ln>
          <a:effectLst>
            <a:outerShdw blurRad="40000" sx="1000" sy="1000" rotWithShape="0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xmlns="" val="17086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2.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</a:t>
            </a:r>
            <a:r>
              <a:rPr lang="en-US" altLang="ko-KR" sz="3000" b="1" smtClean="0">
                <a:solidFill>
                  <a:schemeClr val="bg1"/>
                </a:solidFill>
              </a:rPr>
              <a:t>3</a:t>
            </a:r>
            <a:r>
              <a:rPr lang="ko-KR" altLang="en-US" sz="3000" b="1" smtClean="0">
                <a:solidFill>
                  <a:schemeClr val="bg1"/>
                </a:solidFill>
              </a:rPr>
              <a:t>대 요소</a:t>
            </a:r>
            <a:endParaRPr lang="en-US" altLang="ko-KR" sz="3000" b="1">
              <a:solidFill>
                <a:schemeClr val="bg1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5" y="1124744"/>
            <a:ext cx="53292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빅데이터 자원의 확보</a:t>
            </a:r>
            <a:endParaRPr lang="en-US" altLang="ko-KR" b="1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529995" y="1464841"/>
            <a:ext cx="8597380" cy="5168515"/>
          </a:xfrm>
          <a:prstGeom prst="line">
            <a:avLst/>
          </a:prstGeom>
          <a:noFill/>
          <a:ln w="50800" cap="flat" cmpd="sng" algn="ctr">
            <a:solidFill>
              <a:srgbClr val="4F81BD">
                <a:alpha val="46000"/>
              </a:srgbClr>
            </a:solidFill>
            <a:prstDash val="solid"/>
            <a:tailEnd type="triangle"/>
          </a:ln>
          <a:effectLst>
            <a:outerShdw blurRad="40000" sx="1000" sy="1000" rotWithShape="0">
              <a:srgbClr val="000000"/>
            </a:outerShdw>
          </a:effectLst>
        </p:spPr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0613066"/>
              </p:ext>
            </p:extLst>
          </p:nvPr>
        </p:nvGraphicFramePr>
        <p:xfrm>
          <a:off x="732632" y="5319967"/>
          <a:ext cx="4177074" cy="1134104"/>
        </p:xfrm>
        <a:graphic>
          <a:graphicData uri="http://schemas.openxmlformats.org/drawingml/2006/table">
            <a:tbl>
              <a:tblPr firstRow="1" firstCol="1" bandRow="1"/>
              <a:tblGrid>
                <a:gridCol w="4177074"/>
              </a:tblGrid>
              <a:tr h="3594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smtClean="0">
                          <a:effectLst/>
                          <a:latin typeface="맑은 고딕"/>
                          <a:cs typeface="Times New Roman"/>
                        </a:rPr>
                        <a:t>1</a:t>
                      </a:r>
                      <a:r>
                        <a:rPr lang="ko-KR" altLang="en-US" sz="1400" kern="100" smtClean="0">
                          <a:effectLst/>
                          <a:latin typeface="맑은 고딕"/>
                          <a:cs typeface="Times New Roman"/>
                        </a:rPr>
                        <a:t>단계 </a:t>
                      </a:r>
                      <a:r>
                        <a:rPr lang="en-US" altLang="ko-KR" sz="1400" kern="100" smtClean="0">
                          <a:effectLst/>
                          <a:latin typeface="맑은 고딕"/>
                          <a:cs typeface="Times New Roman"/>
                        </a:rPr>
                        <a:t>: Silos (Hoarding)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46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조직의 독자적인 데이터 생성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 중심의 단계 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외부 데이터는 인터넷을 통한 수집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검색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)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가능</a:t>
                      </a: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데이터의 신뢰성과 품질제고 노력 필요</a:t>
                      </a:r>
                      <a:endParaRPr lang="ko-KR" sz="1200" kern="100" dirty="0">
                        <a:effectLst/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7802975"/>
              </p:ext>
            </p:extLst>
          </p:nvPr>
        </p:nvGraphicFramePr>
        <p:xfrm>
          <a:off x="1882560" y="4198727"/>
          <a:ext cx="4177074" cy="971797"/>
        </p:xfrm>
        <a:graphic>
          <a:graphicData uri="http://schemas.openxmlformats.org/drawingml/2006/table">
            <a:tbl>
              <a:tblPr firstRow="1" firstCol="1" bandRow="1"/>
              <a:tblGrid>
                <a:gridCol w="4177074"/>
              </a:tblGrid>
              <a:tr h="3079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smtClean="0">
                          <a:effectLst/>
                          <a:latin typeface="맑은 고딕"/>
                          <a:cs typeface="Times New Roman"/>
                        </a:rPr>
                        <a:t>2</a:t>
                      </a:r>
                      <a:r>
                        <a:rPr lang="ko-KR" altLang="en-US" sz="1400" kern="100" smtClean="0">
                          <a:effectLst/>
                          <a:latin typeface="맑은 고딕"/>
                          <a:cs typeface="Times New Roman"/>
                        </a:rPr>
                        <a:t>단계 </a:t>
                      </a:r>
                      <a:r>
                        <a:rPr lang="en-US" altLang="ko-KR" sz="1400" kern="100" smtClean="0">
                          <a:effectLst/>
                          <a:latin typeface="맑은 고딕"/>
                          <a:cs typeface="Times New Roman"/>
                        </a:rPr>
                        <a:t>: Exchanges (Sharing)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38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기업의 데이터를 외부 기관들과 상호 교환하는 단계</a:t>
                      </a: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1:1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또는 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1:n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공유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연계</a:t>
                      </a:r>
                      <a:endParaRPr lang="ko-KR" sz="1200" kern="100" dirty="0">
                        <a:effectLst/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1472196"/>
              </p:ext>
            </p:extLst>
          </p:nvPr>
        </p:nvGraphicFramePr>
        <p:xfrm>
          <a:off x="3240305" y="2792877"/>
          <a:ext cx="4177074" cy="1240598"/>
        </p:xfrm>
        <a:graphic>
          <a:graphicData uri="http://schemas.openxmlformats.org/drawingml/2006/table">
            <a:tbl>
              <a:tblPr firstRow="1" firstCol="1" bandRow="1"/>
              <a:tblGrid>
                <a:gridCol w="4177074"/>
              </a:tblGrid>
              <a:tr h="393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smtClean="0">
                          <a:effectLst/>
                          <a:latin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400" kern="100" smtClean="0">
                          <a:effectLst/>
                          <a:latin typeface="맑은 고딕"/>
                          <a:cs typeface="Times New Roman"/>
                        </a:rPr>
                        <a:t>단계 </a:t>
                      </a:r>
                      <a:r>
                        <a:rPr lang="en-US" altLang="ko-KR" sz="1400" kern="100" smtClean="0">
                          <a:effectLst/>
                          <a:latin typeface="맑은 고딕"/>
                          <a:cs typeface="Times New Roman"/>
                        </a:rPr>
                        <a:t>: Pools (Aggregating)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742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특정한 활동이나 목적을 위해 모인 연합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그룹 등이</a:t>
                      </a:r>
                      <a:endParaRPr lang="en-US" altLang="ko-KR" sz="1200" kern="100" smtClean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상호협력과 공동의 장 형성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표준화된 데이터 풀</a:t>
                      </a:r>
                      <a:r>
                        <a:rPr lang="en-US" altLang="ko-KR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(Data Pool)</a:t>
                      </a: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연계를 통해 국경을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초월한 정보 교환과 상호 이용 가능</a:t>
                      </a:r>
                      <a:endParaRPr lang="ko-KR" sz="1200" kern="100" dirty="0">
                        <a:effectLst/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529993" y="1464841"/>
            <a:ext cx="2" cy="5168515"/>
          </a:xfrm>
          <a:prstGeom prst="line">
            <a:avLst/>
          </a:prstGeom>
          <a:noFill/>
          <a:ln w="38100" cap="flat" cmpd="sng" algn="ctr">
            <a:solidFill>
              <a:srgbClr val="4F81BD"/>
            </a:solidFill>
            <a:prstDash val="solid"/>
          </a:ln>
          <a:effectLst>
            <a:outerShdw blurRad="40000" sx="1000" sy="1000" rotWithShape="0">
              <a:srgbClr val="000000"/>
            </a:outerShdw>
          </a:effectLst>
        </p:spPr>
      </p:cxnSp>
      <p:cxnSp>
        <p:nvCxnSpPr>
          <p:cNvPr id="18" name="직선 연결선 17"/>
          <p:cNvCxnSpPr/>
          <p:nvPr/>
        </p:nvCxnSpPr>
        <p:spPr>
          <a:xfrm flipH="1">
            <a:off x="529995" y="6633356"/>
            <a:ext cx="8597380" cy="0"/>
          </a:xfrm>
          <a:prstGeom prst="line">
            <a:avLst/>
          </a:prstGeom>
          <a:noFill/>
          <a:ln w="38100" cap="flat" cmpd="sng" algn="ctr">
            <a:solidFill>
              <a:srgbClr val="4F81BD"/>
            </a:solidFill>
            <a:prstDash val="solid"/>
          </a:ln>
          <a:effectLst>
            <a:outerShdw blurRad="40000" sx="1000" sy="1000" rotWithShape="0">
              <a:srgbClr val="000000"/>
            </a:outerShdw>
          </a:effectLst>
        </p:spPr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9176992"/>
              </p:ext>
            </p:extLst>
          </p:nvPr>
        </p:nvGraphicFramePr>
        <p:xfrm>
          <a:off x="4645157" y="1639411"/>
          <a:ext cx="4177074" cy="971797"/>
        </p:xfrm>
        <a:graphic>
          <a:graphicData uri="http://schemas.openxmlformats.org/drawingml/2006/table">
            <a:tbl>
              <a:tblPr firstRow="1" firstCol="1" bandRow="1"/>
              <a:tblGrid>
                <a:gridCol w="4177074"/>
              </a:tblGrid>
              <a:tr h="3079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smtClean="0">
                          <a:effectLst/>
                          <a:latin typeface="맑은 고딕"/>
                          <a:cs typeface="Times New Roman"/>
                        </a:rPr>
                        <a:t>4</a:t>
                      </a:r>
                      <a:r>
                        <a:rPr lang="ko-KR" altLang="en-US" sz="1400" kern="100" smtClean="0">
                          <a:effectLst/>
                          <a:latin typeface="맑은 고딕"/>
                          <a:cs typeface="Times New Roman"/>
                        </a:rPr>
                        <a:t>단계 </a:t>
                      </a:r>
                      <a:r>
                        <a:rPr lang="en-US" altLang="ko-KR" sz="1400" kern="100" smtClean="0">
                          <a:effectLst/>
                          <a:latin typeface="맑은 고딕"/>
                          <a:cs typeface="Times New Roman"/>
                        </a:rPr>
                        <a:t>: Commons (Co-creating)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38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오픈 방식 플랫폼을 통한 데이터 공유</a:t>
                      </a: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kern="10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상호 협력과 참여를 통해 공동의 자원 창조</a:t>
                      </a:r>
                      <a:endParaRPr lang="ko-KR" sz="1200" kern="100" dirty="0">
                        <a:effectLst/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4770" marR="64770" marT="17780" marB="1778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086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2.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</a:t>
            </a:r>
            <a:r>
              <a:rPr lang="en-US" altLang="ko-KR" sz="3000" b="1" smtClean="0">
                <a:solidFill>
                  <a:schemeClr val="bg1"/>
                </a:solidFill>
              </a:rPr>
              <a:t>3</a:t>
            </a:r>
            <a:r>
              <a:rPr lang="ko-KR" altLang="en-US" sz="3000" b="1" smtClean="0">
                <a:solidFill>
                  <a:schemeClr val="bg1"/>
                </a:solidFill>
              </a:rPr>
              <a:t>대 요소</a:t>
            </a:r>
            <a:endParaRPr lang="en-US" altLang="ko-KR" sz="3000" b="1">
              <a:solidFill>
                <a:schemeClr val="bg1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5" y="1196975"/>
            <a:ext cx="53292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빅데이터 분석 기술</a:t>
            </a:r>
            <a:endParaRPr lang="en-US" altLang="ko-KR" b="1"/>
          </a:p>
        </p:txBody>
      </p:sp>
      <p:sp>
        <p:nvSpPr>
          <p:cNvPr id="4" name="직사각형 3"/>
          <p:cNvSpPr/>
          <p:nvPr/>
        </p:nvSpPr>
        <p:spPr>
          <a:xfrm>
            <a:off x="529993" y="1642732"/>
            <a:ext cx="951318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smtClean="0">
                <a:solidFill>
                  <a:srgbClr val="C00000"/>
                </a:solidFill>
                <a:latin typeface="+mj-ea"/>
                <a:ea typeface="+mj-ea"/>
              </a:rPr>
              <a:t>BI(Business Intelligence)</a:t>
            </a:r>
            <a:r>
              <a:rPr lang="ko-KR" altLang="en-US" sz="1600" b="1" smtClean="0">
                <a:solidFill>
                  <a:srgbClr val="C00000"/>
                </a:solidFill>
                <a:latin typeface="+mj-ea"/>
                <a:ea typeface="+mj-ea"/>
              </a:rPr>
              <a:t>에서 </a:t>
            </a:r>
            <a:r>
              <a:rPr lang="en-US" altLang="ko-KR" sz="1600" b="1" smtClean="0">
                <a:solidFill>
                  <a:srgbClr val="C00000"/>
                </a:solidFill>
                <a:latin typeface="+mj-ea"/>
                <a:ea typeface="+mj-ea"/>
              </a:rPr>
              <a:t>BA(Business Analytics)</a:t>
            </a:r>
            <a:r>
              <a:rPr lang="ko-KR" altLang="en-US" sz="1600" b="1" smtClean="0">
                <a:solidFill>
                  <a:srgbClr val="C00000"/>
                </a:solidFill>
                <a:latin typeface="+mj-ea"/>
                <a:ea typeface="+mj-ea"/>
              </a:rPr>
              <a:t>로 </a:t>
            </a:r>
            <a:endParaRPr lang="en-US" altLang="ko-KR" sz="1600" b="1" smtClean="0">
              <a:solidFill>
                <a:srgbClr val="C00000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marL="285750" indent="-285750"/>
            <a:r>
              <a:rPr lang="en-US" altLang="ko-KR" sz="1600" b="1" dirty="0" smtClean="0">
                <a:latin typeface="+mj-ea"/>
                <a:ea typeface="+mj-ea"/>
              </a:rPr>
              <a:t>   </a:t>
            </a:r>
            <a:r>
              <a:rPr lang="en-US" altLang="ko-KR" sz="1600" b="1" smtClean="0">
                <a:latin typeface="+mj-ea"/>
                <a:ea typeface="+mj-ea"/>
              </a:rPr>
              <a:t>- BI</a:t>
            </a:r>
            <a:r>
              <a:rPr lang="ko-KR" altLang="en-US" sz="1600" b="1" smtClean="0">
                <a:latin typeface="+mj-ea"/>
                <a:ea typeface="+mj-ea"/>
              </a:rPr>
              <a:t>는 신속하고 정확한 비즈니스 의사결정을 위해 사용하는</a:t>
            </a:r>
            <a:endParaRPr lang="en-US" altLang="ko-KR" sz="1600" b="1" smtClean="0">
              <a:latin typeface="+mj-ea"/>
              <a:ea typeface="+mj-ea"/>
            </a:endParaRPr>
          </a:p>
          <a:p>
            <a:pPr marL="285750" indent="-285750"/>
            <a:r>
              <a:rPr lang="en-US" altLang="ko-KR" sz="1600" b="1">
                <a:latin typeface="+mj-ea"/>
                <a:ea typeface="+mj-ea"/>
              </a:rPr>
              <a:t> </a:t>
            </a:r>
            <a:r>
              <a:rPr lang="en-US" altLang="ko-KR" sz="1600" b="1" smtClean="0">
                <a:latin typeface="+mj-ea"/>
                <a:ea typeface="+mj-ea"/>
              </a:rPr>
              <a:t>    </a:t>
            </a:r>
            <a:r>
              <a:rPr lang="ko-KR" altLang="en-US" sz="1600" b="1" smtClean="0">
                <a:latin typeface="+mj-ea"/>
                <a:ea typeface="+mj-ea"/>
              </a:rPr>
              <a:t>데이터의 접근</a:t>
            </a:r>
            <a:r>
              <a:rPr lang="en-US" altLang="ko-KR" sz="1600" b="1" smtClean="0">
                <a:latin typeface="+mj-ea"/>
                <a:ea typeface="+mj-ea"/>
              </a:rPr>
              <a:t>, </a:t>
            </a:r>
            <a:r>
              <a:rPr lang="ko-KR" altLang="en-US" sz="1600" b="1" smtClean="0">
                <a:latin typeface="+mj-ea"/>
                <a:ea typeface="+mj-ea"/>
              </a:rPr>
              <a:t>수집</a:t>
            </a:r>
            <a:r>
              <a:rPr lang="en-US" altLang="ko-KR" sz="1600" b="1" smtClean="0">
                <a:latin typeface="+mj-ea"/>
                <a:ea typeface="+mj-ea"/>
              </a:rPr>
              <a:t>, </a:t>
            </a:r>
            <a:r>
              <a:rPr lang="ko-KR" altLang="en-US" sz="1600" b="1" smtClean="0">
                <a:latin typeface="+mj-ea"/>
                <a:ea typeface="+mj-ea"/>
              </a:rPr>
              <a:t>보관</a:t>
            </a:r>
            <a:r>
              <a:rPr lang="en-US" altLang="ko-KR" sz="1600" b="1" smtClean="0">
                <a:latin typeface="+mj-ea"/>
                <a:ea typeface="+mj-ea"/>
              </a:rPr>
              <a:t>, </a:t>
            </a:r>
            <a:r>
              <a:rPr lang="ko-KR" altLang="en-US" sz="1600" b="1" smtClean="0">
                <a:latin typeface="+mj-ea"/>
                <a:ea typeface="+mj-ea"/>
              </a:rPr>
              <a:t>분석 등의 애플리케이션과 기술의 집합</a:t>
            </a:r>
            <a:endParaRPr lang="en-US" altLang="ko-KR" sz="1600" b="1" smtClean="0">
              <a:latin typeface="+mj-ea"/>
              <a:ea typeface="+mj-ea"/>
            </a:endParaRPr>
          </a:p>
          <a:p>
            <a:pPr marL="285750" indent="-285750"/>
            <a:endParaRPr lang="en-US" altLang="ko-KR" sz="1600" b="1" dirty="0" smtClean="0">
              <a:latin typeface="+mj-ea"/>
              <a:ea typeface="+mj-ea"/>
            </a:endParaRPr>
          </a:p>
          <a:p>
            <a:pPr marL="285750" indent="-285750"/>
            <a:r>
              <a:rPr lang="en-US" altLang="ko-KR" sz="1600" b="1" dirty="0" smtClean="0">
                <a:latin typeface="+mj-ea"/>
                <a:ea typeface="+mj-ea"/>
              </a:rPr>
              <a:t>   </a:t>
            </a:r>
            <a:r>
              <a:rPr lang="en-US" altLang="ko-KR" sz="1600" b="1" smtClean="0">
                <a:latin typeface="+mj-ea"/>
                <a:ea typeface="+mj-ea"/>
              </a:rPr>
              <a:t>- </a:t>
            </a:r>
            <a:r>
              <a:rPr lang="ko-KR" altLang="en-US" sz="1600" b="1" smtClean="0">
                <a:latin typeface="+mj-ea"/>
                <a:ea typeface="+mj-ea"/>
              </a:rPr>
              <a:t>최근 </a:t>
            </a:r>
            <a:r>
              <a:rPr lang="en-US" altLang="ko-KR" sz="1600" b="1" smtClean="0">
                <a:latin typeface="+mj-ea"/>
                <a:ea typeface="+mj-ea"/>
              </a:rPr>
              <a:t>BI</a:t>
            </a:r>
            <a:r>
              <a:rPr lang="ko-KR" altLang="en-US" sz="1600" b="1" smtClean="0">
                <a:latin typeface="+mj-ea"/>
                <a:ea typeface="+mj-ea"/>
              </a:rPr>
              <a:t>에서 </a:t>
            </a:r>
            <a:r>
              <a:rPr lang="en-US" altLang="ko-KR" sz="1600" b="1" smtClean="0">
                <a:latin typeface="+mj-ea"/>
                <a:ea typeface="+mj-ea"/>
              </a:rPr>
              <a:t>BA</a:t>
            </a:r>
            <a:r>
              <a:rPr lang="ko-KR" altLang="en-US" sz="1600" b="1" smtClean="0">
                <a:latin typeface="+mj-ea"/>
                <a:ea typeface="+mj-ea"/>
              </a:rPr>
              <a:t>로 진화하고 있으며</a:t>
            </a:r>
            <a:r>
              <a:rPr lang="en-US" altLang="ko-KR" sz="1600" b="1" smtClean="0">
                <a:latin typeface="+mj-ea"/>
                <a:ea typeface="+mj-ea"/>
              </a:rPr>
              <a:t>, </a:t>
            </a:r>
            <a:r>
              <a:rPr lang="ko-KR" altLang="en-US" sz="1600" b="1" smtClean="0">
                <a:latin typeface="+mj-ea"/>
                <a:ea typeface="+mj-ea"/>
              </a:rPr>
              <a:t>데이터의 생성부터 폐기까지</a:t>
            </a:r>
            <a:endParaRPr lang="en-US" altLang="ko-KR" sz="1600" b="1" smtClean="0">
              <a:latin typeface="+mj-ea"/>
              <a:ea typeface="+mj-ea"/>
            </a:endParaRPr>
          </a:p>
          <a:p>
            <a:pPr marL="285750" indent="-285750"/>
            <a:r>
              <a:rPr lang="en-US" altLang="ko-KR" sz="1600" b="1">
                <a:latin typeface="+mj-ea"/>
                <a:ea typeface="+mj-ea"/>
              </a:rPr>
              <a:t> </a:t>
            </a:r>
            <a:r>
              <a:rPr lang="en-US" altLang="ko-KR" sz="1600" b="1" smtClean="0">
                <a:latin typeface="+mj-ea"/>
                <a:ea typeface="+mj-ea"/>
              </a:rPr>
              <a:t>    </a:t>
            </a:r>
            <a:r>
              <a:rPr lang="ko-KR" altLang="en-US" sz="1600" b="1" smtClean="0">
                <a:latin typeface="+mj-ea"/>
                <a:ea typeface="+mj-ea"/>
              </a:rPr>
              <a:t>전사적인 범위에서 기업의 미래를 예측</a:t>
            </a:r>
            <a:endParaRPr lang="en-US" altLang="ko-KR" sz="1600" b="1" smtClean="0">
              <a:latin typeface="+mj-ea"/>
              <a:ea typeface="+mj-ea"/>
            </a:endParaRPr>
          </a:p>
          <a:p>
            <a:pPr marL="285750" indent="-285750"/>
            <a:endParaRPr lang="en-US" altLang="ko-KR" sz="1600" b="1" dirty="0" smtClean="0">
              <a:latin typeface="+mj-ea"/>
              <a:ea typeface="+mj-ea"/>
            </a:endParaRPr>
          </a:p>
          <a:p>
            <a:pPr marL="285750" indent="-285750"/>
            <a:r>
              <a:rPr lang="en-US" altLang="ko-KR" sz="1600" b="1" dirty="0" smtClean="0">
                <a:latin typeface="+mj-ea"/>
                <a:ea typeface="+mj-ea"/>
              </a:rPr>
              <a:t>   </a:t>
            </a:r>
            <a:r>
              <a:rPr lang="en-US" altLang="ko-KR" sz="1600" b="1" smtClean="0">
                <a:latin typeface="+mj-ea"/>
                <a:ea typeface="+mj-ea"/>
              </a:rPr>
              <a:t>- BI</a:t>
            </a:r>
            <a:r>
              <a:rPr lang="ko-KR" altLang="en-US" sz="1600" b="1" smtClean="0">
                <a:latin typeface="+mj-ea"/>
                <a:ea typeface="+mj-ea"/>
              </a:rPr>
              <a:t>가 </a:t>
            </a:r>
            <a:r>
              <a:rPr lang="en-US" altLang="ko-KR" sz="1600" b="1" smtClean="0">
                <a:latin typeface="+mj-ea"/>
                <a:ea typeface="+mj-ea"/>
              </a:rPr>
              <a:t>OLAP(Online Analytical Processing) </a:t>
            </a:r>
            <a:r>
              <a:rPr lang="ko-KR" altLang="en-US" sz="1600" b="1" smtClean="0">
                <a:latin typeface="+mj-ea"/>
                <a:ea typeface="+mj-ea"/>
              </a:rPr>
              <a:t>도구라면</a:t>
            </a:r>
            <a:endParaRPr lang="en-US" altLang="ko-KR" sz="1600" b="1" smtClean="0">
              <a:latin typeface="+mj-ea"/>
              <a:ea typeface="+mj-ea"/>
            </a:endParaRPr>
          </a:p>
          <a:p>
            <a:pPr marL="285750" indent="-285750"/>
            <a:r>
              <a:rPr lang="en-US" altLang="ko-KR" sz="1600" b="1">
                <a:latin typeface="+mj-ea"/>
                <a:ea typeface="+mj-ea"/>
              </a:rPr>
              <a:t> </a:t>
            </a:r>
            <a:r>
              <a:rPr lang="en-US" altLang="ko-KR" sz="1600" b="1" smtClean="0">
                <a:latin typeface="+mj-ea"/>
                <a:ea typeface="+mj-ea"/>
              </a:rPr>
              <a:t>    BA</a:t>
            </a:r>
            <a:r>
              <a:rPr lang="ko-KR" altLang="en-US" sz="1600" b="1" smtClean="0">
                <a:latin typeface="+mj-ea"/>
                <a:ea typeface="+mj-ea"/>
              </a:rPr>
              <a:t>는 </a:t>
            </a:r>
            <a:r>
              <a:rPr lang="en-US" altLang="ko-KR" sz="1600" b="1" smtClean="0">
                <a:latin typeface="+mj-ea"/>
                <a:ea typeface="+mj-ea"/>
              </a:rPr>
              <a:t>ETL, DI/DQ, MDM, </a:t>
            </a:r>
            <a:r>
              <a:rPr lang="ko-KR" altLang="en-US" sz="1600" b="1" smtClean="0">
                <a:latin typeface="+mj-ea"/>
                <a:ea typeface="+mj-ea"/>
              </a:rPr>
              <a:t>분석</a:t>
            </a:r>
            <a:r>
              <a:rPr lang="en-US" altLang="ko-KR" sz="1600" b="1" smtClean="0">
                <a:latin typeface="+mj-ea"/>
                <a:ea typeface="+mj-ea"/>
              </a:rPr>
              <a:t>/</a:t>
            </a:r>
            <a:r>
              <a:rPr lang="ko-KR" altLang="en-US" sz="1600" b="1" smtClean="0">
                <a:latin typeface="+mj-ea"/>
                <a:ea typeface="+mj-ea"/>
              </a:rPr>
              <a:t>예측</a:t>
            </a:r>
            <a:r>
              <a:rPr lang="en-US" altLang="ko-KR" sz="1600" b="1" smtClean="0">
                <a:latin typeface="+mj-ea"/>
                <a:ea typeface="+mj-ea"/>
              </a:rPr>
              <a:t>/</a:t>
            </a:r>
            <a:r>
              <a:rPr lang="ko-KR" altLang="en-US" sz="1600" b="1" smtClean="0">
                <a:latin typeface="+mj-ea"/>
                <a:ea typeface="+mj-ea"/>
              </a:rPr>
              <a:t>최적화 기술이 통합된 것</a:t>
            </a:r>
            <a:endParaRPr lang="en-US" altLang="ko-KR" sz="1600" b="1" smtClean="0">
              <a:latin typeface="+mj-ea"/>
              <a:ea typeface="+mj-ea"/>
            </a:endParaRPr>
          </a:p>
          <a:p>
            <a:pPr marL="285750" indent="-285750"/>
            <a:endParaRPr lang="en-US" altLang="ko-KR" sz="1600" b="1">
              <a:latin typeface="+mj-ea"/>
              <a:ea typeface="+mj-ea"/>
            </a:endParaRPr>
          </a:p>
          <a:p>
            <a:pPr marL="285750" indent="-285750"/>
            <a:r>
              <a:rPr lang="en-US" altLang="ko-KR" sz="1600" smtClean="0">
                <a:latin typeface="+mj-ea"/>
                <a:ea typeface="+mj-ea"/>
              </a:rPr>
              <a:t>     # DI/DQ(Data Integration / Data Quality) : </a:t>
            </a:r>
            <a:r>
              <a:rPr lang="ko-KR" altLang="en-US" sz="1600" smtClean="0">
                <a:latin typeface="+mj-ea"/>
                <a:ea typeface="+mj-ea"/>
              </a:rPr>
              <a:t>데이터 통합 및 품질 관리</a:t>
            </a:r>
            <a:endParaRPr lang="en-US" altLang="ko-KR" sz="1600" smtClean="0">
              <a:latin typeface="+mj-ea"/>
              <a:ea typeface="+mj-ea"/>
            </a:endParaRPr>
          </a:p>
          <a:p>
            <a:pPr marL="285750" indent="-285750"/>
            <a:r>
              <a:rPr lang="en-US" altLang="ko-KR" sz="1600">
                <a:latin typeface="+mj-ea"/>
                <a:ea typeface="+mj-ea"/>
              </a:rPr>
              <a:t> </a:t>
            </a:r>
            <a:r>
              <a:rPr lang="en-US" altLang="ko-KR" sz="1600" smtClean="0">
                <a:latin typeface="+mj-ea"/>
                <a:ea typeface="+mj-ea"/>
              </a:rPr>
              <a:t>    # MDM(Master Data Management) : </a:t>
            </a:r>
            <a:r>
              <a:rPr lang="ko-KR" altLang="en-US" sz="1600" smtClean="0">
                <a:latin typeface="+mj-ea"/>
                <a:ea typeface="+mj-ea"/>
              </a:rPr>
              <a:t>마스터 데이터 관리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6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2.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</a:t>
            </a:r>
            <a:r>
              <a:rPr lang="en-US" altLang="ko-KR" sz="3000" b="1" smtClean="0">
                <a:solidFill>
                  <a:schemeClr val="bg1"/>
                </a:solidFill>
              </a:rPr>
              <a:t>3</a:t>
            </a:r>
            <a:r>
              <a:rPr lang="ko-KR" altLang="en-US" sz="3000" b="1" smtClean="0">
                <a:solidFill>
                  <a:schemeClr val="bg1"/>
                </a:solidFill>
              </a:rPr>
              <a:t>대 요소</a:t>
            </a:r>
            <a:endParaRPr lang="en-US" altLang="ko-KR" sz="3000" b="1">
              <a:solidFill>
                <a:schemeClr val="bg1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5" y="1196975"/>
            <a:ext cx="53292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빅데이터 분석 기술</a:t>
            </a:r>
            <a:endParaRPr lang="en-US" altLang="ko-KR" b="1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253" y="1664804"/>
            <a:ext cx="83724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7382" y="6431679"/>
            <a:ext cx="5505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※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출처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데이터넷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 급부상하는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 '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비즈니스분석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'</a:t>
            </a:r>
            <a:endParaRPr lang="ko-KR" altLang="en-US" sz="1200" b="1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5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3. </a:t>
            </a:r>
            <a:r>
              <a:rPr lang="ko-KR" altLang="en-US" sz="3000" b="1" smtClean="0">
                <a:solidFill>
                  <a:schemeClr val="bg1"/>
                </a:solidFill>
              </a:rPr>
              <a:t>데이터 사이언티스트</a:t>
            </a:r>
            <a:endParaRPr lang="en-US" altLang="ko-KR" sz="3000" b="1">
              <a:solidFill>
                <a:schemeClr val="bg1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15924" y="1196975"/>
            <a:ext cx="712936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/>
              <a:t>빅데이터 시대의 연금술사</a:t>
            </a:r>
            <a:r>
              <a:rPr lang="en-US" altLang="ko-KR" b="1"/>
              <a:t>, </a:t>
            </a:r>
            <a:r>
              <a:rPr lang="ko-KR" altLang="en-US" b="1"/>
              <a:t>데이터 사이언티스트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9993" y="1688606"/>
            <a:ext cx="95131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smtClean="0">
                <a:solidFill>
                  <a:srgbClr val="C00000"/>
                </a:solidFill>
                <a:latin typeface="+mj-ea"/>
                <a:ea typeface="+mj-ea"/>
              </a:rPr>
              <a:t>대규모 데이터 속에서 숨겨진 정보를 찾아내는 데이터 사이언티스트 </a:t>
            </a:r>
            <a:endParaRPr lang="en-US" altLang="ko-KR" sz="1600" b="1" smtClean="0">
              <a:solidFill>
                <a:srgbClr val="C00000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marL="285750" indent="-285750"/>
            <a:r>
              <a:rPr lang="en-US" altLang="ko-KR" sz="1600" b="1" dirty="0" smtClean="0">
                <a:latin typeface="+mj-ea"/>
                <a:ea typeface="+mj-ea"/>
              </a:rPr>
              <a:t>   </a:t>
            </a:r>
            <a:r>
              <a:rPr lang="en-US" altLang="ko-KR" sz="1600" b="1" smtClean="0">
                <a:latin typeface="+mj-ea"/>
                <a:ea typeface="+mj-ea"/>
              </a:rPr>
              <a:t>- </a:t>
            </a:r>
            <a:r>
              <a:rPr lang="ko-KR" altLang="en-US" sz="1600" b="1" smtClean="0">
                <a:latin typeface="+mj-ea"/>
                <a:ea typeface="+mj-ea"/>
              </a:rPr>
              <a:t>이베이는 고객 데이터를 분석하고 가공하는 일을 맡고 있는 직원수가 </a:t>
            </a:r>
            <a:r>
              <a:rPr lang="en-US" altLang="ko-KR" sz="1600" b="1" smtClean="0">
                <a:latin typeface="+mj-ea"/>
                <a:ea typeface="+mj-ea"/>
              </a:rPr>
              <a:t>5000</a:t>
            </a:r>
            <a:r>
              <a:rPr lang="ko-KR" altLang="en-US" sz="1600" b="1" smtClean="0">
                <a:latin typeface="+mj-ea"/>
                <a:ea typeface="+mj-ea"/>
              </a:rPr>
              <a:t>여명에 이름</a:t>
            </a:r>
            <a:endParaRPr lang="en-US" altLang="ko-KR" sz="1600" b="1" smtClean="0">
              <a:latin typeface="+mj-ea"/>
              <a:ea typeface="+mj-ea"/>
            </a:endParaRPr>
          </a:p>
          <a:p>
            <a:pPr marL="285750" indent="-285750"/>
            <a:r>
              <a:rPr lang="en-US" altLang="ko-KR" sz="1600" b="1">
                <a:latin typeface="+mj-ea"/>
                <a:ea typeface="+mj-ea"/>
              </a:rPr>
              <a:t> </a:t>
            </a:r>
            <a:r>
              <a:rPr lang="en-US" altLang="ko-KR" sz="1600" b="1" smtClean="0">
                <a:latin typeface="+mj-ea"/>
                <a:ea typeface="+mj-ea"/>
              </a:rPr>
              <a:t>  - EMC</a:t>
            </a:r>
            <a:r>
              <a:rPr lang="ko-KR" altLang="en-US" sz="1600" b="1" smtClean="0">
                <a:latin typeface="+mj-ea"/>
                <a:ea typeface="+mj-ea"/>
              </a:rPr>
              <a:t>는 경제학</a:t>
            </a:r>
            <a:r>
              <a:rPr lang="en-US" altLang="ko-KR" sz="1600" b="1" smtClean="0">
                <a:latin typeface="+mj-ea"/>
                <a:ea typeface="+mj-ea"/>
              </a:rPr>
              <a:t>, </a:t>
            </a:r>
            <a:r>
              <a:rPr lang="ko-KR" altLang="en-US" sz="1600" b="1" smtClean="0">
                <a:latin typeface="+mj-ea"/>
                <a:ea typeface="+mj-ea"/>
              </a:rPr>
              <a:t>통계학</a:t>
            </a:r>
            <a:r>
              <a:rPr lang="en-US" altLang="ko-KR" sz="1600" b="1" smtClean="0">
                <a:latin typeface="+mj-ea"/>
                <a:ea typeface="+mj-ea"/>
              </a:rPr>
              <a:t>, </a:t>
            </a:r>
            <a:r>
              <a:rPr lang="ko-KR" altLang="en-US" sz="1600" b="1" smtClean="0">
                <a:latin typeface="+mj-ea"/>
                <a:ea typeface="+mj-ea"/>
              </a:rPr>
              <a:t>심리학 등을 전공한 박사급 인재들로 구성된 애널리틱스 랩을 운영중</a:t>
            </a:r>
            <a:endParaRPr lang="en-US" altLang="ko-KR" sz="1600" b="1" smtClean="0">
              <a:latin typeface="+mj-ea"/>
              <a:ea typeface="+mj-ea"/>
            </a:endParaRPr>
          </a:p>
          <a:p>
            <a:pPr marL="285750" indent="-285750"/>
            <a:r>
              <a:rPr lang="en-US" altLang="ko-KR" sz="1600" b="1">
                <a:latin typeface="+mj-ea"/>
                <a:ea typeface="+mj-ea"/>
              </a:rPr>
              <a:t> </a:t>
            </a:r>
            <a:r>
              <a:rPr lang="en-US" altLang="ko-KR" sz="1600" b="1" smtClean="0">
                <a:latin typeface="+mj-ea"/>
                <a:ea typeface="+mj-ea"/>
              </a:rPr>
              <a:t>  - IBM</a:t>
            </a:r>
            <a:r>
              <a:rPr lang="ko-KR" altLang="en-US" sz="1600" b="1" smtClean="0">
                <a:latin typeface="+mj-ea"/>
                <a:ea typeface="+mj-ea"/>
              </a:rPr>
              <a:t>은 사내에 </a:t>
            </a:r>
            <a:r>
              <a:rPr lang="en-US" altLang="ko-KR" sz="1600" b="1" smtClean="0">
                <a:latin typeface="+mj-ea"/>
                <a:ea typeface="+mj-ea"/>
              </a:rPr>
              <a:t>200</a:t>
            </a:r>
            <a:r>
              <a:rPr lang="ko-KR" altLang="en-US" sz="1600" b="1" smtClean="0">
                <a:latin typeface="+mj-ea"/>
                <a:ea typeface="+mj-ea"/>
              </a:rPr>
              <a:t>명 이상의 수학자들이 </a:t>
            </a:r>
            <a:r>
              <a:rPr lang="en-US" altLang="ko-KR" sz="1600" b="1" smtClean="0">
                <a:latin typeface="+mj-ea"/>
                <a:ea typeface="+mj-ea"/>
              </a:rPr>
              <a:t>'</a:t>
            </a:r>
            <a:r>
              <a:rPr lang="ko-KR" altLang="en-US" sz="1600" b="1" smtClean="0">
                <a:latin typeface="+mj-ea"/>
                <a:ea typeface="+mj-ea"/>
              </a:rPr>
              <a:t>분석학</a:t>
            </a:r>
            <a:r>
              <a:rPr lang="en-US" altLang="ko-KR" sz="1600" b="1" smtClean="0">
                <a:latin typeface="+mj-ea"/>
                <a:ea typeface="+mj-ea"/>
              </a:rPr>
              <a:t>'</a:t>
            </a:r>
            <a:r>
              <a:rPr lang="ko-KR" altLang="en-US" sz="1600" b="1" smtClean="0">
                <a:latin typeface="+mj-ea"/>
                <a:ea typeface="+mj-ea"/>
              </a:rPr>
              <a:t>을 집중 연구하고 </a:t>
            </a:r>
            <a:r>
              <a:rPr lang="en-US" altLang="ko-KR" sz="1600" b="1" smtClean="0">
                <a:latin typeface="+mj-ea"/>
                <a:ea typeface="+mj-ea"/>
              </a:rPr>
              <a:t>500</a:t>
            </a:r>
            <a:r>
              <a:rPr lang="ko-KR" altLang="en-US" sz="1600" b="1" smtClean="0">
                <a:latin typeface="+mj-ea"/>
                <a:ea typeface="+mj-ea"/>
              </a:rPr>
              <a:t>개 이상의 특허를 취득</a:t>
            </a:r>
            <a:endParaRPr lang="en-US" altLang="ko-KR" sz="1600" b="1" smtClean="0">
              <a:latin typeface="+mj-ea"/>
              <a:ea typeface="+mj-ea"/>
            </a:endParaRPr>
          </a:p>
          <a:p>
            <a:pPr marL="285750" indent="-285750"/>
            <a:endParaRPr lang="en-US" altLang="ko-KR" sz="1600" b="1">
              <a:latin typeface="+mj-ea"/>
              <a:ea typeface="+mj-ea"/>
            </a:endParaRPr>
          </a:p>
          <a:p>
            <a:pPr marL="285750" indent="-285750"/>
            <a:endParaRPr lang="en-US" altLang="ko-KR" sz="1600" b="1" smtClean="0">
              <a:latin typeface="+mj-ea"/>
              <a:ea typeface="+mj-ea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600" b="1" smtClean="0">
                <a:solidFill>
                  <a:srgbClr val="C00000"/>
                </a:solidFill>
                <a:latin typeface="맑은 고딕"/>
                <a:ea typeface="맑은 고딕"/>
              </a:rPr>
              <a:t>데이터 사이언티스트 인재가 전세계적으로 부족</a:t>
            </a:r>
            <a:endParaRPr lang="en-US" altLang="ko-KR" sz="1600" b="1">
              <a:solidFill>
                <a:srgbClr val="C00000"/>
              </a:solidFill>
              <a:latin typeface="맑은 고딕"/>
              <a:ea typeface="맑은 고딕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altLang="ko-KR" sz="1600" b="1">
              <a:solidFill>
                <a:srgbClr val="C00000"/>
              </a:solidFill>
              <a:latin typeface="맑은 고딕"/>
              <a:ea typeface="맑은 고딕"/>
            </a:endParaRPr>
          </a:p>
          <a:p>
            <a:pPr marL="285750" lvl="0" indent="-285750"/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   - </a:t>
            </a:r>
            <a:r>
              <a:rPr lang="ko-KR" altLang="en-US" sz="1600" b="1" smtClean="0">
                <a:solidFill>
                  <a:prstClr val="black"/>
                </a:solidFill>
                <a:latin typeface="맑은 고딕"/>
                <a:ea typeface="맑은 고딕"/>
              </a:rPr>
              <a:t>미국에서는 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2018</a:t>
            </a:r>
            <a:r>
              <a:rPr lang="ko-KR" altLang="en-US" sz="1600" b="1" smtClean="0">
                <a:solidFill>
                  <a:prstClr val="black"/>
                </a:solidFill>
                <a:latin typeface="맑은 고딕"/>
                <a:ea typeface="맑은 고딕"/>
              </a:rPr>
              <a:t>년까지 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14</a:t>
            </a:r>
            <a:r>
              <a:rPr lang="ko-KR" altLang="en-US" sz="1600" b="1" smtClean="0">
                <a:solidFill>
                  <a:prstClr val="black"/>
                </a:solidFill>
                <a:latin typeface="맑은 고딕"/>
                <a:ea typeface="맑은 고딕"/>
              </a:rPr>
              <a:t>만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~19</a:t>
            </a:r>
            <a:r>
              <a:rPr lang="ko-KR" altLang="en-US" sz="1600" b="1" smtClean="0">
                <a:solidFill>
                  <a:prstClr val="black"/>
                </a:solidFill>
                <a:latin typeface="맑은 고딕"/>
                <a:ea typeface="맑은 고딕"/>
              </a:rPr>
              <a:t>만명의 전문가가 부족할 것으로 예측</a:t>
            </a:r>
            <a:endParaRPr lang="en-US" altLang="ko-KR" sz="1600" b="1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85750" lvl="0" indent="-285750"/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600" b="1" smtClean="0">
                <a:solidFill>
                  <a:prstClr val="black"/>
                </a:solidFill>
                <a:latin typeface="맑은 고딕"/>
                <a:ea typeface="맑은 고딕"/>
              </a:rPr>
              <a:t>수요는 급증할 것으로 예상되며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, 21</a:t>
            </a:r>
            <a:r>
              <a:rPr lang="ko-KR" altLang="en-US" sz="1600" b="1" smtClean="0">
                <a:solidFill>
                  <a:prstClr val="black"/>
                </a:solidFill>
                <a:latin typeface="맑은 고딕"/>
                <a:ea typeface="맑은 고딕"/>
              </a:rPr>
              <a:t>세기 유망직업 중 하나로 부각됨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285750" lvl="0" indent="-285750"/>
            <a:endParaRPr lang="en-US" altLang="ko-KR" sz="16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ko-KR" altLang="en-US" sz="1600" b="1">
                <a:solidFill>
                  <a:srgbClr val="C00000"/>
                </a:solidFill>
                <a:latin typeface="맑은 고딕"/>
                <a:ea typeface="맑은 고딕"/>
              </a:rPr>
              <a:t>데이터 </a:t>
            </a:r>
            <a:r>
              <a:rPr lang="ko-KR" altLang="en-US" sz="1600" b="1" smtClean="0">
                <a:solidFill>
                  <a:srgbClr val="C00000"/>
                </a:solidFill>
                <a:latin typeface="맑은 고딕"/>
                <a:ea typeface="맑은 고딕"/>
              </a:rPr>
              <a:t>사이언티스트의 자질 </a:t>
            </a:r>
            <a:r>
              <a:rPr lang="en-US" altLang="ko-KR" sz="1600" b="1" smtClean="0">
                <a:solidFill>
                  <a:srgbClr val="C00000"/>
                </a:solidFill>
                <a:latin typeface="맑은 고딕"/>
                <a:ea typeface="맑은 고딕"/>
              </a:rPr>
              <a:t>6</a:t>
            </a:r>
            <a:r>
              <a:rPr lang="ko-KR" altLang="en-US" sz="1600" b="1" smtClean="0">
                <a:solidFill>
                  <a:srgbClr val="C00000"/>
                </a:solidFill>
                <a:latin typeface="맑은 고딕"/>
                <a:ea typeface="맑은 고딕"/>
              </a:rPr>
              <a:t>개</a:t>
            </a:r>
            <a:endParaRPr lang="en-US" altLang="ko-KR" sz="1600" b="1">
              <a:solidFill>
                <a:srgbClr val="C00000"/>
              </a:solidFill>
              <a:latin typeface="맑은 고딕"/>
              <a:ea typeface="맑은 고딕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altLang="ko-KR" sz="1600" b="1">
              <a:solidFill>
                <a:srgbClr val="C00000"/>
              </a:solidFill>
              <a:latin typeface="맑은 고딕"/>
              <a:ea typeface="맑은 고딕"/>
            </a:endParaRPr>
          </a:p>
          <a:p>
            <a:pPr marL="285750" lvl="0" indent="-285750"/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</a:rPr>
              <a:t>   - </a:t>
            </a:r>
            <a:r>
              <a:rPr lang="ko-KR" altLang="en-US" sz="1600" smtClean="0">
                <a:solidFill>
                  <a:prstClr val="black"/>
                </a:solidFill>
                <a:latin typeface="맑은 고딕"/>
                <a:ea typeface="맑은 고딕"/>
              </a:rPr>
              <a:t>기본 자질은 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(1)</a:t>
            </a:r>
            <a:r>
              <a:rPr lang="ko-KR" altLang="en-US" sz="1600" b="1" smtClean="0">
                <a:solidFill>
                  <a:prstClr val="black"/>
                </a:solidFill>
                <a:latin typeface="맑은 고딕"/>
                <a:ea typeface="맑은 고딕"/>
              </a:rPr>
              <a:t>수학</a:t>
            </a:r>
            <a:r>
              <a:rPr lang="ko-KR" altLang="en-US" sz="1600" smtClean="0">
                <a:solidFill>
                  <a:prstClr val="black"/>
                </a:solidFill>
                <a:latin typeface="맑은 고딕"/>
                <a:ea typeface="맑은 고딕"/>
              </a:rPr>
              <a:t> 과 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(2)</a:t>
            </a:r>
            <a:r>
              <a:rPr lang="ko-KR" altLang="en-US" sz="1600" b="1" smtClean="0">
                <a:solidFill>
                  <a:prstClr val="black"/>
                </a:solidFill>
                <a:latin typeface="맑은 고딕"/>
                <a:ea typeface="맑은 고딕"/>
              </a:rPr>
              <a:t>공학 능력</a:t>
            </a:r>
            <a:endParaRPr lang="en-US" altLang="ko-KR" sz="1600" b="1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85750" lvl="0" indent="-285750"/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smtClean="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600" smtClean="0">
                <a:solidFill>
                  <a:prstClr val="black"/>
                </a:solidFill>
                <a:latin typeface="맑은 고딕"/>
                <a:ea typeface="맑은 고딕"/>
              </a:rPr>
              <a:t>데이터를 분석에서 가설을 세우거나 검증하는데 필요한</a:t>
            </a:r>
            <a:r>
              <a:rPr lang="en-US" altLang="ko-KR" sz="160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(3)</a:t>
            </a:r>
            <a:r>
              <a:rPr lang="ko-KR" altLang="en-US" sz="1600" b="1" smtClean="0">
                <a:solidFill>
                  <a:prstClr val="black"/>
                </a:solidFill>
                <a:latin typeface="맑은 고딕"/>
                <a:ea typeface="맑은 고딕"/>
              </a:rPr>
              <a:t>비판적 시각 </a:t>
            </a:r>
            <a:r>
              <a:rPr lang="ko-KR" altLang="en-US" sz="1600" smtClean="0">
                <a:solidFill>
                  <a:prstClr val="black"/>
                </a:solidFill>
                <a:latin typeface="맑은 고딕"/>
                <a:ea typeface="맑은 고딕"/>
              </a:rPr>
              <a:t>과</a:t>
            </a:r>
            <a:endParaRPr lang="en-US" altLang="ko-KR" sz="160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85750" lvl="0" indent="-285750"/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smtClean="0">
                <a:solidFill>
                  <a:prstClr val="black"/>
                </a:solidFill>
                <a:latin typeface="맑은 고딕"/>
                <a:ea typeface="맑은 고딕"/>
              </a:rPr>
              <a:t>   </a:t>
            </a:r>
            <a:r>
              <a:rPr lang="ko-KR" altLang="en-US" sz="1600" smtClean="0">
                <a:solidFill>
                  <a:prstClr val="black"/>
                </a:solidFill>
                <a:latin typeface="맑은 고딕"/>
                <a:ea typeface="맑은 고딕"/>
              </a:rPr>
              <a:t>이를 잘 작성할 수 있는 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(4)</a:t>
            </a:r>
            <a:r>
              <a:rPr lang="ko-KR" altLang="en-US" sz="1600" b="1" smtClean="0">
                <a:solidFill>
                  <a:prstClr val="black"/>
                </a:solidFill>
                <a:latin typeface="맑은 고딕"/>
                <a:ea typeface="맑은 고딕"/>
              </a:rPr>
              <a:t>글쓰기 능력</a:t>
            </a:r>
            <a:endParaRPr lang="en-US" altLang="ko-KR" sz="1600" b="1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85750" lvl="0" indent="-285750"/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smtClean="0">
                <a:solidFill>
                  <a:prstClr val="black"/>
                </a:solidFill>
                <a:latin typeface="맑은 고딕"/>
                <a:ea typeface="맑은 고딕"/>
              </a:rPr>
              <a:t>  -</a:t>
            </a:r>
            <a:r>
              <a:rPr lang="ko-KR" altLang="en-US" sz="1600" smtClean="0">
                <a:solidFill>
                  <a:prstClr val="black"/>
                </a:solidFill>
                <a:latin typeface="맑은 고딕"/>
                <a:ea typeface="맑은 고딕"/>
              </a:rPr>
              <a:t> 다른 사람에게 잘 전달할 수 있는 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(5) </a:t>
            </a:r>
            <a:r>
              <a:rPr lang="ko-KR" altLang="en-US" sz="1600" b="1" smtClean="0">
                <a:solidFill>
                  <a:prstClr val="black"/>
                </a:solidFill>
                <a:latin typeface="맑은 고딕"/>
                <a:ea typeface="맑은 고딕"/>
              </a:rPr>
              <a:t>대화 능력</a:t>
            </a:r>
            <a:endParaRPr lang="en-US" altLang="ko-KR" sz="1600" b="1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85750" lvl="0" indent="-285750"/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smtClean="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(6)</a:t>
            </a:r>
            <a:r>
              <a:rPr lang="ko-KR" altLang="en-US" sz="1600" b="1" smtClean="0">
                <a:solidFill>
                  <a:prstClr val="black"/>
                </a:solidFill>
                <a:latin typeface="맑은 고딕"/>
                <a:ea typeface="맑은 고딕"/>
              </a:rPr>
              <a:t>호기심과 개인의 행복 </a:t>
            </a:r>
            <a:r>
              <a:rPr lang="ko-KR" altLang="en-US" sz="1600" smtClean="0">
                <a:solidFill>
                  <a:prstClr val="black"/>
                </a:solidFill>
                <a:latin typeface="맑은 고딕"/>
                <a:ea typeface="맑은 고딕"/>
              </a:rPr>
              <a:t>도 중요함</a:t>
            </a:r>
            <a:endParaRPr lang="en-US" altLang="ko-KR" sz="160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85750" lvl="0" indent="-285750"/>
            <a:endParaRPr lang="en-US" altLang="ko-KR" sz="1600" b="1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25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Office 테마">
  <a:themeElements>
    <a:clrScheme name="16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6_Office 테마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7_Office 테마">
  <a:themeElements>
    <a:clrScheme name="16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6_Office 테마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1781</Words>
  <Application>Microsoft Office PowerPoint</Application>
  <PresentationFormat>A4 용지(210x297mm)</PresentationFormat>
  <Paragraphs>328</Paragraphs>
  <Slides>17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디자인 사용자 지정</vt:lpstr>
      <vt:lpstr>16_Office 테마</vt:lpstr>
      <vt:lpstr>15_Office 테마</vt:lpstr>
      <vt:lpstr>17_Office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Windows 사용자</cp:lastModifiedBy>
  <cp:revision>100</cp:revision>
  <dcterms:created xsi:type="dcterms:W3CDTF">2012-04-02T02:40:52Z</dcterms:created>
  <dcterms:modified xsi:type="dcterms:W3CDTF">2016-07-19T05:37:42Z</dcterms:modified>
</cp:coreProperties>
</file>