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72" r:id="rId1"/>
  </p:sldMasterIdLst>
  <p:notesMasterIdLst>
    <p:notesMasterId r:id="rId14"/>
  </p:notesMasterIdLst>
  <p:handoutMasterIdLst>
    <p:handoutMasterId r:id="rId15"/>
  </p:handoutMasterIdLst>
  <p:sldIdLst>
    <p:sldId id="456" r:id="rId2"/>
    <p:sldId id="489" r:id="rId3"/>
    <p:sldId id="490" r:id="rId4"/>
    <p:sldId id="491" r:id="rId5"/>
    <p:sldId id="492" r:id="rId6"/>
    <p:sldId id="493" r:id="rId7"/>
    <p:sldId id="494" r:id="rId8"/>
    <p:sldId id="495" r:id="rId9"/>
    <p:sldId id="496" r:id="rId10"/>
    <p:sldId id="499" r:id="rId11"/>
    <p:sldId id="498" r:id="rId12"/>
    <p:sldId id="488" r:id="rId1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A0FD071-2D94-4FEA-901B-97F239ADFDB3}">
          <p14:sldIdLst>
            <p14:sldId id="456"/>
          </p14:sldIdLst>
        </p14:section>
        <p14:section name="OpenViBE" id="{39E059D1-FCB5-462E-A218-87CC25FF6DED}">
          <p14:sldIdLst>
            <p14:sldId id="489"/>
            <p14:sldId id="490"/>
            <p14:sldId id="491"/>
            <p14:sldId id="492"/>
            <p14:sldId id="493"/>
            <p14:sldId id="494"/>
          </p14:sldIdLst>
        </p14:section>
        <p14:section name="제목 없는 구역" id="{186CEDA1-4627-4069-A6A1-9B3B69B6D5F8}">
          <p14:sldIdLst>
            <p14:sldId id="495"/>
            <p14:sldId id="496"/>
            <p14:sldId id="499"/>
            <p14:sldId id="498"/>
          </p14:sldIdLst>
        </p14:section>
        <p14:section name="templete" id="{F55BE594-176C-438D-B747-20BDFEC9C953}">
          <p14:sldIdLst>
            <p14:sldId id="4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3391"/>
    <a:srgbClr val="77B150"/>
    <a:srgbClr val="FFFFFF"/>
    <a:srgbClr val="DF3229"/>
    <a:srgbClr val="0019E6"/>
    <a:srgbClr val="0072BD"/>
    <a:srgbClr val="00FF00"/>
    <a:srgbClr val="FF0000"/>
    <a:srgbClr val="EDB120"/>
    <a:srgbClr val="D95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89547" autoAdjust="0"/>
  </p:normalViewPr>
  <p:slideViewPr>
    <p:cSldViewPr snapToGrid="0">
      <p:cViewPr varScale="1">
        <p:scale>
          <a:sx n="100" d="100"/>
          <a:sy n="100" d="100"/>
        </p:scale>
        <p:origin x="942" y="72"/>
      </p:cViewPr>
      <p:guideLst>
        <p:guide orient="horz" pos="211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6F9EA-3007-4F7C-9BAC-D0007944FDA1}" type="datetimeFigureOut">
              <a:rPr lang="ko-KR" altLang="en-US" smtClean="0"/>
              <a:t>2025-08-13-Wed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DFFE3-7575-4211-ABE6-822482F530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22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38BFA-B2FE-4B89-811A-026E640FDB66}" type="datetimeFigureOut">
              <a:rPr lang="ko-KR" altLang="en-US" smtClean="0"/>
              <a:t>2025-08-13-Wed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AB0BF-EE57-4C2F-853D-0AF0DC2B9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51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AB0BF-EE57-4C2F-853D-0AF0DC2B970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17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1186-E674-4A59-A21B-C354B7C4A19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14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1186-E674-4A59-A21B-C354B7C4A19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411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1186-E674-4A59-A21B-C354B7C4A19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33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1186-E674-4A59-A21B-C354B7C4A19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839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1186-E674-4A59-A21B-C354B7C4A1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256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1186-E674-4A59-A21B-C354B7C4A19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917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1186-E674-4A59-A21B-C354B7C4A19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069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1186-E674-4A59-A21B-C354B7C4A19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289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1186-E674-4A59-A21B-C354B7C4A19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58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1186-E674-4A59-A21B-C354B7C4A19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7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6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41186-E674-4A59-A21B-C354B7C4A19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27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2CBD-1080-4952-8AA0-71AA79B97574}" type="datetime1">
              <a:rPr lang="en-US" altLang="ko-KR" smtClean="0"/>
              <a:t>8/13/2025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18DF1-715B-4566-9622-E8206AEF9618}" type="datetime1">
              <a:rPr lang="en-US" altLang="ko-KR" smtClean="0"/>
              <a:t>8/13/2025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2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1E49-4875-4A36-B834-15A153A16594}" type="datetime1">
              <a:rPr lang="en-US" altLang="ko-KR" smtClean="0"/>
              <a:t>8/13/2025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3407-93E3-4FCF-BDEC-29279F9FAD0B}" type="datetime1">
              <a:rPr lang="en-US" altLang="ko-KR" smtClean="0"/>
              <a:t>8/13/2025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9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B4FD-2182-4919-8198-4F1089F301EA}" type="datetime1">
              <a:rPr lang="en-US" altLang="ko-KR" smtClean="0"/>
              <a:t>8/13/2025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0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22F7-BADF-4D91-97A8-541D6BB3B77E}" type="datetime1">
              <a:rPr lang="en-US" altLang="ko-KR" smtClean="0"/>
              <a:t>8/13/2025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5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049F-863E-45CE-80E3-F21108CE2F3A}" type="datetime1">
              <a:rPr lang="en-US" altLang="ko-KR" smtClean="0"/>
              <a:t>8/13/2025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6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6C43-B800-4195-83EE-E9D8AC285C39}" type="datetime1">
              <a:rPr lang="en-US" altLang="ko-KR" smtClean="0"/>
              <a:t>8/13/2025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3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B236E-2409-4EC2-A8D1-D1485C476262}" type="datetime1">
              <a:rPr lang="en-US" altLang="ko-KR" smtClean="0"/>
              <a:t>8/13/2025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41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3ADD-D1E3-4313-8CE6-CEDC49F6D05A}" type="datetime1">
              <a:rPr lang="en-US" altLang="ko-KR" smtClean="0"/>
              <a:t>8/13/2025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7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3071-F3CF-4622-AFAA-56EE5871BD75}" type="datetime1">
              <a:rPr lang="en-US" altLang="ko-KR" smtClean="0"/>
              <a:t>8/13/2025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15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D78B4-824C-4469-B58A-16C4E61C33B5}" type="datetime1">
              <a:rPr lang="en-US" altLang="ko-KR" smtClean="0"/>
              <a:t>8/13/2025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71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openvibe.inria.fr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1"/>
          <p:cNvSpPr>
            <a:spLocks noGrp="1"/>
          </p:cNvSpPr>
          <p:nvPr>
            <p:ph type="ctrTitle"/>
          </p:nvPr>
        </p:nvSpPr>
        <p:spPr>
          <a:xfrm>
            <a:off x="612437" y="1110129"/>
            <a:ext cx="10391874" cy="1861973"/>
          </a:xfrm>
        </p:spPr>
        <p:txBody>
          <a:bodyPr>
            <a:no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SSVEP in </a:t>
            </a:r>
            <a:r>
              <a:rPr lang="en-US" altLang="ko-KR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OpenViBE</a:t>
            </a:r>
            <a:endParaRPr lang="ko-KR" altLang="en-US" sz="3300" dirty="0">
              <a:latin typeface="Verdana" panose="020B0604030504040204" pitchFamily="34" charset="0"/>
              <a:ea typeface="210 맨발의청춘 R" panose="02020603020101020101" pitchFamily="18" charset="-127"/>
              <a:cs typeface="Tahoma" panose="020B060403050404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12801" y="3027336"/>
            <a:ext cx="10087074" cy="63715"/>
          </a:xfrm>
          <a:prstGeom prst="rect">
            <a:avLst/>
          </a:prstGeom>
          <a:solidFill>
            <a:srgbClr val="B3B3B3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497462" y="2961994"/>
            <a:ext cx="616060" cy="182873"/>
          </a:xfrm>
          <a:prstGeom prst="rect">
            <a:avLst/>
          </a:prstGeom>
          <a:solidFill>
            <a:srgbClr val="5962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881402" y="2961994"/>
            <a:ext cx="616060" cy="182873"/>
          </a:xfrm>
          <a:prstGeom prst="rect">
            <a:avLst/>
          </a:prstGeom>
          <a:solidFill>
            <a:srgbClr val="8133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4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"/>
          <p:cNvGrpSpPr/>
          <p:nvPr/>
        </p:nvGrpSpPr>
        <p:grpSpPr>
          <a:xfrm>
            <a:off x="155955" y="192171"/>
            <a:ext cx="9728275" cy="730931"/>
            <a:chOff x="155955" y="192171"/>
            <a:chExt cx="9728275" cy="730931"/>
          </a:xfrm>
        </p:grpSpPr>
        <p:grpSp>
          <p:nvGrpSpPr>
            <p:cNvPr id="8" name="Group 2"/>
            <p:cNvGrpSpPr/>
            <p:nvPr/>
          </p:nvGrpSpPr>
          <p:grpSpPr>
            <a:xfrm>
              <a:off x="155955" y="760262"/>
              <a:ext cx="7959345" cy="162840"/>
              <a:chOff x="155955" y="760262"/>
              <a:chExt cx="7959345" cy="16284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65099" y="831939"/>
                <a:ext cx="7950201" cy="0"/>
              </a:xfrm>
              <a:prstGeom prst="line">
                <a:avLst/>
              </a:prstGeom>
              <a:ln w="28575">
                <a:solidFill>
                  <a:srgbClr val="B3B3B3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772015" y="760262"/>
                <a:ext cx="616060" cy="162840"/>
              </a:xfrm>
              <a:prstGeom prst="rect">
                <a:avLst/>
              </a:prstGeom>
              <a:solidFill>
                <a:srgbClr val="813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함초롬바탕 확장" panose="02030504000101010101" pitchFamily="18" charset="-127"/>
                  <a:ea typeface="함초롬바탕 확장" panose="02030504000101010101" pitchFamily="18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55955" y="760262"/>
                <a:ext cx="616060" cy="162840"/>
              </a:xfrm>
              <a:prstGeom prst="rect">
                <a:avLst/>
              </a:prstGeom>
              <a:solidFill>
                <a:srgbClr val="B0B0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함초롬바탕 확장" panose="02030504000101010101" pitchFamily="18" charset="-127"/>
                  <a:ea typeface="함초롬바탕 확장" panose="02030504000101010101" pitchFamily="18" charset="-127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55955" y="192171"/>
              <a:ext cx="9728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데이터 분석</a:t>
              </a:r>
              <a:endPara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5861" y="1200416"/>
            <a:ext cx="10235682" cy="2944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en-US" altLang="ko-KR" b="1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Matlab</a:t>
            </a: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Fast Fourier </a:t>
            </a: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Transform(FFT)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938" r="1"/>
          <a:stretch/>
        </p:blipFill>
        <p:spPr>
          <a:xfrm>
            <a:off x="1066800" y="1947890"/>
            <a:ext cx="50292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5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"/>
          <p:cNvGrpSpPr/>
          <p:nvPr/>
        </p:nvGrpSpPr>
        <p:grpSpPr>
          <a:xfrm>
            <a:off x="155955" y="192171"/>
            <a:ext cx="9728275" cy="730931"/>
            <a:chOff x="155955" y="192171"/>
            <a:chExt cx="9728275" cy="730931"/>
          </a:xfrm>
        </p:grpSpPr>
        <p:grpSp>
          <p:nvGrpSpPr>
            <p:cNvPr id="8" name="Group 2"/>
            <p:cNvGrpSpPr/>
            <p:nvPr/>
          </p:nvGrpSpPr>
          <p:grpSpPr>
            <a:xfrm>
              <a:off x="155955" y="760262"/>
              <a:ext cx="7959345" cy="162840"/>
              <a:chOff x="155955" y="760262"/>
              <a:chExt cx="7959345" cy="16284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65099" y="831939"/>
                <a:ext cx="7950201" cy="0"/>
              </a:xfrm>
              <a:prstGeom prst="line">
                <a:avLst/>
              </a:prstGeom>
              <a:ln w="28575">
                <a:solidFill>
                  <a:srgbClr val="B3B3B3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772015" y="760262"/>
                <a:ext cx="616060" cy="162840"/>
              </a:xfrm>
              <a:prstGeom prst="rect">
                <a:avLst/>
              </a:prstGeom>
              <a:solidFill>
                <a:srgbClr val="813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함초롬바탕 확장" panose="02030504000101010101" pitchFamily="18" charset="-127"/>
                  <a:ea typeface="함초롬바탕 확장" panose="02030504000101010101" pitchFamily="18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55955" y="760262"/>
                <a:ext cx="616060" cy="162840"/>
              </a:xfrm>
              <a:prstGeom prst="rect">
                <a:avLst/>
              </a:prstGeom>
              <a:solidFill>
                <a:srgbClr val="B0B0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함초롬바탕 확장" panose="02030504000101010101" pitchFamily="18" charset="-127"/>
                  <a:ea typeface="함초롬바탕 확장" panose="02030504000101010101" pitchFamily="18" charset="-127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55955" y="192171"/>
              <a:ext cx="9728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데이터 분석</a:t>
              </a:r>
              <a:endPara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5861" y="1200416"/>
            <a:ext cx="10235682" cy="2944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en-US" altLang="ko-KR" b="1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Matlab</a:t>
            </a: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Fast Fourier </a:t>
            </a: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Transform(FFT)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29" y="1995487"/>
            <a:ext cx="82391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"/>
          <p:cNvGrpSpPr/>
          <p:nvPr/>
        </p:nvGrpSpPr>
        <p:grpSpPr>
          <a:xfrm>
            <a:off x="155955" y="192171"/>
            <a:ext cx="9728275" cy="730931"/>
            <a:chOff x="155955" y="192171"/>
            <a:chExt cx="9728275" cy="730931"/>
          </a:xfrm>
        </p:grpSpPr>
        <p:grpSp>
          <p:nvGrpSpPr>
            <p:cNvPr id="8" name="Group 2"/>
            <p:cNvGrpSpPr/>
            <p:nvPr/>
          </p:nvGrpSpPr>
          <p:grpSpPr>
            <a:xfrm>
              <a:off x="155955" y="760262"/>
              <a:ext cx="7959345" cy="162840"/>
              <a:chOff x="155955" y="760262"/>
              <a:chExt cx="7959345" cy="16284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65099" y="831939"/>
                <a:ext cx="7950201" cy="0"/>
              </a:xfrm>
              <a:prstGeom prst="line">
                <a:avLst/>
              </a:prstGeom>
              <a:ln w="28575">
                <a:solidFill>
                  <a:srgbClr val="B3B3B3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772015" y="760262"/>
                <a:ext cx="616060" cy="162840"/>
              </a:xfrm>
              <a:prstGeom prst="rect">
                <a:avLst/>
              </a:prstGeom>
              <a:solidFill>
                <a:srgbClr val="813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함초롬바탕 확장" panose="02030504000101010101" pitchFamily="18" charset="-127"/>
                  <a:ea typeface="함초롬바탕 확장" panose="02030504000101010101" pitchFamily="18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55955" y="760262"/>
                <a:ext cx="616060" cy="162840"/>
              </a:xfrm>
              <a:prstGeom prst="rect">
                <a:avLst/>
              </a:prstGeom>
              <a:solidFill>
                <a:srgbClr val="B0B0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함초롬바탕 확장" panose="02030504000101010101" pitchFamily="18" charset="-127"/>
                  <a:ea typeface="함초롬바탕 확장" panose="02030504000101010101" pitchFamily="18" charset="-127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55955" y="192171"/>
              <a:ext cx="9728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endPara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5861" y="1200416"/>
            <a:ext cx="102356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l"/>
            </a:pP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Main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568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"/>
          <p:cNvGrpSpPr/>
          <p:nvPr/>
        </p:nvGrpSpPr>
        <p:grpSpPr>
          <a:xfrm>
            <a:off x="155955" y="192171"/>
            <a:ext cx="9728275" cy="730931"/>
            <a:chOff x="155955" y="192171"/>
            <a:chExt cx="9728275" cy="730931"/>
          </a:xfrm>
        </p:grpSpPr>
        <p:grpSp>
          <p:nvGrpSpPr>
            <p:cNvPr id="8" name="Group 2"/>
            <p:cNvGrpSpPr/>
            <p:nvPr/>
          </p:nvGrpSpPr>
          <p:grpSpPr>
            <a:xfrm>
              <a:off x="155955" y="760262"/>
              <a:ext cx="7959345" cy="162840"/>
              <a:chOff x="155955" y="760262"/>
              <a:chExt cx="7959345" cy="16284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65099" y="831939"/>
                <a:ext cx="7950201" cy="0"/>
              </a:xfrm>
              <a:prstGeom prst="line">
                <a:avLst/>
              </a:prstGeom>
              <a:ln w="28575">
                <a:solidFill>
                  <a:srgbClr val="B3B3B3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772015" y="760262"/>
                <a:ext cx="616060" cy="162840"/>
              </a:xfrm>
              <a:prstGeom prst="rect">
                <a:avLst/>
              </a:prstGeom>
              <a:solidFill>
                <a:srgbClr val="813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55955" y="760262"/>
                <a:ext cx="616060" cy="162840"/>
              </a:xfrm>
              <a:prstGeom prst="rect">
                <a:avLst/>
              </a:prstGeom>
              <a:solidFill>
                <a:srgbClr val="B0B0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55955" y="192171"/>
              <a:ext cx="9728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파일 확인</a:t>
              </a:r>
              <a:endPara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0711542" y="6356350"/>
            <a:ext cx="64225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1162506"/>
            <a:ext cx="102356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1-1. </a:t>
            </a: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데모 파일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2436108"/>
            <a:ext cx="10235682" cy="3980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</a:t>
            </a:r>
            <a:r>
              <a:rPr lang="en-US" altLang="ko-KR" b="1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OpenViBE</a:t>
            </a: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</a:t>
            </a: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57250" lvl="1" indent="-400050">
              <a:spcAft>
                <a:spcPts val="400"/>
              </a:spcAft>
              <a:buFont typeface="+mj-lt"/>
              <a:buAutoNum type="romanUcPeriod"/>
            </a:pP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설치 파일 사용</a:t>
            </a: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>
              <a:spcAft>
                <a:spcPts val="400"/>
              </a:spcAft>
            </a:pP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패키지에 있는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b="1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openvibe</a:t>
            </a: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설치 파일 사용 </a:t>
            </a: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개인 </a:t>
            </a: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pc</a:t>
            </a: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window 32/64 bit</a:t>
            </a: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맞춰 설치</a:t>
            </a: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lvl="2">
              <a:spcAft>
                <a:spcPts val="400"/>
              </a:spcAft>
            </a:pP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</a:t>
            </a:r>
            <a:r>
              <a:rPr lang="ko-KR" altLang="en-US" b="1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시작창</a:t>
            </a: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b="1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우클릭</a:t>
            </a: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→ 설정 → 시스템 → 정보 → 장치 사양 → 시스템 종류</a:t>
            </a: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</a:t>
            </a: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에서 확인가능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57250" lvl="1" indent="-400050">
              <a:spcAft>
                <a:spcPts val="400"/>
              </a:spcAft>
              <a:buFont typeface="+mj-lt"/>
              <a:buAutoNum type="romanUcPeriod"/>
            </a:pP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57250" lvl="1" indent="-400050">
              <a:spcAft>
                <a:spcPts val="400"/>
              </a:spcAft>
              <a:buFont typeface="+mj-lt"/>
              <a:buAutoNum type="romanUcPeriod"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57250" lvl="1" indent="-400050">
              <a:spcAft>
                <a:spcPts val="400"/>
              </a:spcAft>
              <a:buFont typeface="+mj-lt"/>
              <a:buAutoNum type="romanUcPeriod"/>
            </a:pP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공식 페이지에서 다운 </a:t>
            </a: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>
              <a:spcAft>
                <a:spcPts val="400"/>
              </a:spcAft>
            </a:pP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hlinkClick r:id="rId3"/>
              </a:rPr>
              <a:t>https://openvibe.inria.fr</a:t>
            </a: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hlinkClick r:id="rId3"/>
              </a:rPr>
              <a:t>/</a:t>
            </a: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</a:t>
            </a: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downloads </a:t>
            </a: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</a:t>
            </a: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>
              <a:spcAft>
                <a:spcPts val="400"/>
              </a:spcAft>
            </a:pP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>
              <a:spcAft>
                <a:spcPts val="400"/>
              </a:spcAft>
            </a:pP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                             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>
              <a:spcAft>
                <a:spcPts val="400"/>
              </a:spcAft>
            </a:pP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>
              <a:spcAft>
                <a:spcPts val="400"/>
              </a:spcAft>
            </a:pP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51" y="3895312"/>
            <a:ext cx="2190750" cy="4667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743" y="4691336"/>
            <a:ext cx="4557713" cy="7136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4053" y="5411858"/>
            <a:ext cx="1112975" cy="1133714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229114" y="5978715"/>
            <a:ext cx="1381125" cy="5476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6238" y="5494139"/>
            <a:ext cx="4903747" cy="735158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618900" y="5725869"/>
            <a:ext cx="2391764" cy="2571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018002" y="5928037"/>
            <a:ext cx="94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</a:t>
            </a:r>
            <a:endParaRPr lang="ko-KR" altLang="en-US" sz="1200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8"/>
          <a:srcRect b="3120"/>
          <a:stretch/>
        </p:blipFill>
        <p:spPr>
          <a:xfrm>
            <a:off x="1524389" y="1292895"/>
            <a:ext cx="2857500" cy="107965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676775" y="1187906"/>
            <a:ext cx="4854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1-2. </a:t>
            </a:r>
            <a:r>
              <a:rPr lang="en-US" altLang="ko-KR" b="1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OpenViBE</a:t>
            </a: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파일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0977" y="967973"/>
            <a:ext cx="2171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5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"/>
          <p:cNvGrpSpPr/>
          <p:nvPr/>
        </p:nvGrpSpPr>
        <p:grpSpPr>
          <a:xfrm>
            <a:off x="155955" y="192171"/>
            <a:ext cx="9728275" cy="730931"/>
            <a:chOff x="155955" y="192171"/>
            <a:chExt cx="9728275" cy="730931"/>
          </a:xfrm>
        </p:grpSpPr>
        <p:grpSp>
          <p:nvGrpSpPr>
            <p:cNvPr id="8" name="Group 2"/>
            <p:cNvGrpSpPr/>
            <p:nvPr/>
          </p:nvGrpSpPr>
          <p:grpSpPr>
            <a:xfrm>
              <a:off x="155955" y="760262"/>
              <a:ext cx="7959345" cy="162840"/>
              <a:chOff x="155955" y="760262"/>
              <a:chExt cx="7959345" cy="16284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65099" y="831939"/>
                <a:ext cx="7950201" cy="0"/>
              </a:xfrm>
              <a:prstGeom prst="line">
                <a:avLst/>
              </a:prstGeom>
              <a:ln w="28575">
                <a:solidFill>
                  <a:srgbClr val="B3B3B3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772015" y="760262"/>
                <a:ext cx="616060" cy="162840"/>
              </a:xfrm>
              <a:prstGeom prst="rect">
                <a:avLst/>
              </a:prstGeom>
              <a:solidFill>
                <a:srgbClr val="813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함초롬바탕 확장" panose="02030504000101010101" pitchFamily="18" charset="-127"/>
                  <a:ea typeface="함초롬바탕 확장" panose="02030504000101010101" pitchFamily="18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55955" y="760262"/>
                <a:ext cx="616060" cy="162840"/>
              </a:xfrm>
              <a:prstGeom prst="rect">
                <a:avLst/>
              </a:prstGeom>
              <a:solidFill>
                <a:srgbClr val="B0B0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함초롬바탕 확장" panose="02030504000101010101" pitchFamily="18" charset="-127"/>
                  <a:ea typeface="함초롬바탕 확장" panose="02030504000101010101" pitchFamily="18" charset="-127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55955" y="192171"/>
              <a:ext cx="9728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파일 설정</a:t>
              </a:r>
              <a:endPara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1165185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설정</a:t>
            </a: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57250" lvl="1" indent="-400050">
              <a:spcAft>
                <a:spcPts val="400"/>
              </a:spcAft>
              <a:buFont typeface="+mj-lt"/>
              <a:buAutoNum type="romanUcPeriod"/>
            </a:pP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ssvep-bci-tuto.xml</a:t>
            </a:r>
          </a:p>
          <a:p>
            <a:pPr lvl="2">
              <a:spcAft>
                <a:spcPts val="400"/>
              </a:spcAft>
            </a:pPr>
            <a:r>
              <a:rPr lang="en-US" altLang="ko-KR" sz="16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32bit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[C:\Program Files (</a:t>
            </a:r>
            <a:r>
              <a:rPr lang="en-US" altLang="ko-KR" sz="16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x86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)\</a:t>
            </a:r>
            <a:r>
              <a:rPr lang="en-US" altLang="ko-KR" sz="1600" b="1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openvibe</a:t>
            </a:r>
            <a:r>
              <a:rPr lang="en-US" altLang="ko-KR" sz="16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-2.2.0]</a:t>
            </a:r>
          </a:p>
          <a:p>
            <a:pPr lvl="2">
              <a:spcAft>
                <a:spcPts val="400"/>
              </a:spcAft>
            </a:pPr>
            <a:r>
              <a:rPr lang="en-US" altLang="ko-KR" sz="16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64bit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[C:\Program </a:t>
            </a:r>
            <a:r>
              <a:rPr lang="en-US" altLang="ko-KR" sz="16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Files\</a:t>
            </a:r>
            <a:r>
              <a:rPr lang="en-US" altLang="ko-KR" sz="1600" b="1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openvibe</a:t>
            </a:r>
            <a:r>
              <a:rPr lang="en-US" altLang="ko-KR" sz="16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-2.2.0-</a:t>
            </a:r>
            <a:r>
              <a:rPr lang="en-US" altLang="ko-KR" sz="1600" b="1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64bit</a:t>
            </a:r>
            <a:r>
              <a:rPr lang="en-US" altLang="ko-KR" sz="16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</a:t>
            </a:r>
          </a:p>
          <a:p>
            <a:pPr lvl="2">
              <a:spcAft>
                <a:spcPts val="400"/>
              </a:spcAft>
            </a:pP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</a:t>
            </a:r>
            <a:r>
              <a:rPr lang="en-US" altLang="ko-KR" sz="16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openvibe-designer.cmd </a:t>
            </a:r>
            <a:r>
              <a:rPr lang="ko-KR" altLang="en-US" sz="16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열기</a:t>
            </a: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>
              <a:spcAft>
                <a:spcPts val="400"/>
              </a:spcAft>
            </a:pPr>
            <a:endParaRPr lang="en-US" altLang="ko-KR" sz="1600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76675" y="1731528"/>
            <a:ext cx="1733550" cy="706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105400" y="1281734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설치한 버전 확인 필요</a:t>
            </a:r>
            <a:r>
              <a:rPr lang="en-US" altLang="ko-KR" sz="1200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!!</a:t>
            </a:r>
            <a:endParaRPr lang="ko-KR" altLang="en-US" sz="1200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5763" r="63109" b="61533"/>
          <a:stretch/>
        </p:blipFill>
        <p:spPr>
          <a:xfrm>
            <a:off x="155955" y="3184639"/>
            <a:ext cx="4340134" cy="233234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71474" y="3437422"/>
            <a:ext cx="400541" cy="448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00527" y="2899370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</a:t>
            </a:r>
            <a:endParaRPr lang="ko-KR" altLang="en-US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715546" y="3944451"/>
            <a:ext cx="352008" cy="52387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rcRect r="36983"/>
          <a:stretch/>
        </p:blipFill>
        <p:spPr>
          <a:xfrm>
            <a:off x="5200777" y="3360213"/>
            <a:ext cx="3181223" cy="14478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524752" y="3714781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열기</a:t>
            </a:r>
            <a:endParaRPr lang="ko-KR" altLang="en-US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324481" y="4144974"/>
            <a:ext cx="1924296" cy="448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/>
          <a:srcRect t="2869"/>
          <a:stretch/>
        </p:blipFill>
        <p:spPr>
          <a:xfrm>
            <a:off x="8965053" y="3400425"/>
            <a:ext cx="2991012" cy="2166653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8534944" y="3944451"/>
            <a:ext cx="352008" cy="52387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19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"/>
          <p:cNvGrpSpPr/>
          <p:nvPr/>
        </p:nvGrpSpPr>
        <p:grpSpPr>
          <a:xfrm>
            <a:off x="155955" y="192171"/>
            <a:ext cx="9728275" cy="730931"/>
            <a:chOff x="155955" y="192171"/>
            <a:chExt cx="9728275" cy="730931"/>
          </a:xfrm>
        </p:grpSpPr>
        <p:grpSp>
          <p:nvGrpSpPr>
            <p:cNvPr id="8" name="Group 2"/>
            <p:cNvGrpSpPr/>
            <p:nvPr/>
          </p:nvGrpSpPr>
          <p:grpSpPr>
            <a:xfrm>
              <a:off x="155955" y="760262"/>
              <a:ext cx="7959345" cy="162840"/>
              <a:chOff x="155955" y="760262"/>
              <a:chExt cx="7959345" cy="16284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65099" y="831939"/>
                <a:ext cx="7950201" cy="0"/>
              </a:xfrm>
              <a:prstGeom prst="line">
                <a:avLst/>
              </a:prstGeom>
              <a:ln w="28575">
                <a:solidFill>
                  <a:srgbClr val="B3B3B3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772015" y="760262"/>
                <a:ext cx="616060" cy="162840"/>
              </a:xfrm>
              <a:prstGeom prst="rect">
                <a:avLst/>
              </a:prstGeom>
              <a:solidFill>
                <a:srgbClr val="813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함초롬바탕 확장" panose="02030504000101010101" pitchFamily="18" charset="-127"/>
                  <a:ea typeface="함초롬바탕 확장" panose="02030504000101010101" pitchFamily="18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55955" y="760262"/>
                <a:ext cx="616060" cy="162840"/>
              </a:xfrm>
              <a:prstGeom prst="rect">
                <a:avLst/>
              </a:prstGeom>
              <a:solidFill>
                <a:srgbClr val="B0B0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함초롬바탕 확장" panose="02030504000101010101" pitchFamily="18" charset="-127"/>
                  <a:ea typeface="함초롬바탕 확장" panose="02030504000101010101" pitchFamily="18" charset="-127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55955" y="192171"/>
              <a:ext cx="9728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파일 설정</a:t>
              </a:r>
              <a:endPara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1165185"/>
            <a:ext cx="1219200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설정</a:t>
            </a: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57250" lvl="1" indent="-400050">
              <a:spcAft>
                <a:spcPts val="400"/>
              </a:spcAft>
              <a:buFont typeface="+mj-lt"/>
              <a:buAutoNum type="romanUcPeriod"/>
            </a:pPr>
            <a:r>
              <a:rPr lang="en-US" altLang="ko-KR" b="1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openvibe-ssvep-demo.conf</a:t>
            </a: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&amp; </a:t>
            </a:r>
            <a:r>
              <a:rPr lang="en-US" altLang="ko-KR" b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trainer</a:t>
            </a:r>
            <a:r>
              <a:rPr lang="en-US" altLang="ko-KR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.conf</a:t>
            </a: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>
              <a:spcAft>
                <a:spcPts val="400"/>
              </a:spcAft>
            </a:pPr>
            <a:r>
              <a:rPr lang="ko-KR" altLang="en-US" sz="16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복사 후</a:t>
            </a:r>
            <a:endParaRPr lang="en-US" altLang="ko-KR" sz="1600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>
              <a:spcAft>
                <a:spcPts val="400"/>
              </a:spcAft>
            </a:pPr>
            <a:r>
              <a:rPr lang="en-US" altLang="ko-KR" sz="1600" b="1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32bit</a:t>
            </a:r>
            <a:r>
              <a:rPr lang="en-US" altLang="ko-KR" sz="16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[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C:\Program Files (</a:t>
            </a:r>
            <a:r>
              <a:rPr lang="en-US" altLang="ko-KR" sz="16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x86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)\</a:t>
            </a:r>
            <a:r>
              <a:rPr lang="en-US" altLang="ko-KR" sz="16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openvibe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-2.2.0\</a:t>
            </a:r>
            <a:r>
              <a:rPr lang="en-US" altLang="ko-KR" sz="16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share\</a:t>
            </a:r>
            <a:r>
              <a:rPr lang="en-US" altLang="ko-KR" sz="1600" b="1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openvibe</a:t>
            </a:r>
            <a:r>
              <a:rPr lang="en-US" altLang="ko-KR" sz="16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\applications\</a:t>
            </a:r>
            <a:r>
              <a:rPr lang="en-US" altLang="ko-KR" sz="1600" b="1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ssvep</a:t>
            </a:r>
            <a:r>
              <a:rPr lang="en-US" altLang="ko-KR" sz="16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-demo]</a:t>
            </a:r>
          </a:p>
          <a:p>
            <a:pPr lvl="2">
              <a:spcAft>
                <a:spcPts val="400"/>
              </a:spcAft>
            </a:pPr>
            <a:r>
              <a:rPr lang="en-US" altLang="ko-KR" sz="1600" b="1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64bit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en-US" altLang="ko-KR" sz="16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C:\Program Files\</a:t>
            </a:r>
            <a:r>
              <a:rPr lang="en-US" altLang="ko-KR" sz="16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openvibe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-2.2.0-</a:t>
            </a:r>
            <a:r>
              <a:rPr lang="en-US" altLang="ko-KR" sz="16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64bit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\</a:t>
            </a:r>
            <a:r>
              <a:rPr lang="en-US" altLang="ko-KR" sz="16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share\</a:t>
            </a:r>
            <a:r>
              <a:rPr lang="en-US" altLang="ko-KR" sz="1600" b="1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openvibe</a:t>
            </a:r>
            <a:r>
              <a:rPr lang="en-US" altLang="ko-KR" sz="16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\applications\</a:t>
            </a:r>
            <a:r>
              <a:rPr lang="en-US" altLang="ko-KR" sz="1600" b="1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ssvep</a:t>
            </a:r>
            <a:r>
              <a:rPr lang="en-US" altLang="ko-KR" sz="16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-demo]</a:t>
            </a: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>
              <a:spcAft>
                <a:spcPts val="400"/>
              </a:spcAft>
            </a:pPr>
            <a:r>
              <a:rPr lang="ko-KR" altLang="en-US" sz="16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</a:t>
            </a:r>
            <a:r>
              <a:rPr lang="ko-KR" altLang="en-US" sz="1600" b="1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붙여넣기</a:t>
            </a: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73499" y="2084964"/>
            <a:ext cx="1590675" cy="706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05425" y="2888194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설치한 버전 확인 필요</a:t>
            </a:r>
            <a:r>
              <a:rPr lang="en-US" altLang="ko-KR" sz="1200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!!</a:t>
            </a:r>
            <a:endParaRPr lang="ko-KR" altLang="en-US" sz="1200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35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"/>
          <p:cNvGrpSpPr/>
          <p:nvPr/>
        </p:nvGrpSpPr>
        <p:grpSpPr>
          <a:xfrm>
            <a:off x="155955" y="192171"/>
            <a:ext cx="9728275" cy="730931"/>
            <a:chOff x="155955" y="192171"/>
            <a:chExt cx="9728275" cy="730931"/>
          </a:xfrm>
        </p:grpSpPr>
        <p:grpSp>
          <p:nvGrpSpPr>
            <p:cNvPr id="8" name="Group 2"/>
            <p:cNvGrpSpPr/>
            <p:nvPr/>
          </p:nvGrpSpPr>
          <p:grpSpPr>
            <a:xfrm>
              <a:off x="155955" y="760262"/>
              <a:ext cx="7959345" cy="162840"/>
              <a:chOff x="155955" y="760262"/>
              <a:chExt cx="7959345" cy="16284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65099" y="831939"/>
                <a:ext cx="7950201" cy="0"/>
              </a:xfrm>
              <a:prstGeom prst="line">
                <a:avLst/>
              </a:prstGeom>
              <a:ln w="28575">
                <a:solidFill>
                  <a:srgbClr val="B3B3B3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772015" y="760262"/>
                <a:ext cx="616060" cy="162840"/>
              </a:xfrm>
              <a:prstGeom prst="rect">
                <a:avLst/>
              </a:prstGeom>
              <a:solidFill>
                <a:srgbClr val="813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함초롬바탕 확장" panose="02030504000101010101" pitchFamily="18" charset="-127"/>
                  <a:ea typeface="함초롬바탕 확장" panose="02030504000101010101" pitchFamily="18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55955" y="760262"/>
                <a:ext cx="616060" cy="162840"/>
              </a:xfrm>
              <a:prstGeom prst="rect">
                <a:avLst/>
              </a:prstGeom>
              <a:solidFill>
                <a:srgbClr val="B0B0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함초롬바탕 확장" panose="02030504000101010101" pitchFamily="18" charset="-127"/>
                  <a:ea typeface="함초롬바탕 확장" panose="02030504000101010101" pitchFamily="18" charset="-127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55955" y="192171"/>
              <a:ext cx="9728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사용 방법</a:t>
              </a:r>
              <a:endPara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5861" y="1200416"/>
            <a:ext cx="10235682" cy="496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acquisition server</a:t>
            </a:r>
          </a:p>
          <a:p>
            <a:pPr marL="857250" lvl="1" indent="-400050">
              <a:spcAft>
                <a:spcPts val="400"/>
              </a:spcAft>
              <a:buFont typeface="+mj-lt"/>
              <a:buAutoNum type="romanUcPeriod"/>
            </a:pP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[demo\</a:t>
            </a:r>
            <a:r>
              <a:rPr lang="en-US" altLang="ko-KR" b="1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dist</a:t>
            </a: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\extras-Release-</a:t>
            </a:r>
            <a:r>
              <a:rPr lang="en-US" altLang="ko-KR" b="1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x86</a:t>
            </a: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</a:t>
            </a:r>
          </a:p>
          <a:p>
            <a:pPr marL="857250" lvl="1" indent="-400050">
              <a:spcAft>
                <a:spcPts val="400"/>
              </a:spcAft>
              <a:buFont typeface="+mj-lt"/>
              <a:buAutoNum type="romanUcPeriod"/>
            </a:pP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openvibe-acquisition-server.cmd </a:t>
            </a: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열고 설정</a:t>
            </a: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57250" lvl="1" indent="-400050">
              <a:spcAft>
                <a:spcPts val="400"/>
              </a:spcAft>
              <a:buFont typeface="+mj-lt"/>
              <a:buAutoNum type="romanUcPeriod"/>
            </a:pP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57250" lvl="1" indent="-400050">
              <a:spcAft>
                <a:spcPts val="400"/>
              </a:spcAft>
              <a:buFont typeface="+mj-lt"/>
              <a:buAutoNum type="romanUcPeriod"/>
            </a:pP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57250" lvl="1" indent="-400050">
              <a:spcAft>
                <a:spcPts val="400"/>
              </a:spcAft>
              <a:buFont typeface="+mj-lt"/>
              <a:buAutoNum type="romanUcPeriod"/>
            </a:pP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57250" lvl="1" indent="-400050">
              <a:spcAft>
                <a:spcPts val="400"/>
              </a:spcAft>
              <a:buFont typeface="+mj-lt"/>
              <a:buAutoNum type="romanUcPeriod"/>
            </a:pP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57250" lvl="1" indent="-400050">
              <a:spcAft>
                <a:spcPts val="400"/>
              </a:spcAft>
              <a:buFont typeface="+mj-lt"/>
              <a:buAutoNum type="romanUcPeriod"/>
            </a:pP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57250" lvl="1" indent="-400050">
              <a:spcAft>
                <a:spcPts val="400"/>
              </a:spcAft>
              <a:buFont typeface="+mj-lt"/>
              <a:buAutoNum type="romanUcPeriod"/>
            </a:pP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57250" lvl="1" indent="-400050">
              <a:spcAft>
                <a:spcPts val="400"/>
              </a:spcAft>
              <a:buFont typeface="+mj-lt"/>
              <a:buAutoNum type="romanUcPeriod"/>
            </a:pP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Server </a:t>
            </a: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연결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57250" lvl="1" indent="-400050">
              <a:spcAft>
                <a:spcPts val="400"/>
              </a:spcAft>
              <a:buFont typeface="+mj-lt"/>
              <a:buAutoNum type="romanUcPeriod"/>
            </a:pP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57250" lvl="1" indent="-400050">
              <a:spcAft>
                <a:spcPts val="400"/>
              </a:spcAft>
              <a:buFont typeface="+mj-lt"/>
              <a:buAutoNum type="romanUcPeriod"/>
            </a:pP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57250" lvl="1" indent="-400050">
              <a:spcAft>
                <a:spcPts val="400"/>
              </a:spcAft>
              <a:buFont typeface="+mj-lt"/>
              <a:buAutoNum type="romanUcPeriod"/>
            </a:pP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57250" lvl="1" indent="-400050">
              <a:spcAft>
                <a:spcPts val="400"/>
              </a:spcAft>
              <a:buFont typeface="+mj-lt"/>
              <a:buAutoNum type="romanUcPeriod"/>
            </a:pP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195" y="2289022"/>
            <a:ext cx="4777830" cy="148483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895850" y="2481860"/>
            <a:ext cx="847725" cy="280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020092" y="2193800"/>
            <a:ext cx="94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</a:t>
            </a:r>
            <a:endParaRPr lang="ko-KR" altLang="en-US" sz="1200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656" y="2158191"/>
            <a:ext cx="1575128" cy="1917016"/>
          </a:xfrm>
          <a:prstGeom prst="rect">
            <a:avLst/>
          </a:prstGeom>
        </p:spPr>
      </p:pic>
      <p:sp>
        <p:nvSpPr>
          <p:cNvPr id="16" name="오른쪽 화살표 15"/>
          <p:cNvSpPr/>
          <p:nvPr/>
        </p:nvSpPr>
        <p:spPr>
          <a:xfrm>
            <a:off x="6469398" y="2762250"/>
            <a:ext cx="352008" cy="52387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976042" y="3286125"/>
            <a:ext cx="1527742" cy="280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251212" y="3586819"/>
            <a:ext cx="2174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Port </a:t>
            </a:r>
            <a:r>
              <a:rPr lang="ko-KR" altLang="en-US" sz="1200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설정 후 </a:t>
            </a:r>
            <a:r>
              <a:rPr lang="en-US" altLang="ko-KR" sz="1200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apply</a:t>
            </a:r>
            <a:endParaRPr lang="ko-KR" altLang="en-US" sz="1200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2950" y="2467882"/>
            <a:ext cx="2841463" cy="1200786"/>
          </a:xfrm>
          <a:prstGeom prst="rect">
            <a:avLst/>
          </a:prstGeom>
        </p:spPr>
      </p:pic>
      <p:sp>
        <p:nvSpPr>
          <p:cNvPr id="19" name="오른쪽 화살표 18"/>
          <p:cNvSpPr/>
          <p:nvPr/>
        </p:nvSpPr>
        <p:spPr>
          <a:xfrm>
            <a:off x="8639169" y="2769503"/>
            <a:ext cx="352008" cy="52387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081620" y="3190875"/>
            <a:ext cx="1527742" cy="469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731646" y="3679794"/>
            <a:ext cx="2174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변경 확인</a:t>
            </a:r>
            <a:r>
              <a:rPr lang="en-US" altLang="ko-KR" sz="1200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!!!</a:t>
            </a:r>
            <a:endParaRPr lang="ko-KR" altLang="en-US" sz="1200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195" y="4634426"/>
            <a:ext cx="4777830" cy="1484839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584177" y="4977410"/>
            <a:ext cx="847725" cy="280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824537" y="4545010"/>
            <a:ext cx="94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</a:t>
            </a:r>
            <a:endParaRPr lang="ko-KR" altLang="en-US" sz="1200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2041" y="4850245"/>
            <a:ext cx="734203" cy="907742"/>
          </a:xfrm>
          <a:prstGeom prst="rect">
            <a:avLst/>
          </a:prstGeom>
        </p:spPr>
      </p:pic>
      <p:sp>
        <p:nvSpPr>
          <p:cNvPr id="26" name="오른쪽 화살표 25"/>
          <p:cNvSpPr/>
          <p:nvPr/>
        </p:nvSpPr>
        <p:spPr>
          <a:xfrm>
            <a:off x="6576648" y="5042179"/>
            <a:ext cx="352008" cy="52387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175046" y="5250955"/>
            <a:ext cx="847725" cy="280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338359" y="4603345"/>
            <a:ext cx="942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</a:t>
            </a:r>
            <a:endParaRPr lang="ko-KR" altLang="en-US" sz="1200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7454" y="4877463"/>
            <a:ext cx="791169" cy="945007"/>
          </a:xfrm>
          <a:prstGeom prst="rect">
            <a:avLst/>
          </a:prstGeom>
        </p:spPr>
      </p:pic>
      <p:sp>
        <p:nvSpPr>
          <p:cNvPr id="30" name="오른쪽 화살표 29"/>
          <p:cNvSpPr/>
          <p:nvPr/>
        </p:nvSpPr>
        <p:spPr>
          <a:xfrm>
            <a:off x="8434596" y="5042179"/>
            <a:ext cx="352008" cy="52387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7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"/>
          <p:cNvGrpSpPr/>
          <p:nvPr/>
        </p:nvGrpSpPr>
        <p:grpSpPr>
          <a:xfrm>
            <a:off x="155955" y="192171"/>
            <a:ext cx="9728275" cy="730931"/>
            <a:chOff x="155955" y="192171"/>
            <a:chExt cx="9728275" cy="730931"/>
          </a:xfrm>
        </p:grpSpPr>
        <p:grpSp>
          <p:nvGrpSpPr>
            <p:cNvPr id="8" name="Group 2"/>
            <p:cNvGrpSpPr/>
            <p:nvPr/>
          </p:nvGrpSpPr>
          <p:grpSpPr>
            <a:xfrm>
              <a:off x="155955" y="760262"/>
              <a:ext cx="7959345" cy="162840"/>
              <a:chOff x="155955" y="760262"/>
              <a:chExt cx="7959345" cy="16284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65099" y="831939"/>
                <a:ext cx="7950201" cy="0"/>
              </a:xfrm>
              <a:prstGeom prst="line">
                <a:avLst/>
              </a:prstGeom>
              <a:ln w="28575">
                <a:solidFill>
                  <a:srgbClr val="B3B3B3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772015" y="760262"/>
                <a:ext cx="616060" cy="162840"/>
              </a:xfrm>
              <a:prstGeom prst="rect">
                <a:avLst/>
              </a:prstGeom>
              <a:solidFill>
                <a:srgbClr val="813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함초롬바탕 확장" panose="02030504000101010101" pitchFamily="18" charset="-127"/>
                  <a:ea typeface="함초롬바탕 확장" panose="02030504000101010101" pitchFamily="18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55955" y="760262"/>
                <a:ext cx="616060" cy="162840"/>
              </a:xfrm>
              <a:prstGeom prst="rect">
                <a:avLst/>
              </a:prstGeom>
              <a:solidFill>
                <a:srgbClr val="B0B0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함초롬바탕 확장" panose="02030504000101010101" pitchFamily="18" charset="-127"/>
                  <a:ea typeface="함초롬바탕 확장" panose="02030504000101010101" pitchFamily="18" charset="-127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55955" y="192171"/>
              <a:ext cx="9728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사용 방법</a:t>
              </a:r>
              <a:endPara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5861" y="1200416"/>
            <a:ext cx="10235682" cy="3652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Designer</a:t>
            </a:r>
          </a:p>
          <a:p>
            <a:pPr marL="857250" lvl="1" indent="-400050">
              <a:spcAft>
                <a:spcPts val="400"/>
              </a:spcAft>
              <a:buFont typeface="+mj-lt"/>
              <a:buAutoNum type="romanUcPeriod"/>
            </a:pP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시나리오 설정</a:t>
            </a: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57250" lvl="1" indent="-400050">
              <a:spcAft>
                <a:spcPts val="400"/>
              </a:spcAft>
              <a:buFont typeface="+mj-lt"/>
              <a:buAutoNum type="romanUcPeriod"/>
            </a:pP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57250" lvl="1" indent="-400050">
              <a:spcAft>
                <a:spcPts val="400"/>
              </a:spcAft>
              <a:buFont typeface="+mj-lt"/>
              <a:buAutoNum type="romanUcPeriod"/>
            </a:pP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57250" lvl="1" indent="-400050">
              <a:spcAft>
                <a:spcPts val="400"/>
              </a:spcAft>
              <a:buFont typeface="+mj-lt"/>
              <a:buAutoNum type="romanUcPeriod"/>
            </a:pP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57250" lvl="1" indent="-400050">
              <a:spcAft>
                <a:spcPts val="400"/>
              </a:spcAft>
              <a:buFont typeface="+mj-lt"/>
              <a:buAutoNum type="romanUcPeriod"/>
            </a:pP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57250" lvl="1" indent="-400050">
              <a:spcAft>
                <a:spcPts val="400"/>
              </a:spcAft>
              <a:buFont typeface="+mj-lt"/>
              <a:buAutoNum type="romanUcPeriod"/>
            </a:pP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57250" lvl="1" indent="-400050">
              <a:spcAft>
                <a:spcPts val="400"/>
              </a:spcAft>
              <a:buFont typeface="+mj-lt"/>
              <a:buAutoNum type="romanUcPeriod"/>
            </a:pP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57250" lvl="1" indent="-400050">
              <a:spcAft>
                <a:spcPts val="400"/>
              </a:spcAft>
              <a:buFont typeface="+mj-lt"/>
              <a:buAutoNum type="romanUcPeriod"/>
            </a:pP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57250" lvl="1" indent="-400050">
              <a:spcAft>
                <a:spcPts val="400"/>
              </a:spcAft>
              <a:buFont typeface="+mj-lt"/>
              <a:buAutoNum type="romanUcPeriod"/>
            </a:pP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857250" lvl="1" indent="-400050">
              <a:spcAft>
                <a:spcPts val="400"/>
              </a:spcAft>
              <a:buFont typeface="+mj-lt"/>
              <a:buAutoNum type="romanUcPeriod"/>
            </a:pP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실행 </a:t>
            </a: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t="2869"/>
          <a:stretch/>
        </p:blipFill>
        <p:spPr>
          <a:xfrm>
            <a:off x="1211780" y="1977767"/>
            <a:ext cx="2991012" cy="216665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650477" y="3320060"/>
            <a:ext cx="847725" cy="280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407325" y="3061093"/>
            <a:ext cx="229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Acquisition client </a:t>
            </a:r>
            <a:r>
              <a:rPr lang="ko-KR" altLang="en-US" sz="1200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더블 클릭</a:t>
            </a:r>
            <a:endParaRPr lang="ko-KR" altLang="en-US" sz="1200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3253832"/>
            <a:ext cx="2667000" cy="890588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5526846" y="2993674"/>
            <a:ext cx="352008" cy="52387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61246"/>
            <a:ext cx="2943240" cy="91469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172200" y="3550244"/>
            <a:ext cx="1082739" cy="208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172200" y="1924444"/>
            <a:ext cx="1082739" cy="18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713569" y="2191019"/>
            <a:ext cx="0" cy="1201469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04044" y="2727008"/>
            <a:ext cx="1335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일치하는지 확인</a:t>
            </a:r>
            <a:endParaRPr lang="ko-KR" altLang="en-US" sz="1200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449" y="4858547"/>
            <a:ext cx="7805751" cy="803818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4384900" y="5324134"/>
            <a:ext cx="340373" cy="280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384900" y="5004944"/>
            <a:ext cx="902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클릭</a:t>
            </a:r>
            <a:endParaRPr lang="ko-KR" altLang="en-US" sz="1200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386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727" y="3303465"/>
            <a:ext cx="2842005" cy="1990970"/>
          </a:xfrm>
          <a:prstGeom prst="rect">
            <a:avLst/>
          </a:prstGeom>
        </p:spPr>
      </p:pic>
      <p:grpSp>
        <p:nvGrpSpPr>
          <p:cNvPr id="6" name="Group 9"/>
          <p:cNvGrpSpPr/>
          <p:nvPr/>
        </p:nvGrpSpPr>
        <p:grpSpPr>
          <a:xfrm>
            <a:off x="155955" y="192171"/>
            <a:ext cx="9728275" cy="730931"/>
            <a:chOff x="155955" y="192171"/>
            <a:chExt cx="9728275" cy="730931"/>
          </a:xfrm>
        </p:grpSpPr>
        <p:grpSp>
          <p:nvGrpSpPr>
            <p:cNvPr id="8" name="Group 2"/>
            <p:cNvGrpSpPr/>
            <p:nvPr/>
          </p:nvGrpSpPr>
          <p:grpSpPr>
            <a:xfrm>
              <a:off x="155955" y="760262"/>
              <a:ext cx="7959345" cy="162840"/>
              <a:chOff x="155955" y="760262"/>
              <a:chExt cx="7959345" cy="16284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65099" y="831939"/>
                <a:ext cx="7950201" cy="0"/>
              </a:xfrm>
              <a:prstGeom prst="line">
                <a:avLst/>
              </a:prstGeom>
              <a:ln w="28575">
                <a:solidFill>
                  <a:srgbClr val="B3B3B3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772015" y="760262"/>
                <a:ext cx="616060" cy="162840"/>
              </a:xfrm>
              <a:prstGeom prst="rect">
                <a:avLst/>
              </a:prstGeom>
              <a:solidFill>
                <a:srgbClr val="813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함초롬바탕 확장" panose="02030504000101010101" pitchFamily="18" charset="-127"/>
                  <a:ea typeface="함초롬바탕 확장" panose="02030504000101010101" pitchFamily="18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55955" y="760262"/>
                <a:ext cx="616060" cy="162840"/>
              </a:xfrm>
              <a:prstGeom prst="rect">
                <a:avLst/>
              </a:prstGeom>
              <a:solidFill>
                <a:srgbClr val="B0B0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함초롬바탕 확장" panose="02030504000101010101" pitchFamily="18" charset="-127"/>
                  <a:ea typeface="함초롬바탕 확장" panose="02030504000101010101" pitchFamily="18" charset="-127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55955" y="192171"/>
              <a:ext cx="9728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사용 방법</a:t>
              </a:r>
              <a:endPara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0848974" y="6356350"/>
            <a:ext cx="504825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3985" y="1200416"/>
            <a:ext cx="11451790" cy="168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Designer</a:t>
            </a:r>
          </a:p>
          <a:p>
            <a:pPr>
              <a:spcAft>
                <a:spcPts val="400"/>
              </a:spcAft>
            </a:pP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III. SSVEP Stimulator </a:t>
            </a: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열기</a:t>
            </a: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en-US" altLang="ko-KR" b="1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F1</a:t>
            </a: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누르기 → </a:t>
            </a: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space </a:t>
            </a: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누르기 → 시작 → 노란 화살표로 목표 제시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</a:t>
            </a: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깜빡이는 동안 계속 응시</a:t>
            </a: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	</a:t>
            </a: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→ 끝나면 자동으로 종료됨 → </a:t>
            </a: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openvibe-designer.cmd </a:t>
            </a: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경로에 </a:t>
            </a:r>
            <a:r>
              <a:rPr lang="en-US" altLang="ko-KR" b="1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gdf</a:t>
            </a: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저장</a:t>
            </a: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79" y="3303465"/>
            <a:ext cx="2654348" cy="2094218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3462848" y="4051885"/>
            <a:ext cx="352008" cy="52387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649730" y="3950472"/>
            <a:ext cx="631205" cy="5928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930226" y="2882928"/>
            <a:ext cx="2114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Space </a:t>
            </a:r>
            <a:r>
              <a:rPr lang="ko-KR" altLang="en-US" sz="1200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누르면 시작함</a:t>
            </a:r>
            <a:endParaRPr lang="ko-KR" altLang="en-US" sz="1200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128" y="2905053"/>
            <a:ext cx="1781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노란 화살표로 제시 </a:t>
            </a:r>
            <a:endParaRPr lang="ko-KR" altLang="en-US" sz="1200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rcRect t="13651" r="19830" b="10737"/>
          <a:stretch/>
        </p:blipFill>
        <p:spPr>
          <a:xfrm>
            <a:off x="7960519" y="4298950"/>
            <a:ext cx="4043362" cy="201657"/>
          </a:xfrm>
          <a:prstGeom prst="rect">
            <a:avLst/>
          </a:prstGeom>
        </p:spPr>
      </p:pic>
      <p:sp>
        <p:nvSpPr>
          <p:cNvPr id="18" name="오른쪽 화살표 17"/>
          <p:cNvSpPr/>
          <p:nvPr/>
        </p:nvSpPr>
        <p:spPr>
          <a:xfrm>
            <a:off x="7432352" y="4119637"/>
            <a:ext cx="352008" cy="52387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201025" y="3819140"/>
            <a:ext cx="1781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끝나면 파일 저장</a:t>
            </a:r>
            <a:endParaRPr lang="ko-KR" altLang="en-US" sz="1200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81511" y="3251404"/>
            <a:ext cx="4822370" cy="51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spcAft>
                <a:spcPts val="400"/>
              </a:spcAft>
            </a:pPr>
            <a:r>
              <a:rPr lang="en-US" altLang="ko-KR" sz="1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32bit</a:t>
            </a: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[C:\Program Files (</a:t>
            </a:r>
            <a:r>
              <a:rPr lang="en-US" altLang="ko-KR" sz="1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x86</a:t>
            </a: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)\</a:t>
            </a:r>
            <a:r>
              <a:rPr lang="en-US" altLang="ko-KR" sz="1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openvibe</a:t>
            </a: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-2.2.0]</a:t>
            </a:r>
          </a:p>
          <a:p>
            <a:pPr lvl="2">
              <a:spcAft>
                <a:spcPts val="400"/>
              </a:spcAft>
            </a:pPr>
            <a:r>
              <a:rPr lang="en-US" altLang="ko-KR" sz="1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64bit</a:t>
            </a: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[C:\Program Files\</a:t>
            </a:r>
            <a:r>
              <a:rPr lang="en-US" altLang="ko-KR" sz="1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openvibe</a:t>
            </a: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-2.2.0-</a:t>
            </a:r>
            <a:r>
              <a:rPr lang="en-US" altLang="ko-KR" sz="1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64bit</a:t>
            </a: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</a:t>
            </a:r>
            <a:endParaRPr lang="ko-KR" altLang="en-US" sz="1200" dirty="0"/>
          </a:p>
        </p:txBody>
      </p:sp>
      <p:sp>
        <p:nvSpPr>
          <p:cNvPr id="22" name="직사각형 21"/>
          <p:cNvSpPr/>
          <p:nvPr/>
        </p:nvSpPr>
        <p:spPr>
          <a:xfrm>
            <a:off x="3232243" y="6186393"/>
            <a:ext cx="1165226" cy="488950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Cue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97468" y="6186393"/>
            <a:ext cx="2450232" cy="488950"/>
          </a:xfrm>
          <a:prstGeom prst="rect">
            <a:avLst/>
          </a:prstGeom>
          <a:solidFill>
            <a:schemeClr val="accent4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Stim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47700" y="6186393"/>
            <a:ext cx="1616815" cy="488950"/>
          </a:xfrm>
          <a:prstGeom prst="rect">
            <a:avLst/>
          </a:prstGeom>
          <a:solidFill>
            <a:schemeClr val="accent5"/>
          </a:solidFill>
          <a:ln w="571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Rest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3232243" y="5821451"/>
            <a:ext cx="0" cy="3649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18997" y="5544451"/>
            <a:ext cx="1206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Event marker:</a:t>
            </a:r>
            <a:endParaRPr lang="ko-KR" altLang="en-US" sz="1200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68060" y="5544452"/>
            <a:ext cx="1206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33025~33027</a:t>
            </a:r>
            <a:endParaRPr lang="ko-KR" altLang="en-US" sz="1200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4409133" y="5821451"/>
            <a:ext cx="0" cy="3649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44950" y="5544452"/>
            <a:ext cx="1206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32779</a:t>
            </a:r>
            <a:endParaRPr lang="ko-KR" altLang="en-US" sz="1200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6864386" y="5821451"/>
            <a:ext cx="0" cy="3649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00203" y="5544452"/>
            <a:ext cx="1206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32780</a:t>
            </a:r>
            <a:endParaRPr lang="ko-KR" altLang="en-US" sz="1200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76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"/>
          <p:cNvGrpSpPr/>
          <p:nvPr/>
        </p:nvGrpSpPr>
        <p:grpSpPr>
          <a:xfrm>
            <a:off x="155955" y="192171"/>
            <a:ext cx="9728275" cy="730931"/>
            <a:chOff x="155955" y="192171"/>
            <a:chExt cx="9728275" cy="730931"/>
          </a:xfrm>
        </p:grpSpPr>
        <p:grpSp>
          <p:nvGrpSpPr>
            <p:cNvPr id="8" name="Group 2"/>
            <p:cNvGrpSpPr/>
            <p:nvPr/>
          </p:nvGrpSpPr>
          <p:grpSpPr>
            <a:xfrm>
              <a:off x="155955" y="760262"/>
              <a:ext cx="7959345" cy="162840"/>
              <a:chOff x="155955" y="760262"/>
              <a:chExt cx="7959345" cy="16284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65099" y="831939"/>
                <a:ext cx="7950201" cy="0"/>
              </a:xfrm>
              <a:prstGeom prst="line">
                <a:avLst/>
              </a:prstGeom>
              <a:ln w="28575">
                <a:solidFill>
                  <a:srgbClr val="B3B3B3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772015" y="760262"/>
                <a:ext cx="616060" cy="162840"/>
              </a:xfrm>
              <a:prstGeom prst="rect">
                <a:avLst/>
              </a:prstGeom>
              <a:solidFill>
                <a:srgbClr val="813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함초롬바탕 확장" panose="02030504000101010101" pitchFamily="18" charset="-127"/>
                  <a:ea typeface="함초롬바탕 확장" panose="02030504000101010101" pitchFamily="18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55955" y="760262"/>
                <a:ext cx="616060" cy="162840"/>
              </a:xfrm>
              <a:prstGeom prst="rect">
                <a:avLst/>
              </a:prstGeom>
              <a:solidFill>
                <a:srgbClr val="B0B0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함초롬바탕 확장" panose="02030504000101010101" pitchFamily="18" charset="-127"/>
                  <a:ea typeface="함초롬바탕 확장" panose="02030504000101010101" pitchFamily="18" charset="-127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55955" y="192171"/>
              <a:ext cx="9728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데이터 분석</a:t>
              </a:r>
              <a:endPara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5861" y="1200416"/>
            <a:ext cx="1023568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en-US" altLang="ko-KR" b="1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Matlab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(</a:t>
            </a:r>
            <a:r>
              <a:rPr lang="en-US" altLang="ko-KR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test_ssvep_tuto.m</a:t>
            </a: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>
              <a:spcAft>
                <a:spcPts val="400"/>
              </a:spcAft>
            </a:pP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toolbox </a:t>
            </a: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설정</a:t>
            </a: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ko-KR" altLang="en-US" b="1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파라미터</a:t>
            </a: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설정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49" y="1898043"/>
            <a:ext cx="6515100" cy="1724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49" y="4483842"/>
            <a:ext cx="78771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6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"/>
          <p:cNvGrpSpPr/>
          <p:nvPr/>
        </p:nvGrpSpPr>
        <p:grpSpPr>
          <a:xfrm>
            <a:off x="155955" y="192171"/>
            <a:ext cx="9728275" cy="730931"/>
            <a:chOff x="155955" y="192171"/>
            <a:chExt cx="9728275" cy="730931"/>
          </a:xfrm>
        </p:grpSpPr>
        <p:grpSp>
          <p:nvGrpSpPr>
            <p:cNvPr id="8" name="Group 2"/>
            <p:cNvGrpSpPr/>
            <p:nvPr/>
          </p:nvGrpSpPr>
          <p:grpSpPr>
            <a:xfrm>
              <a:off x="155955" y="760262"/>
              <a:ext cx="7959345" cy="162840"/>
              <a:chOff x="155955" y="760262"/>
              <a:chExt cx="7959345" cy="162840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65099" y="831939"/>
                <a:ext cx="7950201" cy="0"/>
              </a:xfrm>
              <a:prstGeom prst="line">
                <a:avLst/>
              </a:prstGeom>
              <a:ln w="28575">
                <a:solidFill>
                  <a:srgbClr val="B3B3B3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772015" y="760262"/>
                <a:ext cx="616060" cy="162840"/>
              </a:xfrm>
              <a:prstGeom prst="rect">
                <a:avLst/>
              </a:prstGeom>
              <a:solidFill>
                <a:srgbClr val="813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함초롬바탕 확장" panose="02030504000101010101" pitchFamily="18" charset="-127"/>
                  <a:ea typeface="함초롬바탕 확장" panose="02030504000101010101" pitchFamily="18" charset="-127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155955" y="760262"/>
                <a:ext cx="616060" cy="162840"/>
              </a:xfrm>
              <a:prstGeom prst="rect">
                <a:avLst/>
              </a:prstGeom>
              <a:solidFill>
                <a:srgbClr val="B0B0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>
                  <a:latin typeface="함초롬바탕 확장" panose="02030504000101010101" pitchFamily="18" charset="-127"/>
                  <a:ea typeface="함초롬바탕 확장" panose="02030504000101010101" pitchFamily="18" charset="-127"/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55955" y="192171"/>
              <a:ext cx="97282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 smtClean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데이터 분석</a:t>
              </a:r>
              <a:endParaRPr lang="ko-KR" altLang="en-US" sz="2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75861" y="1200416"/>
            <a:ext cx="1023568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</a:pP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en-US" altLang="ko-KR" b="1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Matlab</a:t>
            </a: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>
              <a:spcAft>
                <a:spcPts val="400"/>
              </a:spcAft>
            </a:pP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열기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endParaRPr lang="en-US" altLang="ko-KR" b="1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r>
              <a:rPr lang="en-US" altLang="ko-KR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spcAft>
                <a:spcPts val="400"/>
              </a:spcAft>
            </a:pP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  <a:r>
              <a:rPr lang="ko-KR" altLang="en-US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전처리</a:t>
            </a:r>
            <a:endParaRPr lang="ko-KR" alt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46" y="1892050"/>
            <a:ext cx="5654130" cy="2164260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087380" y="2174287"/>
            <a:ext cx="1484495" cy="295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175544" y="1767612"/>
            <a:ext cx="1781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파일 이름으로 설정</a:t>
            </a:r>
            <a:endParaRPr lang="ko-KR" altLang="en-US" sz="1200" b="1" dirty="0">
              <a:solidFill>
                <a:srgbClr val="FF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375" y="4302488"/>
            <a:ext cx="5755675" cy="250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3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79313</TotalTime>
  <Words>278</Words>
  <Application>Microsoft Office PowerPoint</Application>
  <PresentationFormat>와이드스크린</PresentationFormat>
  <Paragraphs>154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210 맨발의청춘 R</vt:lpstr>
      <vt:lpstr>맑은 고딕</vt:lpstr>
      <vt:lpstr>함초롬바탕</vt:lpstr>
      <vt:lpstr>함초롬바탕 확장</vt:lpstr>
      <vt:lpstr>Arial</vt:lpstr>
      <vt:lpstr>Tahoma</vt:lpstr>
      <vt:lpstr>Times New Roman</vt:lpstr>
      <vt:lpstr>Verdana</vt:lpstr>
      <vt:lpstr>Wingdings</vt:lpstr>
      <vt:lpstr>Office 테마</vt:lpstr>
      <vt:lpstr>SSVEP in OpenViBE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Bio_lab_HG</cp:lastModifiedBy>
  <cp:revision>13554</cp:revision>
  <cp:lastPrinted>2023-02-19T10:16:12Z</cp:lastPrinted>
  <dcterms:created xsi:type="dcterms:W3CDTF">2019-05-27T10:51:06Z</dcterms:created>
  <dcterms:modified xsi:type="dcterms:W3CDTF">2025-08-13T10:34:09Z</dcterms:modified>
</cp:coreProperties>
</file>