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6" r:id="rId14"/>
    <p:sldId id="272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4660"/>
  </p:normalViewPr>
  <p:slideViewPr>
    <p:cSldViewPr snapToGrid="0">
      <p:cViewPr>
        <p:scale>
          <a:sx n="75" d="100"/>
          <a:sy n="75" d="100"/>
        </p:scale>
        <p:origin x="189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B71C-FE09-EA03-EECD-F5329EB47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7DD908-DC4D-F670-4C91-C6BFE8C4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E0252-A6E6-32F4-4E4A-D03814D9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305F-EE83-79EA-7D72-9D76470F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2427D-2879-6E47-04B1-A72996B2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2EDB0-2F59-E005-5C76-1F3E7810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442E5-C2A3-7BC6-A4B1-6246C8D4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16BEF-CF20-7DFB-98BE-B2A63036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331B9-2FEC-DC6D-D20E-2D998B57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DDBF9-EBD2-71F1-F695-DD84F458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1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A90E77-F204-B399-1C77-F361D78B3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55B7F-2AB0-9350-2630-D4FD7F580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1131C-59E4-75BF-BEC1-481C1766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A9A5-52F8-EB53-6B91-52E09BAC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4A05A-7199-C059-C25E-C338F7DA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4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8596-CF7B-0205-E8B7-85F264E5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9D41A-50A0-4007-A1B3-72E0D6F9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A6A49-FFF9-3404-023D-D78BFD12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3FEA2-E150-59BB-84A9-1A0C44F5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C3258-6AD9-733E-D320-5B1E842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4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954E9-83CA-0C00-2B88-BDBFC3DC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FA090-7800-6B1E-C268-BEE9E7C0C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F1DED-A800-5DCE-C789-7D0432C4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CE2B1-11F7-B3FA-8BB0-B0BB6E0C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EFAFC-1702-6565-D36E-5CC9D919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80AA-D99C-6406-BC00-8F08B73E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229B6-E27E-D8C3-1D57-498B51F96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BC417-CB7C-1036-6D4C-5A3B1CBB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6DFEB-0611-01F2-6EB0-B56D4A37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D9F90-7DB2-069A-2396-4CEA7327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C2259-000F-17B1-2A31-9E21AF9E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1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6D275-47F5-61E2-32D4-0B915ED0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3E3E9-77E0-EADA-3B02-A782A58D3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8BF0D-61B6-CF3D-B626-D7F32372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CE0208-0993-6720-6C91-764E14C7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D56D38-D91A-1458-B8FD-63DB03DF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15F06B-0ACF-613F-6E14-0A78E6A8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7577A9-7E56-A4C0-592E-8884E9C4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B46A80-F982-D72A-399F-ED17FF05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4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848C8-4A7F-7C89-FD9B-31365D86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710905-4261-84AF-19D5-753FA550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753147-D53C-90D6-2219-C147039B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D8A0-1860-B99D-7ABD-6857B6AD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9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BABFE3-0C4A-6585-0AC0-0848C40E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3138E-DAE5-70A1-B73E-B4CFE65A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4DE14-8C28-D8FF-66C9-BE83972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9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1553C-E0DD-3431-7BD5-4F027D2D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DD35F-9E57-ADFE-12B9-17A2F73F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0AA16-DA4F-4221-5559-B64C9B32D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4FE7D-9711-3294-3281-8B08C576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0F09-3C19-6841-1E0E-173D4791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3D4F4-2A69-838D-7B4E-9BF26551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50CA8-DE20-FA53-69EA-118C5FA5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367D55-49C9-2B04-A674-21FB4719A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5C4F8-DCC8-BC58-A5D4-4A039E764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84C29-3563-F396-166A-5D1B721F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F1464-3D5F-1427-EDB0-AEFCB935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97C89-932A-2248-C534-9FC14E01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0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F12121-E780-5D40-1765-4B79DD2D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FFC62-2B4D-5740-7889-071D3DDB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311C2-716A-F71F-001E-7AB70CEB7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2EE27-CA38-4B07-8199-353BA78830E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EAB8A-3BC7-5C41-8C45-359CF817B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538E5-DB36-C252-301A-D86ADFA9A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A58B1-6AD8-4858-BCF9-20FFBD360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7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ihub.or.kr/aihubdata/data/view.do?currMenu=115&amp;topMenu=100&amp;aihubDataSe=data&amp;dataSetSn=7129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ihub.or.kr/aihubdata/data/view.do?currMenu=&amp;topMenu=&amp;aihubDataSe=data&amp;dataSetSn=58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sg2997.tistory.com/5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289E8-851B-4D08-02F9-52B054F18171}"/>
              </a:ext>
            </a:extLst>
          </p:cNvPr>
          <p:cNvSpPr txBox="1"/>
          <p:nvPr/>
        </p:nvSpPr>
        <p:spPr>
          <a:xfrm>
            <a:off x="2141706" y="2644170"/>
            <a:ext cx="7908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+mj-ea"/>
                <a:ea typeface="+mj-ea"/>
              </a:rPr>
              <a:t>가보자고</a:t>
            </a:r>
          </a:p>
        </p:txBody>
      </p:sp>
    </p:spTree>
    <p:extLst>
      <p:ext uri="{BB962C8B-B14F-4D97-AF65-F5344CB8AC3E}">
        <p14:creationId xmlns:p14="http://schemas.microsoft.com/office/powerpoint/2010/main" val="410582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63177-3955-B98A-84E8-67C93FAD2F4D}"/>
              </a:ext>
            </a:extLst>
          </p:cNvPr>
          <p:cNvSpPr txBox="1"/>
          <p:nvPr/>
        </p:nvSpPr>
        <p:spPr>
          <a:xfrm>
            <a:off x="434567" y="334978"/>
            <a:ext cx="11343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오디오 데이터 불러오기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data, </a:t>
            </a:r>
            <a:r>
              <a:rPr lang="en-US" altLang="ko-KR" dirty="0" err="1"/>
              <a:t>sample_rate</a:t>
            </a:r>
            <a:r>
              <a:rPr lang="en-US" altLang="ko-KR" dirty="0"/>
              <a:t> = </a:t>
            </a:r>
            <a:r>
              <a:rPr lang="en-US" altLang="ko-KR" dirty="0" err="1"/>
              <a:t>librosa.load</a:t>
            </a:r>
            <a:r>
              <a:rPr lang="en-US" altLang="ko-KR" dirty="0"/>
              <a:t>('./data/</a:t>
            </a:r>
            <a:r>
              <a:rPr lang="ko-KR" altLang="en-US" dirty="0"/>
              <a:t>원천데이터</a:t>
            </a:r>
            <a:r>
              <a:rPr lang="en-US" altLang="ko-KR" dirty="0"/>
              <a:t>/N-10_220825_A_1_a_00686.wav', </a:t>
            </a:r>
            <a:r>
              <a:rPr lang="en-US" altLang="ko-KR" dirty="0" err="1"/>
              <a:t>sr</a:t>
            </a:r>
            <a:r>
              <a:rPr lang="en-US" altLang="ko-KR" dirty="0"/>
              <a:t> = 16000)</a:t>
            </a:r>
          </a:p>
          <a:p>
            <a:r>
              <a:rPr lang="en-US" altLang="ko-KR" dirty="0"/>
              <a:t>print('</a:t>
            </a:r>
            <a:r>
              <a:rPr lang="en-US" altLang="ko-KR" dirty="0" err="1"/>
              <a:t>sample_rate</a:t>
            </a:r>
            <a:r>
              <a:rPr lang="en-US" altLang="ko-KR" dirty="0"/>
              <a:t>:', </a:t>
            </a:r>
            <a:r>
              <a:rPr lang="en-US" altLang="ko-KR" dirty="0" err="1"/>
              <a:t>sample_rate</a:t>
            </a:r>
            <a:r>
              <a:rPr lang="en-US" altLang="ko-KR" dirty="0"/>
              <a:t>, 'audio shape:', </a:t>
            </a:r>
            <a:r>
              <a:rPr lang="en-US" altLang="ko-KR" dirty="0" err="1"/>
              <a:t>data.shape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print('length:', </a:t>
            </a:r>
            <a:r>
              <a:rPr lang="en-US" altLang="ko-KR" dirty="0" err="1"/>
              <a:t>data.shape</a:t>
            </a:r>
            <a:r>
              <a:rPr lang="en-US" altLang="ko-KR" dirty="0"/>
              <a:t>[0]/float(</a:t>
            </a:r>
            <a:r>
              <a:rPr lang="en-US" altLang="ko-KR" dirty="0" err="1"/>
              <a:t>sample_rate</a:t>
            </a:r>
            <a:r>
              <a:rPr lang="en-US" altLang="ko-KR" dirty="0"/>
              <a:t>), 'secs')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A18EF-EFA3-C09E-104C-25459E2D54E4}"/>
              </a:ext>
            </a:extLst>
          </p:cNvPr>
          <p:cNvSpPr txBox="1"/>
          <p:nvPr/>
        </p:nvSpPr>
        <p:spPr>
          <a:xfrm>
            <a:off x="434567" y="2199992"/>
            <a:ext cx="59650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en-US" altLang="ko-KR" dirty="0" err="1"/>
              <a:t>plt</a:t>
            </a:r>
            <a:r>
              <a:rPr lang="en-US" altLang="ko-KR" dirty="0"/>
              <a:t> </a:t>
            </a:r>
            <a:r>
              <a:rPr lang="ko-KR" altLang="en-US" dirty="0"/>
              <a:t>로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librosa.display</a:t>
            </a:r>
            <a:endParaRPr lang="en-US" altLang="ko-KR" dirty="0"/>
          </a:p>
          <a:p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 =(16,6))</a:t>
            </a:r>
          </a:p>
          <a:p>
            <a:r>
              <a:rPr lang="en-US" altLang="ko-KR" dirty="0" err="1"/>
              <a:t>librosa.display.waveshow</a:t>
            </a:r>
            <a:r>
              <a:rPr lang="en-US" altLang="ko-KR" dirty="0"/>
              <a:t>(y=</a:t>
            </a:r>
            <a:r>
              <a:rPr lang="en-US" altLang="ko-KR" dirty="0" err="1"/>
              <a:t>data,sr</a:t>
            </a:r>
            <a:r>
              <a:rPr lang="en-US" altLang="ko-KR" dirty="0"/>
              <a:t>=</a:t>
            </a:r>
            <a:r>
              <a:rPr lang="en-US" altLang="ko-KR" dirty="0" err="1"/>
              <a:t>sample_rate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A97140-47BF-670D-A2DE-B7B9B387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43" y="4031799"/>
            <a:ext cx="6705600" cy="27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9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2E8C6-E0B1-7EC7-A001-BC41BEBCD6D6}"/>
              </a:ext>
            </a:extLst>
          </p:cNvPr>
          <p:cNvSpPr txBox="1"/>
          <p:nvPr/>
        </p:nvSpPr>
        <p:spPr>
          <a:xfrm>
            <a:off x="246482" y="380245"/>
            <a:ext cx="1169903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Spectrum</a:t>
            </a:r>
          </a:p>
          <a:p>
            <a:endParaRPr lang="en-US" altLang="ko-KR" dirty="0"/>
          </a:p>
          <a:p>
            <a:r>
              <a:rPr lang="en-US" altLang="ko-KR" dirty="0" err="1"/>
              <a:t>fft</a:t>
            </a:r>
            <a:r>
              <a:rPr lang="en-US" altLang="ko-KR" dirty="0"/>
              <a:t> = </a:t>
            </a:r>
            <a:r>
              <a:rPr lang="en-US" altLang="ko-KR" dirty="0" err="1"/>
              <a:t>np.fft.fft</a:t>
            </a:r>
            <a:r>
              <a:rPr lang="en-US" altLang="ko-KR" dirty="0"/>
              <a:t>(data)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복소공간</a:t>
            </a:r>
            <a:r>
              <a:rPr lang="ko-KR" altLang="en-US" dirty="0"/>
              <a:t> 값 </a:t>
            </a:r>
            <a:r>
              <a:rPr lang="ko-KR" altLang="en-US" dirty="0" err="1"/>
              <a:t>절댓갑</a:t>
            </a:r>
            <a:r>
              <a:rPr lang="ko-KR" altLang="en-US" dirty="0"/>
              <a:t> 취해서</a:t>
            </a:r>
            <a:r>
              <a:rPr lang="en-US" altLang="ko-KR" dirty="0"/>
              <a:t>, magnitude </a:t>
            </a:r>
            <a:r>
              <a:rPr lang="ko-KR" altLang="en-US" dirty="0"/>
              <a:t>구하기</a:t>
            </a:r>
            <a:endParaRPr lang="en-US" altLang="ko-KR" dirty="0"/>
          </a:p>
          <a:p>
            <a:r>
              <a:rPr lang="en-US" altLang="ko-KR" dirty="0"/>
              <a:t>magnitude = </a:t>
            </a:r>
            <a:r>
              <a:rPr lang="en-US" altLang="ko-KR" dirty="0" err="1"/>
              <a:t>np.abs</a:t>
            </a:r>
            <a:r>
              <a:rPr lang="en-US" altLang="ko-KR" dirty="0"/>
              <a:t>(</a:t>
            </a:r>
            <a:r>
              <a:rPr lang="en-US" altLang="ko-KR" dirty="0" err="1"/>
              <a:t>fft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Frequency </a:t>
            </a:r>
            <a:r>
              <a:rPr lang="ko-KR" altLang="en-US" dirty="0"/>
              <a:t>값 만들기</a:t>
            </a:r>
            <a:endParaRPr lang="en-US" altLang="ko-KR" dirty="0"/>
          </a:p>
          <a:p>
            <a:r>
              <a:rPr lang="en-US" altLang="ko-KR" dirty="0"/>
              <a:t>f = </a:t>
            </a:r>
            <a:r>
              <a:rPr lang="en-US" altLang="ko-KR" dirty="0" err="1"/>
              <a:t>np.linspace</a:t>
            </a:r>
            <a:r>
              <a:rPr lang="en-US" altLang="ko-KR" dirty="0"/>
              <a:t>(0,sample_rate,len(magnitude))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푸리에 변환을 통과한 </a:t>
            </a:r>
            <a:r>
              <a:rPr lang="en-US" altLang="ko-KR" dirty="0" err="1"/>
              <a:t>specturm</a:t>
            </a:r>
            <a:r>
              <a:rPr lang="ko-KR" altLang="en-US" dirty="0"/>
              <a:t>은 대칭구조로 나와서 </a:t>
            </a:r>
            <a:r>
              <a:rPr lang="en-US" altLang="ko-KR" dirty="0"/>
              <a:t>high frequency </a:t>
            </a:r>
            <a:r>
              <a:rPr lang="ko-KR" altLang="en-US" dirty="0"/>
              <a:t>부분 절반을 날려고 앞쪽 절반만 사용한다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left_spectrum</a:t>
            </a:r>
            <a:r>
              <a:rPr lang="en-US" altLang="ko-KR" dirty="0"/>
              <a:t> = magnitude[:int(</a:t>
            </a:r>
            <a:r>
              <a:rPr lang="en-US" altLang="ko-KR" dirty="0" err="1"/>
              <a:t>len</a:t>
            </a:r>
            <a:r>
              <a:rPr lang="en-US" altLang="ko-KR" dirty="0"/>
              <a:t>(magnitude)/2)]</a:t>
            </a:r>
          </a:p>
          <a:p>
            <a:r>
              <a:rPr lang="en-US" altLang="ko-KR" dirty="0" err="1"/>
              <a:t>left_f</a:t>
            </a:r>
            <a:r>
              <a:rPr lang="en-US" altLang="ko-KR" dirty="0"/>
              <a:t> = f[:int(</a:t>
            </a:r>
            <a:r>
              <a:rPr lang="en-US" altLang="ko-KR" dirty="0" err="1"/>
              <a:t>len</a:t>
            </a:r>
            <a:r>
              <a:rPr lang="en-US" altLang="ko-KR" dirty="0"/>
              <a:t>(magnitude)/2)]</a:t>
            </a:r>
          </a:p>
          <a:p>
            <a:endParaRPr lang="en-US" altLang="ko-KR" dirty="0"/>
          </a:p>
          <a:p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=(16,6))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left_f</a:t>
            </a:r>
            <a:r>
              <a:rPr lang="en-US" altLang="ko-KR" dirty="0"/>
              <a:t>, </a:t>
            </a:r>
            <a:r>
              <a:rPr lang="en-US" altLang="ko-KR" dirty="0" err="1"/>
              <a:t>left_spectrum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("Frequency")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("Magnitude")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("Power spectrum")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817E78-1485-AB11-3FA8-87438C05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10" y="4233639"/>
            <a:ext cx="5646345" cy="237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B25BB-C2C1-8A03-06DD-A66A5511EFFB}"/>
              </a:ext>
            </a:extLst>
          </p:cNvPr>
          <p:cNvSpPr txBox="1"/>
          <p:nvPr/>
        </p:nvSpPr>
        <p:spPr>
          <a:xfrm>
            <a:off x="126009" y="181957"/>
            <a:ext cx="8880957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10. </a:t>
            </a:r>
            <a:r>
              <a:rPr lang="en-US" altLang="ko-KR" sz="1600" dirty="0" err="1"/>
              <a:t>Spectogram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STFT -&gt; spectrogram</a:t>
            </a:r>
          </a:p>
          <a:p>
            <a:r>
              <a:rPr lang="en-US" altLang="ko-KR" sz="1600" dirty="0" err="1"/>
              <a:t>hop_length</a:t>
            </a:r>
            <a:r>
              <a:rPr lang="en-US" altLang="ko-KR" sz="1600" dirty="0"/>
              <a:t> = 512  # </a:t>
            </a:r>
            <a:r>
              <a:rPr lang="ko-KR" altLang="en-US" sz="1600" dirty="0"/>
              <a:t>전체 </a:t>
            </a:r>
            <a:r>
              <a:rPr lang="en-US" altLang="ko-KR" sz="1600" dirty="0"/>
              <a:t>frame </a:t>
            </a:r>
            <a:r>
              <a:rPr lang="ko-KR" altLang="en-US" sz="1600" dirty="0"/>
              <a:t>수</a:t>
            </a:r>
            <a:endParaRPr lang="en-US" altLang="ko-KR" sz="1600" dirty="0"/>
          </a:p>
          <a:p>
            <a:r>
              <a:rPr lang="en-US" altLang="ko-KR" sz="1600" dirty="0" err="1"/>
              <a:t>n_fft</a:t>
            </a:r>
            <a:r>
              <a:rPr lang="en-US" altLang="ko-KR" sz="1600" dirty="0"/>
              <a:t> = 2048  # frame </a:t>
            </a:r>
            <a:r>
              <a:rPr lang="ko-KR" altLang="en-US" sz="1600" dirty="0"/>
              <a:t>하나당 </a:t>
            </a:r>
            <a:r>
              <a:rPr lang="en-US" altLang="ko-KR" sz="1600" dirty="0"/>
              <a:t>sample </a:t>
            </a:r>
            <a:r>
              <a:rPr lang="ko-KR" altLang="en-US" sz="1600" dirty="0"/>
              <a:t>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calculate duration hop length and window in seconds</a:t>
            </a:r>
          </a:p>
          <a:p>
            <a:r>
              <a:rPr lang="en-US" altLang="ko-KR" sz="1600" dirty="0" err="1"/>
              <a:t>hop_length_duration</a:t>
            </a:r>
            <a:r>
              <a:rPr lang="en-US" altLang="ko-KR" sz="1600" dirty="0"/>
              <a:t> = float(</a:t>
            </a:r>
            <a:r>
              <a:rPr lang="en-US" altLang="ko-KR" sz="1600" dirty="0" err="1"/>
              <a:t>hop_length</a:t>
            </a:r>
            <a:r>
              <a:rPr lang="en-US" altLang="ko-KR" sz="1600" dirty="0"/>
              <a:t>)/</a:t>
            </a:r>
            <a:r>
              <a:rPr lang="en-US" altLang="ko-KR" sz="1600" dirty="0" err="1"/>
              <a:t>sample_rate</a:t>
            </a:r>
            <a:endParaRPr lang="en-US" altLang="ko-KR" sz="1600" dirty="0"/>
          </a:p>
          <a:p>
            <a:r>
              <a:rPr lang="en-US" altLang="ko-KR" sz="1600" dirty="0" err="1"/>
              <a:t>n_fft_duration</a:t>
            </a:r>
            <a:r>
              <a:rPr lang="en-US" altLang="ko-KR" sz="1600" dirty="0"/>
              <a:t> = float(</a:t>
            </a:r>
            <a:r>
              <a:rPr lang="en-US" altLang="ko-KR" sz="1600" dirty="0" err="1"/>
              <a:t>n_fft</a:t>
            </a:r>
            <a:r>
              <a:rPr lang="en-US" altLang="ko-KR" sz="1600" dirty="0"/>
              <a:t>)/</a:t>
            </a:r>
            <a:r>
              <a:rPr lang="en-US" altLang="ko-KR" sz="1600" dirty="0" err="1"/>
              <a:t>sample_rate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STFT</a:t>
            </a:r>
          </a:p>
          <a:p>
            <a:r>
              <a:rPr lang="en-US" altLang="ko-KR" sz="1600" dirty="0" err="1"/>
              <a:t>stft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librosa.stft</a:t>
            </a:r>
            <a:r>
              <a:rPr lang="en-US" altLang="ko-KR" sz="1600" dirty="0"/>
              <a:t>(data, </a:t>
            </a:r>
            <a:r>
              <a:rPr lang="en-US" altLang="ko-KR" sz="1600" dirty="0" err="1"/>
              <a:t>n_fft</a:t>
            </a:r>
            <a:r>
              <a:rPr lang="en-US" altLang="ko-KR" sz="1600" dirty="0"/>
              <a:t>=</a:t>
            </a:r>
            <a:r>
              <a:rPr lang="en-US" altLang="ko-KR" sz="1600" dirty="0" err="1"/>
              <a:t>n_fft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hop_length</a:t>
            </a:r>
            <a:r>
              <a:rPr lang="en-US" altLang="ko-KR" sz="1600" dirty="0"/>
              <a:t>=</a:t>
            </a:r>
            <a:r>
              <a:rPr lang="en-US" altLang="ko-KR" sz="1600" dirty="0" err="1"/>
              <a:t>hop_length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 err="1"/>
              <a:t>복소공간</a:t>
            </a:r>
            <a:r>
              <a:rPr lang="ko-KR" altLang="en-US" sz="1600" dirty="0"/>
              <a:t> 값 절댓값 취하기</a:t>
            </a:r>
            <a:endParaRPr lang="en-US" altLang="ko-KR" sz="1600" dirty="0"/>
          </a:p>
          <a:p>
            <a:r>
              <a:rPr lang="en-US" altLang="ko-KR" sz="1600" dirty="0"/>
              <a:t>magnitude = </a:t>
            </a:r>
            <a:r>
              <a:rPr lang="en-US" altLang="ko-KR" sz="1600" dirty="0" err="1"/>
              <a:t>np.abs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stft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magnitude &gt; Decibels</a:t>
            </a:r>
          </a:p>
          <a:p>
            <a:r>
              <a:rPr lang="en-US" altLang="ko-KR" sz="1600" dirty="0" err="1"/>
              <a:t>log_spectrogram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librosa.amplitude_to_db</a:t>
            </a:r>
            <a:r>
              <a:rPr lang="en-US" altLang="ko-KR" sz="1600" dirty="0"/>
              <a:t>(magnitude) 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display </a:t>
            </a:r>
            <a:r>
              <a:rPr lang="en-US" altLang="ko-KR" sz="1600" dirty="0" err="1"/>
              <a:t>spectrogramplt.figure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figsize</a:t>
            </a:r>
            <a:r>
              <a:rPr lang="en-US" altLang="ko-KR" sz="1600" dirty="0"/>
              <a:t>=(16,7))</a:t>
            </a:r>
          </a:p>
          <a:p>
            <a:r>
              <a:rPr lang="en-US" altLang="ko-KR" sz="1600" dirty="0" err="1"/>
              <a:t>librosa.display.specshow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log_spectrogram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sr</a:t>
            </a:r>
            <a:r>
              <a:rPr lang="en-US" altLang="ko-KR" sz="1600" dirty="0"/>
              <a:t>=</a:t>
            </a:r>
            <a:r>
              <a:rPr lang="en-US" altLang="ko-KR" sz="1600" dirty="0" err="1"/>
              <a:t>sample_rate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hop_length</a:t>
            </a:r>
            <a:r>
              <a:rPr lang="en-US" altLang="ko-KR" sz="1600" dirty="0"/>
              <a:t>=</a:t>
            </a:r>
            <a:r>
              <a:rPr lang="en-US" altLang="ko-KR" sz="1600" dirty="0" err="1"/>
              <a:t>hop_length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("Time")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("Frequency")</a:t>
            </a:r>
          </a:p>
          <a:p>
            <a:r>
              <a:rPr lang="en-US" altLang="ko-KR" sz="1600" dirty="0" err="1"/>
              <a:t>plt.colorbar</a:t>
            </a:r>
            <a:r>
              <a:rPr lang="en-US" altLang="ko-KR" sz="1600" dirty="0"/>
              <a:t>(format="%+2.0f dB")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("Spectrogram (dB)")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A4ABC6-BE63-CB2C-A121-7041BA59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52" y="2525917"/>
            <a:ext cx="4633222" cy="23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A85B5-28CE-AA69-D1D6-B020F64FD859}"/>
              </a:ext>
            </a:extLst>
          </p:cNvPr>
          <p:cNvSpPr txBox="1"/>
          <p:nvPr/>
        </p:nvSpPr>
        <p:spPr>
          <a:xfrm>
            <a:off x="416459" y="344032"/>
            <a:ext cx="102403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MFCC</a:t>
            </a:r>
          </a:p>
          <a:p>
            <a:endParaRPr lang="en-US" altLang="ko-KR" dirty="0"/>
          </a:p>
          <a:p>
            <a:r>
              <a:rPr lang="en-US" altLang="ko-KR" dirty="0" err="1"/>
              <a:t>extracted_features</a:t>
            </a:r>
            <a:r>
              <a:rPr lang="en-US" altLang="ko-KR" dirty="0"/>
              <a:t> = </a:t>
            </a:r>
            <a:r>
              <a:rPr lang="en-US" altLang="ko-KR" dirty="0" err="1"/>
              <a:t>librosa.feature.mfcc</a:t>
            </a:r>
            <a:r>
              <a:rPr lang="en-US" altLang="ko-KR" dirty="0"/>
              <a:t>(y=data, </a:t>
            </a:r>
            <a:r>
              <a:rPr lang="en-US" altLang="ko-KR" dirty="0" err="1"/>
              <a:t>sr</a:t>
            </a:r>
            <a:r>
              <a:rPr lang="en-US" altLang="ko-KR" dirty="0"/>
              <a:t>=16000, </a:t>
            </a:r>
            <a:r>
              <a:rPr lang="en-US" altLang="ko-KR" dirty="0" err="1"/>
              <a:t>n_mfcc</a:t>
            </a:r>
            <a:r>
              <a:rPr lang="en-US" altLang="ko-KR" dirty="0"/>
              <a:t>=20)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extracted_features.shape</a:t>
            </a:r>
            <a:r>
              <a:rPr lang="en-US" altLang="ko-KR" dirty="0"/>
              <a:t>) # (</a:t>
            </a:r>
            <a:r>
              <a:rPr lang="en-US" altLang="ko-KR" dirty="0" err="1"/>
              <a:t>n_mfcc</a:t>
            </a:r>
            <a:r>
              <a:rPr lang="en-US" altLang="ko-KR" dirty="0"/>
              <a:t>, </a:t>
            </a:r>
            <a:r>
              <a:rPr lang="en-US" altLang="ko-KR" dirty="0" err="1"/>
              <a:t>time_step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display MFCCs</a:t>
            </a:r>
          </a:p>
          <a:p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=(16,7))</a:t>
            </a:r>
          </a:p>
          <a:p>
            <a:r>
              <a:rPr lang="en-US" altLang="ko-KR" dirty="0" err="1"/>
              <a:t>librosa.display.specshow</a:t>
            </a:r>
            <a:r>
              <a:rPr lang="en-US" altLang="ko-KR" dirty="0"/>
              <a:t>(</a:t>
            </a:r>
            <a:r>
              <a:rPr lang="en-US" altLang="ko-KR" dirty="0" err="1"/>
              <a:t>extracted_features</a:t>
            </a:r>
            <a:r>
              <a:rPr lang="en-US" altLang="ko-KR" dirty="0"/>
              <a:t>, </a:t>
            </a:r>
            <a:r>
              <a:rPr lang="en-US" altLang="ko-KR" dirty="0" err="1"/>
              <a:t>sr</a:t>
            </a:r>
            <a:r>
              <a:rPr lang="en-US" altLang="ko-KR" dirty="0"/>
              <a:t>=</a:t>
            </a:r>
            <a:r>
              <a:rPr lang="en-US" altLang="ko-KR" dirty="0" err="1"/>
              <a:t>sample_rate</a:t>
            </a:r>
            <a:r>
              <a:rPr lang="en-US" altLang="ko-KR" dirty="0"/>
              <a:t>, </a:t>
            </a:r>
            <a:r>
              <a:rPr lang="en-US" altLang="ko-KR" dirty="0" err="1"/>
              <a:t>hop_length</a:t>
            </a:r>
            <a:r>
              <a:rPr lang="en-US" altLang="ko-KR" dirty="0"/>
              <a:t>=</a:t>
            </a:r>
            <a:r>
              <a:rPr lang="en-US" altLang="ko-KR" dirty="0" err="1"/>
              <a:t>hop_length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("Time")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("MFCC coefficients")</a:t>
            </a:r>
          </a:p>
          <a:p>
            <a:r>
              <a:rPr lang="en-US" altLang="ko-KR" dirty="0" err="1"/>
              <a:t>plt.colorbar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("MFCCs")</a:t>
            </a:r>
          </a:p>
          <a:p>
            <a:endParaRPr lang="en-US" altLang="ko-KR" dirty="0"/>
          </a:p>
          <a:p>
            <a:r>
              <a:rPr lang="en-US" altLang="ko-KR" dirty="0"/>
              <a:t># show plots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3E6E75-F510-126E-3792-FA79DE43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33" y="2875060"/>
            <a:ext cx="7511358" cy="36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4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A21504-1B64-6EF5-004D-C8C5AEB18ACA}"/>
              </a:ext>
            </a:extLst>
          </p:cNvPr>
          <p:cNvSpPr txBox="1"/>
          <p:nvPr/>
        </p:nvSpPr>
        <p:spPr>
          <a:xfrm>
            <a:off x="2984770" y="2767280"/>
            <a:ext cx="622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latin typeface="+mj-ea"/>
                <a:ea typeface="+mj-ea"/>
              </a:rPr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413131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78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02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12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AEDA9-60EE-45B6-81E9-BF081FBEEDD8}"/>
              </a:ext>
            </a:extLst>
          </p:cNvPr>
          <p:cNvSpPr txBox="1"/>
          <p:nvPr/>
        </p:nvSpPr>
        <p:spPr>
          <a:xfrm>
            <a:off x="2984770" y="2767280"/>
            <a:ext cx="622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latin typeface="+mj-ea"/>
                <a:ea typeface="+mj-ea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74836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93691-DBA6-4468-F48B-22C7E848F227}"/>
              </a:ext>
            </a:extLst>
          </p:cNvPr>
          <p:cNvSpPr txBox="1"/>
          <p:nvPr/>
        </p:nvSpPr>
        <p:spPr>
          <a:xfrm>
            <a:off x="291831" y="330740"/>
            <a:ext cx="10902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0" i="0" dirty="0">
                <a:effectLst/>
                <a:latin typeface="gg sans"/>
                <a:hlinkClick r:id="rId2"/>
              </a:rPr>
              <a:t>생활환경소음 </a:t>
            </a:r>
            <a:r>
              <a:rPr lang="en-US" altLang="ko-KR" sz="4000" b="0" i="0" dirty="0">
                <a:effectLst/>
                <a:latin typeface="gg sans"/>
                <a:hlinkClick r:id="rId2"/>
              </a:rPr>
              <a:t>AI</a:t>
            </a:r>
            <a:r>
              <a:rPr lang="ko-KR" altLang="en-US" sz="4000" b="0" i="0" dirty="0">
                <a:effectLst/>
                <a:latin typeface="gg sans"/>
                <a:hlinkClick r:id="rId2"/>
              </a:rPr>
              <a:t>학습용 데이터 및 민원관리 서비스</a:t>
            </a:r>
            <a:endParaRPr lang="ko-KR" alt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47E71F-C56B-0656-4F0B-524BA900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71" y="1577757"/>
            <a:ext cx="8798594" cy="46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57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9210E-E1C6-B573-6356-6D33CA6854AD}"/>
              </a:ext>
            </a:extLst>
          </p:cNvPr>
          <p:cNvSpPr txBox="1"/>
          <p:nvPr/>
        </p:nvSpPr>
        <p:spPr>
          <a:xfrm>
            <a:off x="291831" y="330740"/>
            <a:ext cx="3584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0" i="0" dirty="0">
                <a:effectLst/>
                <a:latin typeface="gg sans"/>
                <a:hlinkClick r:id="rId2"/>
              </a:rPr>
              <a:t>도시소리데이터</a:t>
            </a:r>
            <a:endParaRPr lang="ko-KR" altLang="en-US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2033A8-B718-6349-B3CF-895EDE0B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94" y="1296077"/>
            <a:ext cx="9604442" cy="50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96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A21504-1B64-6EF5-004D-C8C5AEB18ACA}"/>
              </a:ext>
            </a:extLst>
          </p:cNvPr>
          <p:cNvSpPr txBox="1"/>
          <p:nvPr/>
        </p:nvSpPr>
        <p:spPr>
          <a:xfrm>
            <a:off x="2984770" y="2767280"/>
            <a:ext cx="6222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err="1">
                <a:latin typeface="+mj-ea"/>
                <a:ea typeface="+mj-ea"/>
              </a:rPr>
              <a:t>전처리</a:t>
            </a:r>
            <a:endParaRPr lang="ko-KR" altLang="en-US" sz="8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64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41698-909B-A7A4-4F8B-DA8A01DB22F1}"/>
              </a:ext>
            </a:extLst>
          </p:cNvPr>
          <p:cNvSpPr txBox="1"/>
          <p:nvPr/>
        </p:nvSpPr>
        <p:spPr>
          <a:xfrm>
            <a:off x="418289" y="291829"/>
            <a:ext cx="9007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ea"/>
                <a:hlinkClick r:id="rId2"/>
              </a:rPr>
              <a:t>[</a:t>
            </a:r>
            <a:r>
              <a:rPr lang="ko-KR" altLang="en-US" sz="4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ea"/>
                <a:hlinkClick r:id="rId2"/>
              </a:rPr>
              <a:t>음성 인식 모델 프로젝트</a:t>
            </a:r>
            <a:r>
              <a:rPr lang="en-US" altLang="ko-KR" sz="4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ea"/>
                <a:hlinkClick r:id="rId2"/>
              </a:rPr>
              <a:t>] </a:t>
            </a:r>
            <a:r>
              <a:rPr lang="ko-KR" altLang="en-US" sz="4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ea"/>
                <a:hlinkClick r:id="rId2"/>
              </a:rPr>
              <a:t>음성 데이터 시각화 및 특성 추출</a:t>
            </a:r>
            <a:endParaRPr lang="en-US" altLang="ko-KR" sz="40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DCCC0-6610-4DCA-B872-E1E9DB2ABF74}"/>
              </a:ext>
            </a:extLst>
          </p:cNvPr>
          <p:cNvSpPr txBox="1"/>
          <p:nvPr/>
        </p:nvSpPr>
        <p:spPr>
          <a:xfrm>
            <a:off x="972766" y="2220059"/>
            <a:ext cx="6974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라이브러리 불러오기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r>
              <a:rPr lang="en-US" altLang="ko-KR" dirty="0"/>
              <a:t>import pandas as pd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json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librosa.display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D37B4-9DDF-E0C7-BC07-05E0BEE8F743}"/>
              </a:ext>
            </a:extLst>
          </p:cNvPr>
          <p:cNvSpPr txBox="1"/>
          <p:nvPr/>
        </p:nvSpPr>
        <p:spPr>
          <a:xfrm>
            <a:off x="972766" y="4879818"/>
            <a:ext cx="7677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경로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file_path</a:t>
            </a:r>
            <a:r>
              <a:rPr lang="en-US" altLang="ko-KR" dirty="0"/>
              <a:t> = './data/</a:t>
            </a:r>
            <a:r>
              <a:rPr lang="ko-KR" altLang="en-US" dirty="0" err="1"/>
              <a:t>라벨링데이터</a:t>
            </a:r>
            <a:r>
              <a:rPr lang="en-US" altLang="ko-KR" dirty="0"/>
              <a:t>/N-10_220825_A_1_a_00686.json'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70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3F67A1-338A-082C-47DB-DBE51F9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39" y="740524"/>
            <a:ext cx="11027121" cy="2514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CDB5C-0535-9430-5046-E2E729F0EBEA}"/>
              </a:ext>
            </a:extLst>
          </p:cNvPr>
          <p:cNvSpPr txBox="1"/>
          <p:nvPr/>
        </p:nvSpPr>
        <p:spPr>
          <a:xfrm>
            <a:off x="582439" y="37119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열었을 때 이렇게 생김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D8DA5-199C-E13E-E0E5-A64040531908}"/>
              </a:ext>
            </a:extLst>
          </p:cNvPr>
          <p:cNvSpPr txBox="1"/>
          <p:nvPr/>
        </p:nvSpPr>
        <p:spPr>
          <a:xfrm>
            <a:off x="688063" y="3784349"/>
            <a:ext cx="5779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필요한 데이터만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annotation_data</a:t>
            </a:r>
            <a:r>
              <a:rPr lang="en-US" altLang="ko-KR" dirty="0"/>
              <a:t> = data['annotation’]</a:t>
            </a:r>
          </a:p>
          <a:p>
            <a:r>
              <a:rPr lang="en-US" altLang="ko-KR" dirty="0" err="1"/>
              <a:t>annotation_df</a:t>
            </a:r>
            <a:r>
              <a:rPr lang="en-US" altLang="ko-KR" dirty="0"/>
              <a:t> = </a:t>
            </a:r>
            <a:r>
              <a:rPr lang="en-US" altLang="ko-KR" dirty="0" err="1"/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annotation_data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annotation_df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381495-911F-E273-003E-7FD1397B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00" y="4084275"/>
            <a:ext cx="4333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2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FC927-C1B2-15AA-41DE-DBA893A7D5D4}"/>
              </a:ext>
            </a:extLst>
          </p:cNvPr>
          <p:cNvSpPr txBox="1"/>
          <p:nvPr/>
        </p:nvSpPr>
        <p:spPr>
          <a:xfrm>
            <a:off x="444500" y="1232674"/>
            <a:ext cx="1161888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새로운 데이터프레임을 생성할 리스트</a:t>
            </a:r>
            <a:endParaRPr lang="en-US" altLang="ko-KR" sz="1600" dirty="0"/>
          </a:p>
          <a:p>
            <a:r>
              <a:rPr lang="en-US" altLang="ko-KR" sz="1600" dirty="0" err="1"/>
              <a:t>new_data</a:t>
            </a:r>
            <a:r>
              <a:rPr lang="en-US" altLang="ko-KR" sz="1600" dirty="0"/>
              <a:t> = []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시작 시간과 끝 시간을 </a:t>
            </a:r>
            <a:r>
              <a:rPr lang="en-US" altLang="ko-KR" sz="1600" dirty="0"/>
              <a:t>4</a:t>
            </a:r>
            <a:r>
              <a:rPr lang="ko-KR" altLang="en-US" sz="1600" dirty="0"/>
              <a:t>초 간격으로 잘라서 새로운 데이터프레임 생성</a:t>
            </a:r>
            <a:endParaRPr lang="en-US" altLang="ko-KR" sz="1600" dirty="0"/>
          </a:p>
          <a:p>
            <a:r>
              <a:rPr lang="en-US" altLang="ko-KR" sz="1600" dirty="0" err="1"/>
              <a:t>start_time</a:t>
            </a:r>
            <a:r>
              <a:rPr lang="en-US" altLang="ko-KR" sz="1600" dirty="0"/>
              <a:t> = 0</a:t>
            </a:r>
          </a:p>
          <a:p>
            <a:r>
              <a:rPr lang="en-US" altLang="ko-KR" sz="1600" dirty="0" err="1"/>
              <a:t>end_time</a:t>
            </a:r>
            <a:r>
              <a:rPr lang="en-US" altLang="ko-KR" sz="1600" dirty="0"/>
              <a:t> = 4</a:t>
            </a:r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start_time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annotation_df</a:t>
            </a:r>
            <a:r>
              <a:rPr lang="en-US" altLang="ko-KR" sz="1600" dirty="0"/>
              <a:t>["</a:t>
            </a:r>
            <a:r>
              <a:rPr lang="en-US" altLang="ko-KR" sz="1600" dirty="0" err="1"/>
              <a:t>endTime</a:t>
            </a:r>
            <a:r>
              <a:rPr lang="en-US" altLang="ko-KR" sz="1600" dirty="0"/>
              <a:t>"].max():   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temp_df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annotation_df</a:t>
            </a:r>
            <a:r>
              <a:rPr lang="en-US" altLang="ko-KR" sz="1600" dirty="0"/>
              <a:t>[(</a:t>
            </a:r>
            <a:r>
              <a:rPr lang="en-US" altLang="ko-KR" sz="1600" dirty="0" err="1"/>
              <a:t>annotation_df</a:t>
            </a:r>
            <a:r>
              <a:rPr lang="en-US" altLang="ko-KR" sz="1600" dirty="0"/>
              <a:t>["</a:t>
            </a:r>
            <a:r>
              <a:rPr lang="en-US" altLang="ko-KR" sz="1600" dirty="0" err="1"/>
              <a:t>startTime</a:t>
            </a:r>
            <a:r>
              <a:rPr lang="en-US" altLang="ko-KR" sz="1600" dirty="0"/>
              <a:t>"] &lt; </a:t>
            </a:r>
            <a:r>
              <a:rPr lang="en-US" altLang="ko-KR" sz="1600" dirty="0" err="1"/>
              <a:t>end_time</a:t>
            </a:r>
            <a:r>
              <a:rPr lang="en-US" altLang="ko-KR" sz="1600" dirty="0"/>
              <a:t>) &amp; (</a:t>
            </a:r>
            <a:r>
              <a:rPr lang="en-US" altLang="ko-KR" sz="1600" dirty="0" err="1"/>
              <a:t>annotation_df</a:t>
            </a:r>
            <a:r>
              <a:rPr lang="en-US" altLang="ko-KR" sz="1600" dirty="0"/>
              <a:t>["</a:t>
            </a:r>
            <a:r>
              <a:rPr lang="en-US" altLang="ko-KR" sz="1600" dirty="0" err="1"/>
              <a:t>endTime</a:t>
            </a:r>
            <a:r>
              <a:rPr lang="en-US" altLang="ko-KR" sz="1600" dirty="0"/>
              <a:t>"] &gt; </a:t>
            </a:r>
            <a:r>
              <a:rPr lang="en-US" altLang="ko-KR" sz="1600" dirty="0" err="1"/>
              <a:t>start_time</a:t>
            </a:r>
            <a:r>
              <a:rPr lang="en-US" altLang="ko-KR" sz="1600" dirty="0"/>
              <a:t>)]</a:t>
            </a:r>
          </a:p>
          <a:p>
            <a:r>
              <a:rPr lang="en-US" altLang="ko-KR" sz="1600" dirty="0"/>
              <a:t>    if not </a:t>
            </a:r>
            <a:r>
              <a:rPr lang="en-US" altLang="ko-KR" sz="1600" dirty="0" err="1"/>
              <a:t>temp_df.empty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new_entry</a:t>
            </a:r>
            <a:r>
              <a:rPr lang="en-US" altLang="ko-KR" sz="1600" dirty="0"/>
              <a:t> = {</a:t>
            </a:r>
          </a:p>
          <a:p>
            <a:r>
              <a:rPr lang="en-US" altLang="ko-KR" sz="1600" dirty="0"/>
              <a:t>            "</a:t>
            </a:r>
            <a:r>
              <a:rPr lang="en-US" altLang="ko-KR" sz="1600" dirty="0" err="1"/>
              <a:t>startTime</a:t>
            </a:r>
            <a:r>
              <a:rPr lang="en-US" altLang="ko-KR" sz="1600" dirty="0"/>
              <a:t>": </a:t>
            </a:r>
            <a:r>
              <a:rPr lang="en-US" altLang="ko-KR" sz="1600" dirty="0" err="1"/>
              <a:t>start_time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         "</a:t>
            </a:r>
            <a:r>
              <a:rPr lang="en-US" altLang="ko-KR" sz="1600" dirty="0" err="1"/>
              <a:t>endTime</a:t>
            </a:r>
            <a:r>
              <a:rPr lang="en-US" altLang="ko-KR" sz="1600" dirty="0"/>
              <a:t>": </a:t>
            </a:r>
            <a:r>
              <a:rPr lang="en-US" altLang="ko-KR" sz="1600" dirty="0" err="1"/>
              <a:t>end_time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         "categories": list(set(</a:t>
            </a:r>
            <a:r>
              <a:rPr lang="en-US" altLang="ko-KR" sz="1600" dirty="0" err="1"/>
              <a:t>temp_df</a:t>
            </a:r>
            <a:r>
              <a:rPr lang="en-US" altLang="ko-KR" sz="1600" dirty="0"/>
              <a:t>["category"].</a:t>
            </a:r>
            <a:r>
              <a:rPr lang="en-US" altLang="ko-KR" sz="1600" dirty="0" err="1"/>
              <a:t>tolist</a:t>
            </a:r>
            <a:r>
              <a:rPr lang="en-US" altLang="ko-KR" sz="1600" dirty="0"/>
              <a:t>())),</a:t>
            </a:r>
          </a:p>
          <a:p>
            <a:r>
              <a:rPr lang="en-US" altLang="ko-KR" sz="1600" dirty="0"/>
              <a:t>            "</a:t>
            </a:r>
            <a:r>
              <a:rPr lang="en-US" altLang="ko-KR" sz="1600" dirty="0" err="1"/>
              <a:t>labelTexts</a:t>
            </a:r>
            <a:r>
              <a:rPr lang="en-US" altLang="ko-KR" sz="1600" dirty="0"/>
              <a:t>": list(set(</a:t>
            </a:r>
            <a:r>
              <a:rPr lang="en-US" altLang="ko-KR" sz="1600" dirty="0" err="1"/>
              <a:t>temp_df</a:t>
            </a:r>
            <a:r>
              <a:rPr lang="en-US" altLang="ko-KR" sz="1600" dirty="0"/>
              <a:t>["</a:t>
            </a:r>
            <a:r>
              <a:rPr lang="en-US" altLang="ko-KR" sz="1600" dirty="0" err="1"/>
              <a:t>labelText</a:t>
            </a:r>
            <a:r>
              <a:rPr lang="en-US" altLang="ko-KR" sz="1600" dirty="0"/>
              <a:t>"].</a:t>
            </a:r>
            <a:r>
              <a:rPr lang="en-US" altLang="ko-KR" sz="1600" dirty="0" err="1"/>
              <a:t>tolist</a:t>
            </a:r>
            <a:r>
              <a:rPr lang="en-US" altLang="ko-KR" sz="1600" dirty="0"/>
              <a:t>()))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new_data.append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new_entry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start_time</a:t>
            </a:r>
            <a:r>
              <a:rPr lang="en-US" altLang="ko-KR" sz="1600" dirty="0"/>
              <a:t> += 4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end_time</a:t>
            </a:r>
            <a:r>
              <a:rPr lang="en-US" altLang="ko-KR" sz="1600" dirty="0"/>
              <a:t> += 4</a:t>
            </a:r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새로운 데이터프레임 생성</a:t>
            </a:r>
            <a:endParaRPr lang="en-US" altLang="ko-KR" sz="1600" dirty="0"/>
          </a:p>
          <a:p>
            <a:r>
              <a:rPr lang="en-US" altLang="ko-KR" sz="1600" dirty="0" err="1"/>
              <a:t>new_df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pd.DataFrame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new_data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88EB0-3AD2-CC21-5CBE-707B0595A18D}"/>
              </a:ext>
            </a:extLst>
          </p:cNvPr>
          <p:cNvSpPr txBox="1"/>
          <p:nvPr/>
        </p:nvSpPr>
        <p:spPr>
          <a:xfrm>
            <a:off x="444500" y="423902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5. 4</a:t>
            </a:r>
            <a:r>
              <a:rPr lang="ko-KR" altLang="en-US" dirty="0"/>
              <a:t>초간격으로 다시 </a:t>
            </a:r>
            <a:r>
              <a:rPr lang="ko-KR" altLang="en-US" dirty="0" err="1"/>
              <a:t>라벨링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26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30901-D67E-35C5-EC4C-A72EF0F2F236}"/>
              </a:ext>
            </a:extLst>
          </p:cNvPr>
          <p:cNvSpPr txBox="1"/>
          <p:nvPr/>
        </p:nvSpPr>
        <p:spPr>
          <a:xfrm>
            <a:off x="977900" y="54610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데이터 확인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8629F-59AE-492B-843C-492EA2C64E7A}"/>
              </a:ext>
            </a:extLst>
          </p:cNvPr>
          <p:cNvSpPr txBox="1"/>
          <p:nvPr/>
        </p:nvSpPr>
        <p:spPr>
          <a:xfrm>
            <a:off x="1054100" y="137160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print(</a:t>
            </a:r>
            <a:r>
              <a:rPr lang="en-US" altLang="ko-KR" dirty="0" err="1"/>
              <a:t>new_df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BA18FF3-38FE-FCEF-A0D4-7EA98FC8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828800"/>
            <a:ext cx="46386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0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스퀘어 네오 ExtraBold"/>
        <a:ea typeface="나눔스퀘어 네오 ExtraBold"/>
        <a:cs typeface=""/>
      </a:majorFont>
      <a:minorFont>
        <a:latin typeface="나눔스퀘어 네오 Regular"/>
        <a:ea typeface="나눔스퀘어 네오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848</Words>
  <Application>Microsoft Office PowerPoint</Application>
  <PresentationFormat>와이드스크린</PresentationFormat>
  <Paragraphs>118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gg sans</vt:lpstr>
      <vt:lpstr>나눔스퀘어 네오 ExtraBold</vt:lpstr>
      <vt:lpstr>나눔스퀘어 네오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aischool95</dc:creator>
  <cp:lastModifiedBy>aischool95</cp:lastModifiedBy>
  <cp:revision>2</cp:revision>
  <dcterms:created xsi:type="dcterms:W3CDTF">2024-07-15T00:25:27Z</dcterms:created>
  <dcterms:modified xsi:type="dcterms:W3CDTF">2024-07-16T03:35:32Z</dcterms:modified>
</cp:coreProperties>
</file>