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34" r:id="rId2"/>
    <p:sldId id="335" r:id="rId3"/>
    <p:sldId id="322" r:id="rId4"/>
    <p:sldId id="287" r:id="rId5"/>
    <p:sldId id="336" r:id="rId6"/>
    <p:sldId id="337" r:id="rId7"/>
    <p:sldId id="338" r:id="rId8"/>
    <p:sldId id="339" r:id="rId9"/>
    <p:sldId id="364" r:id="rId10"/>
    <p:sldId id="363" r:id="rId11"/>
    <p:sldId id="365" r:id="rId12"/>
    <p:sldId id="366" r:id="rId13"/>
    <p:sldId id="367" r:id="rId14"/>
    <p:sldId id="368" r:id="rId15"/>
    <p:sldId id="36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8" r:id="rId29"/>
    <p:sldId id="354" r:id="rId30"/>
    <p:sldId id="360" r:id="rId31"/>
    <p:sldId id="361" r:id="rId32"/>
    <p:sldId id="362" r:id="rId33"/>
    <p:sldId id="359" r:id="rId34"/>
    <p:sldId id="355" r:id="rId35"/>
    <p:sldId id="384" r:id="rId36"/>
    <p:sldId id="385" r:id="rId37"/>
    <p:sldId id="356" r:id="rId38"/>
    <p:sldId id="357" r:id="rId39"/>
    <p:sldId id="352" r:id="rId40"/>
    <p:sldId id="353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2" r:id="rId53"/>
    <p:sldId id="381" r:id="rId54"/>
    <p:sldId id="383" r:id="rId55"/>
    <p:sldId id="321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4" autoAdjust="0"/>
    <p:restoredTop sz="94660"/>
  </p:normalViewPr>
  <p:slideViewPr>
    <p:cSldViewPr>
      <p:cViewPr varScale="1">
        <p:scale>
          <a:sx n="67" d="100"/>
          <a:sy n="67" d="100"/>
        </p:scale>
        <p:origin x="62" y="7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48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7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07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1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50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8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84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1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89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02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5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12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27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18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4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18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44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94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3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14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7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78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75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53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02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7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78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20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28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02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701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9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713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234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8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73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324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53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966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372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889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2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102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086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7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8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0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enterpris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데이터 분석을 위한 데이터베이스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금융 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빅데이터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8" y="2382637"/>
            <a:ext cx="4967983" cy="374810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 Server</a:t>
            </a:r>
            <a:r>
              <a:rPr lang="ko-KR" altLang="en-US" dirty="0"/>
              <a:t>와 </a:t>
            </a:r>
            <a:r>
              <a:rPr lang="en-US" altLang="ko-KR" dirty="0"/>
              <a:t>MySQL Workbench </a:t>
            </a:r>
            <a:r>
              <a:rPr lang="ko-KR" altLang="en-US" dirty="0"/>
              <a:t>추가 후 </a:t>
            </a:r>
            <a:r>
              <a:rPr lang="en-US" altLang="ko-KR" dirty="0"/>
              <a:t>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26904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8" y="2380487"/>
            <a:ext cx="4970833" cy="375025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위치 설정 페이지 바로 </a:t>
            </a:r>
            <a:r>
              <a:rPr lang="en-US" altLang="ko-KR" dirty="0"/>
              <a:t>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09532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8" y="2380487"/>
            <a:ext cx="4970833" cy="375025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목록 확인 </a:t>
            </a:r>
            <a:r>
              <a:rPr lang="en-US" altLang="ko-KR" dirty="0"/>
              <a:t>Execute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4505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8" y="2380487"/>
            <a:ext cx="4970833" cy="375025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목록 확인 </a:t>
            </a:r>
            <a:r>
              <a:rPr lang="en-US" altLang="ko-KR" dirty="0"/>
              <a:t>Execute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설치가 완료 되면 </a:t>
            </a:r>
            <a:r>
              <a:rPr lang="en-US" altLang="ko-KR" dirty="0">
                <a:sym typeface="Wingdings" panose="05000000000000000000" pitchFamily="2" charset="2"/>
              </a:rPr>
              <a:t>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29758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9" y="2380487"/>
            <a:ext cx="4974638" cy="375313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 타입 설정 부분 </a:t>
            </a:r>
            <a:r>
              <a:rPr lang="en-US" altLang="ko-KR" dirty="0"/>
              <a:t>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75251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60" y="2380487"/>
            <a:ext cx="4974638" cy="375313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의 </a:t>
            </a:r>
            <a:r>
              <a:rPr lang="en-US" altLang="ko-KR" dirty="0"/>
              <a:t>Password </a:t>
            </a:r>
            <a:r>
              <a:rPr lang="ko-KR" altLang="en-US" dirty="0"/>
              <a:t>설정 부분 각자 비밀번호를 입력 후 </a:t>
            </a:r>
            <a:r>
              <a:rPr lang="en-US" altLang="ko-KR" dirty="0"/>
              <a:t>Check  </a:t>
            </a:r>
            <a:r>
              <a:rPr lang="en-US" altLang="ko-KR" dirty="0">
                <a:sym typeface="Wingdings" panose="05000000000000000000" pitchFamily="2" charset="2"/>
              </a:rPr>
              <a:t> 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00245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새로운 데이터베이스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lvl="1"/>
            <a:r>
              <a:rPr lang="en-US" altLang="ko-KR" dirty="0"/>
              <a:t>CREATE DATABASE </a:t>
            </a:r>
            <a:r>
              <a:rPr lang="ko-KR" altLang="en-US" dirty="0"/>
              <a:t>데이터베이스이름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새로운 데이터베이스 선택</a:t>
            </a:r>
          </a:p>
          <a:p>
            <a:pPr lvl="1"/>
            <a:r>
              <a:rPr lang="en-US" altLang="ko-KR" dirty="0"/>
              <a:t>USE </a:t>
            </a:r>
            <a:r>
              <a:rPr lang="ko-KR" altLang="en-US" dirty="0"/>
              <a:t>데이터베이스이름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테이블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lvl="1"/>
            <a:r>
              <a:rPr lang="en-US" altLang="ko-KR" dirty="0"/>
              <a:t>CREATE TABLE </a:t>
            </a:r>
            <a:r>
              <a:rPr lang="ko-KR" altLang="en-US" dirty="0"/>
              <a:t>테이블이름</a:t>
            </a:r>
          </a:p>
          <a:p>
            <a:pPr lvl="1"/>
            <a:r>
              <a:rPr lang="en-US" altLang="ko-KR" dirty="0"/>
              <a:t>(</a:t>
            </a:r>
          </a:p>
          <a:p>
            <a:pPr lvl="1"/>
            <a:r>
              <a:rPr lang="en-US" altLang="ko-KR" dirty="0"/>
              <a:t>    </a:t>
            </a:r>
            <a:r>
              <a:rPr lang="ko-KR" altLang="en-US" dirty="0"/>
              <a:t>필드이름</a:t>
            </a:r>
            <a:r>
              <a:rPr lang="en-US" altLang="ko-KR" dirty="0"/>
              <a:t>1 </a:t>
            </a:r>
            <a:r>
              <a:rPr lang="ko-KR" altLang="en-US" dirty="0"/>
              <a:t>필드타입</a:t>
            </a:r>
            <a:r>
              <a:rPr lang="en-US" altLang="ko-KR" dirty="0"/>
              <a:t>1,</a:t>
            </a:r>
          </a:p>
          <a:p>
            <a:pPr lvl="1"/>
            <a:r>
              <a:rPr lang="en-US" altLang="ko-KR" dirty="0"/>
              <a:t>    </a:t>
            </a:r>
            <a:r>
              <a:rPr lang="ko-KR" altLang="en-US" dirty="0"/>
              <a:t>필드이름</a:t>
            </a:r>
            <a:r>
              <a:rPr lang="en-US" altLang="ko-KR" dirty="0"/>
              <a:t>2 </a:t>
            </a:r>
            <a:r>
              <a:rPr lang="ko-KR" altLang="en-US" dirty="0"/>
              <a:t>필드타입</a:t>
            </a:r>
            <a:r>
              <a:rPr lang="en-US" altLang="ko-KR" dirty="0"/>
              <a:t>2,</a:t>
            </a:r>
          </a:p>
          <a:p>
            <a:pPr lvl="1"/>
            <a:r>
              <a:rPr lang="en-US" altLang="ko-KR" dirty="0"/>
              <a:t>    ...</a:t>
            </a:r>
          </a:p>
          <a:p>
            <a:pPr lvl="1"/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CREATE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1465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데이터의 필드 타입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56A978FF-78AC-40B3-A5A2-76DDC2265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99105"/>
              </p:ext>
            </p:extLst>
          </p:nvPr>
        </p:nvGraphicFramePr>
        <p:xfrm>
          <a:off x="539552" y="2178982"/>
          <a:ext cx="7778621" cy="225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464954553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2731050056"/>
                    </a:ext>
                  </a:extLst>
                </a:gridCol>
                <a:gridCol w="746685">
                  <a:extLst>
                    <a:ext uri="{9D8B030D-6E8A-4147-A177-3AD203B41FA5}">
                      <a16:colId xmlns:a16="http://schemas.microsoft.com/office/drawing/2014/main" val="3277784591"/>
                    </a:ext>
                  </a:extLst>
                </a:gridCol>
                <a:gridCol w="3479201">
                  <a:extLst>
                    <a:ext uri="{9D8B030D-6E8A-4147-A177-3AD203B41FA5}">
                      <a16:colId xmlns:a16="http://schemas.microsoft.com/office/drawing/2014/main" val="2771399341"/>
                    </a:ext>
                  </a:extLst>
                </a:gridCol>
                <a:gridCol w="1457226">
                  <a:extLst>
                    <a:ext uri="{9D8B030D-6E8A-4147-A177-3AD203B41FA5}">
                      <a16:colId xmlns:a16="http://schemas.microsoft.com/office/drawing/2014/main" val="1076515402"/>
                    </a:ext>
                  </a:extLst>
                </a:gridCol>
              </a:tblGrid>
              <a:tr h="303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byte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표현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906123"/>
                  </a:ext>
                </a:extLst>
              </a:tr>
              <a:tr h="5230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숫자형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TINYINT[(M)]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-128 ~ 127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0 ~ 255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89703"/>
                  </a:ext>
                </a:extLst>
              </a:tr>
              <a:tr h="5230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INT[(M)]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-2147483648 ~ 2147483647</a:t>
                      </a:r>
                      <a:br>
                        <a:rPr lang="en-US" altLang="ko-KR" sz="1300" dirty="0"/>
                      </a:b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~ 4294967295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023910"/>
                  </a:ext>
                </a:extLst>
              </a:tr>
              <a:tr h="30302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문자형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CHAR(M)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1~255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고정형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남은 공간 공백 채움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677020"/>
                  </a:ext>
                </a:extLst>
              </a:tr>
              <a:tr h="303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VARCHAR(M)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1~255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가변길이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문자길이 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+ 1byte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555995"/>
                  </a:ext>
                </a:extLst>
              </a:tr>
              <a:tr h="303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65535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문자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6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9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 조건</a:t>
            </a:r>
            <a:r>
              <a:rPr lang="en-US" altLang="ko-KR" dirty="0"/>
              <a:t>(constraint)</a:t>
            </a:r>
            <a:r>
              <a:rPr lang="ko-KR" altLang="en-US" dirty="0"/>
              <a:t>이란 데이터의 </a:t>
            </a:r>
            <a:r>
              <a:rPr lang="ko-KR" altLang="en-US" dirty="0" err="1"/>
              <a:t>무결성을</a:t>
            </a:r>
            <a:r>
              <a:rPr lang="ko-KR" altLang="en-US" dirty="0"/>
              <a:t> 지키기 위해 데이터를 </a:t>
            </a:r>
            <a:r>
              <a:rPr lang="ko-KR" altLang="en-US" dirty="0" err="1"/>
              <a:t>입력받을</a:t>
            </a:r>
            <a:r>
              <a:rPr lang="ko-KR" altLang="en-US" dirty="0"/>
              <a:t> 때 실행되는 검사 규칙을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제약 조건은 </a:t>
            </a:r>
            <a:r>
              <a:rPr lang="en-US" altLang="ko-KR" dirty="0"/>
              <a:t>CREATE </a:t>
            </a:r>
            <a:r>
              <a:rPr lang="ko-KR" altLang="en-US" dirty="0"/>
              <a:t>문으로 테이블을 생성할 때나</a:t>
            </a:r>
            <a:r>
              <a:rPr lang="en-US" altLang="ko-KR" dirty="0"/>
              <a:t>, ALTER </a:t>
            </a:r>
            <a:r>
              <a:rPr lang="ko-KR" altLang="en-US" dirty="0"/>
              <a:t>문으로 필드를 추가할 때도 설정할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CREATE TABLE </a:t>
            </a:r>
            <a:r>
              <a:rPr lang="ko-KR" altLang="en-US" dirty="0"/>
              <a:t>문에서 사용할 수 있는 제약 조건은 다음과 같다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NOT NULL : </a:t>
            </a:r>
            <a:r>
              <a:rPr lang="ko-KR" altLang="en-US" dirty="0"/>
              <a:t>해당 필드는 </a:t>
            </a:r>
            <a:r>
              <a:rPr lang="en-US" altLang="ko-KR" dirty="0"/>
              <a:t>NULL </a:t>
            </a:r>
            <a:r>
              <a:rPr lang="ko-KR" altLang="en-US" dirty="0"/>
              <a:t>값을 저장할 수 없게 된다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lvl="1"/>
            <a:r>
              <a:rPr lang="en-US" altLang="ko-KR" dirty="0"/>
              <a:t>2. UNIQUE : </a:t>
            </a:r>
            <a:r>
              <a:rPr lang="ko-KR" altLang="en-US" dirty="0"/>
              <a:t>해당 필드는 서로 다른 값을 가져야만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PRIMARY KEY : </a:t>
            </a:r>
            <a:r>
              <a:rPr lang="ko-KR" altLang="en-US" dirty="0"/>
              <a:t>해당 필드가 </a:t>
            </a:r>
            <a:r>
              <a:rPr lang="en-US" altLang="ko-KR" dirty="0"/>
              <a:t>NOT NULL</a:t>
            </a:r>
            <a:r>
              <a:rPr lang="ko-KR" altLang="en-US" dirty="0"/>
              <a:t>과 </a:t>
            </a:r>
            <a:r>
              <a:rPr lang="en-US" altLang="ko-KR" dirty="0"/>
              <a:t>UNIQUE </a:t>
            </a:r>
            <a:r>
              <a:rPr lang="ko-KR" altLang="en-US" dirty="0"/>
              <a:t>제약 </a:t>
            </a:r>
            <a:endParaRPr lang="en-US" altLang="ko-KR" dirty="0"/>
          </a:p>
          <a:p>
            <a:pPr lvl="1"/>
            <a:r>
              <a:rPr lang="en-US" altLang="ko-KR" dirty="0"/>
              <a:t>		       </a:t>
            </a:r>
            <a:r>
              <a:rPr lang="ko-KR" altLang="en-US" dirty="0"/>
              <a:t>조건의 특징을 모두 가지게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4. FOREIGN KEY : </a:t>
            </a:r>
            <a:r>
              <a:rPr lang="ko-KR" altLang="en-US" dirty="0"/>
              <a:t>하나의 테이블을 다른 테이블에 의존하게 </a:t>
            </a:r>
            <a:endParaRPr lang="en-US" altLang="ko-KR" dirty="0"/>
          </a:p>
          <a:p>
            <a:pPr lvl="1"/>
            <a:r>
              <a:rPr lang="en-US" altLang="ko-KR" dirty="0"/>
              <a:t>		       </a:t>
            </a:r>
            <a:r>
              <a:rPr lang="ko-KR" altLang="en-US" dirty="0"/>
              <a:t>만든다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5. DEFAULT : </a:t>
            </a:r>
            <a:r>
              <a:rPr lang="ko-KR" altLang="en-US" dirty="0"/>
              <a:t>해당 필드의 기본값을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제약 조건</a:t>
            </a:r>
          </a:p>
        </p:txBody>
      </p:sp>
    </p:spTree>
    <p:extLst>
      <p:ext uri="{BB962C8B-B14F-4D97-AF65-F5344CB8AC3E}">
        <p14:creationId xmlns:p14="http://schemas.microsoft.com/office/powerpoint/2010/main" val="229520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AUTO_INCREMENT </a:t>
            </a:r>
            <a:r>
              <a:rPr lang="ko-KR" altLang="en-US" dirty="0"/>
              <a:t>키워드를 사용하면 해당 필드의 값을 </a:t>
            </a:r>
            <a:r>
              <a:rPr lang="en-US" altLang="ko-KR" dirty="0"/>
              <a:t>1</a:t>
            </a:r>
            <a:r>
              <a:rPr lang="ko-KR" altLang="en-US" dirty="0"/>
              <a:t>부터 시작하여 새로운 레코드가 추가될 때마다 </a:t>
            </a:r>
            <a:r>
              <a:rPr lang="en-US" altLang="ko-KR" dirty="0"/>
              <a:t>1</a:t>
            </a:r>
            <a:r>
              <a:rPr lang="ko-KR" altLang="en-US" dirty="0"/>
              <a:t>씩 증가된 값을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AUTO_INCREMENT </a:t>
            </a:r>
            <a:r>
              <a:rPr lang="ko-KR" altLang="en-US" dirty="0"/>
              <a:t>키워드 다음에 대입 연산자</a:t>
            </a:r>
            <a:r>
              <a:rPr lang="en-US" altLang="ko-KR" dirty="0"/>
              <a:t>(=)</a:t>
            </a:r>
            <a:r>
              <a:rPr lang="ko-KR" altLang="en-US" dirty="0"/>
              <a:t>를 사용하여 시작 값을 변경할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제약 조건</a:t>
            </a:r>
          </a:p>
        </p:txBody>
      </p:sp>
    </p:spTree>
    <p:extLst>
      <p:ext uri="{BB962C8B-B14F-4D97-AF65-F5344CB8AC3E}">
        <p14:creationId xmlns:p14="http://schemas.microsoft.com/office/powerpoint/2010/main" val="400902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+mj-ea"/>
                <a:ea typeface="+mj-ea"/>
              </a:rPr>
              <a:t>DataBase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en-US" altLang="ko-KR" sz="1000" b="1" spc="-150" dirty="0" err="1"/>
              <a:t>DataBase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Database </a:t>
            </a:r>
            <a:r>
              <a:rPr lang="ko-KR" altLang="en-US" sz="1000" b="1" spc="-150" dirty="0"/>
              <a:t>특징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SQL? NoSQL?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직사각형 36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2123728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SQL</a:t>
            </a:r>
            <a:r>
              <a:rPr lang="ko-KR" altLang="en-US" sz="1000" b="1" spc="-150" dirty="0"/>
              <a:t>이란</a:t>
            </a:r>
            <a:r>
              <a:rPr lang="en-US" altLang="ko-KR" sz="1000" b="1" spc="-150" dirty="0"/>
              <a:t>?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MySQL </a:t>
            </a:r>
            <a:r>
              <a:rPr lang="ko-KR" altLang="en-US" sz="1000" b="1" spc="-150" dirty="0"/>
              <a:t>설치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SQL</a:t>
            </a:r>
            <a:r>
              <a:rPr lang="ko-KR" altLang="en-US" sz="1000" b="1" spc="-150" dirty="0"/>
              <a:t>명령어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MongoDB</a:t>
            </a:r>
            <a:r>
              <a:rPr lang="ko-KR" altLang="en-US" sz="1000" b="1" spc="-150" dirty="0"/>
              <a:t>란</a:t>
            </a:r>
            <a:r>
              <a:rPr lang="en-US" altLang="ko-KR" sz="1000" b="1" spc="-150" dirty="0"/>
              <a:t>?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MongoDB </a:t>
            </a:r>
            <a:r>
              <a:rPr lang="ko-KR" altLang="en-US" sz="1000" b="1" spc="-150" dirty="0"/>
              <a:t>설치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MongoDB </a:t>
            </a:r>
            <a:r>
              <a:rPr lang="ko-KR" altLang="en-US" sz="1000" b="1" spc="-150" dirty="0"/>
              <a:t>명령어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+mj-ea"/>
              </a:rPr>
              <a:t>mySQL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MongoDB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8956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데이터베이스 수정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sz="1500" dirty="0"/>
              <a:t>ALTER DATABASE </a:t>
            </a:r>
            <a:r>
              <a:rPr lang="ko-KR" altLang="en-US" sz="1500" dirty="0"/>
              <a:t>데이터베이스이름 </a:t>
            </a:r>
            <a:r>
              <a:rPr lang="en-US" altLang="ko-KR" sz="1500" dirty="0"/>
              <a:t>CHARACTER = </a:t>
            </a:r>
            <a:r>
              <a:rPr lang="ko-KR" altLang="en-US" sz="1500" dirty="0"/>
              <a:t>문자집합이름</a:t>
            </a:r>
          </a:p>
          <a:p>
            <a:r>
              <a:rPr lang="en-US" altLang="ko-KR" sz="1500" dirty="0"/>
              <a:t>	ALTER DATABASE </a:t>
            </a:r>
            <a:r>
              <a:rPr lang="ko-KR" altLang="en-US" sz="1500" dirty="0"/>
              <a:t>데이터베이스이름 </a:t>
            </a:r>
            <a:r>
              <a:rPr lang="en-US" altLang="ko-KR" sz="1500" dirty="0"/>
              <a:t>COLLATE = </a:t>
            </a:r>
            <a:r>
              <a:rPr lang="ko-KR" altLang="en-US" sz="1500" dirty="0" err="1"/>
              <a:t>콜레이션이름</a:t>
            </a:r>
            <a:endParaRPr lang="en-US" altLang="ko-KR" sz="1500" dirty="0"/>
          </a:p>
          <a:p>
            <a:endParaRPr lang="ko-KR" altLang="en-US" sz="1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테이블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en-US" altLang="ko-KR" dirty="0"/>
              <a:t>	</a:t>
            </a:r>
            <a:r>
              <a:rPr lang="en-US" altLang="ko-KR" sz="1500" dirty="0"/>
              <a:t>ALTER TABLE </a:t>
            </a:r>
            <a:r>
              <a:rPr lang="ko-KR" altLang="en-US" sz="1500" dirty="0"/>
              <a:t>테이블이름 </a:t>
            </a:r>
            <a:r>
              <a:rPr lang="en-US" altLang="ko-KR" sz="1500" dirty="0"/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ALTER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105115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ALTER TABLE </a:t>
            </a:r>
            <a:r>
              <a:rPr lang="ko-KR" altLang="en-US" dirty="0"/>
              <a:t>문은 테이블에 필드를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수정을 </a:t>
            </a:r>
            <a:r>
              <a:rPr lang="ko-KR" altLang="en-US" dirty="0" err="1"/>
              <a:t>할수</a:t>
            </a:r>
            <a:r>
              <a:rPr lang="ko-KR" altLang="en-US" dirty="0"/>
              <a:t> 있게 해준다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ADD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ALTER TABLE </a:t>
            </a:r>
            <a:r>
              <a:rPr lang="ko-KR" altLang="en-US" dirty="0"/>
              <a:t>테이블이름 </a:t>
            </a:r>
            <a:r>
              <a:rPr lang="en-US" altLang="ko-KR" dirty="0"/>
              <a:t>ADD </a:t>
            </a:r>
            <a:r>
              <a:rPr lang="ko-KR" altLang="en-US" dirty="0"/>
              <a:t>필드이름 필드타입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DROP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ALTER TABLE </a:t>
            </a:r>
            <a:r>
              <a:rPr lang="ko-KR" altLang="en-US" dirty="0"/>
              <a:t>테이블이름 </a:t>
            </a:r>
            <a:r>
              <a:rPr lang="en-US" altLang="ko-KR" dirty="0"/>
              <a:t>DROP </a:t>
            </a:r>
            <a:r>
              <a:rPr lang="ko-KR" altLang="en-US" dirty="0"/>
              <a:t>필드이름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MODIFY COLUMN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ALTER TABLE </a:t>
            </a:r>
            <a:r>
              <a:rPr lang="ko-KR" altLang="en-US" dirty="0"/>
              <a:t>테이블이름 </a:t>
            </a:r>
            <a:r>
              <a:rPr lang="en-US" altLang="ko-KR" dirty="0"/>
              <a:t>MODIFY </a:t>
            </a:r>
          </a:p>
          <a:p>
            <a:r>
              <a:rPr lang="en-US" altLang="ko-KR" dirty="0"/>
              <a:t>	COLUMN </a:t>
            </a:r>
            <a:r>
              <a:rPr lang="ko-KR" altLang="en-US" dirty="0"/>
              <a:t>필드이름 필드타입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ALTER </a:t>
            </a:r>
            <a:r>
              <a:rPr lang="ko-KR" altLang="en-US" sz="2300" dirty="0"/>
              <a:t>문</a:t>
            </a:r>
            <a:r>
              <a:rPr lang="en-US" altLang="ko-KR" sz="2300" dirty="0"/>
              <a:t> (</a:t>
            </a:r>
            <a:r>
              <a:rPr lang="ko-KR" altLang="en-US" sz="2300" dirty="0"/>
              <a:t>테이블 수정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0290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DROP</a:t>
            </a:r>
            <a:r>
              <a:rPr lang="ko-KR" altLang="en-US" dirty="0"/>
              <a:t>문을 사용하면 데이터베이스나 테이블을 삭제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DROP DATABASE </a:t>
            </a:r>
            <a:r>
              <a:rPr lang="ko-KR" altLang="en-US" dirty="0"/>
              <a:t>데이터베이스이름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en-US" altLang="ko-KR" dirty="0"/>
              <a:t>2.  DROP TABLE </a:t>
            </a:r>
            <a:r>
              <a:rPr lang="ko-KR" altLang="en-US" dirty="0"/>
              <a:t>테이블 이름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DROP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257989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INTO</a:t>
            </a:r>
            <a:r>
              <a:rPr lang="ko-KR" altLang="en-US" dirty="0"/>
              <a:t>문을 사용하여 테이블에 새로운 값을 추가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INSERT INTO </a:t>
            </a:r>
            <a:r>
              <a:rPr lang="ko-KR" altLang="en-US" dirty="0"/>
              <a:t>테이블이름</a:t>
            </a:r>
            <a:r>
              <a:rPr lang="en-US" altLang="ko-KR" dirty="0"/>
              <a:t>(</a:t>
            </a:r>
            <a:r>
              <a:rPr lang="ko-KR" altLang="en-US" dirty="0"/>
              <a:t>필드이름</a:t>
            </a:r>
            <a:r>
              <a:rPr lang="en-US" altLang="ko-KR" dirty="0"/>
              <a:t>1, </a:t>
            </a:r>
            <a:r>
              <a:rPr lang="ko-KR" altLang="en-US" dirty="0"/>
              <a:t>필드이름</a:t>
            </a:r>
            <a:r>
              <a:rPr lang="en-US" altLang="ko-KR" dirty="0"/>
              <a:t>2, </a:t>
            </a:r>
            <a:r>
              <a:rPr lang="ko-KR" altLang="en-US" dirty="0"/>
              <a:t>필드이름</a:t>
            </a:r>
            <a:r>
              <a:rPr lang="en-US" altLang="ko-KR" dirty="0"/>
              <a:t>3, …) VALUES (</a:t>
            </a:r>
            <a:r>
              <a:rPr lang="ko-KR" altLang="en-US" dirty="0" err="1"/>
              <a:t>데이터값</a:t>
            </a:r>
            <a:r>
              <a:rPr lang="en-US" altLang="ko-KR" dirty="0"/>
              <a:t>1, </a:t>
            </a:r>
            <a:r>
              <a:rPr lang="ko-KR" altLang="en-US" dirty="0" err="1"/>
              <a:t>데이터값</a:t>
            </a:r>
            <a:r>
              <a:rPr lang="en-US" altLang="ko-KR" dirty="0"/>
              <a:t>2, </a:t>
            </a:r>
            <a:r>
              <a:rPr lang="ko-KR" altLang="en-US" dirty="0" err="1"/>
              <a:t>데이터값</a:t>
            </a:r>
            <a:r>
              <a:rPr lang="en-US" altLang="ko-KR" dirty="0"/>
              <a:t>3, …);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INSERT INTO </a:t>
            </a:r>
            <a:r>
              <a:rPr lang="ko-KR" altLang="en-US" dirty="0"/>
              <a:t>테이블이름 </a:t>
            </a:r>
            <a:r>
              <a:rPr lang="en-US" altLang="ko-KR" dirty="0"/>
              <a:t>VALUES (</a:t>
            </a:r>
            <a:r>
              <a:rPr lang="ko-KR" altLang="en-US" dirty="0" err="1"/>
              <a:t>데이터값</a:t>
            </a:r>
            <a:r>
              <a:rPr lang="en-US" altLang="ko-KR" dirty="0"/>
              <a:t>1, </a:t>
            </a:r>
            <a:r>
              <a:rPr lang="ko-KR" altLang="en-US" dirty="0" err="1"/>
              <a:t>데이터값</a:t>
            </a:r>
            <a:r>
              <a:rPr lang="en-US" altLang="ko-KR" dirty="0"/>
              <a:t>2, </a:t>
            </a:r>
            <a:r>
              <a:rPr lang="ko-KR" altLang="en-US" dirty="0" err="1"/>
              <a:t>데이터값</a:t>
            </a:r>
            <a:r>
              <a:rPr lang="en-US" altLang="ko-KR" dirty="0"/>
              <a:t>3, …);</a:t>
            </a:r>
          </a:p>
          <a:p>
            <a:endParaRPr lang="en-US" altLang="ko-KR" dirty="0"/>
          </a:p>
          <a:p>
            <a:r>
              <a:rPr lang="ko-KR" altLang="en-US" dirty="0" err="1"/>
              <a:t>두번째</a:t>
            </a:r>
            <a:r>
              <a:rPr lang="ko-KR" altLang="en-US" dirty="0"/>
              <a:t> 문법과 같이 사용을 하면 테이블의 필드에 순서대로 자동 대입이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INSERT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301280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문은 테이블의 내용을 수정할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UPDATE </a:t>
            </a:r>
            <a:r>
              <a:rPr lang="ko-KR" altLang="en-US" dirty="0"/>
              <a:t>테이블이름 </a:t>
            </a:r>
            <a:r>
              <a:rPr lang="en-US" altLang="ko-KR" dirty="0"/>
              <a:t>SET </a:t>
            </a:r>
            <a:r>
              <a:rPr lang="ko-KR" altLang="en-US" dirty="0"/>
              <a:t>필드이름</a:t>
            </a:r>
            <a:r>
              <a:rPr lang="en-US" altLang="ko-KR" dirty="0"/>
              <a:t>1 = </a:t>
            </a:r>
            <a:r>
              <a:rPr lang="ko-KR" altLang="en-US" dirty="0" err="1"/>
              <a:t>데이터값</a:t>
            </a:r>
            <a:r>
              <a:rPr lang="en-US" altLang="ko-KR" dirty="0"/>
              <a:t>1, </a:t>
            </a:r>
            <a:r>
              <a:rPr lang="ko-KR" altLang="en-US" dirty="0"/>
              <a:t>필드이름</a:t>
            </a:r>
            <a:r>
              <a:rPr lang="en-US" altLang="ko-KR" dirty="0"/>
              <a:t>2 = </a:t>
            </a:r>
            <a:r>
              <a:rPr lang="ko-KR" altLang="en-US" dirty="0" err="1"/>
              <a:t>데이터값</a:t>
            </a:r>
            <a:r>
              <a:rPr lang="en-US" altLang="ko-KR" dirty="0"/>
              <a:t>2, …. WHERE </a:t>
            </a:r>
            <a:r>
              <a:rPr lang="ko-KR" altLang="en-US" dirty="0"/>
              <a:t>필드이름 </a:t>
            </a:r>
            <a:r>
              <a:rPr lang="en-US" altLang="ko-KR" dirty="0"/>
              <a:t>= </a:t>
            </a:r>
            <a:r>
              <a:rPr lang="ko-KR" altLang="en-US" dirty="0" err="1"/>
              <a:t>데이터값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WHERE</a:t>
            </a:r>
            <a:r>
              <a:rPr lang="ko-KR" altLang="en-US" dirty="0"/>
              <a:t>절의 조건에 맞는 테이블의 값을 수정한다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WHERE</a:t>
            </a:r>
            <a:r>
              <a:rPr lang="ko-KR" altLang="en-US" dirty="0"/>
              <a:t>절이 없다면 테이블의 모든 값을 수정한다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UPDATE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560115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DELETE</a:t>
            </a:r>
            <a:r>
              <a:rPr lang="ko-KR" altLang="en-US" dirty="0"/>
              <a:t>문은 테이블의 데이터 값을 삭제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DELETE FROM </a:t>
            </a:r>
            <a:r>
              <a:rPr lang="ko-KR" altLang="en-US" dirty="0"/>
              <a:t>테이블이름 </a:t>
            </a:r>
            <a:r>
              <a:rPr lang="en-US" altLang="ko-KR" dirty="0"/>
              <a:t>WHERE </a:t>
            </a:r>
            <a:r>
              <a:rPr lang="ko-KR" altLang="en-US" dirty="0"/>
              <a:t>필드이름 </a:t>
            </a:r>
            <a:r>
              <a:rPr lang="en-US" altLang="ko-KR" dirty="0"/>
              <a:t>= </a:t>
            </a:r>
            <a:r>
              <a:rPr lang="ko-KR" altLang="en-US" dirty="0" err="1"/>
              <a:t>데이터값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WHERE</a:t>
            </a:r>
            <a:r>
              <a:rPr lang="ko-KR" altLang="en-US" dirty="0"/>
              <a:t>절에 만족하는 테이블의 값만 삭제한다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UPDATE</a:t>
            </a:r>
            <a:r>
              <a:rPr lang="ko-KR" altLang="en-US" dirty="0"/>
              <a:t>문과 마찬가지로 </a:t>
            </a:r>
            <a:r>
              <a:rPr lang="en-US" altLang="ko-KR" dirty="0"/>
              <a:t>WHERE</a:t>
            </a:r>
            <a:r>
              <a:rPr lang="ko-KR" altLang="en-US" dirty="0"/>
              <a:t>절이 없으면 테이블의 모든 데이터가 삭제된다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(DROP</a:t>
            </a:r>
            <a:r>
              <a:rPr lang="ko-KR" altLang="en-US" dirty="0"/>
              <a:t>문과의 차이는 </a:t>
            </a:r>
            <a:r>
              <a:rPr lang="en-US" altLang="ko-KR" dirty="0"/>
              <a:t>DROP</a:t>
            </a:r>
            <a:r>
              <a:rPr lang="ko-KR" altLang="en-US" dirty="0"/>
              <a:t>문은 테이블을 삭제 </a:t>
            </a:r>
            <a:r>
              <a:rPr lang="en-US" altLang="ko-KR" dirty="0"/>
              <a:t>DELETE</a:t>
            </a:r>
            <a:r>
              <a:rPr lang="ko-KR" altLang="en-US" dirty="0"/>
              <a:t>문은 테이블 내의 데이터만 삭제한다</a:t>
            </a:r>
            <a:r>
              <a:rPr lang="en-US" altLang="ko-KR" dirty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DELETE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5618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문은 테이블의 데이터를 선택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SELECT </a:t>
            </a:r>
            <a:r>
              <a:rPr lang="ko-KR" altLang="en-US" dirty="0"/>
              <a:t>필드이름 </a:t>
            </a:r>
            <a:r>
              <a:rPr lang="en-US" altLang="ko-KR" dirty="0"/>
              <a:t>FROM </a:t>
            </a:r>
            <a:r>
              <a:rPr lang="ko-KR" altLang="en-US" dirty="0"/>
              <a:t>테이블이름 </a:t>
            </a:r>
            <a:r>
              <a:rPr lang="en-US" altLang="ko-KR" dirty="0"/>
              <a:t>[WHERE </a:t>
            </a:r>
            <a:r>
              <a:rPr lang="ko-KR" altLang="en-US" dirty="0" err="1"/>
              <a:t>조건식</a:t>
            </a:r>
            <a:r>
              <a:rPr lang="en-US" altLang="ko-KR" dirty="0"/>
              <a:t>];</a:t>
            </a:r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/>
              <a:t>테이블이름</a:t>
            </a:r>
          </a:p>
          <a:p>
            <a:endParaRPr lang="ko-KR" altLang="en-US" dirty="0"/>
          </a:p>
          <a:p>
            <a:r>
              <a:rPr lang="ko-KR" altLang="en-US" dirty="0"/>
              <a:t>필드이름에 *을 넣게 되면 모든 필드 값의 데이터를 선택한다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SELECT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289732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에도 프로그래밍 언어에서의 </a:t>
            </a:r>
            <a:r>
              <a:rPr lang="en-US" altLang="ko-KR" dirty="0"/>
              <a:t>IF</a:t>
            </a:r>
            <a:r>
              <a:rPr lang="ko-KR" altLang="en-US" dirty="0"/>
              <a:t>문과 같은 </a:t>
            </a:r>
            <a:r>
              <a:rPr lang="ko-KR" altLang="en-US" dirty="0" err="1"/>
              <a:t>조건문이</a:t>
            </a:r>
            <a:r>
              <a:rPr lang="ko-KR" altLang="en-US" dirty="0"/>
              <a:t>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WHERE {COLUMN} = {VALUE};</a:t>
            </a:r>
          </a:p>
          <a:p>
            <a:endParaRPr lang="en-US" altLang="ko-KR" dirty="0"/>
          </a:p>
          <a:p>
            <a:r>
              <a:rPr lang="en-US" altLang="ko-KR" dirty="0"/>
              <a:t>“=” </a:t>
            </a:r>
            <a:r>
              <a:rPr lang="ko-KR" altLang="en-US" dirty="0"/>
              <a:t>위치에 “</a:t>
            </a:r>
            <a:r>
              <a:rPr lang="en-US" altLang="ko-KR" dirty="0"/>
              <a:t>&lt;&gt;”, “!=”, “&gt;”, “&gt;=”, “&lt;”, “&lt;=” </a:t>
            </a:r>
            <a:r>
              <a:rPr lang="ko-KR" altLang="en-US" dirty="0"/>
              <a:t>등의 비교연산자 사용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	WHERE {COLUMN} IN (VALUE_LIST);</a:t>
            </a:r>
          </a:p>
          <a:p>
            <a:endParaRPr lang="en-US" altLang="ko-KR" dirty="0"/>
          </a:p>
          <a:p>
            <a:r>
              <a:rPr lang="ko-KR" altLang="en-US" dirty="0"/>
              <a:t>리스트에 없는 값을 선택할 땐 </a:t>
            </a:r>
            <a:r>
              <a:rPr lang="en-US" altLang="ko-KR" dirty="0"/>
              <a:t>NOT IN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WHERE</a:t>
            </a:r>
            <a:r>
              <a:rPr lang="ko-KR" altLang="en-US" sz="2300" dirty="0"/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3039880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JOIN</a:t>
            </a:r>
            <a:endParaRPr lang="ko-KR" altLang="en-US" sz="2300" dirty="0"/>
          </a:p>
        </p:txBody>
      </p:sp>
      <p:pic>
        <p:nvPicPr>
          <p:cNvPr id="1026" name="Picture 2" descr="https://t1.daumcdn.net/cfile/tistory/99219C345BE91A7E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" y="74100"/>
            <a:ext cx="9044918" cy="67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5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JOIN</a:t>
            </a:r>
            <a:r>
              <a:rPr lang="ko-KR" altLang="en-US" dirty="0"/>
              <a:t>은 데이터베이스 내의 여러 테이블에서 가져온 </a:t>
            </a:r>
            <a:r>
              <a:rPr lang="ko-KR" altLang="en-US" dirty="0" err="1"/>
              <a:t>컬럼</a:t>
            </a:r>
            <a:r>
              <a:rPr lang="ko-KR" altLang="en-US" dirty="0"/>
              <a:t> 값들을 조합하여 하나의 집합으로 표현해준다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서로 다른 테이블에서 데이터를 가져올 때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4915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err="1">
                <a:solidFill>
                  <a:schemeClr val="bg1"/>
                </a:solidFill>
              </a:rPr>
              <a:t>DataBase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42" y="271681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A, B </a:t>
            </a:r>
            <a:r>
              <a:rPr lang="ko-KR" altLang="en-US" dirty="0"/>
              <a:t>테이블 중 </a:t>
            </a:r>
            <a:r>
              <a:rPr lang="en-US" altLang="ko-KR" dirty="0"/>
              <a:t>A</a:t>
            </a:r>
            <a:r>
              <a:rPr lang="ko-KR" altLang="en-US" dirty="0"/>
              <a:t>값의 전체와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값과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값이 같은 결과를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SELECT A.</a:t>
            </a:r>
            <a:r>
              <a:rPr lang="ko-KR" altLang="en-US" dirty="0" err="1"/>
              <a:t>컬럼명</a:t>
            </a:r>
            <a:r>
              <a:rPr lang="en-US" altLang="ko-KR" dirty="0"/>
              <a:t>1, A.</a:t>
            </a:r>
            <a:r>
              <a:rPr lang="ko-KR" altLang="en-US" dirty="0" err="1"/>
              <a:t>컬럼명</a:t>
            </a:r>
            <a:r>
              <a:rPr lang="en-US" altLang="ko-KR" dirty="0"/>
              <a:t>2, B.</a:t>
            </a:r>
            <a:r>
              <a:rPr lang="ko-KR" altLang="en-US" dirty="0" err="1"/>
              <a:t>컬럼명</a:t>
            </a:r>
            <a:r>
              <a:rPr lang="en-US" altLang="ko-KR" dirty="0"/>
              <a:t>1, B.</a:t>
            </a:r>
            <a:r>
              <a:rPr lang="ko-KR" altLang="en-US" dirty="0" err="1"/>
              <a:t>컬럼명</a:t>
            </a:r>
            <a:r>
              <a:rPr lang="en-US" altLang="ko-KR" dirty="0"/>
              <a:t>2 FROM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LEFT JOIN </a:t>
            </a:r>
            <a:r>
              <a:rPr lang="en-US" altLang="ko-KR" dirty="0">
                <a:solidFill>
                  <a:srgbClr val="00B050"/>
                </a:solidFill>
              </a:rPr>
              <a:t>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 err="1"/>
              <a:t>A.Key</a:t>
            </a:r>
            <a:r>
              <a:rPr lang="en-US" altLang="ko-KR" dirty="0"/>
              <a:t> = </a:t>
            </a:r>
            <a:r>
              <a:rPr lang="en-US" altLang="ko-KR" dirty="0" err="1"/>
              <a:t>B.Key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RIGHT JOIN</a:t>
            </a:r>
            <a:r>
              <a:rPr lang="ko-KR" altLang="en-US" dirty="0"/>
              <a:t>은 대상 테이블만 다르게 설정하면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LEFT 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94277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A, B </a:t>
            </a:r>
            <a:r>
              <a:rPr lang="ko-KR" altLang="en-US" dirty="0"/>
              <a:t>테이블 중 두 테이블의 교집합인 데이터를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SELECT A.</a:t>
            </a:r>
            <a:r>
              <a:rPr lang="ko-KR" altLang="en-US" dirty="0" err="1"/>
              <a:t>컬럼명</a:t>
            </a:r>
            <a:r>
              <a:rPr lang="en-US" altLang="ko-KR" dirty="0"/>
              <a:t>1, A.</a:t>
            </a:r>
            <a:r>
              <a:rPr lang="ko-KR" altLang="en-US" dirty="0" err="1"/>
              <a:t>컬럼명</a:t>
            </a:r>
            <a:r>
              <a:rPr lang="en-US" altLang="ko-KR" dirty="0"/>
              <a:t>2, B.</a:t>
            </a:r>
            <a:r>
              <a:rPr lang="ko-KR" altLang="en-US" dirty="0" err="1"/>
              <a:t>컬럼명</a:t>
            </a:r>
            <a:r>
              <a:rPr lang="en-US" altLang="ko-KR" dirty="0"/>
              <a:t>1, B.</a:t>
            </a:r>
            <a:r>
              <a:rPr lang="ko-KR" altLang="en-US" dirty="0" err="1"/>
              <a:t>컬럼명</a:t>
            </a:r>
            <a:r>
              <a:rPr lang="en-US" altLang="ko-KR" dirty="0"/>
              <a:t>2 FROM </a:t>
            </a:r>
          </a:p>
          <a:p>
            <a:r>
              <a:rPr lang="en-US" altLang="ko-KR" dirty="0"/>
              <a:t>	A INNER JOIN B ON </a:t>
            </a:r>
            <a:r>
              <a:rPr lang="en-US" altLang="ko-KR" dirty="0" err="1"/>
              <a:t>A.key</a:t>
            </a:r>
            <a:r>
              <a:rPr lang="en-US" altLang="ko-KR" dirty="0"/>
              <a:t> = </a:t>
            </a:r>
            <a:r>
              <a:rPr lang="en-US" altLang="ko-KR" dirty="0" err="1"/>
              <a:t>B.Key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INNER 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85591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</a:t>
            </a:r>
            <a:r>
              <a:rPr lang="ko-KR" altLang="en-US" dirty="0"/>
              <a:t>에서는 </a:t>
            </a:r>
            <a:r>
              <a:rPr lang="en-US" altLang="ko-KR" dirty="0"/>
              <a:t>FULL OUTER JOIN</a:t>
            </a:r>
            <a:r>
              <a:rPr lang="ko-KR" altLang="en-US" dirty="0"/>
              <a:t>를 지원하지 않는다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LEFT JOIN</a:t>
            </a:r>
            <a:r>
              <a:rPr lang="ko-KR" altLang="en-US" dirty="0"/>
              <a:t>과 </a:t>
            </a:r>
            <a:r>
              <a:rPr lang="en-US" altLang="ko-KR" dirty="0"/>
              <a:t>RIGHT JOIN</a:t>
            </a:r>
            <a:r>
              <a:rPr lang="ko-KR" altLang="en-US" dirty="0"/>
              <a:t>을 이용하여 </a:t>
            </a:r>
            <a:r>
              <a:rPr lang="en-US" altLang="ko-KR" dirty="0"/>
              <a:t>FULL OUTER JOIN</a:t>
            </a:r>
            <a:r>
              <a:rPr lang="ko-KR" altLang="en-US" dirty="0"/>
              <a:t>을 사용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FULL OUTER 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996167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</a:t>
            </a:r>
            <a:r>
              <a:rPr lang="ko-KR" altLang="en-US" dirty="0"/>
              <a:t>문으로 데이터를 조회할 때 </a:t>
            </a:r>
            <a:r>
              <a:rPr lang="en-US" altLang="ko-KR" dirty="0"/>
              <a:t>ORDER BY</a:t>
            </a:r>
            <a:r>
              <a:rPr lang="ko-KR" altLang="en-US" dirty="0"/>
              <a:t>를 추가하여 사용하면 지정된 </a:t>
            </a:r>
            <a:r>
              <a:rPr lang="ko-KR" altLang="en-US" dirty="0" err="1"/>
              <a:t>컬럼을</a:t>
            </a:r>
            <a:r>
              <a:rPr lang="ko-KR" altLang="en-US" dirty="0"/>
              <a:t> 기준으로 정렬이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ASC : </a:t>
            </a:r>
            <a:r>
              <a:rPr lang="ko-KR" altLang="en-US" dirty="0"/>
              <a:t>오름차순 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DESC : </a:t>
            </a:r>
            <a:r>
              <a:rPr lang="ko-KR" altLang="en-US" dirty="0"/>
              <a:t>내림차순</a:t>
            </a:r>
          </a:p>
          <a:p>
            <a:endParaRPr lang="en-US" altLang="ko-KR" dirty="0"/>
          </a:p>
          <a:p>
            <a:r>
              <a:rPr lang="ko-KR" altLang="en-US" dirty="0"/>
              <a:t>오름차순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ASC;</a:t>
            </a:r>
          </a:p>
          <a:p>
            <a:endParaRPr lang="en-US" altLang="ko-KR" dirty="0"/>
          </a:p>
          <a:p>
            <a:r>
              <a:rPr lang="ko-KR" altLang="en-US" dirty="0"/>
              <a:t>내림차순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DESC;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ORDER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76364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GROUP BY</a:t>
            </a:r>
            <a:r>
              <a:rPr lang="ko-KR" altLang="en-US" dirty="0"/>
              <a:t>는 유형별로 </a:t>
            </a:r>
            <a:r>
              <a:rPr lang="ko-KR" altLang="en-US" b="1" dirty="0">
                <a:solidFill>
                  <a:srgbClr val="FF0000"/>
                </a:solidFill>
              </a:rPr>
              <a:t>개수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합계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통계치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를 알고 싶을 때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GROUP BY : </a:t>
            </a:r>
            <a:r>
              <a:rPr lang="ko-KR" altLang="en-US" dirty="0"/>
              <a:t>특정 </a:t>
            </a:r>
            <a:r>
              <a:rPr lang="ko-KR" altLang="en-US" dirty="0" err="1"/>
              <a:t>컬럼을</a:t>
            </a:r>
            <a:r>
              <a:rPr lang="ko-KR" altLang="en-US" dirty="0"/>
              <a:t> 그룹화</a:t>
            </a:r>
            <a:endParaRPr lang="en-US" altLang="ko-KR" dirty="0"/>
          </a:p>
          <a:p>
            <a:r>
              <a:rPr lang="en-US" altLang="ko-KR" dirty="0"/>
              <a:t>	HAVING : </a:t>
            </a:r>
            <a:r>
              <a:rPr lang="ko-KR" altLang="en-US" dirty="0"/>
              <a:t>그룹화한 </a:t>
            </a:r>
            <a:r>
              <a:rPr lang="ko-KR" altLang="en-US" b="1" dirty="0">
                <a:solidFill>
                  <a:srgbClr val="FF0000"/>
                </a:solidFill>
              </a:rPr>
              <a:t>결과</a:t>
            </a:r>
            <a:r>
              <a:rPr lang="ko-KR" altLang="en-US" dirty="0"/>
              <a:t>에 조건을 건다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HAVING</a:t>
            </a:r>
            <a:r>
              <a:rPr lang="ko-KR" altLang="en-US" dirty="0"/>
              <a:t>과 </a:t>
            </a:r>
            <a:r>
              <a:rPr lang="en-US" altLang="ko-KR" dirty="0"/>
              <a:t>WHERE</a:t>
            </a:r>
            <a:r>
              <a:rPr lang="ko-KR" altLang="en-US" dirty="0"/>
              <a:t>의 차이는 </a:t>
            </a:r>
            <a:r>
              <a:rPr lang="en-US" altLang="ko-KR" dirty="0"/>
              <a:t>WHERE</a:t>
            </a:r>
            <a:r>
              <a:rPr lang="ko-KR" altLang="en-US" dirty="0"/>
              <a:t>은 그룹화 하기 전 조건이고</a:t>
            </a:r>
            <a:r>
              <a:rPr lang="en-US" altLang="ko-KR" dirty="0"/>
              <a:t>, HAVING</a:t>
            </a:r>
            <a:r>
              <a:rPr lang="ko-KR" altLang="en-US" dirty="0"/>
              <a:t>은 그룹화 후의 조건이다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GROUP BY </a:t>
            </a:r>
            <a:r>
              <a:rPr lang="ko-KR" altLang="en-US" b="1" dirty="0">
                <a:solidFill>
                  <a:srgbClr val="0070C0"/>
                </a:solidFill>
              </a:rPr>
              <a:t>하고 난 후 </a:t>
            </a:r>
            <a:r>
              <a:rPr lang="en-US" altLang="ko-KR" b="1" dirty="0">
                <a:solidFill>
                  <a:srgbClr val="0070C0"/>
                </a:solidFill>
              </a:rPr>
              <a:t>HAVING</a:t>
            </a:r>
            <a:r>
              <a:rPr lang="ko-KR" altLang="en-US" b="1" dirty="0">
                <a:solidFill>
                  <a:srgbClr val="0070C0"/>
                </a:solidFill>
              </a:rPr>
              <a:t>조건을 거는 것 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GROUP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3360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D52B94-EF61-4CFF-5AC2-4687F52F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4176464" cy="3198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3AF43F-CF92-ACE2-1E01-CADE9EBC74D8}"/>
              </a:ext>
            </a:extLst>
          </p:cNvPr>
          <p:cNvSpPr txBox="1"/>
          <p:nvPr/>
        </p:nvSpPr>
        <p:spPr>
          <a:xfrm>
            <a:off x="755576" y="7647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Transaction_1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4F9851-9820-183B-922E-8D273669B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14" y="1289356"/>
            <a:ext cx="4176464" cy="3242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BF00EE-AE1D-FDA1-97E5-E1D9A693989F}"/>
              </a:ext>
            </a:extLst>
          </p:cNvPr>
          <p:cNvSpPr txBox="1"/>
          <p:nvPr/>
        </p:nvSpPr>
        <p:spPr>
          <a:xfrm>
            <a:off x="5580112" y="7647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Transaction_2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10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935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조건 처리 후 그룹화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그룹화 후 조건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GROUP BY</a:t>
            </a:r>
            <a:r>
              <a:rPr lang="en-US" altLang="ko-KR" dirty="0"/>
              <a:t> 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0070C0"/>
                </a:solidFill>
              </a:rPr>
              <a:t>HAVING</a:t>
            </a:r>
            <a:r>
              <a:rPr lang="en-US" altLang="ko-KR" dirty="0"/>
              <a:t> </a:t>
            </a:r>
            <a:r>
              <a:rPr lang="ko-KR" altLang="en-US" dirty="0"/>
              <a:t>조건식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평균치를 구한 후에 조건을 한 번 더 걸어서 출력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GROUP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055484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 처리 후 그룹화 후 조건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en-US" altLang="ko-KR" dirty="0"/>
              <a:t> WHERE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HAVING </a:t>
            </a:r>
            <a:r>
              <a:rPr lang="ko-KR" altLang="en-US" dirty="0" err="1"/>
              <a:t>조건식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ORDER BY</a:t>
            </a:r>
            <a:r>
              <a:rPr lang="ko-KR" altLang="en-US" dirty="0"/>
              <a:t>절 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HAVING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en-US" altLang="ko-KR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GROUP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555780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MongoDB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42" y="271681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96996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</a:rPr>
              <a:t>DataBase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(DB: database)</a:t>
            </a:r>
            <a:r>
              <a:rPr lang="ko-KR" altLang="en-US" dirty="0"/>
              <a:t>는 통합하여 관리되는 데이터의 집합체를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중복된 데이터를 없애고</a:t>
            </a:r>
            <a:r>
              <a:rPr lang="en-US" altLang="ko-KR" dirty="0"/>
              <a:t>, </a:t>
            </a:r>
            <a:r>
              <a:rPr lang="ko-KR" altLang="en-US" dirty="0"/>
              <a:t>자료를 구조화하여</a:t>
            </a:r>
            <a:r>
              <a:rPr lang="en-US" altLang="ko-KR" dirty="0"/>
              <a:t>, </a:t>
            </a:r>
            <a:r>
              <a:rPr lang="ko-KR" altLang="en-US" dirty="0"/>
              <a:t>효율적인 처리를 할 수 있도록 관리된다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여러 업무에 여러 사용자가 데이터 베이스를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데이터베이스는 응용 프로그램과는 다른 별도의 </a:t>
            </a:r>
            <a:r>
              <a:rPr lang="ko-KR" altLang="en-US" dirty="0" err="1"/>
              <a:t>미들웨어에</a:t>
            </a:r>
            <a:r>
              <a:rPr lang="ko-KR" altLang="en-US" dirty="0"/>
              <a:t> 의해 관리된다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데이터베이스를 관리하는 이러한 </a:t>
            </a:r>
            <a:r>
              <a:rPr lang="ko-KR" altLang="en-US" dirty="0" err="1"/>
              <a:t>미들웨어를</a:t>
            </a:r>
            <a:r>
              <a:rPr lang="ko-KR" altLang="en-US" dirty="0"/>
              <a:t> 데이터베이스 관리 시스템</a:t>
            </a:r>
            <a:r>
              <a:rPr lang="en-US" altLang="ko-KR" dirty="0"/>
              <a:t>(DBMS: Database Management System)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DataBase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몽고</a:t>
            </a:r>
            <a:r>
              <a:rPr lang="en-US" altLang="ko-KR" dirty="0"/>
              <a:t>DB(</a:t>
            </a:r>
            <a:r>
              <a:rPr lang="en-US" altLang="ko-KR" dirty="0" err="1"/>
              <a:t>MongoDB←HUMONGOUS</a:t>
            </a:r>
            <a:r>
              <a:rPr lang="en-US" altLang="ko-KR" dirty="0"/>
              <a:t>)</a:t>
            </a:r>
            <a:r>
              <a:rPr lang="ko-KR" altLang="en-US" dirty="0"/>
              <a:t>는 크로스 플랫폼 도큐먼트 지향 데이터베이스 시스템이다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r>
              <a:rPr lang="en-US" altLang="ko-KR" dirty="0"/>
              <a:t>NoSQL </a:t>
            </a:r>
            <a:r>
              <a:rPr lang="ko-KR" altLang="en-US" dirty="0"/>
              <a:t>데이터베이스로 분류되는 몽고</a:t>
            </a:r>
            <a:r>
              <a:rPr lang="en-US" altLang="ko-KR" dirty="0"/>
              <a:t>DB</a:t>
            </a:r>
            <a:r>
              <a:rPr lang="ko-KR" altLang="en-US" dirty="0"/>
              <a:t>는 </a:t>
            </a:r>
            <a:r>
              <a:rPr lang="en-US" altLang="ko-KR" dirty="0"/>
              <a:t>JSON</a:t>
            </a:r>
            <a:r>
              <a:rPr lang="ko-KR" altLang="en-US" dirty="0"/>
              <a:t>과 같은 동적 </a:t>
            </a:r>
            <a:r>
              <a:rPr lang="ko-KR" altLang="en-US" dirty="0" err="1"/>
              <a:t>스키마형</a:t>
            </a:r>
            <a:r>
              <a:rPr lang="ko-KR" altLang="en-US" dirty="0"/>
              <a:t> 도큐먼트들</a:t>
            </a:r>
            <a:r>
              <a:rPr lang="en-US" altLang="ko-KR" dirty="0"/>
              <a:t>(</a:t>
            </a:r>
            <a:r>
              <a:rPr lang="ko-KR" altLang="en-US" dirty="0"/>
              <a:t>몽고</a:t>
            </a:r>
            <a:r>
              <a:rPr lang="en-US" altLang="ko-KR" dirty="0"/>
              <a:t>DB</a:t>
            </a:r>
            <a:r>
              <a:rPr lang="ko-KR" altLang="en-US" dirty="0"/>
              <a:t>는 이러한 포맷을 </a:t>
            </a:r>
            <a:r>
              <a:rPr lang="en-US" altLang="ko-KR" dirty="0"/>
              <a:t>BSON</a:t>
            </a:r>
            <a:r>
              <a:rPr lang="ko-KR" altLang="en-US" dirty="0"/>
              <a:t>이라 부름</a:t>
            </a:r>
            <a:r>
              <a:rPr lang="en-US" altLang="ko-KR" dirty="0"/>
              <a:t>)</a:t>
            </a:r>
            <a:r>
              <a:rPr lang="ko-KR" altLang="en-US" dirty="0"/>
              <a:t>을 선호함에 따라 전통적인 테이블 기반 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 구조의 사용을 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이로써 특정한 종류의 애플리케이션을 더 쉽고 더 빠르게 데이터 통합을 가능케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err="1"/>
              <a:t>아페로</a:t>
            </a:r>
            <a:r>
              <a:rPr lang="ko-KR" altLang="en-US" dirty="0"/>
              <a:t> </a:t>
            </a:r>
            <a:r>
              <a:rPr lang="en-US" altLang="ko-KR" dirty="0"/>
              <a:t>GPL</a:t>
            </a:r>
            <a:r>
              <a:rPr lang="ko-KR" altLang="en-US" dirty="0"/>
              <a:t>과 아파치 라이선스를 결합하여 공개된 몽고</a:t>
            </a:r>
            <a:r>
              <a:rPr lang="en-US" altLang="ko-KR" dirty="0"/>
              <a:t>DB</a:t>
            </a:r>
            <a:r>
              <a:rPr lang="ko-KR" altLang="en-US" dirty="0"/>
              <a:t>는 자유</a:t>
            </a:r>
            <a:r>
              <a:rPr lang="en-US" altLang="ko-KR" dirty="0"/>
              <a:t>-</a:t>
            </a:r>
            <a:r>
              <a:rPr lang="ko-KR" altLang="en-US" dirty="0"/>
              <a:t>오픈 소스 소프트웨어이다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43306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https://www.mongodb.com/try/download/enterprise</a:t>
            </a:r>
            <a:endParaRPr lang="en-US" altLang="ko-KR" dirty="0"/>
          </a:p>
          <a:p>
            <a:r>
              <a:rPr lang="ko-KR" altLang="en-US" dirty="0"/>
              <a:t>링크를 통해 인스톨 파일 다운로드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233" y="2602282"/>
            <a:ext cx="471553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22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9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accept the terms in the License Agreement </a:t>
            </a:r>
            <a:r>
              <a:rPr lang="ko-KR" altLang="en-US" dirty="0"/>
              <a:t>체크 후 </a:t>
            </a:r>
            <a:r>
              <a:rPr lang="en-US" altLang="ko-KR" dirty="0"/>
              <a:t>Next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524357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9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Complete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090971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8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위치 설정 </a:t>
            </a:r>
            <a:r>
              <a:rPr lang="en-US" altLang="ko-KR" dirty="0"/>
              <a:t>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187660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7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Install MongoDB Compass </a:t>
            </a:r>
            <a:r>
              <a:rPr lang="ko-KR" altLang="en-US" dirty="0"/>
              <a:t>체크가 되어 있지 않다면 체크 후 </a:t>
            </a:r>
            <a:r>
              <a:rPr lang="en-US" altLang="ko-KR"/>
              <a:t>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282966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</a:t>
            </a:r>
            <a:r>
              <a:rPr lang="ko-KR" altLang="en-US" dirty="0"/>
              <a:t>키 </a:t>
            </a:r>
            <a:r>
              <a:rPr lang="en-US" altLang="ko-KR" dirty="0"/>
              <a:t>+ S</a:t>
            </a:r>
            <a:r>
              <a:rPr lang="ko-KR" altLang="en-US" dirty="0"/>
              <a:t>키를 누른 후 시스템 환경 변수 실행</a:t>
            </a:r>
            <a:endParaRPr lang="en-US" altLang="ko-KR" dirty="0"/>
          </a:p>
          <a:p>
            <a:r>
              <a:rPr lang="ko-KR" altLang="en-US" dirty="0"/>
              <a:t>환경 변수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환경 변수 편집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420888"/>
            <a:ext cx="3334263" cy="37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6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26" y="2420888"/>
            <a:ext cx="3919442" cy="37101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변수에서 </a:t>
            </a:r>
            <a:r>
              <a:rPr lang="en-US" altLang="ko-KR" dirty="0"/>
              <a:t>Path </a:t>
            </a:r>
            <a:r>
              <a:rPr lang="ko-KR" altLang="en-US" dirty="0"/>
              <a:t>더블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환경 변수 편집</a:t>
            </a:r>
          </a:p>
        </p:txBody>
      </p:sp>
    </p:spTree>
    <p:extLst>
      <p:ext uri="{BB962C8B-B14F-4D97-AF65-F5344CB8AC3E}">
        <p14:creationId xmlns:p14="http://schemas.microsoft.com/office/powerpoint/2010/main" val="1440250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26" y="2420888"/>
            <a:ext cx="3912294" cy="371927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하단 빈 칸에 </a:t>
            </a:r>
            <a:r>
              <a:rPr lang="en-US" altLang="ko-KR" dirty="0"/>
              <a:t>MongoDB</a:t>
            </a:r>
            <a:r>
              <a:rPr lang="ko-KR" altLang="en-US" dirty="0"/>
              <a:t>를 설치한 </a:t>
            </a:r>
            <a:r>
              <a:rPr lang="ko-KR" altLang="en-US" dirty="0" err="1"/>
              <a:t>디렉토리</a:t>
            </a:r>
            <a:r>
              <a:rPr lang="en-US" altLang="ko-KR" dirty="0"/>
              <a:t>(C:\Program Files\MongoDB\Server\5.0\bin)</a:t>
            </a:r>
            <a:r>
              <a:rPr lang="ko-KR" altLang="en-US" dirty="0"/>
              <a:t>를 추가한 후 확인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환경 변수 편집</a:t>
            </a:r>
          </a:p>
        </p:txBody>
      </p:sp>
    </p:spTree>
    <p:extLst>
      <p:ext uri="{BB962C8B-B14F-4D97-AF65-F5344CB8AC3E}">
        <p14:creationId xmlns:p14="http://schemas.microsoft.com/office/powerpoint/2010/main" val="1304973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 프롬프트 실행 후 </a:t>
            </a:r>
            <a:r>
              <a:rPr lang="en-US" altLang="ko-KR" dirty="0"/>
              <a:t>mongo --version </a:t>
            </a:r>
            <a:r>
              <a:rPr lang="ko-KR" altLang="en-US" dirty="0"/>
              <a:t>를 입력하여 환경 변수 확인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환경 변수 편집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0" y="2636912"/>
            <a:ext cx="6732240" cy="35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</a:rPr>
              <a:t>DataBase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chemeClr val="lt1"/>
                </a:highlight>
              </a:rPr>
              <a:t>1. </a:t>
            </a:r>
            <a:r>
              <a:rPr lang="ko-KR" altLang="en-US" dirty="0">
                <a:highlight>
                  <a:schemeClr val="lt1"/>
                </a:highlight>
              </a:rPr>
              <a:t>사용자의 질의에 대하여 즉각적인 처리와 응답이 이루어진다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2. </a:t>
            </a:r>
            <a:r>
              <a:rPr lang="ko-KR" altLang="en-US" dirty="0">
                <a:highlight>
                  <a:schemeClr val="lt1"/>
                </a:highlight>
              </a:rPr>
              <a:t>생성</a:t>
            </a:r>
            <a:r>
              <a:rPr lang="en-US" altLang="ko-KR" dirty="0">
                <a:highlight>
                  <a:schemeClr val="lt1"/>
                </a:highlight>
              </a:rPr>
              <a:t>, </a:t>
            </a:r>
            <a:r>
              <a:rPr lang="ko-KR" altLang="en-US" dirty="0">
                <a:highlight>
                  <a:schemeClr val="lt1"/>
                </a:highlight>
              </a:rPr>
              <a:t>수정</a:t>
            </a:r>
            <a:r>
              <a:rPr lang="en-US" altLang="ko-KR" dirty="0">
                <a:highlight>
                  <a:schemeClr val="lt1"/>
                </a:highlight>
              </a:rPr>
              <a:t>, </a:t>
            </a:r>
            <a:r>
              <a:rPr lang="ko-KR" altLang="en-US" dirty="0">
                <a:highlight>
                  <a:schemeClr val="lt1"/>
                </a:highlight>
              </a:rPr>
              <a:t>삭제를 통하여 항상 최신의 데이터를 유지한다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3. </a:t>
            </a:r>
            <a:r>
              <a:rPr lang="ko-KR" altLang="en-US" dirty="0">
                <a:highlight>
                  <a:schemeClr val="lt1"/>
                </a:highlight>
              </a:rPr>
              <a:t>사용자들이 원하는 데이터를 동시에 공유할 수 있다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4. </a:t>
            </a:r>
            <a:r>
              <a:rPr lang="ko-KR" altLang="en-US" dirty="0">
                <a:highlight>
                  <a:schemeClr val="lt1"/>
                </a:highlight>
              </a:rPr>
              <a:t>사용자가 원하는 데이터를 주소가 아닌 내용에 따라 참조 할 수 있다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5. </a:t>
            </a:r>
            <a:r>
              <a:rPr lang="ko-KR" altLang="en-US" dirty="0">
                <a:highlight>
                  <a:schemeClr val="lt1"/>
                </a:highlight>
              </a:rPr>
              <a:t>응용프로그램과 데이터베이스는 독립되어 있으므로</a:t>
            </a:r>
            <a:r>
              <a:rPr lang="en-US" altLang="ko-KR" dirty="0">
                <a:highlight>
                  <a:schemeClr val="lt1"/>
                </a:highlight>
              </a:rPr>
              <a:t>, </a:t>
            </a:r>
            <a:r>
              <a:rPr lang="ko-KR" altLang="en-US" dirty="0">
                <a:highlight>
                  <a:schemeClr val="lt1"/>
                </a:highlight>
              </a:rPr>
              <a:t>데이터의 논리적 구조와 응용프로그램은 별개로 동작된다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  <a:endParaRPr lang="ko-KR" altLang="en-US" sz="1200" dirty="0">
              <a:highlight>
                <a:srgbClr val="FFFFFF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DataBase</a:t>
            </a:r>
            <a:r>
              <a:rPr lang="en-US" altLang="ko-KR" sz="2300" dirty="0"/>
              <a:t> </a:t>
            </a:r>
            <a:r>
              <a:rPr lang="ko-KR" altLang="en-US" sz="2300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1036985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: Collection</a:t>
            </a:r>
            <a:r>
              <a:rPr lang="ko-KR" altLang="en-US" dirty="0"/>
              <a:t>의 물리적 컨테이너이다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Collection : MySQL</a:t>
            </a:r>
            <a:r>
              <a:rPr lang="ko-KR" altLang="en-US" dirty="0"/>
              <a:t>의 </a:t>
            </a:r>
            <a:r>
              <a:rPr lang="en-US" altLang="ko-KR" dirty="0"/>
              <a:t>table</a:t>
            </a:r>
            <a:r>
              <a:rPr lang="ko-KR" altLang="en-US" dirty="0"/>
              <a:t>과 같다고 생각하면 된다</a:t>
            </a:r>
            <a:r>
              <a:rPr lang="en-US" altLang="ko-KR" dirty="0"/>
              <a:t>. Document</a:t>
            </a:r>
            <a:r>
              <a:rPr lang="ko-KR" altLang="en-US" dirty="0"/>
              <a:t>의 그룹이다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Document : </a:t>
            </a:r>
            <a:r>
              <a:rPr lang="ko-KR" altLang="en-US" dirty="0"/>
              <a:t>한 개 이상의 </a:t>
            </a:r>
            <a:r>
              <a:rPr lang="en-US" altLang="ko-KR" dirty="0"/>
              <a:t>Key-value </a:t>
            </a:r>
            <a:r>
              <a:rPr lang="ko-KR" altLang="en-US" dirty="0"/>
              <a:t>쌍으로 이루어진 구조이다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Key/Field : MySQL</a:t>
            </a:r>
            <a:r>
              <a:rPr lang="ko-KR" altLang="en-US" dirty="0"/>
              <a:t>에서 </a:t>
            </a:r>
            <a:r>
              <a:rPr lang="en-US" altLang="ko-KR" dirty="0"/>
              <a:t>Column</a:t>
            </a:r>
            <a:r>
              <a:rPr lang="ko-KR" altLang="en-US" dirty="0"/>
              <a:t>과 같다고 생각하면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구조</a:t>
            </a:r>
          </a:p>
        </p:txBody>
      </p:sp>
    </p:spTree>
    <p:extLst>
      <p:ext uri="{BB962C8B-B14F-4D97-AF65-F5344CB8AC3E}">
        <p14:creationId xmlns:p14="http://schemas.microsoft.com/office/powerpoint/2010/main" val="2788210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 </a:t>
            </a:r>
            <a:r>
              <a:rPr lang="en-US" altLang="ko-KR" dirty="0" err="1"/>
              <a:t>dbs</a:t>
            </a:r>
            <a:r>
              <a:rPr lang="en-US" altLang="ko-KR" dirty="0"/>
              <a:t> : </a:t>
            </a:r>
            <a:r>
              <a:rPr lang="ko-KR" altLang="en-US" dirty="0"/>
              <a:t>데이터베이스 리스트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db</a:t>
            </a:r>
            <a:r>
              <a:rPr lang="en-US" altLang="ko-KR" dirty="0"/>
              <a:t> : </a:t>
            </a:r>
            <a:r>
              <a:rPr lang="ko-KR" altLang="en-US" dirty="0"/>
              <a:t>현재 사용중인 데이터베이스 이름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db.stats</a:t>
            </a:r>
            <a:r>
              <a:rPr lang="en-US" altLang="ko-KR" dirty="0"/>
              <a:t>() : </a:t>
            </a:r>
            <a:r>
              <a:rPr lang="ko-KR" altLang="en-US" dirty="0"/>
              <a:t>현재 사용중인 데이터베이스의 정보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 </a:t>
            </a:r>
            <a:r>
              <a:rPr lang="ko-KR" altLang="en-US" dirty="0" err="1"/>
              <a:t>데이터베이스명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사용하려는 데이터베이스를 바꿔준다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     (</a:t>
            </a:r>
            <a:r>
              <a:rPr lang="ko-KR" altLang="en-US" dirty="0"/>
              <a:t>데이터베이스가 존재하지 않는다면 </a:t>
            </a:r>
            <a:endParaRPr lang="en-US" altLang="ko-KR" dirty="0"/>
          </a:p>
          <a:p>
            <a:r>
              <a:rPr lang="en-US" altLang="ko-KR" dirty="0"/>
              <a:t>		      </a:t>
            </a:r>
            <a:r>
              <a:rPr lang="ko-KR" altLang="en-US" dirty="0"/>
              <a:t>데이터베이스를 생성한다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 err="1"/>
              <a:t>db.dropDatabase</a:t>
            </a:r>
            <a:r>
              <a:rPr lang="en-US" altLang="ko-KR" dirty="0"/>
              <a:t>() : </a:t>
            </a:r>
            <a:r>
              <a:rPr lang="ko-KR" altLang="en-US" dirty="0"/>
              <a:t>데이터베이스를 삭제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기본 명령어</a:t>
            </a:r>
          </a:p>
        </p:txBody>
      </p:sp>
    </p:spTree>
    <p:extLst>
      <p:ext uri="{BB962C8B-B14F-4D97-AF65-F5344CB8AC3E}">
        <p14:creationId xmlns:p14="http://schemas.microsoft.com/office/powerpoint/2010/main" val="2663766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db.createCollection</a:t>
            </a:r>
            <a:r>
              <a:rPr lang="en-US" altLang="ko-KR" dirty="0"/>
              <a:t>(“Collection</a:t>
            </a:r>
            <a:r>
              <a:rPr lang="ko-KR" altLang="en-US" dirty="0"/>
              <a:t>명</a:t>
            </a:r>
            <a:r>
              <a:rPr lang="en-US" altLang="ko-KR" dirty="0"/>
              <a:t>”, {</a:t>
            </a:r>
            <a:r>
              <a:rPr lang="en-US" altLang="ko-KR" dirty="0" err="1"/>
              <a:t>capped:true</a:t>
            </a:r>
            <a:r>
              <a:rPr lang="en-US" altLang="ko-KR" dirty="0"/>
              <a:t>, size:6142800, max:10000})</a:t>
            </a:r>
          </a:p>
          <a:p>
            <a:endParaRPr lang="en-US" altLang="ko-KR" dirty="0"/>
          </a:p>
          <a:p>
            <a:r>
              <a:rPr lang="en-US" altLang="ko-KR" dirty="0"/>
              <a:t>	capped : bool</a:t>
            </a:r>
            <a:r>
              <a:rPr lang="ko-KR" altLang="en-US" dirty="0"/>
              <a:t>타입</a:t>
            </a:r>
            <a:r>
              <a:rPr lang="en-US" altLang="ko-KR" dirty="0"/>
              <a:t>, true</a:t>
            </a:r>
            <a:r>
              <a:rPr lang="ko-KR" altLang="en-US" dirty="0"/>
              <a:t>로 설정 시 활성화 되며 사이즈를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초과하게 되면 가장 오래된 데이터를 덮어쓴다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size : capped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인 경우 필수로 설정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/>
              <a:t>Collection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en-US" altLang="ko-KR" dirty="0"/>
              <a:t>	       </a:t>
            </a:r>
            <a:r>
              <a:rPr lang="ko-KR" altLang="en-US" dirty="0"/>
              <a:t>최대 사이즈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max : </a:t>
            </a:r>
            <a:r>
              <a:rPr lang="ko-KR" altLang="en-US" dirty="0"/>
              <a:t>해당 </a:t>
            </a:r>
            <a:r>
              <a:rPr lang="en-US" altLang="ko-KR" dirty="0"/>
              <a:t>Collection</a:t>
            </a:r>
            <a:r>
              <a:rPr lang="ko-KR" altLang="en-US" dirty="0"/>
              <a:t>에 추가할 수 있는 최대 </a:t>
            </a:r>
            <a:r>
              <a:rPr lang="en-US" altLang="ko-KR" dirty="0"/>
              <a:t>document </a:t>
            </a:r>
          </a:p>
          <a:p>
            <a:r>
              <a:rPr lang="en-US" altLang="ko-KR" dirty="0"/>
              <a:t>	        </a:t>
            </a:r>
            <a:r>
              <a:rPr lang="ko-KR" altLang="en-US" dirty="0"/>
              <a:t>개수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기본 명령어</a:t>
            </a:r>
          </a:p>
        </p:txBody>
      </p:sp>
    </p:spTree>
    <p:extLst>
      <p:ext uri="{BB962C8B-B14F-4D97-AF65-F5344CB8AC3E}">
        <p14:creationId xmlns:p14="http://schemas.microsoft.com/office/powerpoint/2010/main" val="3130356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).insert({ key</a:t>
            </a:r>
            <a:r>
              <a:rPr lang="ko-KR" altLang="en-US" dirty="0"/>
              <a:t> </a:t>
            </a:r>
            <a:r>
              <a:rPr lang="en-US" altLang="ko-KR" dirty="0"/>
              <a:t>: value }), single</a:t>
            </a:r>
          </a:p>
          <a:p>
            <a:endParaRPr lang="en-US" altLang="ko-KR" dirty="0"/>
          </a:p>
          <a:p>
            <a:r>
              <a:rPr lang="en-US" altLang="ko-KR" dirty="0"/>
              <a:t>	key/field </a:t>
            </a:r>
            <a:r>
              <a:rPr lang="ko-KR" altLang="en-US" dirty="0"/>
              <a:t>값을 입력한다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Collection</a:t>
            </a:r>
            <a:r>
              <a:rPr lang="ko-KR" altLang="en-US" dirty="0"/>
              <a:t>이 존재하지 않는다면 </a:t>
            </a:r>
            <a:r>
              <a:rPr lang="en-US" altLang="ko-KR" dirty="0"/>
              <a:t>Collection</a:t>
            </a:r>
            <a:r>
              <a:rPr lang="ko-KR" altLang="en-US" dirty="0"/>
              <a:t>을 자동으로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).insert([{ key1</a:t>
            </a:r>
            <a:r>
              <a:rPr lang="ko-KR" altLang="en-US" dirty="0"/>
              <a:t> </a:t>
            </a:r>
            <a:r>
              <a:rPr lang="en-US" altLang="ko-KR" dirty="0"/>
              <a:t>: value1 }, { key2</a:t>
            </a:r>
            <a:r>
              <a:rPr lang="ko-KR" altLang="en-US" dirty="0"/>
              <a:t> </a:t>
            </a:r>
            <a:r>
              <a:rPr lang="en-US" altLang="ko-KR" dirty="0"/>
              <a:t>: value2 }])</a:t>
            </a:r>
          </a:p>
          <a:p>
            <a:endParaRPr lang="en-US" altLang="ko-KR" dirty="0"/>
          </a:p>
          <a:p>
            <a:r>
              <a:rPr lang="en-US" altLang="ko-KR" dirty="0"/>
              <a:t>	key/field </a:t>
            </a:r>
            <a:r>
              <a:rPr lang="ko-KR" altLang="en-US" dirty="0"/>
              <a:t>값을 대괄호로 묶어서 멀티로 입력이 가능하다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CRUD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48066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).drop()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해당하는 </a:t>
            </a:r>
            <a:r>
              <a:rPr lang="en-US" altLang="ko-KR" dirty="0"/>
              <a:t>Collection</a:t>
            </a:r>
            <a:r>
              <a:rPr lang="ko-KR" altLang="en-US" dirty="0"/>
              <a:t>을 제거한다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제거 전에 데이터베이스를 설정해야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).find()</a:t>
            </a:r>
          </a:p>
          <a:p>
            <a:endParaRPr lang="en-US" altLang="ko-KR" dirty="0"/>
          </a:p>
          <a:p>
            <a:r>
              <a:rPr lang="en-US" altLang="ko-KR" dirty="0"/>
              <a:t>	Document </a:t>
            </a:r>
            <a:r>
              <a:rPr lang="ko-KR" altLang="en-US" dirty="0"/>
              <a:t>리스트를 확인한다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).remove({key1 : value1})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Document</a:t>
            </a:r>
            <a:r>
              <a:rPr lang="ko-KR" altLang="en-US" dirty="0"/>
              <a:t>에서 해당하는 리스트를 삭제한다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CRUD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93263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</a:rPr>
              <a:t>DataBase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SQL? NoSQL</a:t>
            </a:r>
            <a:endParaRPr lang="ko-KR" altLang="en-US" sz="2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31923"/>
              </p:ext>
            </p:extLst>
          </p:nvPr>
        </p:nvGraphicFramePr>
        <p:xfrm>
          <a:off x="1184709" y="1916832"/>
          <a:ext cx="6828969" cy="36360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7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716">
                <a:tc>
                  <a:txBody>
                    <a:bodyPr/>
                    <a:lstStyle/>
                    <a:p>
                      <a:pPr algn="ctr"/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RDBMS</a:t>
                      </a:r>
                      <a:endParaRPr lang="en-US" sz="1400" dirty="0">
                        <a:effectLst/>
                      </a:endParaRP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NoSQL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2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적합한 </a:t>
                      </a:r>
                      <a:r>
                        <a:rPr lang="ko-KR" altLang="en-US" sz="1400" dirty="0" err="1">
                          <a:effectLst/>
                        </a:rPr>
                        <a:t>사용례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데이터 정합성이 보장되어야 하는 은행 시스템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낮은 지연 시간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가용성이 중요한 </a:t>
                      </a:r>
                      <a:r>
                        <a:rPr lang="en-US" altLang="ko-KR" sz="1400">
                          <a:effectLst/>
                        </a:rPr>
                        <a:t>SNS </a:t>
                      </a:r>
                      <a:r>
                        <a:rPr lang="ko-KR" altLang="en-US" sz="1400">
                          <a:effectLst/>
                        </a:rPr>
                        <a:t>시스템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데이터 모델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정규화와 참조 무결성이 보장된 스키마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스키마가 없는 자유로운 데이터 모델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7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트랜젝션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강력한 </a:t>
                      </a:r>
                      <a:r>
                        <a:rPr lang="en-US" sz="1400">
                          <a:effectLst/>
                        </a:rPr>
                        <a:t>ACID </a:t>
                      </a:r>
                      <a:r>
                        <a:rPr lang="ko-KR" altLang="en-US" sz="1400">
                          <a:effectLst/>
                        </a:rPr>
                        <a:t>지원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완화된 </a:t>
                      </a:r>
                      <a:r>
                        <a:rPr lang="en-US" sz="1400" dirty="0">
                          <a:effectLst/>
                        </a:rPr>
                        <a:t>ACID(BASE)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확장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하드웨어 강화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Scale up)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수평 확장 가능한 분산 아키텍처</a:t>
                      </a:r>
                      <a:r>
                        <a:rPr lang="en-US" altLang="ko-KR" sz="1400">
                          <a:effectLst/>
                        </a:rPr>
                        <a:t>(Scale out)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71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API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SQL </a:t>
                      </a:r>
                      <a:r>
                        <a:rPr lang="ko-KR" altLang="en-US" sz="1400">
                          <a:effectLst/>
                        </a:rPr>
                        <a:t>쿼리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객체 기반 </a:t>
                      </a:r>
                      <a:r>
                        <a:rPr lang="en-US" altLang="ko-KR" sz="1400" dirty="0">
                          <a:effectLst/>
                        </a:rPr>
                        <a:t>API </a:t>
                      </a:r>
                      <a:r>
                        <a:rPr lang="ko-KR" altLang="en-US" sz="1400" dirty="0">
                          <a:effectLst/>
                        </a:rPr>
                        <a:t>제공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30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MySQL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42" y="271681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08793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SQL(Structured Query Language)</a:t>
            </a:r>
            <a:r>
              <a:rPr lang="ko-KR" altLang="en-US" dirty="0"/>
              <a:t>은 데이터베이스에서 데이터를 정의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제어하기 위해 사용하는 언어입니다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SQL </a:t>
            </a:r>
            <a:r>
              <a:rPr lang="ko-KR" altLang="en-US" dirty="0"/>
              <a:t>구문도 위의 목적에 맞게 크게 세 가지로 구분할 수 있습니다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SQL</a:t>
            </a:r>
            <a:r>
              <a:rPr lang="ko-KR" altLang="en-US" sz="2300" dirty="0"/>
              <a:t>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F15FE98-D907-4B94-B0F9-22E3F10F6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6007"/>
              </p:ext>
            </p:extLst>
          </p:nvPr>
        </p:nvGraphicFramePr>
        <p:xfrm>
          <a:off x="671740" y="3429000"/>
          <a:ext cx="7860700" cy="2551108"/>
        </p:xfrm>
        <a:graphic>
          <a:graphicData uri="http://schemas.openxmlformats.org/drawingml/2006/table">
            <a:tbl>
              <a:tblPr/>
              <a:tblGrid>
                <a:gridCol w="1120238">
                  <a:extLst>
                    <a:ext uri="{9D8B030D-6E8A-4147-A177-3AD203B41FA5}">
                      <a16:colId xmlns:a16="http://schemas.microsoft.com/office/drawing/2014/main" val="45881078"/>
                    </a:ext>
                  </a:extLst>
                </a:gridCol>
                <a:gridCol w="3882115">
                  <a:extLst>
                    <a:ext uri="{9D8B030D-6E8A-4147-A177-3AD203B41FA5}">
                      <a16:colId xmlns:a16="http://schemas.microsoft.com/office/drawing/2014/main" val="416532975"/>
                    </a:ext>
                  </a:extLst>
                </a:gridCol>
                <a:gridCol w="2858347">
                  <a:extLst>
                    <a:ext uri="{9D8B030D-6E8A-4147-A177-3AD203B41FA5}">
                      <a16:colId xmlns:a16="http://schemas.microsoft.com/office/drawing/2014/main" val="1359391409"/>
                    </a:ext>
                  </a:extLst>
                </a:gridCol>
              </a:tblGrid>
              <a:tr h="3099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속성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주요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82755"/>
                  </a:ext>
                </a:extLst>
              </a:tr>
              <a:tr h="67580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DDL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>
                          <a:effectLst/>
                          <a:latin typeface="notokr"/>
                        </a:rPr>
                        <a:t>데이터베이스나 테이블 등을 생성</a:t>
                      </a:r>
                      <a:r>
                        <a:rPr lang="en-US" altLang="ko-KR" sz="1300">
                          <a:effectLst/>
                          <a:latin typeface="notokr"/>
                        </a:rPr>
                        <a:t>, </a:t>
                      </a:r>
                      <a:r>
                        <a:rPr lang="ko-KR" altLang="en-US" sz="1300">
                          <a:effectLst/>
                          <a:latin typeface="notokr"/>
                        </a:rPr>
                        <a:t>삭제하거나 그 구조를 변경하기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CREATE, ALTER, DROP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803146"/>
                  </a:ext>
                </a:extLst>
              </a:tr>
              <a:tr h="67580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DML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dirty="0">
                          <a:effectLst/>
                          <a:latin typeface="notokr"/>
                        </a:rPr>
                        <a:t>데이터베이스에 저장된 데이터를 처리하거나 조회</a:t>
                      </a:r>
                      <a:r>
                        <a:rPr lang="en-US" altLang="ko-KR" sz="1300" dirty="0">
                          <a:effectLst/>
                          <a:latin typeface="notokr"/>
                        </a:rPr>
                        <a:t>,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검색하기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INSERT, UPDATE, DELETE, SELECT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9621"/>
                  </a:ext>
                </a:extLst>
              </a:tr>
              <a:tr h="858724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DCL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>
                          <a:effectLst/>
                          <a:latin typeface="notokr"/>
                        </a:rPr>
                        <a:t>데이터베이스에 저장된 데이터를 관리하기 위하여 데이터의 보안성 및 무결성 등을 제어하기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GRANT, REVOKE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24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7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https://dev.mysql.com/downloads/mysql/</a:t>
            </a:r>
            <a:endParaRPr lang="en-US" altLang="ko-KR" dirty="0"/>
          </a:p>
          <a:p>
            <a:r>
              <a:rPr lang="ko-KR" altLang="en-US" dirty="0"/>
              <a:t>링크를 통해 인스톨 파일을 다운로드</a:t>
            </a:r>
            <a:endParaRPr lang="en-US" altLang="ko-KR" dirty="0"/>
          </a:p>
          <a:p>
            <a:r>
              <a:rPr lang="ko-KR" altLang="en-US" dirty="0"/>
              <a:t>파일 실행 후 </a:t>
            </a:r>
            <a:r>
              <a:rPr lang="en-US" altLang="ko-KR" dirty="0"/>
              <a:t>Custom </a:t>
            </a:r>
            <a:r>
              <a:rPr lang="ko-KR" altLang="en-US" dirty="0"/>
              <a:t>체크 </a:t>
            </a:r>
            <a:r>
              <a:rPr lang="en-US" altLang="ko-KR" dirty="0"/>
              <a:t>- Next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08" y="2705227"/>
            <a:ext cx="4967983" cy="374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18380</TotalTime>
  <Words>2825</Words>
  <Application>Microsoft Office PowerPoint</Application>
  <PresentationFormat>화면 슬라이드 쇼(4:3)</PresentationFormat>
  <Paragraphs>626</Paragraphs>
  <Slides>55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HY헤드라인M</vt:lpstr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최 희녕</cp:lastModifiedBy>
  <cp:revision>136</cp:revision>
  <dcterms:created xsi:type="dcterms:W3CDTF">2016-11-03T20:47:04Z</dcterms:created>
  <dcterms:modified xsi:type="dcterms:W3CDTF">2022-06-16T08:53:02Z</dcterms:modified>
</cp:coreProperties>
</file>