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7" r:id="rId3"/>
    <p:sldId id="268" r:id="rId4"/>
    <p:sldId id="269" r:id="rId5"/>
    <p:sldId id="270" r:id="rId6"/>
    <p:sldId id="271" r:id="rId7"/>
    <p:sldId id="257" r:id="rId8"/>
    <p:sldId id="258" r:id="rId9"/>
    <p:sldId id="259" r:id="rId10"/>
    <p:sldId id="265" r:id="rId11"/>
    <p:sldId id="260" r:id="rId12"/>
    <p:sldId id="263" r:id="rId13"/>
    <p:sldId id="264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4712" autoAdjust="0"/>
  </p:normalViewPr>
  <p:slideViewPr>
    <p:cSldViewPr snapToGrid="0">
      <p:cViewPr varScale="1">
        <p:scale>
          <a:sx n="144" d="100"/>
          <a:sy n="144" d="100"/>
        </p:scale>
        <p:origin x="660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7fe9b2ed7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7fe9b2ed7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394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7fe9b2ed7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7fe9b2ed7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7fe9b2ed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7fe9b2ed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7fe9b2ed7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7fe9b2ed7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7fe9b2e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7fe9b2e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071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7fe9b2ed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7fe9b2ed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694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7fe9b2ed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7fe9b2ed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957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7fe9b2ed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7fe9b2ed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7554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7fe9b2ed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7fe9b2ed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969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7fe9b2e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7fe9b2e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fe9b2ed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fe9b2ed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7fe9b2ed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7fe9b2ed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814050"/>
            <a:ext cx="8520600" cy="17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Project6 : Simulation Dashboard</a:t>
            </a:r>
            <a:endParaRPr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7624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dirty="0" err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Heejae</a:t>
            </a:r>
            <a:r>
              <a:rPr lang="en-US" altLang="ko" sz="18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Kwon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Taehoon Kwon</a:t>
            </a:r>
            <a:endParaRPr sz="18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4294967295"/>
          </p:nvPr>
        </p:nvSpPr>
        <p:spPr>
          <a:xfrm>
            <a:off x="6703358" y="4610050"/>
            <a:ext cx="2128941" cy="3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CS3</a:t>
            </a:r>
            <a:r>
              <a:rPr lang="en-US" altLang="ko" sz="14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99 Data Visualization</a:t>
            </a:r>
            <a:endParaRPr sz="14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642950" y="445025"/>
            <a:ext cx="818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Key Visualization – Line Chart (Status)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334875" y="468800"/>
            <a:ext cx="174000" cy="5625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A9999"/>
              </a:solidFill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508875" y="1398350"/>
            <a:ext cx="8323500" cy="32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Calibri"/>
              <a:buAutoNum type="alphaUcPeriod"/>
            </a:pPr>
            <a:endParaRPr sz="21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1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1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0FFFBD-0F2D-4712-B2D9-41B7E6B98604}"/>
              </a:ext>
            </a:extLst>
          </p:cNvPr>
          <p:cNvGrpSpPr/>
          <p:nvPr/>
        </p:nvGrpSpPr>
        <p:grpSpPr>
          <a:xfrm>
            <a:off x="1323109" y="1221775"/>
            <a:ext cx="6497781" cy="3585649"/>
            <a:chOff x="1210819" y="1268657"/>
            <a:chExt cx="6497781" cy="35856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9A1F56C-656E-44C9-91B3-E0A21A800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0819" y="1268657"/>
              <a:ext cx="6497781" cy="57230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37F82D-127B-452E-9F71-D3A3AC6C0C90}"/>
                </a:ext>
              </a:extLst>
            </p:cNvPr>
            <p:cNvSpPr/>
            <p:nvPr/>
          </p:nvSpPr>
          <p:spPr>
            <a:xfrm>
              <a:off x="1242297" y="1268657"/>
              <a:ext cx="6397133" cy="73073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19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81383E3-6EF5-426D-8448-460DFD275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32675" y="2095341"/>
              <a:ext cx="3616376" cy="423794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3505937-6F15-4344-86A3-AC8E8ABD757A}"/>
                </a:ext>
              </a:extLst>
            </p:cNvPr>
            <p:cNvGrpSpPr/>
            <p:nvPr/>
          </p:nvGrpSpPr>
          <p:grpSpPr>
            <a:xfrm>
              <a:off x="2220394" y="2595258"/>
              <a:ext cx="4192205" cy="2259048"/>
              <a:chOff x="343103" y="2686628"/>
              <a:chExt cx="4192205" cy="225904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3CA62C4C-80EE-4FEA-A6F6-C65839FAC8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103" y="2858559"/>
                <a:ext cx="4088943" cy="2087117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3581B84-E275-4FA3-BA1D-3B81AE8F6971}"/>
                  </a:ext>
                </a:extLst>
              </p:cNvPr>
              <p:cNvSpPr/>
              <p:nvPr/>
            </p:nvSpPr>
            <p:spPr>
              <a:xfrm>
                <a:off x="343103" y="2686628"/>
                <a:ext cx="4192205" cy="57230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30000"/>
                </a:schemeClr>
              </a:solidFill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EFBCC2-4ADC-4068-BA38-27570FCE3E11}"/>
                </a:ext>
              </a:extLst>
            </p:cNvPr>
            <p:cNvCxnSpPr>
              <a:cxnSpLocks/>
            </p:cNvCxnSpPr>
            <p:nvPr/>
          </p:nvCxnSpPr>
          <p:spPr>
            <a:xfrm>
              <a:off x="1242297" y="1999388"/>
              <a:ext cx="977120" cy="589571"/>
            </a:xfrm>
            <a:prstGeom prst="line">
              <a:avLst/>
            </a:prstGeom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147A55-EEF2-4C30-9AE3-9EB509E4F3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12599" y="2012891"/>
              <a:ext cx="1226831" cy="576068"/>
            </a:xfrm>
            <a:prstGeom prst="line">
              <a:avLst/>
            </a:prstGeom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285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642950" y="445025"/>
            <a:ext cx="818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Key Visualization – Candlestick chart (OHLC)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334875" y="468800"/>
            <a:ext cx="174000" cy="5625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A9999"/>
              </a:solidFill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508875" y="1398350"/>
            <a:ext cx="8323500" cy="32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Calibri"/>
              <a:buAutoNum type="alphaUcPeriod"/>
            </a:pPr>
            <a:endParaRPr sz="21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1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1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D4683A-835F-4F1C-AD7C-E0981A84A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531" y="1339512"/>
            <a:ext cx="4348937" cy="3350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1369475"/>
            <a:ext cx="8520600" cy="17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7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4294967295"/>
          </p:nvPr>
        </p:nvSpPr>
        <p:spPr>
          <a:xfrm>
            <a:off x="6703358" y="4610050"/>
            <a:ext cx="2128941" cy="3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CS3</a:t>
            </a:r>
            <a:r>
              <a:rPr lang="en-US" altLang="ko" sz="14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99</a:t>
            </a:r>
            <a:r>
              <a:rPr lang="ko" sz="14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" sz="1400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Data Visualization</a:t>
            </a:r>
            <a:endParaRPr sz="14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 idx="4294967295"/>
          </p:nvPr>
        </p:nvSpPr>
        <p:spPr>
          <a:xfrm>
            <a:off x="311700" y="1369475"/>
            <a:ext cx="8520600" cy="17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Questions/Comments</a:t>
            </a:r>
            <a:endParaRPr sz="7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07;p20">
            <a:extLst>
              <a:ext uri="{FF2B5EF4-FFF2-40B4-BE49-F238E27FC236}">
                <a16:creationId xmlns:a16="http://schemas.microsoft.com/office/drawing/2014/main" id="{048C3A4C-8624-4E8E-8DDB-13E97ECB22DD}"/>
              </a:ext>
            </a:extLst>
          </p:cNvPr>
          <p:cNvSpPr txBox="1">
            <a:spLocks/>
          </p:cNvSpPr>
          <p:nvPr/>
        </p:nvSpPr>
        <p:spPr>
          <a:xfrm>
            <a:off x="6703358" y="4610050"/>
            <a:ext cx="2128941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en-US" altLang="ko" sz="1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CS399 Data Visualization</a:t>
            </a:r>
            <a:endParaRPr lang="en-US" sz="14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20550" y="620325"/>
            <a:ext cx="2424300" cy="3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Backtest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>
          <a:xfrm>
            <a:off x="3248875" y="1054425"/>
            <a:ext cx="5590800" cy="35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74650">
              <a:lnSpc>
                <a:spcPct val="200000"/>
              </a:lnSpc>
              <a:buClr>
                <a:srgbClr val="4A86E8"/>
              </a:buClr>
              <a:buSzPts val="2300"/>
              <a:buFont typeface="Calibri"/>
              <a:buAutoNum type="alphaUcPeriod"/>
            </a:pPr>
            <a:r>
              <a:rPr lang="en-US" altLang="ko-KR" sz="2300" dirty="0">
                <a:latin typeface="Calibri"/>
                <a:ea typeface="Calibri"/>
                <a:cs typeface="Calibri"/>
                <a:sym typeface="Calibri"/>
              </a:rPr>
              <a:t>Price went up</a:t>
            </a:r>
            <a:endParaRPr sz="2300" dirty="0">
              <a:latin typeface="Calibri"/>
              <a:ea typeface="Calibri"/>
              <a:cs typeface="Calibri"/>
              <a:sym typeface="Calibri"/>
            </a:endParaRPr>
          </a:p>
          <a:p>
            <a:pPr lvl="0" indent="-374650">
              <a:lnSpc>
                <a:spcPct val="200000"/>
              </a:lnSpc>
              <a:buClr>
                <a:srgbClr val="4A86E8"/>
              </a:buClr>
              <a:buSzPts val="2300"/>
              <a:buFont typeface="Calibri"/>
              <a:buAutoNum type="alphaUcPeriod"/>
            </a:pPr>
            <a:r>
              <a:rPr lang="en-US" sz="2300" dirty="0">
                <a:latin typeface="Calibri"/>
                <a:ea typeface="Calibri"/>
                <a:cs typeface="Calibri"/>
                <a:sym typeface="Calibri"/>
              </a:rPr>
              <a:t>Price went down</a:t>
            </a:r>
            <a:endParaRPr sz="2300" dirty="0">
              <a:latin typeface="Calibri"/>
              <a:ea typeface="Calibri"/>
              <a:cs typeface="Calibri"/>
              <a:sym typeface="Calibri"/>
            </a:endParaRPr>
          </a:p>
          <a:p>
            <a:pPr lvl="0" indent="-374650">
              <a:lnSpc>
                <a:spcPct val="200000"/>
              </a:lnSpc>
              <a:buClr>
                <a:srgbClr val="4A86E8"/>
              </a:buClr>
              <a:buSzPts val="2300"/>
              <a:buFont typeface="Calibri"/>
              <a:buAutoNum type="alphaUcPeriod"/>
            </a:pPr>
            <a:r>
              <a:rPr lang="en-US" sz="2300" dirty="0">
                <a:latin typeface="Calibri"/>
                <a:ea typeface="Calibri"/>
                <a:cs typeface="Calibri"/>
                <a:sym typeface="Calibri"/>
              </a:rPr>
              <a:t>Difference between Open and Close</a:t>
            </a:r>
          </a:p>
          <a:p>
            <a:pPr lvl="0" indent="-374650">
              <a:lnSpc>
                <a:spcPct val="200000"/>
              </a:lnSpc>
              <a:buClr>
                <a:srgbClr val="4A86E8"/>
              </a:buClr>
              <a:buSzPts val="2300"/>
              <a:buFont typeface="Calibri"/>
              <a:buAutoNum type="alphaUcPeriod"/>
            </a:pPr>
            <a:r>
              <a:rPr lang="en-US" altLang="ko-KR" sz="2300" dirty="0">
                <a:latin typeface="Calibri"/>
                <a:ea typeface="Calibri"/>
                <a:cs typeface="Calibri"/>
                <a:sym typeface="Calibri"/>
              </a:rPr>
              <a:t>Difference between High and Low</a:t>
            </a:r>
          </a:p>
        </p:txBody>
      </p:sp>
      <p:cxnSp>
        <p:nvCxnSpPr>
          <p:cNvPr id="63" name="Google Shape;63;p14"/>
          <p:cNvCxnSpPr/>
          <p:nvPr/>
        </p:nvCxnSpPr>
        <p:spPr>
          <a:xfrm flipH="1">
            <a:off x="2632100" y="-134300"/>
            <a:ext cx="13500" cy="537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5472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39415" y="279211"/>
            <a:ext cx="818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Price went up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331340" y="302986"/>
            <a:ext cx="174000" cy="5625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A9999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377662-1BD3-4819-AB2B-B3E935FE0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17115" cy="3416400"/>
          </a:xfrm>
        </p:spPr>
        <p:txBody>
          <a:bodyPr/>
          <a:lstStyle/>
          <a:p>
            <a:r>
              <a:rPr lang="en-US" altLang="ko" sz="2000" dirty="0">
                <a:solidFill>
                  <a:srgbClr val="66666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Choose companies that its Adjusted close of the current day is higher than its previous day’s. </a:t>
            </a:r>
          </a:p>
          <a:p>
            <a:endParaRPr lang="en-US" altLang="ko-KR" sz="2000" dirty="0">
              <a:solidFill>
                <a:srgbClr val="666666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If the number of company that we chose is more than 10, choose top 10 companies which have biggest difference.</a:t>
            </a:r>
          </a:p>
          <a:p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Spend all account to buy stocks of them.</a:t>
            </a:r>
          </a:p>
          <a:p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Hold the stocks only one day.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27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39415" y="279211"/>
            <a:ext cx="818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Price went down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331340" y="302986"/>
            <a:ext cx="174000" cy="5625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A9999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377662-1BD3-4819-AB2B-B3E935FE0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17115" cy="3416400"/>
          </a:xfrm>
        </p:spPr>
        <p:txBody>
          <a:bodyPr/>
          <a:lstStyle/>
          <a:p>
            <a:r>
              <a:rPr lang="en-US" altLang="ko" sz="2000" dirty="0">
                <a:solidFill>
                  <a:srgbClr val="66666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Choose companies that its Adjusted close of the current day is lower than its previous day’s. </a:t>
            </a:r>
          </a:p>
          <a:p>
            <a:endParaRPr lang="en-US" altLang="ko-KR" sz="2000" dirty="0">
              <a:solidFill>
                <a:srgbClr val="666666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If the number of company that we chose is more than 10, choose top 10 companies which have biggest difference.</a:t>
            </a:r>
          </a:p>
          <a:p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Spend all account to buy stocks of them.</a:t>
            </a:r>
          </a:p>
          <a:p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Hold the stocks only one day.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38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39415" y="279211"/>
            <a:ext cx="818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Small Difference between Open and Close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331340" y="302986"/>
            <a:ext cx="174000" cy="5625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A9999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377662-1BD3-4819-AB2B-B3E935FE0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77664"/>
            <a:ext cx="8517115" cy="3416400"/>
          </a:xfrm>
        </p:spPr>
        <p:txBody>
          <a:bodyPr/>
          <a:lstStyle/>
          <a:p>
            <a:r>
              <a:rPr lang="en-US" altLang="ko" sz="2000" dirty="0">
                <a:solidFill>
                  <a:srgbClr val="66666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Choose companies that has smallest difference between Open value and Close value.</a:t>
            </a:r>
            <a:br>
              <a:rPr lang="en-US" altLang="ko" sz="2000" dirty="0">
                <a:solidFill>
                  <a:srgbClr val="66666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</a:br>
            <a:endParaRPr lang="en-US" altLang="ko" sz="2000" dirty="0">
              <a:solidFill>
                <a:srgbClr val="666666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r>
              <a:rPr lang="en-US" altLang="ko" sz="2000" dirty="0">
                <a:solidFill>
                  <a:srgbClr val="66666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The difference value should be positive.</a:t>
            </a:r>
            <a:endParaRPr lang="en-US" altLang="ko-KR" sz="2000" dirty="0">
              <a:solidFill>
                <a:srgbClr val="666666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If the number of company that we chose is more than 10, choose top 10 companies which have smallest difference.</a:t>
            </a:r>
          </a:p>
          <a:p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Spend all account to buy stocks of them.</a:t>
            </a:r>
          </a:p>
          <a:p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Hold the stocks only one day.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78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39415" y="279211"/>
            <a:ext cx="818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Small Difference between </a:t>
            </a:r>
            <a:r>
              <a:rPr lang="en-US" altLang="ko" dirty="0">
                <a:solidFill>
                  <a:srgbClr val="66666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High</a:t>
            </a:r>
            <a:r>
              <a:rPr lang="en-US" altLang="ko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altLang="ko" dirty="0">
                <a:solidFill>
                  <a:srgbClr val="66666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Low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331340" y="302986"/>
            <a:ext cx="174000" cy="5625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A9999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377662-1BD3-4819-AB2B-B3E935FE0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1111"/>
            <a:ext cx="8517115" cy="3416400"/>
          </a:xfrm>
        </p:spPr>
        <p:txBody>
          <a:bodyPr/>
          <a:lstStyle/>
          <a:p>
            <a:r>
              <a:rPr lang="en-US" altLang="ko" sz="2000" dirty="0">
                <a:solidFill>
                  <a:srgbClr val="66666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Choose companies that has smallest difference between High value and Low value.</a:t>
            </a:r>
            <a:br>
              <a:rPr lang="en-US" altLang="ko" sz="2000" dirty="0">
                <a:solidFill>
                  <a:srgbClr val="66666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</a:br>
            <a:endParaRPr lang="en-US" altLang="ko" sz="2000" dirty="0">
              <a:solidFill>
                <a:srgbClr val="666666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r>
              <a:rPr lang="en-US" altLang="ko" sz="2000" dirty="0">
                <a:solidFill>
                  <a:srgbClr val="66666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The difference value should be positive.</a:t>
            </a:r>
            <a:endParaRPr lang="en-US" altLang="ko-KR" sz="2000" dirty="0">
              <a:solidFill>
                <a:srgbClr val="666666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If the number of company that we chose is more than 10, choose top 10 companies which have smallest difference.</a:t>
            </a:r>
          </a:p>
          <a:p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Spend all account to buy stocks of them.</a:t>
            </a:r>
          </a:p>
          <a:p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Hold the stocks only one day.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20550" y="620325"/>
            <a:ext cx="2424300" cy="3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>
          <a:xfrm>
            <a:off x="3248875" y="1054425"/>
            <a:ext cx="5590800" cy="35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74650">
              <a:lnSpc>
                <a:spcPct val="200000"/>
              </a:lnSpc>
              <a:buClr>
                <a:srgbClr val="4A86E8"/>
              </a:buClr>
              <a:buSzPts val="2300"/>
              <a:buFont typeface="Calibri"/>
              <a:buAutoNum type="alphaUcPeriod"/>
            </a:pPr>
            <a:r>
              <a:rPr lang="en-US" altLang="ko-KR" sz="2300" dirty="0">
                <a:latin typeface="Calibri"/>
                <a:ea typeface="Calibri"/>
                <a:cs typeface="Calibri"/>
                <a:sym typeface="Calibri"/>
              </a:rPr>
              <a:t>Brief description of the encoding used</a:t>
            </a:r>
            <a:endParaRPr sz="2300" dirty="0">
              <a:latin typeface="Calibri"/>
              <a:ea typeface="Calibri"/>
              <a:cs typeface="Calibri"/>
              <a:sym typeface="Calibri"/>
            </a:endParaRPr>
          </a:p>
          <a:p>
            <a:pPr lvl="0" indent="-374650">
              <a:lnSpc>
                <a:spcPct val="200000"/>
              </a:lnSpc>
              <a:buClr>
                <a:srgbClr val="4A86E8"/>
              </a:buClr>
              <a:buSzPts val="2300"/>
              <a:buFont typeface="Calibri"/>
              <a:buAutoNum type="alphaUcPeriod"/>
            </a:pPr>
            <a:r>
              <a:rPr lang="en-US" sz="2300" dirty="0">
                <a:latin typeface="Calibri"/>
                <a:ea typeface="Calibri"/>
                <a:cs typeface="Calibri"/>
                <a:sym typeface="Calibri"/>
              </a:rPr>
              <a:t>Key Visualization</a:t>
            </a:r>
            <a:endParaRPr sz="2300" dirty="0">
              <a:latin typeface="Calibri"/>
              <a:ea typeface="Calibri"/>
              <a:cs typeface="Calibri"/>
              <a:sym typeface="Calibri"/>
            </a:endParaRPr>
          </a:p>
          <a:p>
            <a:pPr lvl="0" indent="-374650">
              <a:lnSpc>
                <a:spcPct val="200000"/>
              </a:lnSpc>
              <a:buClr>
                <a:srgbClr val="4A86E8"/>
              </a:buClr>
              <a:buSzPts val="2300"/>
              <a:buFont typeface="Calibri"/>
              <a:buAutoNum type="alphaUcPeriod"/>
            </a:pPr>
            <a:r>
              <a:rPr lang="en-US" sz="2300" dirty="0">
                <a:latin typeface="Calibri"/>
                <a:ea typeface="Calibri"/>
                <a:cs typeface="Calibri"/>
                <a:sym typeface="Calibri"/>
              </a:rPr>
              <a:t>Interactions</a:t>
            </a:r>
          </a:p>
          <a:p>
            <a:pPr marL="457200" lvl="0" indent="-374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300"/>
              <a:buFont typeface="Calibri"/>
              <a:buAutoNum type="alphaUcPeriod"/>
            </a:pPr>
            <a:r>
              <a:rPr lang="en-US" sz="2300" dirty="0"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23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 flipH="1">
            <a:off x="2632100" y="-134300"/>
            <a:ext cx="13500" cy="537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603390" y="282566"/>
            <a:ext cx="818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Encoding – Position &amp; Color</a:t>
            </a:r>
            <a:endParaRPr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295315" y="306341"/>
            <a:ext cx="174000" cy="5625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A999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426F1-E89F-44D9-8576-8AB0DBF6A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814" y="3102993"/>
            <a:ext cx="2073048" cy="16812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6464B9-1588-4A8E-BE33-43ECED0D1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513" y="3102993"/>
            <a:ext cx="2272933" cy="173993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6EA594-B66C-4B2B-898D-C33EAC742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3814" y="1053627"/>
            <a:ext cx="2024821" cy="19719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E563B1-2EF1-4982-81FC-BBA0688A9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3575" y="1131488"/>
            <a:ext cx="2307871" cy="18161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39415" y="279211"/>
            <a:ext cx="818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Interactions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129618" y="776780"/>
            <a:ext cx="3833272" cy="1278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r>
              <a:rPr lang="en-US" altLang="ko" sz="21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 Zoom In &amp; Zoom Out</a:t>
            </a:r>
            <a:endParaRPr sz="21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21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B. </a:t>
            </a:r>
            <a:r>
              <a:rPr lang="en-US" altLang="ko" sz="21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Drag to move domain of data</a:t>
            </a:r>
            <a:endParaRPr sz="21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331340" y="302986"/>
            <a:ext cx="174000" cy="5625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A9999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569F563-2EAD-4EE6-A4FF-B34550C685B4}"/>
              </a:ext>
            </a:extLst>
          </p:cNvPr>
          <p:cNvGrpSpPr/>
          <p:nvPr/>
        </p:nvGrpSpPr>
        <p:grpSpPr>
          <a:xfrm>
            <a:off x="249679" y="1326001"/>
            <a:ext cx="8582671" cy="3683185"/>
            <a:chOff x="249679" y="1326001"/>
            <a:chExt cx="8582671" cy="368318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D8547F3-87C6-4CDF-9078-2E2C8CD84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9963" y="2671291"/>
              <a:ext cx="3792387" cy="233789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2C85B00-F692-4A96-B85F-C328761A7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679" y="1958060"/>
              <a:ext cx="4086796" cy="2457793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82B4C0D-ECE4-4B78-8B7B-C8379670F5A4}"/>
                </a:ext>
              </a:extLst>
            </p:cNvPr>
            <p:cNvSpPr/>
            <p:nvPr/>
          </p:nvSpPr>
          <p:spPr>
            <a:xfrm>
              <a:off x="6403589" y="3069618"/>
              <a:ext cx="1230406" cy="123040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  <a:alpha val="4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41E02F0-4EE9-4BAC-A815-4208DD3A8E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0412" y="4300024"/>
              <a:ext cx="4339262" cy="530912"/>
            </a:xfrm>
            <a:prstGeom prst="line">
              <a:avLst/>
            </a:prstGeom>
            <a:ln w="44450" cap="flat" cmpd="sng" algn="ctr">
              <a:solidFill>
                <a:schemeClr val="bg2">
                  <a:lumMod val="60000"/>
                  <a:lumOff val="40000"/>
                </a:schemeClr>
              </a:solidFill>
              <a:prstDash val="dash"/>
              <a:round/>
              <a:headEnd type="none" w="lg" len="lg"/>
              <a:tailEnd type="non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EB079AF-CC09-4D25-AC8D-2DC2E7C38E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51165" y="1416052"/>
              <a:ext cx="4008618" cy="1653566"/>
            </a:xfrm>
            <a:prstGeom prst="line">
              <a:avLst/>
            </a:prstGeom>
            <a:ln w="44450" cap="flat" cmpd="sng" algn="ctr">
              <a:solidFill>
                <a:schemeClr val="bg2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92C6A4A-0D5D-466E-B0F1-852D1CADD0CA}"/>
                </a:ext>
              </a:extLst>
            </p:cNvPr>
            <p:cNvSpPr/>
            <p:nvPr/>
          </p:nvSpPr>
          <p:spPr>
            <a:xfrm>
              <a:off x="870917" y="1326001"/>
              <a:ext cx="3487233" cy="348723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  <a:alpha val="27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240</Words>
  <Application>Microsoft Office PowerPoint</Application>
  <PresentationFormat>화면 슬라이드 쇼(16:9)</PresentationFormat>
  <Paragraphs>60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Calibri</vt:lpstr>
      <vt:lpstr>Simple Light</vt:lpstr>
      <vt:lpstr>Project6 : Simulation Dashboard</vt:lpstr>
      <vt:lpstr>PowerPoint 프레젠테이션</vt:lpstr>
      <vt:lpstr>Price went up</vt:lpstr>
      <vt:lpstr>Price went down</vt:lpstr>
      <vt:lpstr>Small Difference between Open and Close</vt:lpstr>
      <vt:lpstr>Small Difference between High and Low</vt:lpstr>
      <vt:lpstr>PowerPoint 프레젠테이션</vt:lpstr>
      <vt:lpstr>Encoding – Position &amp; Color</vt:lpstr>
      <vt:lpstr>Interactions</vt:lpstr>
      <vt:lpstr>Key Visualization – Line Chart (Status)</vt:lpstr>
      <vt:lpstr>Key Visualization – Candlestick chart (OHLC)</vt:lpstr>
      <vt:lpstr>Demo</vt:lpstr>
      <vt:lpstr>Questions/Comments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Military Formation</dc:title>
  <dc:creator>Donghee Kim</dc:creator>
  <cp:lastModifiedBy>권 태훈</cp:lastModifiedBy>
  <cp:revision>37</cp:revision>
  <dcterms:modified xsi:type="dcterms:W3CDTF">2019-11-06T12:27:27Z</dcterms:modified>
</cp:coreProperties>
</file>