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2" r:id="rId4"/>
    <p:sldId id="256" r:id="rId5"/>
    <p:sldId id="257" r:id="rId6"/>
    <p:sldId id="258" r:id="rId7"/>
    <p:sldId id="259" r:id="rId8"/>
    <p:sldId id="260" r:id="rId9"/>
    <p:sldId id="262" r:id="rId10"/>
    <p:sldId id="267" r:id="rId11"/>
    <p:sldId id="268" r:id="rId12"/>
    <p:sldId id="26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0091"/>
  </p:normalViewPr>
  <p:slideViewPr>
    <p:cSldViewPr snapToGrid="0" snapToObjects="1">
      <p:cViewPr>
        <p:scale>
          <a:sx n="80" d="100"/>
          <a:sy n="80" d="100"/>
        </p:scale>
        <p:origin x="23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7347-7A01-4844-829A-688785735078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345B-3852-3347-A81C-46DCFAB794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0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345B-3852-3347-A81C-46DCFAB794F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511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천이와 관찰 모델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예측과 업데이트 함수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f}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h})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매우 비선형일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 칼만 필터는 일부 형편없는 성능을 나타낼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평균과 공분산이 비선형 모델의 선형화로 인해 전달되었기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무향 칼만 필터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unscented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Kalman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filter, UKF)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평균 주변에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시그마 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(sigma point)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불리는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 포인트의 최소 집합을 얻기 위해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무향 변환으로 알려져 있는 결정론적인 샘플링 기술을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시그마 점들은 비선형 함수를 통해 전달되고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변환된 점들에 대해 평균과 공분산을 구하는 형태를 가진다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결과는 더 정확하게 평균과 공분산을 잡아내는 필터이다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몬테 카를로 샘플링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(Monte Carlo sampling)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예측 통계의 테일러 시리즈 확장을 통해 수정 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345B-3852-3347-A81C-46DCFAB794F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13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345B-3852-3347-A81C-46DCFAB794F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38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유체운동을 사용하는 필터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345B-3852-3347-A81C-46DCFAB794F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4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Ode </a:t>
            </a:r>
            <a:r>
              <a:rPr kumimoji="1" lang="ko-KR" altLang="en-US" dirty="0" smtClean="0"/>
              <a:t>전미분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Pde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편미분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345B-3852-3347-A81C-46DCFAB794F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65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77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7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5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6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8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7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69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4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065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34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E63C9-62DC-314A-ADB3-453A3F63FBDC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DDD1-588A-AB4D-BA97-0F7E5A3B3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6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52336" y="2919663"/>
            <a:ext cx="9144000" cy="1090863"/>
          </a:xfrm>
        </p:spPr>
        <p:txBody>
          <a:bodyPr>
            <a:normAutofit/>
          </a:bodyPr>
          <a:lstStyle/>
          <a:p>
            <a:r>
              <a:rPr kumimoji="1" lang="en-US" altLang="ko-KR" sz="3200" dirty="0" smtClean="0"/>
              <a:t>Nonlinear Filters: Beyond the </a:t>
            </a:r>
            <a:r>
              <a:rPr kumimoji="1" lang="en-US" altLang="ko-KR" sz="3200" dirty="0" err="1" smtClean="0"/>
              <a:t>Kalman</a:t>
            </a:r>
            <a:r>
              <a:rPr kumimoji="1" lang="en-US" altLang="ko-KR" sz="3200" dirty="0" smtClean="0"/>
              <a:t> Filter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456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UNSCENTED KALMAN FILTERS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/>
          <a:lstStyle/>
          <a:p>
            <a:pPr lvl="0"/>
            <a:r>
              <a:rPr kumimoji="1" lang="en-US" altLang="ko-KR" dirty="0" smtClean="0"/>
              <a:t>EKF</a:t>
            </a:r>
            <a:r>
              <a:rPr kumimoji="1" lang="ko-KR" altLang="en-US" dirty="0" smtClean="0"/>
              <a:t>는 비선형 방정식에 대한 물리적인 문제를 설명하는 간단한 선형 근사를 기반으로 한다면 </a:t>
            </a:r>
            <a:r>
              <a:rPr kumimoji="1" lang="en-US" altLang="ko-KR" dirty="0" smtClean="0"/>
              <a:t>UKF</a:t>
            </a:r>
            <a:r>
              <a:rPr kumimoji="1" lang="ko-KR" altLang="en-US" dirty="0" smtClean="0"/>
              <a:t>는 이 간단한 것을 사용하지 않는다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보다 정확한 근사를 사용하여 이론에 필요한 다차원 적분을 평가한다</a:t>
            </a:r>
            <a:endParaRPr kumimoji="1" lang="en-US" altLang="ko-KR" dirty="0" smtClean="0"/>
          </a:p>
          <a:p>
            <a:pPr lvl="0"/>
            <a:r>
              <a:rPr kumimoji="1" lang="ko-KR" altLang="en-US" dirty="0" smtClean="0"/>
              <a:t>이 근사는 무감각 변환</a:t>
            </a:r>
            <a:r>
              <a:rPr kumimoji="1" lang="en-US" altLang="ko-KR" dirty="0" smtClean="0"/>
              <a:t>(Unscented transformation)</a:t>
            </a:r>
            <a:r>
              <a:rPr kumimoji="1" lang="ko-KR" altLang="en-US" dirty="0" smtClean="0"/>
              <a:t>이 됨</a:t>
            </a:r>
            <a:endParaRPr kumimoji="1" lang="en-US" altLang="ko-KR" dirty="0" smtClean="0"/>
          </a:p>
          <a:p>
            <a:r>
              <a:rPr lang="ko-KR" altLang="en-US" dirty="0" smtClean="0"/>
              <a:t>다차원 수치 근사에 대해서는 </a:t>
            </a:r>
            <a:r>
              <a:rPr lang="en-US" altLang="ko-KR" dirty="0" smtClean="0"/>
              <a:t>Gauss-</a:t>
            </a:r>
            <a:r>
              <a:rPr lang="en-US" altLang="ko-KR" dirty="0" err="1" smtClean="0"/>
              <a:t>Hermite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구적법과 유사하다</a:t>
            </a:r>
            <a:endParaRPr lang="en-US" altLang="ko-KR" dirty="0" smtClean="0"/>
          </a:p>
          <a:p>
            <a:r>
              <a:rPr lang="en-US" altLang="ko-KR" dirty="0" smtClean="0"/>
              <a:t>UKF</a:t>
            </a:r>
            <a:r>
              <a:rPr lang="ko-KR" altLang="en-US" dirty="0" smtClean="0"/>
              <a:t>는 상태벡터의 확률 밀도가 가우시안 인것으로 가정</a:t>
            </a:r>
            <a:endParaRPr lang="en-US" altLang="ko-KR" dirty="0" smtClean="0"/>
          </a:p>
          <a:p>
            <a:r>
              <a:rPr lang="ko-KR" altLang="en-US" dirty="0" smtClean="0"/>
              <a:t>이 밀도는 필요한 다차원 적분을 근사화 하기 이해 주의 깊게 선택된 점의 수에서 샘플링 된다</a:t>
            </a:r>
            <a:r>
              <a:rPr lang="en-US" altLang="ko-KR" dirty="0" smtClean="0"/>
              <a:t> </a:t>
            </a:r>
          </a:p>
          <a:p>
            <a:endParaRPr kumimoji="1" lang="en-US" altLang="ko-KR" dirty="0" smtClean="0"/>
          </a:p>
          <a:p>
            <a:pPr lvl="0"/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08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r>
              <a:rPr lang="en-US" altLang="ko-KR" dirty="0" err="1" smtClean="0"/>
              <a:t>Crassidis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dirty="0"/>
              <a:t>Markley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UKF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en-US" altLang="ko-KR" dirty="0" smtClean="0"/>
              <a:t>EKF </a:t>
            </a:r>
            <a:r>
              <a:rPr lang="ko-KR" altLang="en-US" dirty="0" smtClean="0"/>
              <a:t>보다 훨씬 우월한 응용이라 함</a:t>
            </a:r>
            <a:endParaRPr lang="en-US" altLang="ko-KR" dirty="0" smtClean="0"/>
          </a:p>
          <a:p>
            <a:r>
              <a:rPr kumimoji="1" lang="en-US" altLang="ko-KR" dirty="0" smtClean="0"/>
              <a:t>EKF</a:t>
            </a:r>
            <a:r>
              <a:rPr kumimoji="1" lang="ko-KR" altLang="en-US" dirty="0" smtClean="0"/>
              <a:t>가 사용하는 선형 근사법은 일부 비병원성의</a:t>
            </a:r>
            <a:r>
              <a:rPr kumimoji="1" lang="en-US" altLang="ko-KR" dirty="0" smtClean="0"/>
              <a:t>?(non-pathological) </a:t>
            </a:r>
            <a:r>
              <a:rPr kumimoji="1" lang="ko-KR" altLang="en-US" dirty="0" smtClean="0"/>
              <a:t>비선형 함수에 나쁜 영향을 끼칠 수도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EKF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f(x)</a:t>
            </a:r>
            <a:r>
              <a:rPr kumimoji="1" lang="ko-KR" altLang="en-US" dirty="0" smtClean="0"/>
              <a:t>의 값을 </a:t>
            </a:r>
            <a:r>
              <a:rPr lang="en-US" altLang="ko-KR" dirty="0" smtClean="0">
                <a:latin typeface="tms" charset="0"/>
              </a:rPr>
              <a:t>E[f(x)] = f(E(x))</a:t>
            </a:r>
            <a:r>
              <a:rPr lang="ko-KR" altLang="en-US" dirty="0" smtClean="0">
                <a:latin typeface="tms" charset="0"/>
              </a:rPr>
              <a:t> 로</a:t>
            </a:r>
            <a:r>
              <a:rPr kumimoji="1" lang="ko-KR" altLang="en-US" dirty="0" smtClean="0"/>
              <a:t> 근사하는데 비선형에서는 정확하지 않고 또 그런 경우 매우 근사치가 될 수 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..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515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kumimoji="1" lang="en-US" altLang="ko-KR" sz="3600" dirty="0" smtClean="0"/>
              <a:t>PARTICLE FILTERS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8780"/>
            <a:ext cx="10515600" cy="5118183"/>
          </a:xfrm>
        </p:spPr>
        <p:txBody>
          <a:bodyPr/>
          <a:lstStyle/>
          <a:p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년 전 발표 된 새로운 필터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하나 또는 두개의 </a:t>
            </a:r>
            <a:r>
              <a:rPr kumimoji="1" lang="en-US" altLang="ko-KR" dirty="0" err="1" smtClean="0"/>
              <a:t>Matlab</a:t>
            </a:r>
            <a:r>
              <a:rPr kumimoji="1" lang="ko-KR" altLang="en-US" dirty="0" smtClean="0"/>
              <a:t>에서 꽤 좋은 </a:t>
            </a:r>
            <a:r>
              <a:rPr kumimoji="1" lang="en-US" altLang="ko-KR" dirty="0" smtClean="0"/>
              <a:t>PFs</a:t>
            </a:r>
            <a:r>
              <a:rPr kumimoji="1" lang="ko-KR" altLang="en-US" dirty="0" smtClean="0"/>
              <a:t>를 코딩할 수 있음</a:t>
            </a:r>
            <a:endParaRPr kumimoji="1" lang="en-US" altLang="ko-KR" dirty="0" smtClean="0"/>
          </a:p>
          <a:p>
            <a:r>
              <a:rPr kumimoji="1" lang="ko-KR" altLang="en-US" dirty="0" smtClean="0"/>
              <a:t>확률적 미적분이나  </a:t>
            </a:r>
            <a:r>
              <a:rPr lang="ko-KR" altLang="ko-KR" dirty="0"/>
              <a:t>미적분이나</a:t>
            </a:r>
            <a:r>
              <a:rPr lang="en-US" altLang="ko-KR" dirty="0"/>
              <a:t> Fokker-Planck </a:t>
            </a:r>
            <a:r>
              <a:rPr lang="ko-KR" altLang="ko-KR" dirty="0"/>
              <a:t>방정식</a:t>
            </a:r>
            <a:r>
              <a:rPr lang="en-US" altLang="ko-KR" dirty="0"/>
              <a:t> (FPE) </a:t>
            </a:r>
            <a:r>
              <a:rPr lang="ko-KR" altLang="ko-KR" dirty="0"/>
              <a:t>또는 편미분 방정식</a:t>
            </a:r>
            <a:r>
              <a:rPr lang="en-US" altLang="ko-KR" dirty="0"/>
              <a:t> (PDEs)</a:t>
            </a:r>
            <a:r>
              <a:rPr lang="ko-KR" altLang="ko-KR" dirty="0"/>
              <a:t>을 푸는 데 유용한 공상 수치 </a:t>
            </a:r>
            <a:r>
              <a:rPr lang="ko-KR" altLang="ko-KR" dirty="0" smtClean="0"/>
              <a:t>방법</a:t>
            </a:r>
            <a:r>
              <a:rPr lang="ko-KR" altLang="en-US" dirty="0" smtClean="0"/>
              <a:t>을 알 필요가 없음</a:t>
            </a:r>
            <a:endParaRPr lang="en-US" altLang="ko-KR" dirty="0" smtClean="0"/>
          </a:p>
          <a:p>
            <a:r>
              <a:rPr lang="en-US" altLang="ko-KR" dirty="0"/>
              <a:t>PF</a:t>
            </a:r>
            <a:r>
              <a:rPr lang="ko-KR" altLang="ko-KR" dirty="0"/>
              <a:t>는 측정 조건에 따라 조정 된 상태 벡터의 완전한 비 가우스 확률 밀도를 </a:t>
            </a:r>
            <a:r>
              <a:rPr lang="ko-KR" altLang="ko-KR" dirty="0" smtClean="0"/>
              <a:t>근사화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ko-KR" altLang="ko-KR" dirty="0"/>
              <a:t>다차원 적분은</a:t>
            </a:r>
            <a:r>
              <a:rPr lang="en-US" altLang="ko-KR" dirty="0"/>
              <a:t> PF</a:t>
            </a:r>
            <a:r>
              <a:rPr lang="ko-KR" altLang="ko-KR" dirty="0"/>
              <a:t>의 특징 인</a:t>
            </a:r>
            <a:r>
              <a:rPr lang="en-US" altLang="ko-KR" dirty="0"/>
              <a:t> Monte Carlo </a:t>
            </a:r>
            <a:r>
              <a:rPr lang="ko-KR" altLang="ko-KR" dirty="0"/>
              <a:t>샘플링을 사용하여 </a:t>
            </a:r>
            <a:r>
              <a:rPr lang="ko-KR" altLang="ko-KR" dirty="0" smtClean="0"/>
              <a:t>근사화</a:t>
            </a:r>
            <a:r>
              <a:rPr lang="ko-KR" altLang="en-US" dirty="0" smtClean="0"/>
              <a:t>된다</a:t>
            </a:r>
            <a:endParaRPr lang="en-US" altLang="ko-KR" dirty="0" smtClean="0"/>
          </a:p>
          <a:p>
            <a:r>
              <a:rPr lang="en-US" altLang="ko-KR" dirty="0"/>
              <a:t>PF</a:t>
            </a:r>
            <a:r>
              <a:rPr lang="ko-KR" altLang="ko-KR" dirty="0"/>
              <a:t>는 측정 조건에 따라 조정 된 상태 벡터의 완전한 비 가우스 확률 밀도를 근사화</a:t>
            </a:r>
            <a:r>
              <a:rPr lang="ko-KR" altLang="ko-KR" dirty="0" smtClean="0">
                <a:effectLst/>
              </a:rPr>
              <a:t>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61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/>
          <a:lstStyle/>
          <a:p>
            <a:r>
              <a:rPr kumimoji="1" lang="ko-KR" altLang="en-US" dirty="0" smtClean="0"/>
              <a:t>거의 모든 성공적인 </a:t>
            </a:r>
            <a:r>
              <a:rPr kumimoji="1" lang="en-US" altLang="ko-KR" dirty="0" smtClean="0"/>
              <a:t>PF</a:t>
            </a:r>
            <a:r>
              <a:rPr kumimoji="1" lang="ko-KR" altLang="en-US" dirty="0" smtClean="0"/>
              <a:t>에서 제안밀도는 </a:t>
            </a:r>
            <a:r>
              <a:rPr kumimoji="1" lang="en-US" altLang="ko-KR" dirty="0" smtClean="0"/>
              <a:t>EKF </a:t>
            </a:r>
            <a:r>
              <a:rPr kumimoji="1" lang="ko-KR" altLang="en-US" dirty="0" smtClean="0"/>
              <a:t>또는 </a:t>
            </a:r>
            <a:r>
              <a:rPr kumimoji="1" lang="en-US" altLang="ko-KR" dirty="0" smtClean="0"/>
              <a:t>UKF</a:t>
            </a:r>
            <a:r>
              <a:rPr kumimoji="1" lang="ko-KR" altLang="en-US" dirty="0" smtClean="0"/>
              <a:t>에서 얻은 가우시안 밀도이다</a:t>
            </a:r>
            <a:endParaRPr kumimoji="1" lang="en-US" altLang="ko-KR" dirty="0" smtClean="0"/>
          </a:p>
          <a:p>
            <a:r>
              <a:rPr lang="ko-KR" altLang="ko-KR" dirty="0"/>
              <a:t>문제가</a:t>
            </a:r>
            <a:r>
              <a:rPr lang="en-US" altLang="ko-KR" dirty="0"/>
              <a:t> "</a:t>
            </a:r>
            <a:r>
              <a:rPr lang="ko-KR" altLang="ko-KR" dirty="0"/>
              <a:t>훌륭하다</a:t>
            </a:r>
            <a:r>
              <a:rPr lang="en-US" altLang="ko-KR" dirty="0"/>
              <a:t>"</a:t>
            </a:r>
            <a:r>
              <a:rPr lang="ko-KR" altLang="ko-KR" dirty="0"/>
              <a:t>면</a:t>
            </a:r>
            <a:r>
              <a:rPr lang="en-US" altLang="ko-KR" dirty="0"/>
              <a:t> EKF </a:t>
            </a:r>
            <a:r>
              <a:rPr lang="ko-KR" altLang="ko-KR" dirty="0"/>
              <a:t>또는</a:t>
            </a:r>
            <a:r>
              <a:rPr lang="en-US" altLang="ko-KR" dirty="0"/>
              <a:t> UKF</a:t>
            </a:r>
            <a:r>
              <a:rPr lang="ko-KR" altLang="ko-KR" dirty="0"/>
              <a:t>는 몬테카를로 샘플을 중요한 볼륨에 집중시킬 수 있도록 충분히 정확한 가우스 제안 밀도를 </a:t>
            </a:r>
            <a:r>
              <a:rPr lang="ko-KR" altLang="ko-KR" dirty="0" smtClean="0"/>
              <a:t>산출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ko-KR" altLang="ko-KR" dirty="0" smtClean="0"/>
              <a:t>제안 </a:t>
            </a:r>
            <a:r>
              <a:rPr lang="ko-KR" altLang="ko-KR" dirty="0"/>
              <a:t>밀도가 </a:t>
            </a:r>
            <a:r>
              <a:rPr lang="ko-KR" altLang="ko-KR" dirty="0" smtClean="0"/>
              <a:t>낮으면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ko-KR" dirty="0"/>
              <a:t>예</a:t>
            </a:r>
            <a:r>
              <a:rPr lang="en-US" altLang="ko-KR" dirty="0"/>
              <a:t> : EKF </a:t>
            </a:r>
            <a:r>
              <a:rPr lang="ko-KR" altLang="ko-KR" dirty="0"/>
              <a:t>또는</a:t>
            </a:r>
            <a:r>
              <a:rPr lang="en-US" altLang="ko-KR" dirty="0"/>
              <a:t> UKF </a:t>
            </a:r>
            <a:r>
              <a:rPr lang="ko-KR" altLang="ko-KR" dirty="0"/>
              <a:t>발산 때문에</a:t>
            </a:r>
            <a:r>
              <a:rPr lang="en-US" altLang="ko-KR" dirty="0"/>
              <a:t>) </a:t>
            </a:r>
            <a:r>
              <a:rPr lang="ko-KR" altLang="ko-KR" dirty="0"/>
              <a:t>몬테카를로 샘플은 주 공간에서 관련 볼륨에 집중되지 않기 때문에 대부분 </a:t>
            </a:r>
            <a:r>
              <a:rPr lang="ko-KR" altLang="en-US" dirty="0" smtClean="0"/>
              <a:t>낭비된다</a:t>
            </a:r>
            <a:endParaRPr lang="en-US" altLang="ko-KR" dirty="0" smtClean="0"/>
          </a:p>
          <a:p>
            <a:r>
              <a:rPr lang="ko-KR" altLang="ko-KR" dirty="0"/>
              <a:t>낮은 차원의 문제에서 이것은 중요한 문제는 아니지만 높은 차원의 문제에서 대다수의 입자는 주 공간에서 부적절한 양으로 샘플링 될 수 </a:t>
            </a:r>
            <a:r>
              <a:rPr lang="ko-KR" altLang="en-US" dirty="0" smtClean="0"/>
              <a:t>있다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50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EXACT NONLINEAR FILTERS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6695"/>
            <a:ext cx="10515600" cy="5150268"/>
          </a:xfrm>
        </p:spPr>
        <p:txBody>
          <a:bodyPr/>
          <a:lstStyle/>
          <a:p>
            <a:r>
              <a:rPr lang="ko-KR" altLang="ko-KR" dirty="0"/>
              <a:t>이론적으로 비선형 필터링 </a:t>
            </a:r>
            <a:r>
              <a:rPr lang="ko-KR" altLang="ko-KR" dirty="0" smtClean="0"/>
              <a:t>문제를 </a:t>
            </a:r>
            <a:r>
              <a:rPr lang="ko-KR" altLang="ko-KR" dirty="0"/>
              <a:t>해결하기 위해서는</a:t>
            </a:r>
            <a:r>
              <a:rPr lang="en-US" altLang="ko-KR" dirty="0"/>
              <a:t> FPE</a:t>
            </a:r>
            <a:r>
              <a:rPr lang="ko-KR" altLang="ko-KR" dirty="0"/>
              <a:t>의 솔루션이 </a:t>
            </a:r>
            <a:r>
              <a:rPr lang="ko-KR" altLang="ko-KR" dirty="0" smtClean="0"/>
              <a:t>필</a:t>
            </a:r>
            <a:r>
              <a:rPr lang="ko-KR" altLang="en-US" dirty="0" smtClean="0"/>
              <a:t>요</a:t>
            </a:r>
            <a:endParaRPr lang="en-US" altLang="ko-KR" dirty="0" smtClean="0"/>
          </a:p>
          <a:p>
            <a:r>
              <a:rPr lang="en-US" altLang="ko-KR" dirty="0" smtClean="0"/>
              <a:t>FPE</a:t>
            </a:r>
            <a:r>
              <a:rPr lang="ko-KR" altLang="ko-KR" dirty="0"/>
              <a:t>는 측정에 따라 상태 벡터의 확률 밀도의 진화를 설명하는</a:t>
            </a:r>
            <a:r>
              <a:rPr lang="en-US" altLang="ko-KR" dirty="0"/>
              <a:t> PDE</a:t>
            </a:r>
            <a:r>
              <a:rPr lang="ko-KR" altLang="ko-KR" dirty="0" smtClean="0">
                <a:effectLst/>
              </a:rPr>
              <a:t> </a:t>
            </a:r>
            <a:endParaRPr lang="en-US" altLang="ko-KR" dirty="0" smtClean="0">
              <a:effectLst/>
            </a:endParaRPr>
          </a:p>
          <a:p>
            <a:r>
              <a:rPr lang="ko-KR" altLang="en-US" dirty="0" smtClean="0"/>
              <a:t>우리는 </a:t>
            </a:r>
            <a:r>
              <a:rPr lang="ko-KR" altLang="ko-KR" dirty="0" smtClean="0"/>
              <a:t>실시간으로 </a:t>
            </a:r>
            <a:r>
              <a:rPr lang="ko-KR" altLang="ko-KR" dirty="0"/>
              <a:t>고차원</a:t>
            </a:r>
            <a:r>
              <a:rPr lang="en-US" altLang="ko-KR" dirty="0"/>
              <a:t> PDE</a:t>
            </a:r>
            <a:r>
              <a:rPr lang="ko-KR" altLang="ko-KR" dirty="0"/>
              <a:t>를 해결하지 </a:t>
            </a:r>
            <a:r>
              <a:rPr lang="ko-KR" altLang="ko-KR" dirty="0" smtClean="0"/>
              <a:t>않으려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ko-KR" dirty="0" smtClean="0"/>
              <a:t>대조적으로</a:t>
            </a:r>
            <a:r>
              <a:rPr lang="en-US" altLang="ko-KR" dirty="0"/>
              <a:t>, </a:t>
            </a:r>
            <a:r>
              <a:rPr lang="ko-KR" altLang="ko-KR" dirty="0"/>
              <a:t>엔지니어들은 수십 년 동안 수치 근사법을 사용하여 실시간으로</a:t>
            </a:r>
            <a:r>
              <a:rPr lang="en-US" altLang="ko-KR" dirty="0"/>
              <a:t> ODE</a:t>
            </a:r>
            <a:r>
              <a:rPr lang="ko-KR" altLang="ko-KR" dirty="0"/>
              <a:t>를 </a:t>
            </a:r>
            <a:r>
              <a:rPr lang="ko-KR" altLang="en-US" dirty="0" smtClean="0"/>
              <a:t>해결 해 왔다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ko-KR" altLang="ko-KR" dirty="0"/>
              <a:t>정확한</a:t>
            </a:r>
            <a:r>
              <a:rPr lang="en-US" altLang="ko-KR" dirty="0"/>
              <a:t>"</a:t>
            </a:r>
            <a:r>
              <a:rPr lang="ko-KR" altLang="ko-KR" dirty="0"/>
              <a:t>비선형 필터의 핵심 아이디어는</a:t>
            </a:r>
            <a:r>
              <a:rPr lang="en-US" altLang="ko-KR" dirty="0"/>
              <a:t> PDE</a:t>
            </a:r>
            <a:r>
              <a:rPr lang="ko-KR" altLang="ko-KR" dirty="0"/>
              <a:t>를</a:t>
            </a:r>
            <a:r>
              <a:rPr lang="en-US" altLang="ko-KR" dirty="0"/>
              <a:t> ODE </a:t>
            </a:r>
            <a:r>
              <a:rPr lang="ko-KR" altLang="ko-KR" dirty="0" smtClean="0"/>
              <a:t>시스</a:t>
            </a:r>
            <a:r>
              <a:rPr lang="ko-KR" altLang="en-US" dirty="0" smtClean="0"/>
              <a:t>템으로 정확하게 변환하는 것</a:t>
            </a:r>
            <a:endParaRPr lang="en-US" altLang="ko-KR" dirty="0" smtClean="0"/>
          </a:p>
          <a:p>
            <a:r>
              <a:rPr kumimoji="1" lang="ko-KR" altLang="en-US" dirty="0" smtClean="0"/>
              <a:t>칼만필터는 이것의 한 예이며 여러가지 설명이 있음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수많은 </a:t>
            </a:r>
            <a:r>
              <a:rPr kumimoji="1" lang="en-US" altLang="ko-KR" dirty="0" smtClean="0"/>
              <a:t>references..)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9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>
            <a:normAutofit lnSpcReduction="10000"/>
          </a:bodyPr>
          <a:lstStyle/>
          <a:p>
            <a:r>
              <a:rPr lang="ko-KR" altLang="ko-KR" dirty="0"/>
              <a:t>실시간으로</a:t>
            </a:r>
            <a:r>
              <a:rPr lang="en-US" altLang="ko-KR" dirty="0"/>
              <a:t> PDE</a:t>
            </a:r>
            <a:r>
              <a:rPr lang="ko-KR" altLang="ko-KR" dirty="0"/>
              <a:t>를 </a:t>
            </a:r>
            <a:r>
              <a:rPr lang="ko-KR" altLang="ko-KR" dirty="0" smtClean="0"/>
              <a:t>해결하지</a:t>
            </a:r>
            <a:r>
              <a:rPr lang="ko-KR" altLang="en-US" dirty="0" smtClean="0"/>
              <a:t> 못하는 필터는 </a:t>
            </a:r>
            <a:r>
              <a:rPr lang="ko-KR" altLang="ko-KR" dirty="0" smtClean="0"/>
              <a:t>자체의 </a:t>
            </a:r>
            <a:r>
              <a:rPr lang="ko-KR" altLang="ko-KR" dirty="0"/>
              <a:t>상태 벡터가 고정 된 </a:t>
            </a:r>
            <a:r>
              <a:rPr lang="ko-KR" altLang="en-US" dirty="0" smtClean="0"/>
              <a:t>수치</a:t>
            </a:r>
            <a:r>
              <a:rPr lang="ko-KR" altLang="ko-KR" dirty="0" smtClean="0"/>
              <a:t>를 </a:t>
            </a:r>
            <a:r>
              <a:rPr lang="ko-KR" altLang="ko-KR" dirty="0"/>
              <a:t>가지므로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ko-KR" dirty="0" smtClean="0"/>
              <a:t>더 </a:t>
            </a:r>
            <a:r>
              <a:rPr lang="ko-KR" altLang="ko-KR" dirty="0"/>
              <a:t>많은 측정 값이 수집 될 </a:t>
            </a:r>
            <a:r>
              <a:rPr lang="ko-KR" altLang="ko-KR" dirty="0" smtClean="0"/>
              <a:t>때</a:t>
            </a:r>
            <a:r>
              <a:rPr lang="ko-KR" altLang="en-US" dirty="0" smtClean="0"/>
              <a:t>도 커지지 않음</a:t>
            </a:r>
            <a:r>
              <a:rPr lang="en-US" altLang="ko-KR" dirty="0" smtClean="0"/>
              <a:t>) </a:t>
            </a:r>
            <a:r>
              <a:rPr lang="en-US" altLang="ko-KR" dirty="0"/>
              <a:t>"</a:t>
            </a:r>
            <a:r>
              <a:rPr lang="ko-KR" altLang="ko-KR" dirty="0"/>
              <a:t>정확한 유한 차원 필터</a:t>
            </a:r>
            <a:r>
              <a:rPr lang="en-US" altLang="ko-KR" dirty="0"/>
              <a:t>"</a:t>
            </a:r>
            <a:r>
              <a:rPr lang="ko-KR" altLang="ko-KR" dirty="0" smtClean="0"/>
              <a:t>라고도</a:t>
            </a:r>
            <a:r>
              <a:rPr lang="ko-KR" altLang="en-US" dirty="0" smtClean="0"/>
              <a:t> 한다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칼만필터의 차원 </a:t>
            </a:r>
            <a:r>
              <a:rPr lang="en-US" altLang="ko-KR" dirty="0" smtClean="0"/>
              <a:t>M </a:t>
            </a:r>
            <a:r>
              <a:rPr lang="en-US" altLang="ko-KR" dirty="0"/>
              <a:t>= d + d (d + 1) /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ko-KR" altLang="ko-KR" dirty="0" smtClean="0"/>
              <a:t> 차원</a:t>
            </a:r>
            <a:r>
              <a:rPr lang="en-US" altLang="ko-KR" dirty="0" smtClean="0"/>
              <a:t> d</a:t>
            </a:r>
            <a:r>
              <a:rPr lang="ko-KR" altLang="ko-KR" dirty="0" smtClean="0"/>
              <a:t>의 상태 벡터를 추정하기 위해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ko-KR" dirty="0" smtClean="0"/>
              <a:t>칼만 </a:t>
            </a:r>
            <a:r>
              <a:rPr lang="ko-KR" altLang="ko-KR" dirty="0"/>
              <a:t>필터는 </a:t>
            </a:r>
            <a:r>
              <a:rPr lang="ko-KR" altLang="en-US" dirty="0" smtClean="0"/>
              <a:t>평균 벡터와 대칭 공분산 행렬을 기억해야 한다 </a:t>
            </a:r>
            <a:r>
              <a:rPr lang="en-US" altLang="ko-KR" dirty="0" smtClean="0"/>
              <a:t>(</a:t>
            </a:r>
            <a:r>
              <a:rPr lang="ko-KR" altLang="ko-KR" dirty="0" smtClean="0"/>
              <a:t>다른</a:t>
            </a:r>
            <a:r>
              <a:rPr lang="en-US" altLang="ko-KR" dirty="0" smtClean="0"/>
              <a:t> </a:t>
            </a:r>
            <a:r>
              <a:rPr lang="en-US" altLang="ko-KR" dirty="0"/>
              <a:t>d (d + 1) /</a:t>
            </a:r>
            <a:r>
              <a:rPr lang="en-US" altLang="ko-KR" dirty="0" smtClean="0"/>
              <a:t>2</a:t>
            </a:r>
            <a:r>
              <a:rPr lang="ko-KR" altLang="en-US" dirty="0" smtClean="0"/>
              <a:t> 또한 기억해야 하는</a:t>
            </a:r>
            <a:r>
              <a:rPr lang="en-US" altLang="ko-KR" dirty="0" smtClean="0"/>
              <a:t>)</a:t>
            </a:r>
          </a:p>
          <a:p>
            <a:r>
              <a:rPr lang="ko-KR" altLang="ko-KR" dirty="0"/>
              <a:t>여기 칼만 필터의 차원</a:t>
            </a:r>
            <a:r>
              <a:rPr lang="en-US" altLang="ko-KR" dirty="0"/>
              <a:t>M</a:t>
            </a:r>
            <a:r>
              <a:rPr lang="ko-KR" altLang="ko-KR" dirty="0"/>
              <a:t>은 고정되고 유한이며</a:t>
            </a:r>
            <a:r>
              <a:rPr lang="en-US" altLang="ko-KR" dirty="0"/>
              <a:t>, </a:t>
            </a:r>
            <a:r>
              <a:rPr lang="ko-KR" altLang="ko-KR" dirty="0"/>
              <a:t>모든 측정에 컨디셔닝 된 상태 벡터의 가우시안 분포를 정확히 </a:t>
            </a:r>
            <a:r>
              <a:rPr lang="ko-KR" altLang="ko-KR" dirty="0" smtClean="0"/>
              <a:t>나타</a:t>
            </a:r>
            <a:r>
              <a:rPr lang="ko-KR" altLang="en-US" dirty="0" smtClean="0"/>
              <a:t>낸다</a:t>
            </a:r>
            <a:endParaRPr lang="en-US" altLang="ko-KR" dirty="0" smtClean="0"/>
          </a:p>
          <a:p>
            <a:r>
              <a:rPr kumimoji="1" lang="en-US" altLang="ko-KR" dirty="0" smtClean="0"/>
              <a:t>Miracle</a:t>
            </a:r>
          </a:p>
          <a:p>
            <a:r>
              <a:rPr lang="ko-KR" altLang="ko-KR" dirty="0"/>
              <a:t>측정 횟수는 시간이 지남에 따라 증가하지만 정확한 필터의 크기는 고정되어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r>
              <a:rPr lang="ko-KR" altLang="ko-KR" dirty="0"/>
              <a:t>선형 시스템이 드문 경우처럼</a:t>
            </a:r>
            <a:r>
              <a:rPr lang="en-US" altLang="ko-KR" dirty="0"/>
              <a:t> (</a:t>
            </a:r>
            <a:r>
              <a:rPr lang="ko-KR" altLang="ko-KR" dirty="0"/>
              <a:t>텍스트 북을 제외하고</a:t>
            </a:r>
            <a:r>
              <a:rPr lang="en-US" altLang="ko-KR" dirty="0"/>
              <a:t>) </a:t>
            </a:r>
            <a:r>
              <a:rPr lang="ko-KR" altLang="ko-KR" dirty="0"/>
              <a:t>직관적으로 </a:t>
            </a:r>
            <a:r>
              <a:rPr lang="ko-KR" altLang="en-US" dirty="0" smtClean="0"/>
              <a:t>이러한 기</a:t>
            </a:r>
            <a:r>
              <a:rPr lang="ko-KR" altLang="ko-KR" dirty="0" smtClean="0"/>
              <a:t>적은</a:t>
            </a:r>
            <a:r>
              <a:rPr lang="ko-KR" altLang="en-US" dirty="0" smtClean="0"/>
              <a:t> 드물다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269959"/>
          </a:xfrm>
        </p:spPr>
        <p:txBody>
          <a:bodyPr>
            <a:normAutofit fontScale="90000"/>
          </a:bodyPr>
          <a:lstStyle/>
          <a:p>
            <a:r>
              <a:rPr kumimoji="1" lang="en-US" altLang="ko-KR" sz="3200" dirty="0" err="1" smtClean="0"/>
              <a:t>Kalman</a:t>
            </a:r>
            <a:r>
              <a:rPr kumimoji="1" lang="en-US" altLang="ko-KR" sz="3200" dirty="0" smtClean="0"/>
              <a:t> Filter </a:t>
            </a:r>
            <a:r>
              <a:rPr kumimoji="1" lang="ko-KR" altLang="en-US" sz="3200" dirty="0" smtClean="0"/>
              <a:t>정확도가 떨어지는 때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2947"/>
            <a:ext cx="10515600" cy="5054016"/>
          </a:xfrm>
        </p:spPr>
        <p:txBody>
          <a:bodyPr/>
          <a:lstStyle/>
          <a:p>
            <a:r>
              <a:rPr kumimoji="1" lang="en-US" altLang="ko-KR" dirty="0" smtClean="0"/>
              <a:t>Nonlinearities in </a:t>
            </a:r>
            <a:r>
              <a:rPr kumimoji="1" lang="en-US" altLang="ko-KR" dirty="0" err="1" smtClean="0"/>
              <a:t>quations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물리적 시스템을 설명하는 방정식의 비선형성</a:t>
            </a:r>
            <a:endParaRPr kumimoji="1" lang="en-US" altLang="ko-KR" dirty="0" smtClean="0"/>
          </a:p>
          <a:p>
            <a:r>
              <a:rPr kumimoji="1" lang="en-US" altLang="ko-KR" dirty="0" smtClean="0"/>
              <a:t>Ill-conditioning of the covariance matrix</a:t>
            </a:r>
            <a:br>
              <a:rPr kumimoji="1" lang="en-US" altLang="ko-KR" dirty="0" smtClean="0"/>
            </a:br>
            <a:r>
              <a:rPr kumimoji="1" lang="ko-KR" altLang="en-US" dirty="0" smtClean="0"/>
              <a:t>공분산 행렬</a:t>
            </a:r>
            <a:endParaRPr kumimoji="1" lang="en-US" altLang="ko-KR" dirty="0" smtClean="0"/>
          </a:p>
          <a:p>
            <a:r>
              <a:rPr kumimoji="1" lang="ko-KR" altLang="en-US" dirty="0" smtClean="0"/>
              <a:t>근본적인 물리적 문제의 부정확 하거나 불안전한 모델들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KF </a:t>
            </a:r>
            <a:r>
              <a:rPr kumimoji="1" lang="ko-KR" altLang="en-US" dirty="0" smtClean="0"/>
              <a:t>실제 응용할때 </a:t>
            </a:r>
            <a:r>
              <a:rPr kumimoji="1" lang="en-US" altLang="ko-KR" dirty="0" smtClean="0"/>
              <a:t>system &gt; non linear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/ noise &gt; non Gaussian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인 경우가 많다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Fig1 Fig2 Table1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10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r>
              <a:rPr kumimoji="1" lang="en-US" altLang="ko-KR" dirty="0" smtClean="0"/>
              <a:t>Com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memory</a:t>
            </a:r>
            <a:r>
              <a:rPr kumimoji="1" lang="ko-KR" altLang="en-US" dirty="0" smtClean="0"/>
              <a:t>의 성능이 좋아지면서 칼만이 논문을 발표함</a:t>
            </a:r>
            <a:endParaRPr kumimoji="1" lang="en-US" altLang="ko-KR" dirty="0" smtClean="0"/>
          </a:p>
          <a:p>
            <a:r>
              <a:rPr kumimoji="1" lang="ko-KR" altLang="en-US" dirty="0" smtClean="0"/>
              <a:t>많은 실제 응용 프로그램에</a:t>
            </a:r>
            <a:r>
              <a:rPr kumimoji="1" lang="en-US" altLang="ko-KR" dirty="0" smtClean="0"/>
              <a:t>(single PC) nonlinear Filter 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real time</a:t>
            </a:r>
            <a:r>
              <a:rPr kumimoji="1" lang="ko-KR" altLang="en-US" dirty="0" smtClean="0"/>
              <a:t>으로 돌아가는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Real time </a:t>
            </a:r>
            <a:r>
              <a:rPr kumimoji="1" lang="ko-KR" altLang="en-US" dirty="0" smtClean="0"/>
              <a:t>계산의 복잡성 </a:t>
            </a:r>
            <a:r>
              <a:rPr kumimoji="1" lang="en-US" altLang="ko-KR" dirty="0" smtClean="0"/>
              <a:t>1)-6)</a:t>
            </a:r>
          </a:p>
          <a:p>
            <a:r>
              <a:rPr kumimoji="1" lang="ko-KR" altLang="en-US" dirty="0" smtClean="0"/>
              <a:t>저차원 문제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데이터 속도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원하는 추정 정확도 등에 따라 단일 </a:t>
            </a:r>
            <a:r>
              <a:rPr kumimoji="1" lang="en-US" altLang="ko-KR" dirty="0" smtClean="0"/>
              <a:t>PC</a:t>
            </a:r>
            <a:r>
              <a:rPr kumimoji="1" lang="ko-KR" altLang="en-US" dirty="0" smtClean="0"/>
              <a:t>에서 최적의 </a:t>
            </a:r>
            <a:r>
              <a:rPr kumimoji="1" lang="en-US" altLang="ko-KR" dirty="0" smtClean="0"/>
              <a:t>nonlinear Filter </a:t>
            </a:r>
            <a:r>
              <a:rPr kumimoji="1" lang="ko-KR" altLang="en-US" dirty="0" smtClean="0"/>
              <a:t>에 대한 수치근사가 </a:t>
            </a:r>
            <a:r>
              <a:rPr kumimoji="1" lang="en-US" altLang="ko-KR" dirty="0" smtClean="0"/>
              <a:t>real time</a:t>
            </a:r>
            <a:r>
              <a:rPr kumimoji="1" lang="ko-KR" altLang="en-US" dirty="0" smtClean="0"/>
              <a:t>으로 실행 가능</a:t>
            </a:r>
            <a:endParaRPr kumimoji="1" lang="en-US" altLang="ko-KR" dirty="0" smtClean="0"/>
          </a:p>
          <a:p>
            <a:r>
              <a:rPr kumimoji="1" lang="ko-KR" altLang="en-US" dirty="0" smtClean="0"/>
              <a:t>아직 실현되지 않은 비용면에서 비 효과적인 다른 </a:t>
            </a:r>
            <a:r>
              <a:rPr kumimoji="1" lang="en-US" altLang="ko-KR" dirty="0" smtClean="0"/>
              <a:t>App</a:t>
            </a:r>
            <a:r>
              <a:rPr kumimoji="1" lang="ko-KR" altLang="en-US" dirty="0" smtClean="0"/>
              <a:t>들이 많고 그것ㄷㄹ에 대한 연산 복잡성을 줄이기 위해 </a:t>
            </a:r>
            <a:r>
              <a:rPr kumimoji="1" lang="en-US" altLang="ko-KR" dirty="0" smtClean="0"/>
              <a:t>solutions </a:t>
            </a:r>
            <a:r>
              <a:rPr kumimoji="1" lang="ko-KR" altLang="en-US" dirty="0" smtClean="0"/>
              <a:t>을 모색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10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6367" y="1014414"/>
            <a:ext cx="9144000" cy="400050"/>
          </a:xfrm>
        </p:spPr>
        <p:txBody>
          <a:bodyPr>
            <a:noAutofit/>
          </a:bodyPr>
          <a:lstStyle/>
          <a:p>
            <a:r>
              <a:rPr kumimoji="1" lang="en-US" altLang="ko-KR" sz="4400" dirty="0" smtClean="0"/>
              <a:t>Non linear </a:t>
            </a:r>
            <a:r>
              <a:rPr kumimoji="1" lang="en-US" altLang="ko-KR" sz="4400" smtClean="0"/>
              <a:t>Filters problem</a:t>
            </a:r>
            <a:br>
              <a:rPr kumimoji="1" lang="en-US" altLang="ko-KR" sz="4400" smtClean="0"/>
            </a:b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795336" y="814387"/>
            <a:ext cx="10406063" cy="5672137"/>
          </a:xfrm>
        </p:spPr>
        <p:txBody>
          <a:bodyPr>
            <a:normAutofit/>
          </a:bodyPr>
          <a:lstStyle/>
          <a:p>
            <a:pPr algn="just"/>
            <a:r>
              <a:rPr kumimoji="1" lang="en-US" altLang="ko-KR" dirty="0" smtClean="0"/>
              <a:t>Noise</a:t>
            </a:r>
            <a:r>
              <a:rPr kumimoji="1" lang="ko-KR" altLang="en-US" dirty="0" smtClean="0"/>
              <a:t>가 있는 특정치 집합에서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가 주어지면 시간 </a:t>
            </a:r>
            <a:r>
              <a:rPr kumimoji="1" lang="en-US" altLang="ko-KR" dirty="0" smtClean="0"/>
              <a:t>t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d</a:t>
            </a:r>
            <a:r>
              <a:rPr kumimoji="1" lang="ko-KR" altLang="en-US" dirty="0" smtClean="0"/>
              <a:t>차원 상태의 </a:t>
            </a:r>
            <a:r>
              <a:rPr kumimoji="1" lang="en-US" altLang="ko-KR" dirty="0" smtClean="0"/>
              <a:t>vector x(t)</a:t>
            </a:r>
            <a:r>
              <a:rPr kumimoji="1" lang="ko-KR" altLang="en-US" dirty="0" smtClean="0"/>
              <a:t>의 값을 추정하는것</a:t>
            </a:r>
            <a:endParaRPr kumimoji="1" lang="en-US" altLang="ko-KR" dirty="0" smtClean="0"/>
          </a:p>
          <a:p>
            <a:pPr algn="just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측정은 </a:t>
            </a:r>
            <a:r>
              <a:rPr kumimoji="1" lang="en-US" altLang="ko-KR" dirty="0" smtClean="0"/>
              <a:t>discrete times </a:t>
            </a:r>
            <a:r>
              <a:rPr kumimoji="1" lang="ko-KR" altLang="en-US" dirty="0" smtClean="0"/>
              <a:t>에서 이루어진다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pPr algn="just"/>
            <a:endParaRPr kumimoji="1" lang="en-US" altLang="ko-KR" dirty="0" smtClean="0"/>
          </a:p>
          <a:p>
            <a:pPr algn="just"/>
            <a:r>
              <a:rPr kumimoji="1" lang="ko-KR" altLang="en-US" dirty="0" smtClean="0"/>
              <a:t>시간 </a:t>
            </a:r>
            <a:r>
              <a:rPr kumimoji="1" lang="en-US" altLang="ko-KR" dirty="0" smtClean="0"/>
              <a:t>t</a:t>
            </a:r>
            <a:r>
              <a:rPr kumimoji="1" lang="ko-KR" altLang="en-US" dirty="0" smtClean="0"/>
              <a:t>에서의 각 측정 </a:t>
            </a:r>
            <a:r>
              <a:rPr kumimoji="1" lang="en-US" altLang="ko-KR" dirty="0" smtClean="0"/>
              <a:t>z(</a:t>
            </a:r>
            <a:r>
              <a:rPr kumimoji="1" lang="en-US" altLang="ko-KR" dirty="0" err="1" smtClean="0"/>
              <a:t>tk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는 차원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의 벡터값이 된다</a:t>
            </a:r>
            <a:endParaRPr kumimoji="1" lang="en-US" altLang="ko-KR" dirty="0" smtClean="0"/>
          </a:p>
          <a:p>
            <a:pPr algn="just"/>
            <a:endParaRPr kumimoji="1" lang="en-US" altLang="ko-KR" dirty="0"/>
          </a:p>
          <a:p>
            <a:pPr algn="just"/>
            <a:r>
              <a:rPr kumimoji="1" lang="ko-KR" altLang="en-US" dirty="0" smtClean="0"/>
              <a:t>주어진 미분방정식에 따라 </a:t>
            </a:r>
            <a:r>
              <a:rPr kumimoji="1" lang="en-US" altLang="ko-KR" dirty="0" smtClean="0"/>
              <a:t>x(t)</a:t>
            </a:r>
            <a:r>
              <a:rPr kumimoji="1" lang="ko-KR" altLang="en-US" dirty="0" smtClean="0"/>
              <a:t>가 시간에 따라 진화한다고 가정한다</a:t>
            </a:r>
            <a:endParaRPr kumimoji="1" lang="en-US" altLang="ko-KR" dirty="0" smtClean="0"/>
          </a:p>
          <a:p>
            <a:r>
              <a:rPr lang="mr-IN" altLang="ko-KR" dirty="0" err="1" smtClean="0">
                <a:effectLst/>
                <a:latin typeface="TRMI10W" charset="0"/>
              </a:rPr>
              <a:t>dx</a:t>
            </a:r>
            <a:r>
              <a:rPr lang="mr-IN" altLang="ko-KR" dirty="0" smtClean="0">
                <a:effectLst/>
                <a:latin typeface="TRMI10W" charset="0"/>
              </a:rPr>
              <a:t>=</a:t>
            </a:r>
            <a:r>
              <a:rPr lang="mr-IN" altLang="ko-KR" dirty="0" err="1" smtClean="0">
                <a:effectLst/>
                <a:latin typeface="TRMI10W" charset="0"/>
              </a:rPr>
              <a:t>dt</a:t>
            </a:r>
            <a:r>
              <a:rPr lang="mr-IN" altLang="ko-KR" dirty="0" smtClean="0">
                <a:effectLst/>
                <a:latin typeface="TRMI10W" charset="0"/>
              </a:rPr>
              <a:t> </a:t>
            </a:r>
            <a:r>
              <a:rPr lang="mr-IN" altLang="ko-KR" dirty="0" smtClean="0">
                <a:effectLst/>
                <a:latin typeface="tms" charset="0"/>
              </a:rPr>
              <a:t>= </a:t>
            </a:r>
            <a:r>
              <a:rPr lang="mr-IN" altLang="ko-KR" dirty="0" err="1" smtClean="0">
                <a:effectLst/>
                <a:latin typeface="TRMI10W" charset="0"/>
              </a:rPr>
              <a:t>f</a:t>
            </a:r>
            <a:r>
              <a:rPr lang="mr-IN" altLang="ko-KR" dirty="0" smtClean="0">
                <a:effectLst/>
                <a:latin typeface="tms" charset="0"/>
              </a:rPr>
              <a:t>(</a:t>
            </a:r>
            <a:r>
              <a:rPr lang="mr-IN" altLang="ko-KR" dirty="0" err="1" smtClean="0">
                <a:effectLst/>
                <a:latin typeface="TRMI10W" charset="0"/>
              </a:rPr>
              <a:t>x</a:t>
            </a:r>
            <a:r>
              <a:rPr lang="mr-IN" altLang="ko-KR" dirty="0" err="1" smtClean="0">
                <a:effectLst/>
                <a:latin typeface="tms" charset="0"/>
              </a:rPr>
              <a:t>,</a:t>
            </a:r>
            <a:r>
              <a:rPr lang="mr-IN" altLang="ko-KR" dirty="0" err="1" smtClean="0">
                <a:effectLst/>
                <a:latin typeface="TRMI10W" charset="0"/>
              </a:rPr>
              <a:t>t</a:t>
            </a:r>
            <a:r>
              <a:rPr lang="mr-IN" altLang="ko-KR" dirty="0" smtClean="0">
                <a:effectLst/>
                <a:latin typeface="tms" charset="0"/>
              </a:rPr>
              <a:t>) + </a:t>
            </a:r>
            <a:r>
              <a:rPr lang="mr-IN" altLang="ko-KR" dirty="0" err="1" smtClean="0">
                <a:effectLst/>
                <a:latin typeface="TRMI10W" charset="0"/>
              </a:rPr>
              <a:t>G</a:t>
            </a:r>
            <a:r>
              <a:rPr lang="mr-IN" altLang="ko-KR" dirty="0" smtClean="0">
                <a:effectLst/>
                <a:latin typeface="tms" charset="0"/>
              </a:rPr>
              <a:t>(</a:t>
            </a:r>
            <a:r>
              <a:rPr lang="mr-IN" altLang="ko-KR" dirty="0" err="1" smtClean="0">
                <a:effectLst/>
                <a:latin typeface="TRMI10W" charset="0"/>
              </a:rPr>
              <a:t>x</a:t>
            </a:r>
            <a:r>
              <a:rPr lang="mr-IN" altLang="ko-KR" dirty="0" err="1" smtClean="0">
                <a:effectLst/>
                <a:latin typeface="tms" charset="0"/>
              </a:rPr>
              <a:t>,</a:t>
            </a:r>
            <a:r>
              <a:rPr lang="mr-IN" altLang="ko-KR" dirty="0" err="1" smtClean="0">
                <a:effectLst/>
                <a:latin typeface="TRMI10W" charset="0"/>
              </a:rPr>
              <a:t>t</a:t>
            </a:r>
            <a:r>
              <a:rPr lang="mr-IN" altLang="ko-KR" dirty="0" smtClean="0">
                <a:effectLst/>
                <a:latin typeface="tms" charset="0"/>
              </a:rPr>
              <a:t>)</a:t>
            </a:r>
            <a:r>
              <a:rPr lang="mr-IN" altLang="ko-KR" dirty="0" err="1" smtClean="0">
                <a:effectLst/>
                <a:latin typeface="TRMI10W" charset="0"/>
              </a:rPr>
              <a:t>w</a:t>
            </a:r>
            <a:r>
              <a:rPr lang="mr-IN" altLang="ko-KR" dirty="0" smtClean="0">
                <a:effectLst/>
                <a:latin typeface="tms" charset="0"/>
              </a:rPr>
              <a:t>(</a:t>
            </a:r>
            <a:r>
              <a:rPr lang="mr-IN" altLang="ko-KR" dirty="0" err="1" smtClean="0">
                <a:effectLst/>
                <a:latin typeface="TRMI10W" charset="0"/>
              </a:rPr>
              <a:t>t</a:t>
            </a:r>
            <a:r>
              <a:rPr lang="mr-IN" altLang="ko-KR" dirty="0" smtClean="0">
                <a:effectLst/>
                <a:latin typeface="tms" charset="0"/>
              </a:rPr>
              <a:t>)</a:t>
            </a:r>
            <a:br>
              <a:rPr lang="mr-IN" altLang="ko-KR" dirty="0" smtClean="0">
                <a:effectLst/>
                <a:latin typeface="tms" charset="0"/>
              </a:rPr>
            </a:br>
            <a:endParaRPr lang="mr-IN" altLang="ko-KR" dirty="0" smtClean="0"/>
          </a:p>
          <a:p>
            <a:pPr algn="just"/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w(t)</a:t>
            </a:r>
            <a:r>
              <a:rPr kumimoji="1" lang="ko-KR" altLang="en-US" dirty="0" smtClean="0"/>
              <a:t>는</a:t>
            </a:r>
            <a:r>
              <a:rPr kumimoji="1" lang="en-US" altLang="ko-KR" dirty="0" smtClean="0"/>
              <a:t> white noise process</a:t>
            </a:r>
          </a:p>
          <a:p>
            <a:pPr algn="just"/>
            <a:r>
              <a:rPr kumimoji="1" lang="en-US" altLang="ko-KR" dirty="0" smtClean="0"/>
              <a:t>Noise </a:t>
            </a:r>
            <a:r>
              <a:rPr kumimoji="1" lang="ko-KR" altLang="en-US" dirty="0" smtClean="0"/>
              <a:t>가 있는 측정 값은 </a:t>
            </a:r>
            <a:r>
              <a:rPr kumimoji="1" lang="en-US" altLang="ko-KR" dirty="0" smtClean="0"/>
              <a:t>x(t)</a:t>
            </a:r>
            <a:r>
              <a:rPr kumimoji="1" lang="ko-KR" altLang="en-US" dirty="0" smtClean="0"/>
              <a:t>와 관련이 있다</a:t>
            </a:r>
            <a:endParaRPr kumimoji="1" lang="en-US" altLang="ko-KR" dirty="0" smtClean="0"/>
          </a:p>
          <a:p>
            <a:r>
              <a:rPr lang="mr-IN" altLang="ko-KR" dirty="0" err="1" smtClean="0">
                <a:effectLst/>
                <a:latin typeface="TRMI10W" charset="0"/>
              </a:rPr>
              <a:t>z</a:t>
            </a:r>
            <a:r>
              <a:rPr lang="mr-IN" altLang="ko-KR" dirty="0" smtClean="0">
                <a:effectLst/>
                <a:latin typeface="tms" charset="0"/>
              </a:rPr>
              <a:t>(</a:t>
            </a:r>
            <a:r>
              <a:rPr lang="mr-IN" altLang="ko-KR" dirty="0" err="1" smtClean="0">
                <a:effectLst/>
                <a:latin typeface="TRMI10W" charset="0"/>
              </a:rPr>
              <a:t>t</a:t>
            </a:r>
            <a:r>
              <a:rPr lang="mr-IN" altLang="ko-KR" sz="800" dirty="0" err="1" smtClean="0">
                <a:effectLst/>
                <a:latin typeface="TRMI10W" charset="0"/>
              </a:rPr>
              <a:t>k</a:t>
            </a:r>
            <a:r>
              <a:rPr lang="mr-IN" altLang="ko-KR" sz="800" dirty="0" smtClean="0">
                <a:effectLst/>
                <a:latin typeface="TRMI10W" charset="0"/>
              </a:rPr>
              <a:t> </a:t>
            </a:r>
            <a:r>
              <a:rPr lang="mr-IN" altLang="ko-KR" dirty="0" smtClean="0">
                <a:effectLst/>
                <a:latin typeface="tms" charset="0"/>
              </a:rPr>
              <a:t>) = </a:t>
            </a:r>
            <a:r>
              <a:rPr lang="mr-IN" altLang="ko-KR" dirty="0" err="1" smtClean="0">
                <a:effectLst/>
                <a:latin typeface="TRMI10W" charset="0"/>
              </a:rPr>
              <a:t>h</a:t>
            </a:r>
            <a:r>
              <a:rPr lang="mr-IN" altLang="ko-KR" dirty="0" smtClean="0">
                <a:effectLst/>
                <a:latin typeface="tms" charset="0"/>
              </a:rPr>
              <a:t>(</a:t>
            </a:r>
            <a:r>
              <a:rPr lang="mr-IN" altLang="ko-KR" dirty="0" err="1" smtClean="0">
                <a:effectLst/>
                <a:latin typeface="TRMI10W" charset="0"/>
              </a:rPr>
              <a:t>x</a:t>
            </a:r>
            <a:r>
              <a:rPr lang="mr-IN" altLang="ko-KR" dirty="0" smtClean="0">
                <a:effectLst/>
                <a:latin typeface="tms" charset="0"/>
              </a:rPr>
              <a:t>(</a:t>
            </a:r>
            <a:r>
              <a:rPr lang="mr-IN" altLang="ko-KR" dirty="0" err="1" smtClean="0">
                <a:effectLst/>
                <a:latin typeface="TRMI10W" charset="0"/>
              </a:rPr>
              <a:t>t</a:t>
            </a:r>
            <a:r>
              <a:rPr lang="mr-IN" altLang="ko-KR" sz="800" dirty="0" err="1" smtClean="0">
                <a:effectLst/>
                <a:latin typeface="TRMI10W" charset="0"/>
              </a:rPr>
              <a:t>k</a:t>
            </a:r>
            <a:r>
              <a:rPr lang="mr-IN" altLang="ko-KR" sz="800" dirty="0" smtClean="0">
                <a:effectLst/>
                <a:latin typeface="TRMI10W" charset="0"/>
              </a:rPr>
              <a:t> </a:t>
            </a:r>
            <a:r>
              <a:rPr lang="mr-IN" altLang="ko-KR" dirty="0" smtClean="0">
                <a:effectLst/>
                <a:latin typeface="tms" charset="0"/>
              </a:rPr>
              <a:t>), </a:t>
            </a:r>
            <a:r>
              <a:rPr lang="mr-IN" altLang="ko-KR" dirty="0" err="1" smtClean="0">
                <a:effectLst/>
                <a:latin typeface="TRMI10W" charset="0"/>
              </a:rPr>
              <a:t>t</a:t>
            </a:r>
            <a:r>
              <a:rPr lang="mr-IN" altLang="ko-KR" sz="800" dirty="0" err="1" smtClean="0">
                <a:effectLst/>
                <a:latin typeface="TRMI10W" charset="0"/>
              </a:rPr>
              <a:t>k</a:t>
            </a:r>
            <a:r>
              <a:rPr lang="mr-IN" altLang="ko-KR" sz="800" dirty="0" smtClean="0">
                <a:effectLst/>
                <a:latin typeface="TRMI10W" charset="0"/>
              </a:rPr>
              <a:t> </a:t>
            </a:r>
            <a:r>
              <a:rPr lang="mr-IN" altLang="ko-KR" dirty="0" smtClean="0">
                <a:effectLst/>
                <a:latin typeface="tms" charset="0"/>
              </a:rPr>
              <a:t>, </a:t>
            </a:r>
            <a:r>
              <a:rPr lang="mr-IN" altLang="ko-KR" dirty="0" err="1" smtClean="0">
                <a:effectLst/>
                <a:latin typeface="TRMI10W" charset="0"/>
              </a:rPr>
              <a:t>v</a:t>
            </a:r>
            <a:r>
              <a:rPr lang="mr-IN" altLang="ko-KR" dirty="0" smtClean="0">
                <a:effectLst/>
                <a:latin typeface="tms" charset="0"/>
              </a:rPr>
              <a:t>(</a:t>
            </a:r>
            <a:r>
              <a:rPr lang="mr-IN" altLang="ko-KR" dirty="0" err="1" smtClean="0">
                <a:effectLst/>
                <a:latin typeface="TRMI10W" charset="0"/>
              </a:rPr>
              <a:t>t</a:t>
            </a:r>
            <a:r>
              <a:rPr lang="mr-IN" altLang="ko-KR" sz="800" dirty="0" err="1" smtClean="0">
                <a:effectLst/>
                <a:latin typeface="TRMI10W" charset="0"/>
              </a:rPr>
              <a:t>k</a:t>
            </a:r>
            <a:r>
              <a:rPr lang="mr-IN" altLang="ko-KR" sz="800" dirty="0" smtClean="0">
                <a:effectLst/>
                <a:latin typeface="TRMI10W" charset="0"/>
              </a:rPr>
              <a:t> </a:t>
            </a:r>
            <a:r>
              <a:rPr lang="mr-IN" altLang="ko-KR" dirty="0" smtClean="0">
                <a:effectLst/>
                <a:latin typeface="tms" charset="0"/>
              </a:rPr>
              <a:t>)) </a:t>
            </a:r>
            <a:endParaRPr lang="mr-IN" altLang="ko-KR" dirty="0" smtClean="0"/>
          </a:p>
          <a:p>
            <a:pPr algn="just"/>
            <a:r>
              <a:rPr kumimoji="1" lang="en-US" altLang="ko-KR" dirty="0"/>
              <a:t> </a:t>
            </a:r>
            <a:r>
              <a:rPr kumimoji="1" lang="en-US" altLang="ko-KR" dirty="0" smtClean="0"/>
              <a:t>v(t)</a:t>
            </a:r>
            <a:r>
              <a:rPr kumimoji="1" lang="ko-KR" altLang="en-US" dirty="0" smtClean="0"/>
              <a:t>는 측정 </a:t>
            </a:r>
            <a:r>
              <a:rPr kumimoji="1" lang="en-US" altLang="ko-KR" dirty="0" smtClean="0"/>
              <a:t>noise </a:t>
            </a:r>
            <a:r>
              <a:rPr kumimoji="1" lang="ko-KR" altLang="en-US" dirty="0" smtClean="0"/>
              <a:t>이다 </a:t>
            </a:r>
            <a:r>
              <a:rPr kumimoji="1" lang="en-US" altLang="ko-KR" dirty="0" smtClean="0"/>
              <a:t>(usually, not necessarily)</a:t>
            </a:r>
          </a:p>
          <a:p>
            <a:pPr algn="just"/>
            <a:endParaRPr kumimoji="1" lang="en-US" altLang="ko-KR" dirty="0"/>
          </a:p>
          <a:p>
            <a:pPr algn="just"/>
            <a:endParaRPr kumimoji="1" lang="en-US" altLang="ko-KR" dirty="0" smtClean="0"/>
          </a:p>
          <a:p>
            <a:pPr algn="just"/>
            <a:endParaRPr kumimoji="1" lang="en-US" altLang="ko-KR" dirty="0"/>
          </a:p>
          <a:p>
            <a:pPr algn="just"/>
            <a:endParaRPr kumimoji="1" lang="en-US" altLang="ko-KR" dirty="0" smtClean="0"/>
          </a:p>
          <a:p>
            <a:pPr algn="just"/>
            <a:endParaRPr kumimoji="1" lang="en-US" altLang="ko-KR" dirty="0" smtClean="0"/>
          </a:p>
          <a:p>
            <a:pPr algn="just"/>
            <a:endParaRPr kumimoji="1" lang="en-US" altLang="ko-KR" dirty="0" smtClean="0"/>
          </a:p>
          <a:p>
            <a:pPr algn="just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716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8613"/>
            <a:ext cx="10515600" cy="5848350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tms" charset="0"/>
              </a:rPr>
              <a:t>The functions </a:t>
            </a:r>
            <a:r>
              <a:rPr lang="en-US" altLang="ko-KR" dirty="0" smtClean="0">
                <a:effectLst/>
                <a:latin typeface="TRMI10W" charset="0"/>
              </a:rPr>
              <a:t>f</a:t>
            </a:r>
            <a:r>
              <a:rPr lang="en-US" altLang="ko-KR" dirty="0" smtClean="0">
                <a:effectLst/>
                <a:latin typeface="tms" charset="0"/>
              </a:rPr>
              <a:t>, </a:t>
            </a:r>
            <a:r>
              <a:rPr lang="en-US" altLang="ko-KR" dirty="0" smtClean="0">
                <a:effectLst/>
                <a:latin typeface="TRMI10W" charset="0"/>
              </a:rPr>
              <a:t>G </a:t>
            </a:r>
            <a:r>
              <a:rPr lang="en-US" altLang="ko-KR" dirty="0" smtClean="0">
                <a:effectLst/>
                <a:latin typeface="tms" charset="0"/>
              </a:rPr>
              <a:t>and </a:t>
            </a:r>
            <a:r>
              <a:rPr lang="en-US" altLang="ko-KR" dirty="0" smtClean="0">
                <a:effectLst/>
                <a:latin typeface="TRMI10W" charset="0"/>
              </a:rPr>
              <a:t>h</a:t>
            </a:r>
            <a:br>
              <a:rPr lang="en-US" altLang="ko-KR" dirty="0" smtClean="0">
                <a:effectLst/>
                <a:latin typeface="TRMI10W" charset="0"/>
              </a:rPr>
            </a:br>
            <a:r>
              <a:rPr lang="en-US" altLang="ko-KR" dirty="0" smtClean="0">
                <a:latin typeface="TRMI10W" charset="0"/>
              </a:rPr>
              <a:t>non linear Filters </a:t>
            </a:r>
            <a:r>
              <a:rPr lang="ko-KR" altLang="en-US" dirty="0" smtClean="0">
                <a:latin typeface="TRMI10W" charset="0"/>
              </a:rPr>
              <a:t>가 될 수 있다 </a:t>
            </a:r>
            <a:r>
              <a:rPr lang="en-US" altLang="ko-KR" dirty="0" smtClean="0">
                <a:latin typeface="TRMI10W" charset="0"/>
              </a:rPr>
              <a:t>(x</a:t>
            </a:r>
            <a:r>
              <a:rPr lang="ko-KR" altLang="en-US" dirty="0" smtClean="0">
                <a:latin typeface="TRMI10W" charset="0"/>
              </a:rPr>
              <a:t>안에서</a:t>
            </a:r>
            <a:r>
              <a:rPr lang="en-US" altLang="ko-KR" dirty="0" smtClean="0">
                <a:latin typeface="TRMI10W" charset="0"/>
              </a:rPr>
              <a:t>)</a:t>
            </a:r>
            <a:r>
              <a:rPr lang="ko-KR" altLang="en-US" dirty="0" smtClean="0">
                <a:latin typeface="TRMI10W" charset="0"/>
              </a:rPr>
              <a:t> </a:t>
            </a:r>
            <a:r>
              <a:rPr lang="en-US" altLang="ko-KR" dirty="0" smtClean="0">
                <a:latin typeface="TRMI10W" charset="0"/>
              </a:rPr>
              <a:t>&gt;</a:t>
            </a:r>
            <a:r>
              <a:rPr lang="ko-KR" altLang="en-US" dirty="0" smtClean="0">
                <a:latin typeface="TRMI10W" charset="0"/>
              </a:rPr>
              <a:t> 우리가 </a:t>
            </a:r>
            <a:r>
              <a:rPr lang="en-US" altLang="ko-KR" dirty="0" smtClean="0">
                <a:latin typeface="TRMI10W" charset="0"/>
              </a:rPr>
              <a:t>non </a:t>
            </a:r>
            <a:r>
              <a:rPr lang="en-US" altLang="ko-KR" dirty="0" err="1" smtClean="0">
                <a:latin typeface="TRMI10W" charset="0"/>
              </a:rPr>
              <a:t>liear</a:t>
            </a:r>
            <a:r>
              <a:rPr lang="en-US" altLang="ko-KR" dirty="0" smtClean="0">
                <a:latin typeface="TRMI10W" charset="0"/>
              </a:rPr>
              <a:t> F problem </a:t>
            </a:r>
            <a:r>
              <a:rPr lang="ko-KR" altLang="en-US" dirty="0" smtClean="0">
                <a:latin typeface="TRMI10W" charset="0"/>
              </a:rPr>
              <a:t>이라고 부르는 이유가 됨</a:t>
            </a:r>
            <a:endParaRPr lang="en-US" altLang="ko-KR" dirty="0" smtClean="0">
              <a:latin typeface="TRMI10W" charset="0"/>
            </a:endParaRPr>
          </a:p>
          <a:p>
            <a:r>
              <a:rPr lang="ko-KR" altLang="en-US" dirty="0" smtClean="0">
                <a:latin typeface="TRMI10W" charset="0"/>
              </a:rPr>
              <a:t>종종 미분 방정식이 아닌 </a:t>
            </a:r>
            <a:r>
              <a:rPr lang="en-US" altLang="ko-KR" dirty="0" smtClean="0">
                <a:latin typeface="TRMI10W" charset="0"/>
              </a:rPr>
              <a:t>difference equation</a:t>
            </a:r>
            <a:r>
              <a:rPr lang="ko-KR" altLang="en-US" dirty="0" smtClean="0">
                <a:latin typeface="TRMI10W" charset="0"/>
              </a:rPr>
              <a:t>을 사용해 </a:t>
            </a:r>
            <a:r>
              <a:rPr lang="en-US" altLang="ko-KR" dirty="0" smtClean="0">
                <a:latin typeface="TRMI10W" charset="0"/>
              </a:rPr>
              <a:t>x(t)</a:t>
            </a:r>
            <a:r>
              <a:rPr lang="ko-KR" altLang="en-US" dirty="0" smtClean="0">
                <a:latin typeface="TRMI10W" charset="0"/>
              </a:rPr>
              <a:t>의 동력학을 근사한다 </a:t>
            </a:r>
            <a:r>
              <a:rPr lang="en-US" altLang="ko-KR" dirty="0" smtClean="0">
                <a:latin typeface="TRMI10W" charset="0"/>
              </a:rPr>
              <a:t>(dynamics)</a:t>
            </a:r>
          </a:p>
          <a:p>
            <a:r>
              <a:rPr lang="ko-KR" altLang="en-US" dirty="0" smtClean="0">
                <a:latin typeface="TRMI10W" charset="0"/>
              </a:rPr>
              <a:t>많은 학술 논문은 연속적인 시간 측정을 가정한다 하지만 대체로 </a:t>
            </a:r>
            <a:r>
              <a:rPr lang="en-US" altLang="ko-KR" dirty="0" smtClean="0">
                <a:latin typeface="TRMI10W" charset="0"/>
              </a:rPr>
              <a:t>bad ideas..</a:t>
            </a:r>
          </a:p>
          <a:p>
            <a:endParaRPr lang="en-US" altLang="ko-KR" dirty="0">
              <a:latin typeface="TRMI10W" charset="0"/>
            </a:endParaRPr>
          </a:p>
          <a:p>
            <a:endParaRPr lang="en-US" altLang="ko-KR" dirty="0" smtClean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69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828675"/>
          </a:xfrm>
        </p:spPr>
        <p:txBody>
          <a:bodyPr>
            <a:normAutofit/>
          </a:bodyPr>
          <a:lstStyle/>
          <a:p>
            <a:r>
              <a:rPr kumimoji="1" lang="en-US" altLang="ko-KR" sz="3600" dirty="0" smtClean="0"/>
              <a:t>EXTENDED KALMAN FILTERS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KF </a:t>
            </a:r>
            <a:r>
              <a:rPr kumimoji="1" lang="ko-KR" altLang="en-US" dirty="0" smtClean="0"/>
              <a:t>이론이 </a:t>
            </a:r>
            <a:r>
              <a:rPr kumimoji="1" lang="en-US" altLang="ko-KR" dirty="0" smtClean="0"/>
              <a:t>linear Gaussian problems </a:t>
            </a:r>
            <a:r>
              <a:rPr kumimoji="1" lang="ko-KR" altLang="en-US" dirty="0" smtClean="0"/>
              <a:t>에 적용되는데 대부분의 중요한 실제 응용 프로그램들은 </a:t>
            </a:r>
            <a:r>
              <a:rPr kumimoji="1" lang="en-US" altLang="ko-KR" dirty="0" smtClean="0"/>
              <a:t>non-linear/non-Gaussian</a:t>
            </a:r>
          </a:p>
          <a:p>
            <a:r>
              <a:rPr kumimoji="1" lang="ko-KR" altLang="en-US" dirty="0" smtClean="0"/>
              <a:t>엔지니어들은 선형 근사</a:t>
            </a:r>
            <a:r>
              <a:rPr kumimoji="1" lang="en-US" altLang="ko-KR" dirty="0" smtClean="0"/>
              <a:t>(linear approximations)</a:t>
            </a:r>
            <a:r>
              <a:rPr kumimoji="1" lang="ko-KR" altLang="en-US" dirty="0" smtClean="0"/>
              <a:t>를 사용하여 이 이론을 실제 세계에 직면하는 비 선형 문제에 맞춘다</a:t>
            </a:r>
            <a:r>
              <a:rPr kumimoji="1" lang="en-US" altLang="ko-KR" dirty="0" smtClean="0"/>
              <a:t> (</a:t>
            </a:r>
            <a:r>
              <a:rPr kumimoji="1" lang="ko-KR" altLang="en-US" dirty="0" smtClean="0"/>
              <a:t>사용하기 쉽기 때문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EKF </a:t>
            </a:r>
            <a:r>
              <a:rPr kumimoji="1" lang="ko-KR" altLang="en-US" dirty="0" smtClean="0"/>
              <a:t>인기 설명가능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Linear Filter</a:t>
            </a:r>
            <a:r>
              <a:rPr kumimoji="1" lang="ko-KR" altLang="en-US" dirty="0" smtClean="0"/>
              <a:t>의 문제는 모든 함수</a:t>
            </a:r>
            <a:r>
              <a:rPr kumimoji="1" lang="en-US" altLang="ko-KR" dirty="0" smtClean="0"/>
              <a:t>(</a:t>
            </a:r>
            <a:r>
              <a:rPr lang="en-US" altLang="ko-KR" dirty="0" smtClean="0">
                <a:effectLst/>
                <a:latin typeface="TRMI10W" charset="0"/>
              </a:rPr>
              <a:t>f</a:t>
            </a:r>
            <a:r>
              <a:rPr lang="en-US" altLang="ko-KR" dirty="0" smtClean="0">
                <a:effectLst/>
                <a:latin typeface="tms" charset="0"/>
              </a:rPr>
              <a:t>, </a:t>
            </a:r>
            <a:r>
              <a:rPr lang="en-US" altLang="ko-KR" dirty="0" smtClean="0">
                <a:effectLst/>
                <a:latin typeface="TRMI10W" charset="0"/>
              </a:rPr>
              <a:t>G</a:t>
            </a:r>
            <a:r>
              <a:rPr lang="en-US" altLang="ko-KR" dirty="0" smtClean="0">
                <a:effectLst/>
                <a:latin typeface="tms" charset="0"/>
              </a:rPr>
              <a:t>, and </a:t>
            </a:r>
            <a:r>
              <a:rPr lang="en-US" altLang="ko-KR" dirty="0" smtClean="0">
                <a:effectLst/>
                <a:latin typeface="TRMI10W" charset="0"/>
              </a:rPr>
              <a:t>h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x 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linear </a:t>
            </a:r>
            <a:r>
              <a:rPr kumimoji="1" lang="ko-KR" altLang="en-US" dirty="0" smtClean="0"/>
              <a:t>이기 때문</a:t>
            </a:r>
            <a:endParaRPr kumimoji="1" lang="en-US" altLang="ko-KR" dirty="0" smtClean="0"/>
          </a:p>
          <a:p>
            <a:r>
              <a:rPr kumimoji="1" lang="en-US" altLang="ko-KR" dirty="0" smtClean="0"/>
              <a:t>Gaussian </a:t>
            </a:r>
            <a:r>
              <a:rPr kumimoji="1" lang="ko-KR" altLang="en-US" dirty="0" smtClean="0"/>
              <a:t>문제는 모든 </a:t>
            </a:r>
            <a:r>
              <a:rPr kumimoji="1" lang="en-US" altLang="ko-KR" dirty="0" smtClean="0"/>
              <a:t>noise(</a:t>
            </a:r>
            <a:r>
              <a:rPr lang="en-US" altLang="ko-KR" dirty="0" smtClean="0">
                <a:effectLst/>
                <a:latin typeface="TRMI10W" charset="0"/>
              </a:rPr>
              <a:t>w </a:t>
            </a:r>
            <a:r>
              <a:rPr lang="en-US" altLang="ko-KR" dirty="0" smtClean="0">
                <a:effectLst/>
                <a:latin typeface="tms" charset="0"/>
              </a:rPr>
              <a:t>and </a:t>
            </a:r>
            <a:r>
              <a:rPr lang="en-US" altLang="ko-KR" dirty="0" smtClean="0">
                <a:effectLst/>
                <a:latin typeface="TRMI10W" charset="0"/>
              </a:rPr>
              <a:t>v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가 가우시안이기 때문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EKF 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의 현재 추정에서 평가된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 </a:t>
            </a:r>
            <a:r>
              <a:rPr kumimoji="1" lang="en-US" altLang="ko-KR" dirty="0" smtClean="0"/>
              <a:t>Taylor series</a:t>
            </a:r>
            <a:r>
              <a:rPr kumimoji="1" lang="ko-KR" altLang="en-US" dirty="0" smtClean="0"/>
              <a:t>를 사용해 </a:t>
            </a:r>
            <a:r>
              <a:rPr lang="en-US" altLang="ko-KR" dirty="0" smtClean="0">
                <a:effectLst/>
                <a:latin typeface="TRMI10W" charset="0"/>
              </a:rPr>
              <a:t>f</a:t>
            </a:r>
            <a:r>
              <a:rPr lang="en-US" altLang="ko-KR" dirty="0" smtClean="0">
                <a:effectLst/>
                <a:latin typeface="tms" charset="0"/>
              </a:rPr>
              <a:t>, </a:t>
            </a:r>
            <a:r>
              <a:rPr lang="en-US" altLang="ko-KR" dirty="0" smtClean="0">
                <a:effectLst/>
                <a:latin typeface="TRMI10W" charset="0"/>
              </a:rPr>
              <a:t>G</a:t>
            </a:r>
            <a:r>
              <a:rPr lang="en-US" altLang="ko-KR" dirty="0" smtClean="0">
                <a:effectLst/>
                <a:latin typeface="tms" charset="0"/>
              </a:rPr>
              <a:t>, and </a:t>
            </a:r>
            <a:r>
              <a:rPr lang="en-US" altLang="ko-KR" dirty="0" smtClean="0">
                <a:effectLst/>
                <a:latin typeface="TRMI10W" charset="0"/>
              </a:rPr>
              <a:t>h </a:t>
            </a:r>
            <a:r>
              <a:rPr kumimoji="1" lang="ko-KR" altLang="en-US" dirty="0" smtClean="0"/>
              <a:t>를 간단히 근사한다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99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072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dirty="0" smtClean="0"/>
              <a:t>Varieties of EKFs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4189"/>
            <a:ext cx="10515600" cy="5342774"/>
          </a:xfrm>
        </p:spPr>
        <p:txBody>
          <a:bodyPr/>
          <a:lstStyle/>
          <a:p>
            <a:pPr latinLnBrk="0"/>
            <a:r>
              <a:rPr lang="en-US" altLang="ko-KR" dirty="0"/>
              <a:t>1) </a:t>
            </a:r>
            <a:r>
              <a:rPr lang="ko-KR" altLang="ko-KR" dirty="0"/>
              <a:t>서로 다른 좌표계</a:t>
            </a:r>
            <a:r>
              <a:rPr lang="en-US" altLang="ko-KR" dirty="0"/>
              <a:t>,</a:t>
            </a:r>
            <a:endParaRPr lang="ko-KR" altLang="ko-KR" dirty="0"/>
          </a:p>
          <a:p>
            <a:pPr latinLnBrk="0"/>
            <a:r>
              <a:rPr lang="en-US" altLang="ko-KR" dirty="0"/>
              <a:t>2) </a:t>
            </a:r>
            <a:r>
              <a:rPr lang="ko-KR" altLang="ko-KR" dirty="0"/>
              <a:t>공분산 행렬의 다른 인수 분해</a:t>
            </a:r>
            <a:r>
              <a:rPr lang="en-US" altLang="ko-KR" dirty="0"/>
              <a:t>,</a:t>
            </a:r>
            <a:endParaRPr lang="ko-KR" altLang="ko-KR" dirty="0"/>
          </a:p>
          <a:p>
            <a:pPr latinLnBrk="0"/>
            <a:r>
              <a:rPr lang="en-US" altLang="ko-KR" dirty="0"/>
              <a:t>3) </a:t>
            </a:r>
            <a:r>
              <a:rPr lang="ko-KR" altLang="ko-KR" dirty="0"/>
              <a:t>상태 벡터 예측 및</a:t>
            </a:r>
            <a:r>
              <a:rPr lang="en-US" altLang="ko-KR" dirty="0"/>
              <a:t> / </a:t>
            </a:r>
            <a:r>
              <a:rPr lang="ko-KR" altLang="ko-KR" dirty="0"/>
              <a:t>또는 측정 업데이트에 대한</a:t>
            </a:r>
            <a:r>
              <a:rPr lang="en-US" altLang="ko-KR" dirty="0"/>
              <a:t> 2 </a:t>
            </a:r>
            <a:r>
              <a:rPr lang="ko-KR" altLang="ko-KR" dirty="0"/>
              <a:t>차</a:t>
            </a:r>
            <a:r>
              <a:rPr lang="en-US" altLang="ko-KR" dirty="0"/>
              <a:t> (</a:t>
            </a:r>
            <a:r>
              <a:rPr lang="ko-KR" altLang="ko-KR" dirty="0"/>
              <a:t>또는 그 이상</a:t>
            </a:r>
            <a:r>
              <a:rPr lang="en-US" altLang="ko-KR" dirty="0"/>
              <a:t>) </a:t>
            </a:r>
            <a:r>
              <a:rPr lang="ko-KR" altLang="ko-KR" dirty="0"/>
              <a:t>테일러</a:t>
            </a:r>
            <a:r>
              <a:rPr lang="en-US" altLang="ko-KR" dirty="0"/>
              <a:t> (Taylor) </a:t>
            </a:r>
            <a:r>
              <a:rPr lang="ko-KR" altLang="ko-KR" dirty="0"/>
              <a:t>시리즈 </a:t>
            </a:r>
            <a:r>
              <a:rPr lang="ko-KR" altLang="ko-KR" dirty="0" smtClean="0"/>
              <a:t>정정</a:t>
            </a:r>
            <a:endParaRPr lang="en-US" altLang="ko-KR" dirty="0"/>
          </a:p>
          <a:p>
            <a:pPr latinLnBrk="0"/>
            <a:r>
              <a:rPr lang="en-US" altLang="ko-KR" dirty="0" smtClean="0"/>
              <a:t>4</a:t>
            </a:r>
            <a:r>
              <a:rPr lang="en-US" altLang="ko-KR" dirty="0"/>
              <a:t>) </a:t>
            </a:r>
            <a:r>
              <a:rPr lang="ko-KR" altLang="ko-KR" dirty="0"/>
              <a:t>측정을 이용한 상태 벡터 갱신의 반복</a:t>
            </a:r>
            <a:r>
              <a:rPr lang="en-US" altLang="ko-KR" dirty="0"/>
              <a:t>,</a:t>
            </a:r>
            <a:endParaRPr lang="ko-KR" altLang="ko-KR" dirty="0"/>
          </a:p>
          <a:p>
            <a:pPr latinLnBrk="0"/>
            <a:r>
              <a:rPr lang="en-US" altLang="ko-KR" dirty="0"/>
              <a:t>5) </a:t>
            </a:r>
            <a:r>
              <a:rPr lang="ko-KR" altLang="ko-KR" dirty="0"/>
              <a:t>순차 스칼라 값 측정을 사용하여 상태 벡터를 갱신하는 다른 순서</a:t>
            </a:r>
            <a:r>
              <a:rPr lang="en-US" altLang="ko-KR" dirty="0"/>
              <a:t>,</a:t>
            </a:r>
            <a:endParaRPr lang="ko-KR" altLang="ko-KR" dirty="0"/>
          </a:p>
          <a:p>
            <a:r>
              <a:rPr lang="en-US" altLang="ko-KR" dirty="0" smtClean="0"/>
              <a:t>6</a:t>
            </a:r>
            <a:r>
              <a:rPr lang="en-US" altLang="ko-KR" dirty="0"/>
              <a:t>) </a:t>
            </a:r>
            <a:r>
              <a:rPr lang="ko-KR" altLang="ko-KR" dirty="0"/>
              <a:t>튜닝 프로세스 </a:t>
            </a:r>
            <a:r>
              <a:rPr lang="ko-KR" altLang="ko-KR" dirty="0" smtClean="0"/>
              <a:t>잡음</a:t>
            </a:r>
            <a:endParaRPr lang="en-US" altLang="ko-KR" dirty="0"/>
          </a:p>
          <a:p>
            <a:r>
              <a:rPr lang="en-US" altLang="ko-KR" dirty="0" smtClean="0"/>
              <a:t>7</a:t>
            </a:r>
            <a:r>
              <a:rPr lang="en-US" altLang="ko-KR" dirty="0"/>
              <a:t>) </a:t>
            </a:r>
            <a:r>
              <a:rPr lang="ko-KR" altLang="ko-KR" dirty="0"/>
              <a:t>준 </a:t>
            </a:r>
            <a:r>
              <a:rPr lang="ko-KR" altLang="ko-KR" dirty="0" smtClean="0"/>
              <a:t>디커플링</a:t>
            </a:r>
            <a:endParaRPr lang="en-US" altLang="ko-KR" dirty="0"/>
          </a:p>
          <a:p>
            <a:r>
              <a:rPr lang="en-US" altLang="ko-KR" dirty="0" smtClean="0"/>
              <a:t>8</a:t>
            </a:r>
            <a:r>
              <a:rPr lang="en-US" altLang="ko-KR" dirty="0"/>
              <a:t>) EKF </a:t>
            </a:r>
            <a:r>
              <a:rPr lang="ko-KR" altLang="ko-KR" dirty="0"/>
              <a:t>성능 향상을 위해 엔지니어가 발명 한 다른 종들과 </a:t>
            </a:r>
            <a:r>
              <a:rPr lang="ko-KR" altLang="ko-KR" dirty="0" smtClean="0"/>
              <a:t>휘파람들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5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9022" y="500154"/>
            <a:ext cx="12018034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선형 필터 문제뿐만 아니라 비선형 필터 문제도 정확하게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나</a:t>
            </a:r>
            <a:r>
              <a:rPr kumimoji="0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타난다</a:t>
            </a: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모든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좌표계에서 이론적으로 동일한 최적의 추정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정확</a:t>
            </a:r>
            <a:r>
              <a:rPr kumimoji="0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도를 보인다</a:t>
            </a: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그럼에도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불구하고 엔지니어들은 EKF 정확도가 비선형 성 및 /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또는</a:t>
            </a: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부적절한 조정으로 인해 사용 된 특정 좌표계에 의존 할 수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있음을</a:t>
            </a: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000" dirty="0" smtClean="0">
                <a:ea typeface="Courier New" charset="0"/>
              </a:rPr>
              <a:t>얘기한다</a:t>
            </a:r>
            <a:endParaRPr lang="en-US" altLang="ko-KR" sz="3000" dirty="0" smtClean="0"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주어진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EKF에서 하나 이상의 좌표계를 사용하는 것에 대한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법이</a:t>
            </a:r>
            <a:r>
              <a:rPr kumimoji="0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 없다</a:t>
            </a: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이러한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하이브리드 좌표계는 수십 년 동안 레이더에 좋은 영향을 </a:t>
            </a:r>
            <a:endParaRPr kumimoji="0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미치는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ourier New" charset="0"/>
              </a:rPr>
              <a:t>EKF에 사용되어왔다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36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altLang="ko-KR" sz="3600" smtClean="0">
                <a:effectLst/>
                <a:latin typeface="tms" charset="0"/>
              </a:rPr>
              <a:t>“curse of dimensionality” 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118184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모든 종류의 </a:t>
            </a:r>
            <a:r>
              <a:rPr kumimoji="1" lang="en-US" altLang="ko-KR" dirty="0" smtClean="0"/>
              <a:t>non-linear Filters</a:t>
            </a:r>
            <a:r>
              <a:rPr kumimoji="1" lang="ko-KR" altLang="en-US" dirty="0" smtClean="0"/>
              <a:t>의 핵심적인 문제</a:t>
            </a:r>
            <a:endParaRPr kumimoji="1" lang="en-US" altLang="ko-KR" dirty="0" smtClean="0"/>
          </a:p>
          <a:p>
            <a:r>
              <a:rPr lang="ko-KR" altLang="en-US" dirty="0" smtClean="0"/>
              <a:t>리</a:t>
            </a:r>
            <a:r>
              <a:rPr lang="ko-KR" altLang="ko-KR" dirty="0" smtClean="0"/>
              <a:t>차드 </a:t>
            </a:r>
            <a:r>
              <a:rPr lang="ko-KR" altLang="ko-KR" dirty="0"/>
              <a:t>벨만이</a:t>
            </a:r>
            <a:r>
              <a:rPr lang="en-US" altLang="ko-KR" dirty="0"/>
              <a:t> </a:t>
            </a:r>
            <a:r>
              <a:rPr lang="en-US" altLang="ko-KR" dirty="0" smtClean="0"/>
              <a:t>40</a:t>
            </a:r>
            <a:r>
              <a:rPr lang="ko-KR" altLang="ko-KR" dirty="0" smtClean="0"/>
              <a:t>년 </a:t>
            </a:r>
            <a:r>
              <a:rPr lang="ko-KR" altLang="ko-KR" dirty="0"/>
              <a:t>전에 </a:t>
            </a:r>
            <a:r>
              <a:rPr lang="ko-KR" altLang="en-US" dirty="0" smtClean="0"/>
              <a:t>상태 벡터 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의 차원의 함수로서 표현 하는 </a:t>
            </a:r>
            <a:r>
              <a:rPr lang="ko-KR" altLang="ko-KR" dirty="0" smtClean="0"/>
              <a:t>계산 </a:t>
            </a:r>
            <a:r>
              <a:rPr lang="ko-KR" altLang="ko-KR" dirty="0"/>
              <a:t>복잡성의 기하 급수적 인 증가를 설명하는</a:t>
            </a:r>
            <a:r>
              <a:rPr lang="ko-KR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문구</a:t>
            </a:r>
            <a:endParaRPr lang="en-US" altLang="ko-KR" dirty="0" smtClean="0">
              <a:effectLst/>
            </a:endParaRPr>
          </a:p>
          <a:p>
            <a:r>
              <a:rPr lang="ko-KR" altLang="ko-KR" dirty="0"/>
              <a:t>칼만 필터의 계산 복잡도는 차원의 큐브로 증가하지만 최적의 정확도를 달성하는 필터를 사용하는 일반적인 비선형 문제의 경우 계산 복잡도가 차원에서 기하 급수적으로 </a:t>
            </a:r>
            <a:r>
              <a:rPr lang="ko-KR" altLang="ko-KR" dirty="0" smtClean="0"/>
              <a:t>커</a:t>
            </a:r>
            <a:r>
              <a:rPr lang="ko-KR" altLang="en-US" dirty="0" smtClean="0"/>
              <a:t>진다</a:t>
            </a:r>
            <a:endParaRPr lang="en-US" altLang="ko-KR" dirty="0" smtClean="0"/>
          </a:p>
          <a:p>
            <a:r>
              <a:rPr kumimoji="1" lang="en-US" altLang="ko-KR" dirty="0" smtClean="0"/>
              <a:t>PF</a:t>
            </a:r>
            <a:r>
              <a:rPr kumimoji="1" lang="ko-KR" altLang="en-US" dirty="0" smtClean="0"/>
              <a:t>가 차원의 저주를 이겼다는 주장이 있었지만 사실이 아니다</a:t>
            </a:r>
            <a:endParaRPr kumimoji="1" lang="en-US" altLang="ko-KR" dirty="0" smtClean="0"/>
          </a:p>
          <a:p>
            <a:r>
              <a:rPr lang="ko-KR" altLang="ko-KR" dirty="0"/>
              <a:t>현재 주어진 추정 정확도에 대한 계산 복잡성을 낮추기 위해</a:t>
            </a:r>
            <a:r>
              <a:rPr lang="en-US" altLang="ko-KR" dirty="0"/>
              <a:t> PF</a:t>
            </a:r>
            <a:r>
              <a:rPr lang="ko-KR" altLang="ko-KR" dirty="0"/>
              <a:t>에 대한 방대한 </a:t>
            </a:r>
            <a:r>
              <a:rPr lang="ko-KR" altLang="ko-KR" dirty="0" smtClean="0"/>
              <a:t>자료가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수많은 </a:t>
            </a:r>
            <a:r>
              <a:rPr lang="en-US" altLang="ko-KR" dirty="0" smtClean="0"/>
              <a:t>references..)</a:t>
            </a:r>
          </a:p>
          <a:p>
            <a:r>
              <a:rPr lang="ko-KR" altLang="ko-KR" dirty="0"/>
              <a:t>고차원 문제에 대해</a:t>
            </a:r>
            <a:r>
              <a:rPr lang="en-US" altLang="ko-KR" dirty="0"/>
              <a:t> PF</a:t>
            </a:r>
            <a:r>
              <a:rPr lang="ko-KR" altLang="ko-KR" dirty="0"/>
              <a:t>를 작동시키는 주요 성분은 </a:t>
            </a:r>
            <a:r>
              <a:rPr lang="en-US" altLang="ko-KR" dirty="0"/>
              <a:t>good proposal </a:t>
            </a:r>
            <a:r>
              <a:rPr lang="en-US" altLang="ko-KR" dirty="0" smtClean="0"/>
              <a:t>density </a:t>
            </a:r>
            <a:r>
              <a:rPr lang="ko-KR" altLang="en-US" dirty="0" smtClean="0"/>
              <a:t>이다 </a:t>
            </a:r>
            <a:r>
              <a:rPr lang="ko-KR" altLang="ko-KR" dirty="0" smtClean="0"/>
              <a:t>이 </a:t>
            </a:r>
            <a:r>
              <a:rPr lang="ko-KR" altLang="ko-KR" dirty="0"/>
              <a:t>밀도는 몬테카를로 </a:t>
            </a:r>
            <a:r>
              <a:rPr lang="ko-KR" altLang="ko-KR" dirty="0" smtClean="0"/>
              <a:t>방법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..</a:t>
            </a:r>
            <a:r>
              <a:rPr lang="ko-KR" altLang="ko-KR" dirty="0" smtClean="0">
                <a:effectLst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57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936</Words>
  <Application>Microsoft Macintosh PowerPoint</Application>
  <PresentationFormat>와이드스크린</PresentationFormat>
  <Paragraphs>118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Courier New</vt:lpstr>
      <vt:lpstr>Mangal</vt:lpstr>
      <vt:lpstr>tms</vt:lpstr>
      <vt:lpstr>TRMI10W</vt:lpstr>
      <vt:lpstr>Office 테마</vt:lpstr>
      <vt:lpstr>PowerPoint 프레젠테이션</vt:lpstr>
      <vt:lpstr>Kalman Filter 정확도가 떨어지는 때</vt:lpstr>
      <vt:lpstr>PowerPoint 프레젠테이션</vt:lpstr>
      <vt:lpstr>Non linear Filters problem </vt:lpstr>
      <vt:lpstr>PowerPoint 프레젠테이션</vt:lpstr>
      <vt:lpstr>EXTENDED KALMAN FILTERS</vt:lpstr>
      <vt:lpstr>Varieties of EKFs</vt:lpstr>
      <vt:lpstr>PowerPoint 프레젠테이션</vt:lpstr>
      <vt:lpstr>“curse of dimensionality” </vt:lpstr>
      <vt:lpstr>UNSCENTED KALMAN FILTERS </vt:lpstr>
      <vt:lpstr>PowerPoint 프레젠테이션</vt:lpstr>
      <vt:lpstr>PARTICLE FILTERS</vt:lpstr>
      <vt:lpstr>PowerPoint 프레젠테이션</vt:lpstr>
      <vt:lpstr>EXACT NONLINEAR FILTERS </vt:lpstr>
      <vt:lpstr>PowerPoint 프레젠테이션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linear Filters problem </dc:title>
  <dc:creator>Eumel Lee</dc:creator>
  <cp:lastModifiedBy>Eumel Lee</cp:lastModifiedBy>
  <cp:revision>14</cp:revision>
  <dcterms:created xsi:type="dcterms:W3CDTF">2017-10-25T19:58:28Z</dcterms:created>
  <dcterms:modified xsi:type="dcterms:W3CDTF">2017-10-26T20:18:46Z</dcterms:modified>
</cp:coreProperties>
</file>