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hHM3nrE2G6bXXd4v3OOjDf801h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augus/AppData/Roaming/PolarisOffice/ETemp/6736_14837904/fImage1399316975705.png" id="17" name="Google Shape;1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635" cy="68586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8"/>
          <p:cNvSpPr txBox="1"/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5000"/>
              <a:buFont typeface="Calibri"/>
              <a:buNone/>
              <a:defRPr sz="5000">
                <a:solidFill>
                  <a:srgbClr val="29577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" type="subTitle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768B"/>
              </a:buClr>
              <a:buSzPts val="2400"/>
              <a:buFont typeface="Calibri"/>
              <a:buNone/>
              <a:defRPr sz="2400">
                <a:solidFill>
                  <a:srgbClr val="57768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  <a:defRPr sz="18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  <a:defRPr sz="18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 rot="5400000">
            <a:off x="3920173" y="-1256347"/>
            <a:ext cx="4352290" cy="10516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8"/>
          <p:cNvSpPr txBox="1"/>
          <p:nvPr>
            <p:ph type="title"/>
          </p:nvPr>
        </p:nvSpPr>
        <p:spPr>
          <a:xfrm rot="5400000">
            <a:off x="7133273" y="1956752"/>
            <a:ext cx="5812790" cy="2629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" type="body"/>
          </p:nvPr>
        </p:nvSpPr>
        <p:spPr>
          <a:xfrm rot="5400000">
            <a:off x="1799273" y="-595948"/>
            <a:ext cx="5812790" cy="7734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8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showMasterSp="0" type="secHead">
  <p:cSld name="SECTION_HEADER">
    <p:bg>
      <p:bgPr>
        <a:solidFill>
          <a:srgbClr val="57768B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"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0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libri"/>
              <a:buNone/>
              <a:defRPr sz="1800"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libri"/>
              <a:buNone/>
              <a:defRPr sz="1800"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" type="body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2" type="body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"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768B"/>
              </a:buClr>
              <a:buSzPts val="2400"/>
              <a:buFont typeface="Calibri"/>
              <a:buNone/>
              <a:defRPr b="1" sz="2400">
                <a:solidFill>
                  <a:srgbClr val="57768B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2"/>
          <p:cNvSpPr txBox="1"/>
          <p:nvPr>
            <p:ph idx="2" type="body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3"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768B"/>
              </a:buClr>
              <a:buSzPts val="2400"/>
              <a:buFont typeface="Calibri"/>
              <a:buNone/>
              <a:defRPr b="1" sz="2400">
                <a:solidFill>
                  <a:srgbClr val="57768B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2"/>
          <p:cNvSpPr txBox="1"/>
          <p:nvPr>
            <p:ph idx="4" type="body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3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" type="body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indent="-228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indent="-228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indent="-228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indent="-228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45"/>
          <p:cNvSpPr txBox="1"/>
          <p:nvPr>
            <p:ph idx="2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45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>
  <p:cSld name="캡션 있는 그림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 txBox="1"/>
          <p:nvPr>
            <p:ph idx="2"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9" name="Google Shape;69;p46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augus/AppData/Roaming/PolarisOffice/ETemp/6736_14837904/fImage583716672518.png" id="10" name="Google Shape;10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635" cy="68586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7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7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7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7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914400" y="1381760"/>
            <a:ext cx="10363835" cy="2448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0"/>
              <a:buFont typeface="Arial"/>
              <a:buNone/>
            </a:pPr>
            <a:r>
              <a:rPr b="1" lang="ko-KR" sz="16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1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768B"/>
              </a:buClr>
              <a:buSzPts val="4800"/>
              <a:buFont typeface="Arial"/>
              <a:buNone/>
            </a:pPr>
            <a:r>
              <a:rPr lang="ko-KR" sz="4800">
                <a:latin typeface="Arial"/>
                <a:ea typeface="Arial"/>
                <a:cs typeface="Arial"/>
                <a:sym typeface="Arial"/>
              </a:rPr>
              <a:t>Structured Query Language•</a:t>
            </a:r>
            <a:endParaRPr sz="8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377190"/>
            <a:ext cx="1051687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ALTER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838200" y="1837690"/>
            <a:ext cx="10516870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테이블에 변경을 해야하는 시점이 있다.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예를 들어 새로운 column을 추가하거나 다음에 배울 constraints를 추가하는 경우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그럴 경우에는 ALTER TABLE 을 이용해서 테이블 구조에 변경을 할 수 있다.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테이블이름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컬럼이름 데이터타입 -&gt; 새 컬럼 추가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테이블이름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DROP COLUMN 컬럼이름 -&gt; 컬럼 삭제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ko-KR" sz="2400">
                <a:latin typeface="Arial"/>
                <a:ea typeface="Arial"/>
                <a:cs typeface="Arial"/>
                <a:sym typeface="Arial"/>
              </a:rPr>
              <a:t>테이블이름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MODIFY COLUMN 컬럼이름 데이터타입 -&gt; 해당 컬럼 데이터타입 변경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838200" y="377190"/>
            <a:ext cx="1051687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CONSTRAINTS (1)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838200" y="1837690"/>
            <a:ext cx="10516870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테이블의 컬럼에 여러가지 제약조건을 만들어줄 수 있다.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대표적으론 NOT NULL CONSTRAINT이 있다.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해당 constraint을 통해서 테이블의 데이터에 대한 유효성을 보장할 수 있다.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CREATE TABLE 테이블이름(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컬럼이름 데이터타입 constarint 종류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NOT NULL, UNIQUE, PRIMARY KEY, FOREIGN KEY, DEFAULT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838200" y="377190"/>
            <a:ext cx="1051687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CONSTRAINTS (2)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838200" y="1837690"/>
            <a:ext cx="10516870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NOT NULL constraint은 해당 컬럼에 NULL 값을 금지시킨다.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UNIQUE constraint은 해당 컬럼의 값들이 중복되지 않아야 한다.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PRIMARY KEY constraint은 NOT NULL과 UNIQUE가 같이 적용되는 constraint라고 볼수 있다. 즉 NULL 밸류가 들어올수 없고 중복되어서도 안된다.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주로 id에 PRIMARY KEY constraint가 추가된다.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FOREIGN KEY contsraint은 해당 컬럼을 다른 테이블의 컬럼과 연결을 시킨다.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주로 정보테이블과 실제 테이블을 연결 시킬 때 사용이된다.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예를 들어 예약 테이블에는 회원의 이름이나 아이디가 들어가는게 아니라 회원번호만 FOREIGN KEY 로 잡아주면 된다.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DEFAULT는 해당 컬럼의 기본값을 설정한다. 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만약 아무런 값이 입력이 되지 않으면 해당 DEFAULT 값이 자동으로 입력된다.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838200" y="377190"/>
            <a:ext cx="1051687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AUTO INCREMENT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838200" y="1837690"/>
            <a:ext cx="10516870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AUTO INCREMENT는 정수형 컬럼의 값을 자동으로 1씩 증가 시켜주는 기능이다.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 기능이 필요한 이유는 회원번호, 글 번호 등을 프로그래밍 할 때 개발자가 직접 넣어주는게 아니라 데이터베이스 상에서 간단하게 관리가 가능하기 때문이다.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AUTO INCREMENT는 주로 PRIMARY KEY column에 붙게 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CREATE TABLE 테이블이름(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id int PRIMARY KEY AUTO_INCREMENT,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....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또한 시작 숫자를 변경하고 싶다면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ALTER TABLE 테이블이름 AUTO_INCREMENT = 바꿀 숫자;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명령어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838200" y="1836420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CRUD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Create, Retrieve, Update, Delete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Create는 생성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Retrieve는 불러오기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Update는 수정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Delete는 삭제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모든 쿼리는 이 4가지 분류 중의 하나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SELECT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는 가장 대표적인 retrieve query이다.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boards;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여기서 *은 모든 column을 불러오라는 의미다.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만약 특정 field 만 불러오고 싶다면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 boards.id, boards.title, boards.content FROM boards;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057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boards. 은 생략 가능하다.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SELECT DISTINCT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SELECT의 경우에는 필드를 선택할 때 데이터가 겹치면 그대로 다 가져온다.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하지만 만약 한 필드에서 명확하게 다른 데이터들만 불러오고 싶다면?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DISTINCT title FROM BOARDS;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이렇게 하면 title이 다른 데이터들만 불러와 진다.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여러개의 필드를 넣을 경우에는 row에서 data의 필드들가 다 중복되지 않는 결과가 불러와진다.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WHERE (1)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WHERE는 조건을 줄 때 사용된다.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boards WHERE id = 1;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 쿼리를 실행할 경우 id 가 1인 row 만 불러와진다.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WHERE의 경우 SELECT 뿐만이 아닌 DELETE, UPDATE 등에서도 사용된다.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DELETE FROM boards를 실행하면? 모든 데이터가 테이블에서 삭제된다.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UPDATE 도 마찬가지.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WHERE (2)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WHERE에는 다음과 같은 조건이 들어갈 수 있다.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=, &gt;, &lt;, &gt;=, &lt;=, &lt;&gt;, BETWEEN, LIKE, IN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=, &gt;, &lt;, &gt;=, &lt;= 은 Java의 비교연산자와 같다.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&lt;&gt; 은 Java의 != 와 같다.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BETWEEN은 범위를 검색할때 사용된다.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boards WHERE id BETWEEN 1 AND 10;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LIKE는 wildcard를 사용하여 비슷한 결과를 모아서 보여준다.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boards WHERE title LIKE ‘제%’;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IN은 쿼리문에서 지정된 값들 중 하나를 만족할 시 보여준다.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 WHERE id IN (1, 2, 3);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AND, OR, NOT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WHERE에는 여러 조건들을 같이 써줄 수 있다.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AND, OR, NOT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AND 의 경우 해당 조건들을 모두 만족하는 row만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OR 의 경우 해당 조건들을 하나라도 만족하는 row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NOT 의 경우 해당 조건들을 만족하지 않는 row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SQL이란? (1)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Query Language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데이터베이스에 접근하거나 변경할 때 사용되는 언어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데이터베이스는 다음과 같은 기능이 있다.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데이터베이스에 대한 쿼리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데이터베이스로부터 데이터를 받아오거나, 입력하거나, 수정하거나, 삭제할 수 있다.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데이터베이스, 스키마, 테이블, 프로시져, 뷰를 만들고 테이블, 프로시져, 뷰에 대한 권한을 정할 수 있다.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ORDER BY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ORDER BY는 resultset을 오름차순이나 내림차순으로 정렬하는 기능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resultset이란? SELECT의 결과에 따른 rows의 모음을 resultset이라고 한다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 ORDER BY id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이렇게 하면 resultset이 id값의 오름차순으로 정렬되서 retrieve 된다.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 ORDER BY id DESC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이렇게 하면 resultset이 id값의 내림차순으로 정렬되서 retrieve 된다.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 ORDER BY id, title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여러 column을 기준으로 삼을 수 있는데 이럴 경우에는 먼저 나온 column의 기준으로 정렬 후 같은 값이 있으면 다음 기준 column으로 정렬한다. 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20"/>
              <a:buFont typeface="Arial"/>
              <a:buChar char="•"/>
            </a:pPr>
            <a:r>
              <a:rPr b="0" i="0" lang="ko-KR" sz="22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id는 asc(오름차순) 정렬, title은 desc 정렬도 가능하다.</a:t>
            </a:r>
            <a:endParaRPr b="0" i="0" sz="222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INSERT INTO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 INTO는 CREATE 카테고리의 쿼리로써 테이블에 데이터를 입력할 때 사용된다.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 INTO board VALUES (1, ‘제목’, ‘내용’, 2019-10-21, 2019-10-21);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이렇게 하면 board 테이블에 id는 1, title은 제목, content는 내용, writtenDate는 2019-10-21, updatedDate는 2019-10-21로 새로운 row가 추가된다.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하지만 나중에 배우게 될 auto increment 등의 기능으로 모든 column의 값을 추가할 필요가 없거나 추가를 하면 안되는 경우에는 필요한 column만 적어서 필요한 값만 추가 할 수 있다.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 INTO board (title, content) VALUES (’제목’, ‘내용’);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NULL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Java의 NULL의 개념이 SQL에도 구현되어있다.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만약 column의 제약조건으로 NOT NULL 옵션이 걸려있지 않으면 입력을 할 때 빈칸으로 입력이 가능하다.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하지만 Java에서 null인 객체를 비교할려고 하면 NullPointerException이 발생하듯이 SQL에서도 null값을 비교할 때는 =, &lt;, &gt;, &lt;=, &gt;=, &lt;&gt; 등의 비교 연산자를 사용할 수 없다.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대신 IS NULL 과 IS NOT NULL로 NULL값 확인을 하게 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boards WHERE title IS NULL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boards WHERE title IS NOT NULL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UPDATE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UPDATE는 CRUD 중 update 에 해당하는 query 이다.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UPDATE boards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SET title = ‘제목2’, content = ‘내용2’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WHERE id = 1;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이렇게 입력하면 boards 테이블에서 id가 1인 row의 title을 제목2 로, content를 내용2 로 변경하게 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UPDATE에서 주의해야 할 것은 WHERE 를 항상 붙여야 한다는 것이다.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만약 WHERE이 생략된다면? 테이블의 모든 row의 title이 제목2 로, content가 내용2 로 변경된다.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DELETE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DELETE는 테이블에서 row를 삭제할 때 사용하게 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DELETE FROM boards WHERE id = 1;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이렇게 입력하면 boards 테이블 의 row 중에서 id가 1인 row가 삭제된다.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UPDATE와 마찬가지로 WHERE을 생략하게 된다면?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모든 row가 삭제된다.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LIMIT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만약 테이블에 row가 너무 많거나 혹은 몇개의 row만 retrieve를 하고 싶다면?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LIMIT 이라는 keyword를 사용하여 resultset의 row 숫자를 제한하면 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boards LIMIT 10;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만약 LIMIT 10이 생략 된다면 모든 data가 resultset에 담기지만 LIMIT 10을 입력하면 가장 오래된 row 10개가 반환 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LIKE와 wildcards(1)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SQL에서 WHERE 의 조건에 LIKE 란 keyword를 사용해서 다양하게 검색하거나 조건을 지정할 수 있다.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LIKE에는 wildcard라는 특수문자를 사용해야 원하는 결과를 얻을 수 있다.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만약 wildcard를 생략한다면?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boards WHERE title LIKE ‘제’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아무것도 리턴되지 않는다.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LIKE와 wildcards(2)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Wildcard에는 다음 문자열들이 있다.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boards WHERE title LIKE ‘제%’;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위의 쿼리는 title이 제 로 시작되는 row들이 리턴된다.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‘%제’ 는 제로 끝나는 row들이 리턴된다.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‘%제%’ 는 title에 제 가 들어가는 row들이 리턴된다.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‘제%1’ 은 제 로 시작해서 1 로 끝나는 row들이 리턴된다.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LIKE와 wildcards(3)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Wildcard에는 다음 문자열들이 있다.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boards WHERE title LIKE ‘_목’;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 쿼리를 실행하면 title의 길이가 두 글자인 row들 중에서 목 으로 끝나는 row들이 리턴된다.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‘_목%’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Title column의 두번째 글자가 목인 row들이 리턴된다.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‘제_%’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title이 제 로 시작 하고 길이가 두 글자 이상인 row들이 리턴된다.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LIKE와 wildcards(3)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boards WHERE title LIKE ‘_목’;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 쿼리를 실행하면 title의 길이가 두 글자인 row들 중에서 목 으로 끝나는 row들이 리턴된다.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‘_목%’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Title column의 두번째 글자가 목인 row들이 리턴된다.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‘제_%’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title이 제 로 시작 하고 길이가 두 글자 이상인 row들이 리턴된다.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SQL이란? (2)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RDBMS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Database Management System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관계형 데이터베이스 관리 시스템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MySQL, Oracle 등등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강의는 MySQL 로 진행될 예정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관계형 데이터베이스는 테이블 이란 객체로 데이터를 저장을 한다.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데이터는 행(columns)과 열(rows)로 이루어져있다.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057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column은 해당 테이블에 어떤 종류의 데이터가 있는지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057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row는 column에 맞추어 입력된 개별의 데이터 한줄을 뜻한다.</a:t>
            </a:r>
            <a:endParaRPr b="0" i="0" sz="2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LIKE와 wildcards(4)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boards WHERE title LIKE ‘c[oa]m’;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 쿼리를 실행하면 title이 com 이거나 cam인 row들이 리턴된다.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‘c[^oa]m’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 쿼리를 실행하면 title이 c로 시작해서 m으로 끝나지만 가운데 글자가 o나 a가 아닌 row들이 리턴된다.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‘c[a-i]m’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title이 c로 시작해서 m으로 끝나고 가운데 글자가 a 부터 i 중에 하나인 row들이 리턴된다.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Aliase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Aliase란?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resultset의 컬럼 이름 혹은 테이블 이름을 임시로 지어주는 것을 aliase라고 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title AS 제목 FROM boards;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Resultset 에서 title의 column의 이름인 title이 아닌 제목 으로 return된다.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boards AS 게시판;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Resultset 에서 테이블의 이름이 boards가 아닌 게시판 이 출력된다.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JOIN (1)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JOIN이란? 여러 테이블을 연결하여 한개의 큰 임시 테이블로 보여주는 것을 JOIN 이라고 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JOIN에는 여러종류가 있지만 3가지 종류가 주로 사용된다.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left, right, inner(cross)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JOIN (2)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이렇게 2가지 테이블이 있다.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Member 테이블은 회원 테이블, board 테이블은 게시판 테이블이다.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 두 테이블에 대한 JOIN 결과를 알아보자.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1814195"/>
            <a:ext cx="5258435" cy="1724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635" y="1816100"/>
            <a:ext cx="5260340" cy="183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JOIN (3)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838200" y="1837690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INNER JOIN은 두 테이블의 교집합을 resultset에 담는다.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교집합이란? 두 테이블 모두 교차해서 가지고 있는 데이터를 뜻한다.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member 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INNER JOIN board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ON member.id = board.writerId;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085" y="4344670"/>
            <a:ext cx="7236460" cy="1840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JOIN (4)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838200" y="1837690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LEFT JOIN은 왼쪽 테이블을 모두 담고 오른쪽 테이블의 경우 교차되는 데이터가 있으면 출력, 없으면 NULL을 출력한다.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member 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LEFT JOIN board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ON member.id = board.writerId;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585" y="4128135"/>
            <a:ext cx="6336030" cy="205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838200" y="37719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JOIN (5)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838200" y="1837690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RIGHT JOIN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RIGHT JOIN은 오른쪽 테이블을 모두 담고 왼쪽 테이블의 경우 교차되는 데이터가 있으면 출력, 없으면 NULL을 출력한다.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* FROM member 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RIGHT JOIN board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ON member.id = board.writerId;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330" y="4155440"/>
            <a:ext cx="8039735" cy="204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SQL이란? (3)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테이블의 예시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만약 데이터를 입력할려면? 해당 컬럼에 맞춘 형식으로 입력을 해야한다.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105" y="2254250"/>
            <a:ext cx="10522585" cy="264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문법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36420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SQL 의 키워드는 대소문자를 구분하지 않는다.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하지만 키워드는 주로 대문자로만 작성한다.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Ex) SELECT * FROM board;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Char char="•"/>
            </a:pPr>
            <a:r>
              <a:rPr b="0" i="0" lang="ko-KR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SQL 쿼리문의 제일 마지막에는 세미콜론( ; )을 붙인다.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77190"/>
            <a:ext cx="1051687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CREATE SCHEMA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838200" y="1837690"/>
            <a:ext cx="10516870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SCHEMA란?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MySQL 등의 현대 database에선 data -&gt; row -&gt; table -&gt; schema -&gt; database 로 단위가 커진다.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데이터베이스 내에 다양한 schema를 넣을 수 있고 해당 schema 하나 하나에 다양한 table을 넣어서 관리가 가능하다.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CREATE SCHEMA 스키마이름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77190"/>
            <a:ext cx="1051687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CREATE TABLE (1)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838200" y="1837690"/>
            <a:ext cx="10516870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SCHEMA 안에서 필요한 테이블을 만들어서 데이터를 관리해주어야 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테이블은 일종의 Java 클래스라고 볼 수도 있다.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테이블에 들어갈 데이터 종류와 이름을 미리 정해놓고 거기에 맞추어 이제 row가 입력되거나 출력된다.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CREATE TABLE 테이블이름(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컬럼이름1 데이터타입,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컬럼이름2 데이터타입,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...</a:t>
            </a:r>
            <a:b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377190"/>
            <a:ext cx="1051687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CREATE TABLE (2)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838200" y="1837690"/>
            <a:ext cx="10516870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0"/>
              <a:buFont typeface="Arial"/>
              <a:buChar char="•"/>
            </a:pPr>
            <a:r>
              <a:rPr b="0" i="0" lang="ko-KR" sz="186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Java와 마찬가지로 MySQL에는 다양한 데이터타입이 존재한다.</a:t>
            </a:r>
            <a:endParaRPr b="0" i="0" sz="186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60"/>
              <a:buFont typeface="Arial"/>
              <a:buChar char="•"/>
            </a:pPr>
            <a:r>
              <a:rPr b="0" i="0" lang="ko-KR" sz="186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크게 나누자면 문자형, 숫자형, 날짜형 으로 나뉜다.</a:t>
            </a:r>
            <a:endParaRPr b="0" i="0" sz="186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60"/>
              <a:buFont typeface="Arial"/>
              <a:buChar char="•"/>
            </a:pPr>
            <a:r>
              <a:rPr b="0" i="0" lang="ko-KR" sz="186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문자형</a:t>
            </a:r>
            <a:endParaRPr b="0" i="0" sz="186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60"/>
              <a:buFont typeface="Arial"/>
              <a:buChar char="•"/>
            </a:pPr>
            <a:r>
              <a:rPr b="0" i="0" lang="ko-KR" sz="186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기본적으로 varchar(SIZE) 로 선언한다. SIZE는 바이트크기를 뜻한다.</a:t>
            </a:r>
            <a:endParaRPr b="0" i="0" sz="186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60"/>
              <a:buFont typeface="Arial"/>
              <a:buChar char="•"/>
            </a:pPr>
            <a:r>
              <a:rPr b="0" i="0" lang="ko-KR" sz="186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만약 많은양의 text가 필요할 경우에는 TEXT 나 LONGTEXT 데이터타입을 사용하게 된다. </a:t>
            </a:r>
            <a:endParaRPr b="0" i="0" sz="186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60"/>
              <a:buFont typeface="Arial"/>
              <a:buChar char="•"/>
            </a:pPr>
            <a:r>
              <a:rPr b="0" i="0" lang="ko-KR" sz="186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숫자형</a:t>
            </a:r>
            <a:endParaRPr b="0" i="0" sz="186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60"/>
              <a:buFont typeface="Arial"/>
              <a:buChar char="•"/>
            </a:pPr>
            <a:r>
              <a:rPr b="0" i="0" lang="ko-KR" sz="186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INT, FLOAT이 있다. signed 와 unsigned를 만들어 줄 수 있는데 signed는 - 가 붙는 대신 표현 범위가 절반이 되고 unsigned는 0부터 표현이 된다.</a:t>
            </a:r>
            <a:endParaRPr b="0" i="0" sz="186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60"/>
              <a:buFont typeface="Arial"/>
              <a:buChar char="•"/>
            </a:pPr>
            <a:r>
              <a:rPr b="0" i="0" lang="ko-KR" sz="186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날짜형</a:t>
            </a:r>
            <a:endParaRPr b="0" i="0" sz="186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60"/>
              <a:buFont typeface="Arial"/>
              <a:buChar char="•"/>
            </a:pPr>
            <a:r>
              <a:rPr b="0" i="0" lang="ko-KR" sz="186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DATE, TIME, DATETIME 을 주로 사용한다. DATE는 년월일, TIME은 시분초, DATETIME은 연월일시분초를 표시하게 된다.</a:t>
            </a:r>
            <a:endParaRPr b="0" i="0" sz="186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049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60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838200" y="377190"/>
            <a:ext cx="1051687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776"/>
              </a:buClr>
              <a:buSzPts val="7200"/>
              <a:buFont typeface="Arial"/>
              <a:buNone/>
            </a:pPr>
            <a:r>
              <a:rPr lang="ko-KR" sz="7200">
                <a:solidFill>
                  <a:srgbClr val="295776"/>
                </a:solidFill>
                <a:latin typeface="Arial"/>
                <a:ea typeface="Arial"/>
                <a:cs typeface="Arial"/>
                <a:sym typeface="Arial"/>
              </a:rPr>
              <a:t>SQL - DROP</a:t>
            </a:r>
            <a:endParaRPr sz="7200">
              <a:solidFill>
                <a:srgbClr val="295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838200" y="1837690"/>
            <a:ext cx="10516870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DROP은 스키마나 테이블을 삭제할 때 사용된다.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DROP 스키마이름; or DROP 테이블이름;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또한 다음에 배우게 될 ALTER TABLE에서 컬럼을 제거할때도 DROP을 쓰게 된다.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 pattern hexagon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augustinecho</dc:creator>
</cp:coreProperties>
</file>