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90" r:id="rId6"/>
    <p:sldId id="29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75" r:id="rId22"/>
    <p:sldId id="277" r:id="rId23"/>
    <p:sldId id="281" r:id="rId24"/>
    <p:sldId id="278" r:id="rId25"/>
    <p:sldId id="282" r:id="rId26"/>
    <p:sldId id="283" r:id="rId27"/>
    <p:sldId id="284" r:id="rId28"/>
    <p:sldId id="285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DED03-77F3-4850-AB55-31DCE76DA79B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C31E-248D-411B-9D20-C1DD58A7D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9C31E-248D-411B-9D20-C1DD58A7D4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681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관리 시스템의 장점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데이터의 중복성과 불일치성 감소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 보안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질의 처리에 효율적인 저장 구조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백업</a:t>
            </a:r>
            <a:r>
              <a:rPr lang="en-US" altLang="ko-KR" sz="2400" dirty="0" smtClean="0"/>
              <a:t>(Backup)</a:t>
            </a:r>
            <a:r>
              <a:rPr lang="ko-KR" altLang="ko-KR" sz="2400" dirty="0" smtClean="0"/>
              <a:t>과 복구</a:t>
            </a:r>
            <a:r>
              <a:rPr lang="en-US" altLang="ko-KR" sz="2400" dirty="0" smtClean="0"/>
              <a:t>(Recovery)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다양한 인터페이스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일관된 데이터를 유지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관리 시스템의 단점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자원이 많고 복잡하며 비</a:t>
            </a:r>
            <a:r>
              <a:rPr lang="ko-KR" altLang="en-US" sz="2400" dirty="0" smtClean="0"/>
              <a:t>싸다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942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시스템의 사용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데이터베이스와 응용 프로그램이 매우 단순하고 변경이 거의 없는 경우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단일 사용자만이 데이터베이스에 접근하는 경우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실시간성이 제일 중요한 데이터베이스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시스템의 경우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스키마</a:t>
            </a:r>
            <a:r>
              <a:rPr lang="en-US" altLang="ko-KR" sz="2800" b="1" dirty="0" smtClean="0"/>
              <a:t>(Schema)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구조와 제약조건에 대해서 분명하고 자세하게 기술한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구체적으로 데이터베이스를 구성하는 </a:t>
            </a:r>
            <a:r>
              <a:rPr lang="ko-KR" altLang="ko-KR" sz="2400" dirty="0" err="1" smtClean="0"/>
              <a:t>애트리뷰트와</a:t>
            </a:r>
            <a:r>
              <a:rPr lang="ko-KR" altLang="ko-KR" sz="2400" dirty="0" smtClean="0"/>
              <a:t> 관계 등의 집합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상태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특정 시점의 데이터베이스 내용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인스턴스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3791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 언어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데이터베이스를 정의하고 모든 저장 데이터베이스의 접근을 지원하는 통신 수단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정의어</a:t>
            </a:r>
            <a:r>
              <a:rPr lang="en-US" altLang="ko-KR" sz="2400" dirty="0" smtClean="0"/>
              <a:t>(DDL, Data Definition Language)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조작어</a:t>
            </a:r>
            <a:r>
              <a:rPr lang="en-US" altLang="ko-KR" sz="2400" dirty="0" smtClean="0"/>
              <a:t>(DML, Data Manipulation Language)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</a:t>
            </a:r>
            <a:r>
              <a:rPr lang="ko-KR" altLang="ko-KR" sz="2400" dirty="0" smtClean="0"/>
              <a:t>데이터 </a:t>
            </a:r>
            <a:r>
              <a:rPr lang="ko-KR" altLang="ko-KR" sz="2400" dirty="0" err="1" smtClean="0"/>
              <a:t>제어어</a:t>
            </a:r>
            <a:r>
              <a:rPr lang="en-US" altLang="ko-KR" sz="2400" dirty="0" smtClean="0"/>
              <a:t>(DCL, Data Control Language)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  <p:sp>
        <p:nvSpPr>
          <p:cNvPr id="4" name="왼쪽 중괄호 3"/>
          <p:cNvSpPr/>
          <p:nvPr/>
        </p:nvSpPr>
        <p:spPr>
          <a:xfrm>
            <a:off x="1357290" y="3857628"/>
            <a:ext cx="214314" cy="11430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0536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정의어</a:t>
            </a:r>
            <a:r>
              <a:rPr lang="en-US" altLang="ko-KR" sz="2800" b="1" dirty="0" smtClean="0"/>
              <a:t>(DDL)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관리자나 설계자가 데이터 간의 관계를 정의하거나 이미 정의된 데이터베이스의 구조를 변경하거나 수정하는 데 사용하는 언어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조작어</a:t>
            </a:r>
            <a:r>
              <a:rPr lang="en-US" altLang="ko-KR" sz="2800" b="1" dirty="0" smtClean="0"/>
              <a:t>(DML)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사용자가 응용 프로그램이나 </a:t>
            </a:r>
            <a:r>
              <a:rPr lang="ko-KR" altLang="ko-KR" sz="2400" dirty="0" err="1" smtClean="0"/>
              <a:t>질의어를</a:t>
            </a:r>
            <a:r>
              <a:rPr lang="ko-KR" altLang="ko-KR" sz="2400" dirty="0" smtClean="0"/>
              <a:t> 이용해서 저장된 실제 데이터를 검색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변경 등을 수행하는 데 사용하는 언어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</a:t>
            </a:r>
            <a:r>
              <a:rPr lang="ko-KR" altLang="ko-KR" sz="2800" b="1" dirty="0" err="1" smtClean="0"/>
              <a:t>제어어</a:t>
            </a:r>
            <a:r>
              <a:rPr lang="en-US" altLang="ko-KR" sz="2800" b="1" dirty="0" smtClean="0"/>
              <a:t>(DCL)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관리자가 데이터를 관리하려고 데이터의 보안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무결성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데이터 복구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병행 수행 제어 등을 정의할 때나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사용자의 권한을 설정할 때 사용하는 언어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사용자</a:t>
            </a:r>
            <a:r>
              <a:rPr lang="en-US" altLang="ko-KR" sz="2800" b="1" dirty="0" smtClean="0"/>
              <a:t>(Database User)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조직 내에서 구축된 데이터베이스를 사용하는 사람들의 총칭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관리자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시스템 프로그램 개발자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업무 분석가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응용 프로그램 개발자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일반 사용자 등</a:t>
            </a:r>
            <a:r>
              <a:rPr lang="ko-KR" altLang="en-US" sz="2400" dirty="0" smtClean="0"/>
              <a:t>으로 구분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25347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관리자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(DBA, Database Administrator)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전체 환경 구성과 운영에 관련된 전반적인 책임자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설계자</a:t>
            </a:r>
            <a:r>
              <a:rPr lang="en-US" altLang="ko-KR" sz="2800" b="1" dirty="0" smtClean="0"/>
              <a:t>(Database Designer)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데이터베이스의 요구 사항을 분석해서 데이터베이스의 개념적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물리적 스키마의 설계를 책임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7917" y="2571744"/>
            <a:ext cx="423866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</a:t>
            </a:r>
            <a:r>
              <a:rPr lang="ko-KR" altLang="en-US" sz="4000" dirty="0" smtClean="0">
                <a:latin typeface="+mj-ea"/>
                <a:ea typeface="+mj-ea"/>
              </a:rPr>
              <a:t>장 데이터베이스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최종 사용자</a:t>
            </a:r>
            <a:r>
              <a:rPr lang="en-US" altLang="ko-KR" sz="2800" b="1" dirty="0" smtClean="0"/>
              <a:t>(End User)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일반 사용자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초보 사용자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전문 사용자 등으로 나눌 수 있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보통은 데이터베이스에 대한 질의 및 갱신 연산을 주로 하는 단순 사용자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161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시스템 </a:t>
            </a:r>
            <a:r>
              <a:rPr lang="ko-KR" altLang="ko-KR" sz="2800" b="1" dirty="0" smtClean="0"/>
              <a:t>분석가</a:t>
            </a:r>
            <a:r>
              <a:rPr lang="en-US" altLang="ko-KR" sz="2800" b="1" dirty="0" smtClean="0"/>
              <a:t>/</a:t>
            </a:r>
            <a:r>
              <a:rPr lang="ko-KR" altLang="ko-KR" sz="2800" b="1" dirty="0" smtClean="0"/>
              <a:t>응용 프로그램 개발자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(System Analyst/Application Programmer)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시스템 분석가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응용 프로그램 개발자는 초보 사용자를 위하여 잘 정의된 기능의 응용 프로그램을 설계하고 구현하는 사람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1.3 </a:t>
            </a:r>
            <a:r>
              <a:rPr lang="ko-KR" altLang="en-US" sz="2800" dirty="0" smtClean="0"/>
              <a:t>데이터베이스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9818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단위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필드</a:t>
            </a:r>
            <a:r>
              <a:rPr lang="en-US" altLang="ko-KR" sz="2400" dirty="0" smtClean="0"/>
              <a:t>(Field) : </a:t>
            </a:r>
            <a:r>
              <a:rPr lang="ko-KR" altLang="en-US" sz="2400" dirty="0" smtClean="0"/>
              <a:t>문자와 워드로 구성된 </a:t>
            </a:r>
            <a:r>
              <a:rPr lang="ko-KR" altLang="ko-KR" sz="2400" dirty="0" smtClean="0"/>
              <a:t>컴퓨터 상에 정보를 표현할 때 의미가 있는 데이터 표현의 최소 단위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레코드</a:t>
            </a:r>
            <a:r>
              <a:rPr lang="en-US" altLang="ko-KR" sz="2400" dirty="0" smtClean="0"/>
              <a:t>(Record) : </a:t>
            </a:r>
            <a:r>
              <a:rPr lang="ko-KR" altLang="ko-KR" sz="2400" dirty="0" smtClean="0"/>
              <a:t>하나 이상의 필드가 모</a:t>
            </a:r>
            <a:r>
              <a:rPr lang="ko-KR" altLang="en-US" sz="2400" dirty="0" smtClean="0"/>
              <a:t>인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파일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레코드들이 모여서 구성된 관련 레코드들의 집합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</a:t>
            </a:r>
            <a:r>
              <a:rPr lang="en-US" altLang="ja-JP" sz="2000" b="1" dirty="0" smtClean="0"/>
              <a:t>5</a:t>
            </a:r>
          </a:p>
          <a:p>
            <a:pPr algn="ctr"/>
            <a:r>
              <a:rPr lang="ko-KR" altLang="ko-KR" sz="2000" b="1" dirty="0" smtClean="0"/>
              <a:t>정보 표현의 단위</a:t>
            </a:r>
            <a:endParaRPr lang="en-US" altLang="ko-KR" sz="2000" b="1" dirty="0"/>
          </a:p>
        </p:txBody>
      </p:sp>
      <p:pic>
        <p:nvPicPr>
          <p:cNvPr id="6" name="그림 5" descr="사용자 지정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214554"/>
            <a:ext cx="6636080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61049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추상화와 데이터 독립성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추상화</a:t>
            </a:r>
            <a:r>
              <a:rPr lang="en-US" altLang="ko-KR" sz="2400" dirty="0" smtClean="0"/>
              <a:t>(Abstraction) : </a:t>
            </a:r>
            <a:r>
              <a:rPr lang="ko-KR" altLang="ko-KR" sz="2400" dirty="0" smtClean="0"/>
              <a:t>알 필요가 없는 복잡한 부분을 은폐하는 것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 독립성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특정 스키마를 변경할 때 상위 단계의 스키마에 영향을 미치지 않는 성질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계층 스키마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사용자의 응용 프로그램과 물리적 데이터베이스를 분리시키는 것이 목적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975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1-6</a:t>
            </a:r>
          </a:p>
          <a:p>
            <a:pPr algn="ctr"/>
            <a:r>
              <a:rPr lang="en-US" altLang="ko-KR" sz="2000" b="1" dirty="0" smtClean="0"/>
              <a:t>3</a:t>
            </a:r>
            <a:r>
              <a:rPr lang="ko-KR" altLang="ko-KR" sz="2000" b="1" dirty="0" smtClean="0"/>
              <a:t>계층 스키마 아키텍처</a:t>
            </a:r>
            <a:endParaRPr lang="en-US" altLang="ko-KR" sz="2000" b="1" dirty="0"/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3094" y="1142984"/>
            <a:ext cx="610512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85671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논리적 데이터 독립성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(Logical Data Independence</a:t>
            </a:r>
            <a:r>
              <a:rPr lang="en-US" altLang="ko-KR" sz="2800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외부 스키마나 응용 프로그램을 변경하지 않고 개념 스키마를 변경할 수 있는 능력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물리적 데이터 독립성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(Physical Data Independence)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개념 스키마를 변경하지 않고 내부 스키마를 변경할 수 있는 능력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실세계를</a:t>
            </a:r>
            <a:r>
              <a:rPr lang="ko-KR" altLang="ko-KR" sz="2400" dirty="0" smtClean="0"/>
              <a:t> 데이터베이스화할 때 어떻게 진행할지 결정하는 기준이 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데이터베이스를 구성하는 데이터의 성격과 의미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데이터 간의 관계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그에 따른 제약조건 등에 따라 데이터베이스화가 이루어지도록 하는 도구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물리적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논리적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개념적 데이터 모델</a:t>
            </a:r>
            <a:r>
              <a:rPr lang="ko-KR" altLang="en-US" sz="2400" dirty="0" smtClean="0"/>
              <a:t>로 분류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물리적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데이터가 어떻게 컴퓨터에 저장되는지에 관심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레코드의 형식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레코드 순서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접근 경로 같은 정보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1-7</a:t>
            </a:r>
          </a:p>
          <a:p>
            <a:pPr algn="ctr"/>
            <a:r>
              <a:rPr lang="ko-KR" altLang="ko-KR" sz="2000" b="1" dirty="0" smtClean="0"/>
              <a:t>컴퓨터에 초점을 맞추는 물리적 데이터 모델</a:t>
            </a:r>
            <a:endParaRPr lang="en-US" altLang="ko-KR" sz="2000" b="1" dirty="0"/>
          </a:p>
        </p:txBody>
      </p:sp>
      <p:pic>
        <p:nvPicPr>
          <p:cNvPr id="3074" name="Picture 2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개념적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사용자가 데이터를 어떻게 인식하는지에 관심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데이터의 저장은 나타내지 않</a:t>
            </a:r>
            <a:r>
              <a:rPr lang="ko-KR" altLang="en-US" sz="2400" dirty="0" smtClean="0"/>
              <a:t>는다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엔티티</a:t>
            </a:r>
            <a:r>
              <a:rPr lang="en-US" altLang="ko-KR" sz="2400" dirty="0" smtClean="0"/>
              <a:t>-</a:t>
            </a:r>
            <a:r>
              <a:rPr lang="ko-KR" altLang="ko-KR" sz="2400" dirty="0" smtClean="0"/>
              <a:t>관계</a:t>
            </a:r>
            <a:r>
              <a:rPr lang="en-US" altLang="ko-KR" sz="2400" dirty="0" smtClean="0"/>
              <a:t>(Entity-relationship) </a:t>
            </a:r>
            <a:r>
              <a:rPr lang="ko-KR" altLang="ko-KR" sz="2400" dirty="0" smtClean="0"/>
              <a:t>데이터 모델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1-8</a:t>
            </a:r>
          </a:p>
          <a:p>
            <a:pPr algn="ctr"/>
            <a:r>
              <a:rPr lang="ko-KR" altLang="ko-KR" sz="2000" b="1" dirty="0" smtClean="0"/>
              <a:t>사용자에 초점을 맞추는 개념적 데이터 모델</a:t>
            </a:r>
            <a:endParaRPr lang="en-US" altLang="ko-KR" sz="2000" b="1" dirty="0"/>
          </a:p>
        </p:txBody>
      </p:sp>
      <p:pic>
        <p:nvPicPr>
          <p:cNvPr id="4098" name="Picture 2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975458"/>
            <a:ext cx="8207375" cy="37117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데이터베이스란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‘a collection of related data’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서로 관련 있는 데이터들의 모임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b="1" dirty="0" smtClean="0"/>
              <a:t>					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b="1" dirty="0" smtClean="0"/>
              <a:t>						</a:t>
            </a:r>
            <a:r>
              <a:rPr lang="en-US" altLang="ko-KR" sz="2400" dirty="0" smtClean="0"/>
              <a:t>By </a:t>
            </a:r>
            <a:r>
              <a:rPr lang="en-US" altLang="ko-KR" sz="2400" dirty="0" err="1" smtClean="0"/>
              <a:t>Elmasri</a:t>
            </a:r>
            <a:r>
              <a:rPr lang="en-US" altLang="ko-KR" sz="2400" dirty="0" smtClean="0"/>
              <a:t> and </a:t>
            </a:r>
            <a:r>
              <a:rPr lang="en-US" altLang="ko-KR" sz="2400" dirty="0" err="1" smtClean="0"/>
              <a:t>Navathe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</a:t>
            </a:r>
            <a:r>
              <a:rPr lang="ko-KR" altLang="ko-KR" sz="2800" b="1" dirty="0" smtClean="0"/>
              <a:t>적 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컴퓨터와 사용자 둘 다를 고려하는 데이터 모델로 사용자가 이해할 수 있게 하면서 실제로 저장될 수 있는 구조를 갖게 한다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계층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네트워크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관계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객체지향 데이터 모델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89393" y="590393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1-9</a:t>
            </a:r>
          </a:p>
          <a:p>
            <a:pPr algn="ctr"/>
            <a:r>
              <a:rPr lang="ko-KR" altLang="ko-KR" sz="2000" b="1" dirty="0" smtClean="0"/>
              <a:t>둘 다에 초점을 맞추는 논리적 데이터 모델</a:t>
            </a:r>
            <a:endParaRPr lang="en-US" altLang="ko-KR" sz="2000" b="1" dirty="0"/>
          </a:p>
        </p:txBody>
      </p:sp>
      <p:pic>
        <p:nvPicPr>
          <p:cNvPr id="5122" name="Picture 2" descr="image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372026"/>
            <a:ext cx="4500594" cy="11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550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1.4 </a:t>
            </a:r>
            <a:r>
              <a:rPr lang="ko-KR" altLang="ko-KR" sz="2800" dirty="0" smtClean="0"/>
              <a:t>데이터베이스 추상화와 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785794"/>
            <a:ext cx="8207375" cy="509678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dirty="0" smtClean="0"/>
              <a:t>   [</a:t>
            </a:r>
            <a:r>
              <a:rPr lang="ko-KR" altLang="en-US" sz="2400" b="1" dirty="0" smtClean="0"/>
              <a:t>예제 </a:t>
            </a:r>
            <a:r>
              <a:rPr lang="en-US" altLang="ko-KR" sz="2400" b="1" dirty="0" smtClean="0"/>
              <a:t>1-1]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 중 데이터베이스인 것은 무엇이며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어떤 이유에서인가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  <a:r>
              <a:rPr lang="en-US" altLang="ko-KR" dirty="0" smtClean="0"/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sz="2400" dirty="0" smtClean="0"/>
              <a:t>(1) </a:t>
            </a:r>
            <a:r>
              <a:rPr lang="ko-KR" altLang="ko-KR" sz="2400" dirty="0" smtClean="0"/>
              <a:t>메모장에 두서없이 적어 놓은 단어들의 모임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	(2) </a:t>
            </a:r>
            <a:r>
              <a:rPr lang="ko-KR" altLang="ko-KR" sz="2400" dirty="0" smtClean="0"/>
              <a:t>메신저 프로그램에 등록된 이름들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	(3) </a:t>
            </a:r>
            <a:r>
              <a:rPr lang="ko-KR" altLang="ko-KR" sz="2400" dirty="0" smtClean="0"/>
              <a:t>기상청의 매일의 날씨와 예보 데이터를 모아 둔 </a:t>
            </a:r>
            <a:r>
              <a:rPr lang="en-US" altLang="ko-KR" sz="2400" dirty="0" smtClean="0"/>
              <a:t>	    </a:t>
            </a:r>
            <a:r>
              <a:rPr lang="ko-KR" altLang="ko-KR" sz="2400" dirty="0" smtClean="0"/>
              <a:t>집합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용자 지정 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428736"/>
            <a:ext cx="5695950" cy="2409825"/>
          </a:xfrm>
          <a:prstGeom prst="rect">
            <a:avLst/>
          </a:prstGeom>
        </p:spPr>
      </p:pic>
      <p:pic>
        <p:nvPicPr>
          <p:cNvPr id="8" name="그림 7" descr="사용자 지정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3814782"/>
            <a:ext cx="5648325" cy="2400300"/>
          </a:xfrm>
          <a:prstGeom prst="rect">
            <a:avLst/>
          </a:prstGeom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286512" y="5929330"/>
            <a:ext cx="2714644" cy="107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1-1</a:t>
            </a:r>
            <a:endParaRPr lang="en-US" altLang="ko-KR" sz="2000" b="1" dirty="0" smtClean="0"/>
          </a:p>
          <a:p>
            <a:pPr algn="r"/>
            <a:r>
              <a:rPr lang="ko-KR" altLang="en-US" sz="2000" b="1" dirty="0" smtClean="0"/>
              <a:t>대학교 데이터베이스의 예시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용자 지정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643050"/>
            <a:ext cx="3429000" cy="1495425"/>
          </a:xfrm>
          <a:prstGeom prst="rect">
            <a:avLst/>
          </a:prstGeom>
        </p:spPr>
      </p:pic>
      <p:pic>
        <p:nvPicPr>
          <p:cNvPr id="9" name="그림 8" descr="사용자 지정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5000636"/>
            <a:ext cx="5600700" cy="1209675"/>
          </a:xfrm>
          <a:prstGeom prst="rect">
            <a:avLst/>
          </a:prstGeom>
        </p:spPr>
      </p:pic>
      <p:pic>
        <p:nvPicPr>
          <p:cNvPr id="10" name="그림 9" descr="사용자 지정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3500438"/>
            <a:ext cx="2152650" cy="1247775"/>
          </a:xfrm>
          <a:prstGeom prst="rect">
            <a:avLst/>
          </a:prstGeom>
        </p:spPr>
      </p:pic>
      <p:pic>
        <p:nvPicPr>
          <p:cNvPr id="11" name="그림 10" descr="사용자 지정 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3500438"/>
            <a:ext cx="2171700" cy="1466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00" y="90551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1.1 </a:t>
            </a:r>
            <a:r>
              <a:rPr lang="ko-KR" altLang="en-US" sz="2800" dirty="0" smtClean="0"/>
              <a:t>데이터베이스</a:t>
            </a:r>
            <a:endParaRPr lang="ko-KR" altLang="en-US" sz="28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86512" y="5929330"/>
            <a:ext cx="2714644" cy="107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1-1</a:t>
            </a:r>
            <a:endParaRPr lang="en-US" altLang="ko-KR" sz="2000" b="1" dirty="0" smtClean="0"/>
          </a:p>
          <a:p>
            <a:pPr algn="r"/>
            <a:r>
              <a:rPr lang="ko-KR" altLang="en-US" sz="2000" b="1" dirty="0" smtClean="0"/>
              <a:t>대학교 데이터베이스의 예시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502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관리 시스템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800" b="1" dirty="0" smtClean="0"/>
              <a:t>	(DBMS, Database Management System)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</a:t>
            </a:r>
            <a:r>
              <a:rPr lang="ko-KR" altLang="en-US" sz="2400" dirty="0" smtClean="0"/>
              <a:t>를</a:t>
            </a:r>
            <a:r>
              <a:rPr lang="ko-KR" altLang="ko-KR" sz="2400" dirty="0" smtClean="0"/>
              <a:t> 잘 구축해서 관리</a:t>
            </a:r>
            <a:r>
              <a:rPr lang="ko-KR" altLang="en-US" sz="2400" dirty="0" smtClean="0"/>
              <a:t>하는</a:t>
            </a:r>
            <a:r>
              <a:rPr lang="ko-KR" altLang="ko-KR" sz="2400" dirty="0" smtClean="0"/>
              <a:t> 작업에 사용되는 프로그램들의 묶음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오라클사의</a:t>
            </a:r>
            <a:r>
              <a:rPr lang="en-US" altLang="ko-KR" sz="2400" dirty="0" smtClean="0"/>
              <a:t> Oracle, </a:t>
            </a:r>
            <a:r>
              <a:rPr lang="ko-KR" altLang="ko-KR" sz="2400" dirty="0" smtClean="0"/>
              <a:t>마이크로소프트사의</a:t>
            </a:r>
            <a:r>
              <a:rPr lang="en-US" altLang="ko-KR" sz="2400" dirty="0" smtClean="0"/>
              <a:t> MS SQL, </a:t>
            </a:r>
            <a:r>
              <a:rPr lang="ko-KR" altLang="ko-KR" sz="2400" dirty="0" err="1" smtClean="0"/>
              <a:t>리눅스</a:t>
            </a:r>
            <a:r>
              <a:rPr lang="ko-KR" altLang="ko-KR" sz="2400" dirty="0" smtClean="0"/>
              <a:t> 계열의</a:t>
            </a:r>
            <a:r>
              <a:rPr lang="en-US" altLang="ko-KR" sz="2400" dirty="0" smtClean="0"/>
              <a:t> My SQL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430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데이터베이스 시스템</a:t>
            </a:r>
            <a:r>
              <a:rPr lang="en-US" altLang="ko-KR" sz="2800" b="1" dirty="0" smtClean="0"/>
              <a:t>(DBS, Database System)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사용자가 데이터베이스 관리 시스템을 통하여 물리적인 데이터베이스와 소통하는 형태의 시스템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1.2 </a:t>
            </a:r>
            <a:r>
              <a:rPr lang="ko-KR" altLang="en-US" sz="2800" dirty="0" smtClean="0"/>
              <a:t>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71934" y="621508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1-2</a:t>
            </a:r>
          </a:p>
          <a:p>
            <a:pPr algn="ctr"/>
            <a:r>
              <a:rPr lang="ko-KR" altLang="ko-KR" sz="2000" b="1" dirty="0" smtClean="0"/>
              <a:t>데이터베이스 시스템</a:t>
            </a:r>
            <a:endParaRPr lang="en-US" altLang="ko-KR" sz="2000" b="1" dirty="0"/>
          </a:p>
        </p:txBody>
      </p:sp>
      <p:pic>
        <p:nvPicPr>
          <p:cNvPr id="1026" name="Picture 2" descr="database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50" y="928670"/>
            <a:ext cx="3429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656</Words>
  <Application>Microsoft Office PowerPoint</Application>
  <PresentationFormat>화면 슬라이드 쇼(4:3)</PresentationFormat>
  <Paragraphs>153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14</cp:revision>
  <dcterms:created xsi:type="dcterms:W3CDTF">2010-05-16T15:24:05Z</dcterms:created>
  <dcterms:modified xsi:type="dcterms:W3CDTF">2010-05-20T12:12:14Z</dcterms:modified>
</cp:coreProperties>
</file>