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77" r:id="rId5"/>
    <p:sldId id="278" r:id="rId6"/>
    <p:sldId id="283" r:id="rId7"/>
    <p:sldId id="282" r:id="rId8"/>
    <p:sldId id="280" r:id="rId9"/>
    <p:sldId id="281" r:id="rId10"/>
    <p:sldId id="284" r:id="rId11"/>
    <p:sldId id="285" r:id="rId12"/>
    <p:sldId id="288" r:id="rId13"/>
    <p:sldId id="287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838-23AA-4BF7-9043-000D93EAB208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550E-33F1-47D7-9F3C-69A1B7F6B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다른 </a:t>
            </a:r>
            <a:r>
              <a:rPr lang="ko-KR" altLang="ko-KR" sz="2400" dirty="0" smtClean="0"/>
              <a:t>함수적 종속성을 추론하는 과정은 이미 아는 함수적 종속성에 추론 규칙을 차례로 적용함으로써 </a:t>
            </a:r>
            <a:r>
              <a:rPr lang="ko-KR" altLang="ko-KR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암스트롱의 </a:t>
            </a:r>
            <a:r>
              <a:rPr lang="ko-KR" altLang="ko-KR" sz="2400" dirty="0" smtClean="0"/>
              <a:t>추론 규칙</a:t>
            </a:r>
            <a:r>
              <a:rPr lang="en-US" altLang="ko-KR" sz="2400" dirty="0" smtClean="0"/>
              <a:t>(Armstrong's Inference Rule)</a:t>
            </a:r>
            <a:r>
              <a:rPr lang="ko-KR" altLang="ko-KR" sz="2400" dirty="0" smtClean="0"/>
              <a:t>을 사용하면 함수적 종속성이 같은 것인지를 알 수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r>
              <a:rPr lang="en-US" altLang="ko-KR" sz="2800" b="1" dirty="0" smtClean="0"/>
              <a:t>(</a:t>
            </a:r>
            <a:r>
              <a:rPr lang="ko-KR" altLang="ko-KR" sz="2800" b="1" dirty="0" smtClean="0"/>
              <a:t>암스트롱의 </a:t>
            </a:r>
            <a:r>
              <a:rPr lang="ko-KR" altLang="ko-KR" sz="2800" b="1" dirty="0" smtClean="0"/>
              <a:t>추론 </a:t>
            </a:r>
            <a:r>
              <a:rPr lang="ko-KR" altLang="ko-KR" sz="2800" b="1" dirty="0" smtClean="0"/>
              <a:t>규칙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1(</a:t>
            </a:r>
            <a:r>
              <a:rPr lang="ko-KR" altLang="ko-KR" sz="2400" dirty="0" err="1" smtClean="0"/>
              <a:t>재귀성</a:t>
            </a:r>
            <a:r>
              <a:rPr lang="en-US" altLang="ko-KR" sz="2400" dirty="0" smtClean="0"/>
              <a:t>(Reflexive)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⊇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2(</a:t>
            </a:r>
            <a:r>
              <a:rPr lang="ko-KR" altLang="ko-KR" sz="2400" dirty="0" err="1" smtClean="0"/>
              <a:t>부가성</a:t>
            </a:r>
            <a:r>
              <a:rPr lang="en-US" altLang="ko-KR" sz="2400" dirty="0" smtClean="0"/>
              <a:t>(Augmentation)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XZ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3(</a:t>
            </a:r>
            <a:r>
              <a:rPr lang="ko-KR" altLang="ko-KR" sz="2400" dirty="0" err="1" smtClean="0"/>
              <a:t>이행성</a:t>
            </a:r>
            <a:r>
              <a:rPr lang="en-US" altLang="ko-KR" sz="2400" dirty="0" smtClean="0"/>
              <a:t>(Transitive)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, Y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2599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암스트롱의 추론 규칙을 이용하여 함수적 종속성을 추가로 추론한다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추론 규칙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4(</a:t>
            </a:r>
            <a:r>
              <a:rPr lang="ko-KR" altLang="ko-KR" sz="2400" dirty="0" smtClean="0"/>
              <a:t>분해</a:t>
            </a:r>
            <a:r>
              <a:rPr lang="en-US" altLang="ko-KR" sz="2400" dirty="0" smtClean="0"/>
              <a:t>(Decomposition)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5(</a:t>
            </a:r>
            <a:r>
              <a:rPr lang="ko-KR" altLang="ko-KR" sz="2400" dirty="0" smtClean="0"/>
              <a:t>합집합</a:t>
            </a:r>
            <a:r>
              <a:rPr lang="en-US" altLang="ko-KR" sz="2400" dirty="0" smtClean="0"/>
              <a:t>(Union)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규칙 </a:t>
            </a:r>
            <a:r>
              <a:rPr lang="en-US" altLang="ko-KR" sz="2400" dirty="0" smtClean="0"/>
              <a:t>6(</a:t>
            </a:r>
            <a:r>
              <a:rPr lang="ko-KR" altLang="ko-KR" sz="2400" dirty="0" smtClean="0"/>
              <a:t>의사 </a:t>
            </a:r>
            <a:r>
              <a:rPr lang="ko-KR" altLang="ko-KR" sz="2400" dirty="0" err="1" smtClean="0"/>
              <a:t>이행성</a:t>
            </a:r>
            <a:r>
              <a:rPr lang="en-US" altLang="ko-KR" sz="2400" dirty="0" smtClean="0"/>
              <a:t>(Pseudo-transitive)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) 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Y</a:t>
            </a:r>
            <a:r>
              <a:rPr lang="ko-KR" altLang="ko-KR" sz="2400" dirty="0" smtClean="0"/>
              <a:t>이고</a:t>
            </a:r>
            <a:r>
              <a:rPr lang="en-US" altLang="ko-KR" sz="2400" dirty="0" smtClean="0"/>
              <a:t> WY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이면</a:t>
            </a:r>
            <a:r>
              <a:rPr lang="en-US" altLang="ko-KR" sz="2400" dirty="0" smtClean="0"/>
              <a:t> WX </a:t>
            </a:r>
            <a:r>
              <a:rPr lang="ko-KR" altLang="ko-KR" sz="2400" dirty="0" smtClean="0"/>
              <a:t>→ </a:t>
            </a:r>
            <a:r>
              <a:rPr lang="en-US" altLang="ko-KR" sz="2400" dirty="0" smtClean="0"/>
              <a:t>Z</a:t>
            </a:r>
            <a:r>
              <a:rPr lang="ko-KR" altLang="ko-KR" sz="2400" dirty="0" smtClean="0"/>
              <a:t>이다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폐포</a:t>
            </a:r>
            <a:r>
              <a:rPr lang="ko-KR" altLang="ko-KR" sz="2800" b="1" dirty="0" smtClean="0"/>
              <a:t> </a:t>
            </a:r>
            <a:r>
              <a:rPr lang="ko-KR" altLang="en-US" sz="2800" b="1" dirty="0" smtClean="0"/>
              <a:t>구하기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① </a:t>
            </a:r>
            <a:r>
              <a:rPr lang="ko-KR" altLang="ko-KR" sz="2400" dirty="0" smtClean="0"/>
              <a:t>자기 자신으로는 항상 함수적 종속성이 존재함으로 우선 자신의 원소들을 </a:t>
            </a:r>
            <a:r>
              <a:rPr lang="ko-KR" altLang="ko-KR" sz="2400" dirty="0" err="1" smtClean="0"/>
              <a:t>폐포에</a:t>
            </a:r>
            <a:r>
              <a:rPr lang="ko-KR" altLang="ko-KR" sz="2400" dirty="0" smtClean="0"/>
              <a:t> 넣는다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② </a:t>
            </a:r>
            <a:r>
              <a:rPr lang="ko-KR" altLang="ko-KR" sz="2400" dirty="0" smtClean="0"/>
              <a:t>주어진 함수적 종속성을 규칙</a:t>
            </a:r>
            <a:r>
              <a:rPr lang="en-US" altLang="ko-KR" sz="2400" dirty="0" smtClean="0"/>
              <a:t> 4(</a:t>
            </a:r>
            <a:r>
              <a:rPr lang="ko-KR" altLang="ko-KR" sz="2400" dirty="0" smtClean="0"/>
              <a:t>분해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에 의해 분해하여 하나씩 넣는다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ko-KR" sz="2400" dirty="0" smtClean="0"/>
              <a:t>③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 3(</a:t>
            </a:r>
            <a:r>
              <a:rPr lang="ko-KR" altLang="ko-KR" sz="2400" dirty="0" err="1" smtClean="0"/>
              <a:t>이행성</a:t>
            </a:r>
            <a:r>
              <a:rPr lang="ko-KR" altLang="ko-KR" sz="2400" dirty="0" smtClean="0"/>
              <a:t>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을 적용하여 함수적 종속성을 구하고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규칙</a:t>
            </a:r>
            <a:r>
              <a:rPr lang="en-US" altLang="ko-KR" sz="2400" dirty="0" smtClean="0"/>
              <a:t> 4(</a:t>
            </a:r>
            <a:r>
              <a:rPr lang="ko-KR" altLang="ko-KR" sz="2400" dirty="0" smtClean="0"/>
              <a:t>분해 규칙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를 적용하여 하나씩 넣는다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정규</a:t>
            </a:r>
            <a:r>
              <a:rPr lang="ko-KR" altLang="en-US" sz="2800" b="1" noProof="0" dirty="0" smtClean="0"/>
              <a:t>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 </a:t>
            </a:r>
            <a:r>
              <a:rPr lang="ko-KR" altLang="ko-KR" sz="2400" dirty="0" smtClean="0"/>
              <a:t>내의 </a:t>
            </a:r>
            <a:r>
              <a:rPr lang="ko-KR" altLang="ko-KR" sz="2400" dirty="0" err="1" smtClean="0"/>
              <a:t>애트리뷰트</a:t>
            </a:r>
            <a:r>
              <a:rPr lang="ko-KR" altLang="ko-KR" sz="2400" dirty="0" smtClean="0"/>
              <a:t> 간의 종속성을 분석해서 하나의 종속성이 하나의 </a:t>
            </a:r>
            <a:r>
              <a:rPr lang="ko-KR" altLang="ko-KR" sz="2400" dirty="0" err="1" smtClean="0"/>
              <a:t>릴레이션으로</a:t>
            </a:r>
            <a:r>
              <a:rPr lang="ko-KR" altLang="ko-KR" sz="2400" dirty="0" smtClean="0"/>
              <a:t> 표현되도록 분해하는 </a:t>
            </a:r>
            <a:r>
              <a:rPr lang="ko-KR" altLang="ko-KR" sz="2400" dirty="0" smtClean="0"/>
              <a:t>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1, 2, 3, 4, 5, BCNF </a:t>
            </a:r>
            <a:r>
              <a:rPr lang="ko-KR" altLang="ko-KR" sz="2400" dirty="0" err="1" smtClean="0"/>
              <a:t>정규형으로</a:t>
            </a:r>
            <a:r>
              <a:rPr lang="ko-KR" altLang="ko-KR" sz="2400" dirty="0" smtClean="0"/>
              <a:t> 나뉜다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pic>
        <p:nvPicPr>
          <p:cNvPr id="50178" name="Picture 2" descr="image3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000240"/>
            <a:ext cx="4424369" cy="401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그림 </a:t>
            </a:r>
            <a:r>
              <a:rPr lang="en-US" altLang="ko-KR" b="1" dirty="0" smtClean="0"/>
              <a:t>10-2 </a:t>
            </a:r>
            <a:endParaRPr lang="en-US" altLang="ko-KR" b="1" dirty="0" smtClean="0"/>
          </a:p>
          <a:p>
            <a:pPr algn="ctr"/>
            <a:r>
              <a:rPr lang="ko-KR" altLang="ko-KR" b="1" dirty="0" smtClean="0"/>
              <a:t>정규형</a:t>
            </a:r>
            <a:r>
              <a:rPr lang="en-US" altLang="ko-KR" b="1" dirty="0" smtClean="0"/>
              <a:t>(Normal Form)(Ch10-004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9731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1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/>
              <a:t>1NF)</a:t>
            </a:r>
            <a:endParaRPr kumimoji="0" lang="en-US" altLang="ko-KR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반복되는 </a:t>
            </a:r>
            <a:r>
              <a:rPr lang="ko-KR" altLang="ko-KR" sz="2400" dirty="0" smtClean="0"/>
              <a:t>값이나 여러 값을 갖는 </a:t>
            </a:r>
            <a:r>
              <a:rPr lang="ko-KR" altLang="ko-KR" sz="2400" dirty="0" err="1" smtClean="0"/>
              <a:t>다치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애트리뷰트를</a:t>
            </a:r>
            <a:r>
              <a:rPr lang="ko-KR" altLang="ko-KR" sz="2400" dirty="0" smtClean="0"/>
              <a:t> 제거해서 각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반드시 하나의 값만을 갖도록 하는 </a:t>
            </a:r>
            <a:r>
              <a:rPr lang="ko-KR" altLang="ko-KR" sz="2400" dirty="0" smtClean="0"/>
              <a:t>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(1NF)</a:t>
            </a:r>
            <a:r>
              <a:rPr lang="ko-KR" altLang="ko-KR" sz="2400" dirty="0" smtClean="0"/>
              <a:t>는 만족하게 </a:t>
            </a:r>
            <a:r>
              <a:rPr lang="ko-KR" altLang="en-US" sz="2400" dirty="0" smtClean="0"/>
              <a:t>되어도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각각 삽입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삭제를 수행하는 과정에서 이상이 발생할 수 있다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2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(2NF)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</a:t>
            </a:r>
            <a:r>
              <a:rPr lang="ko-KR" altLang="ko-KR" sz="2400" dirty="0" smtClean="0"/>
              <a:t>종속적이지 </a:t>
            </a:r>
            <a:r>
              <a:rPr lang="ko-KR" altLang="ko-KR" sz="2400" dirty="0" smtClean="0"/>
              <a:t>않은 </a:t>
            </a:r>
            <a:r>
              <a:rPr lang="ko-KR" altLang="ko-KR" sz="2400" dirty="0" err="1" smtClean="0"/>
              <a:t>애트리뷰트를</a:t>
            </a:r>
            <a:r>
              <a:rPr lang="ko-KR" altLang="ko-KR" sz="2400" dirty="0" smtClean="0"/>
              <a:t> 분리하는 </a:t>
            </a:r>
            <a:r>
              <a:rPr lang="ko-KR" altLang="ko-KR" sz="2400" dirty="0" smtClean="0"/>
              <a:t>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(1NF)</a:t>
            </a:r>
            <a:r>
              <a:rPr lang="ko-KR" altLang="ko-KR" sz="2400" dirty="0" smtClean="0"/>
              <a:t>는 만족하게 </a:t>
            </a:r>
            <a:r>
              <a:rPr lang="ko-KR" altLang="en-US" sz="2400" dirty="0" smtClean="0"/>
              <a:t>되면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각각 </a:t>
            </a:r>
            <a:r>
              <a:rPr lang="ko-KR" altLang="ko-KR" sz="2400" dirty="0" smtClean="0"/>
              <a:t>삽입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삭제를 수행하는 과정에서 이상이 발생할 수 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정규형</a:t>
            </a:r>
            <a:r>
              <a:rPr lang="en-US" altLang="ko-KR" sz="2800" b="1" dirty="0" smtClean="0"/>
              <a:t>(3NF)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이행함수적 </a:t>
            </a:r>
            <a:r>
              <a:rPr lang="ko-KR" altLang="ko-KR" sz="2400" dirty="0" smtClean="0"/>
              <a:t>종속성을 </a:t>
            </a:r>
            <a:r>
              <a:rPr lang="ko-KR" altLang="ko-KR" sz="2400" dirty="0" smtClean="0"/>
              <a:t>갖</a:t>
            </a:r>
            <a:r>
              <a:rPr lang="ko-KR" altLang="en-US" sz="2400" dirty="0" smtClean="0"/>
              <a:t>는 </a:t>
            </a:r>
            <a:r>
              <a:rPr lang="ko-KR" altLang="en-US" sz="2400" dirty="0" err="1" smtClean="0"/>
              <a:t>애트리뷰트를</a:t>
            </a:r>
            <a:r>
              <a:rPr lang="ko-KR" altLang="en-US" sz="2400" dirty="0" smtClean="0"/>
              <a:t> 제거하는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이행함수적 종속성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기본키가</a:t>
            </a:r>
            <a:r>
              <a:rPr lang="ko-KR" altLang="ko-KR" sz="2400" dirty="0" smtClean="0"/>
              <a:t> 아닌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다른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값과 관계가 있는 경우를 뜻한다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290" y="2571744"/>
            <a:ext cx="6934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10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ko-KR" sz="4000" dirty="0" smtClean="0"/>
              <a:t>함수적 종속성과 정규화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300" y="905516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10.2 </a:t>
            </a:r>
            <a:r>
              <a:rPr lang="ko-KR" altLang="ko-KR" sz="2800" dirty="0" smtClean="0"/>
              <a:t>정규화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Nomalization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</p:txBody>
      </p:sp>
      <p:pic>
        <p:nvPicPr>
          <p:cNvPr id="51202" name="Picture 2" descr="image3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428736"/>
            <a:ext cx="5429288" cy="471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857388" y="627437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10-3 </a:t>
            </a:r>
            <a:r>
              <a:rPr lang="ko-KR" altLang="ko-KR" b="1" dirty="0" smtClean="0"/>
              <a:t>정규화를 진행하는 과정</a:t>
            </a:r>
            <a:r>
              <a:rPr lang="en-US" altLang="ko-KR" b="1" dirty="0" smtClean="0"/>
              <a:t>(Ch10-005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BCNF(Boyce-</a:t>
            </a:r>
            <a:r>
              <a:rPr lang="en-US" altLang="ko-KR" sz="2800" b="1" dirty="0" err="1" smtClean="0"/>
              <a:t>Codd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Normal Form)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정규형의 </a:t>
            </a:r>
            <a:r>
              <a:rPr lang="ko-KR" altLang="ko-KR" sz="2400" dirty="0" err="1" smtClean="0"/>
              <a:t>확장형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정규형을 만족하면서 추가로 해당 </a:t>
            </a:r>
            <a:r>
              <a:rPr lang="ko-KR" altLang="ko-KR" sz="2400" dirty="0" err="1" smtClean="0"/>
              <a:t>릴레이션의</a:t>
            </a:r>
            <a:r>
              <a:rPr lang="ko-KR" altLang="ko-KR" sz="2400" dirty="0" smtClean="0"/>
              <a:t> 모든 결정자는 </a:t>
            </a:r>
            <a:r>
              <a:rPr lang="ko-KR" altLang="ko-KR" sz="2400" dirty="0" err="1" smtClean="0"/>
              <a:t>후보키여야</a:t>
            </a:r>
            <a:r>
              <a:rPr lang="ko-KR" altLang="ko-KR" sz="2400" dirty="0" smtClean="0"/>
              <a:t> 한다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10.3 BCNF</a:t>
            </a:r>
            <a:endParaRPr lang="ko-KR" altLang="ko-KR" sz="2800" dirty="0" smtClean="0"/>
          </a:p>
        </p:txBody>
      </p:sp>
      <p:pic>
        <p:nvPicPr>
          <p:cNvPr id="52226" name="Picture 2" descr="image3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071942"/>
            <a:ext cx="4071966" cy="191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857388" y="627437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10-3 (Ch10-008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BCNF(Boyce-</a:t>
            </a:r>
            <a:r>
              <a:rPr lang="en-US" altLang="ko-KR" sz="2800" b="1" dirty="0" err="1" smtClean="0"/>
              <a:t>Codd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/>
              <a:t>Normal Form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10.3 BCNF</a:t>
            </a:r>
            <a:endParaRPr lang="ko-KR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71604" y="5783065"/>
            <a:ext cx="5857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b="1" dirty="0" smtClean="0"/>
              <a:t>그림 </a:t>
            </a:r>
            <a:r>
              <a:rPr lang="en-US" altLang="ko-KR" b="1" dirty="0" smtClean="0"/>
              <a:t>10-5 </a:t>
            </a:r>
          </a:p>
          <a:p>
            <a:pPr algn="ctr"/>
            <a:r>
              <a:rPr lang="en-US" altLang="ko-KR" b="1" dirty="0" smtClean="0"/>
              <a:t>BCNF</a:t>
            </a:r>
            <a:r>
              <a:rPr lang="ko-KR" altLang="ko-KR" b="1" dirty="0" smtClean="0"/>
              <a:t>까지 만족하는 릴레이션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Ch10-009)</a:t>
            </a:r>
            <a:endParaRPr lang="en-US" altLang="ko-KR" b="1" dirty="0"/>
          </a:p>
        </p:txBody>
      </p:sp>
      <p:pic>
        <p:nvPicPr>
          <p:cNvPr id="53250" name="Picture 2" descr="image3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636038"/>
            <a:ext cx="4929222" cy="27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</a:t>
            </a:r>
            <a:r>
              <a:rPr lang="ko-KR" altLang="ko-KR" sz="2800" dirty="0" smtClean="0"/>
              <a:t>장 함수적 종속성과 정규화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애트리뷰트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간에 존재하는 함수적 </a:t>
            </a:r>
            <a:r>
              <a:rPr lang="ko-KR" altLang="ko-KR" sz="2400" dirty="0" smtClean="0"/>
              <a:t>종속성</a:t>
            </a:r>
            <a:r>
              <a:rPr lang="ko-KR" altLang="en-US" sz="2400" dirty="0" smtClean="0"/>
              <a:t>을 </a:t>
            </a:r>
            <a:r>
              <a:rPr lang="ko-KR" altLang="ko-KR" sz="2400" dirty="0" smtClean="0"/>
              <a:t>분석해서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스키마를 더 좋은 구조로 정제해 나가는 일련의 </a:t>
            </a:r>
            <a:r>
              <a:rPr lang="ko-KR" altLang="ko-KR" sz="2400" dirty="0" smtClean="0"/>
              <a:t>과정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77173" y="4228935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정규화</a:t>
            </a:r>
            <a:endParaRPr lang="en-US" altLang="ko-KR" sz="2400" dirty="0" smtClean="0"/>
          </a:p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정규화</a:t>
            </a:r>
            <a:endParaRPr lang="en-US" altLang="ko-KR" sz="2400" dirty="0" smtClean="0"/>
          </a:p>
          <a:p>
            <a:r>
              <a:rPr lang="ko-KR" altLang="en-US" sz="2400" dirty="0" smtClean="0"/>
              <a:t>제</a:t>
            </a:r>
            <a:r>
              <a:rPr lang="en-US" altLang="ko-KR" sz="2400" dirty="0" smtClean="0"/>
              <a:t>3 </a:t>
            </a:r>
            <a:r>
              <a:rPr lang="ko-KR" altLang="en-US" sz="2400" dirty="0" smtClean="0"/>
              <a:t>정규화</a:t>
            </a:r>
            <a:endParaRPr lang="ko-KR" altLang="en-US" sz="2400" dirty="0"/>
          </a:p>
        </p:txBody>
      </p:sp>
      <p:sp>
        <p:nvSpPr>
          <p:cNvPr id="6" name="왼쪽 대괄호 5"/>
          <p:cNvSpPr/>
          <p:nvPr/>
        </p:nvSpPr>
        <p:spPr>
          <a:xfrm>
            <a:off x="1662859" y="4371811"/>
            <a:ext cx="214314" cy="92869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</a:t>
            </a:r>
            <a:r>
              <a:rPr lang="ko-KR" altLang="ko-KR" sz="2800" dirty="0" smtClean="0"/>
              <a:t>장 함수적 종속성과 정규화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정규화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하향식 설계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정규화까지는 문제없이 만들어져 </a:t>
            </a:r>
            <a:r>
              <a:rPr lang="ko-KR" altLang="ko-KR" sz="2400" dirty="0" smtClean="0"/>
              <a:t>있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단계별 </a:t>
            </a:r>
            <a:r>
              <a:rPr lang="ko-KR" altLang="ko-KR" sz="2400" dirty="0" smtClean="0"/>
              <a:t>과정에서 이미 정규화를 </a:t>
            </a:r>
            <a:r>
              <a:rPr lang="ko-KR" altLang="ko-KR" sz="2400" dirty="0" smtClean="0"/>
              <a:t>고려</a:t>
            </a:r>
            <a:r>
              <a:rPr lang="ko-KR" altLang="en-US" sz="2400" dirty="0" smtClean="0"/>
              <a:t>했다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상향식 설계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어떻게 그룹화를 하는가에 따라서 정규화에 대한 문제가 많이 발생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“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에서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Y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로 함수적 종속성이 있다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.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굴림" pitchFamily="50" charset="-127"/>
                <a:cs typeface="Times New Roman" pitchFamily="18" charset="0"/>
              </a:rPr>
              <a:t>”</a:t>
            </a: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Times New Roman" pitchFamily="18" charset="0"/>
              </a:rPr>
              <a:t>X → Y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804" y="3539122"/>
            <a:ext cx="49728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ko-KR" sz="2400" dirty="0" smtClean="0"/>
              <a:t>“</a:t>
            </a:r>
            <a:r>
              <a:rPr lang="en-US" altLang="ko-KR" sz="2400" dirty="0" smtClean="0"/>
              <a:t>X</a:t>
            </a:r>
            <a:r>
              <a:rPr lang="ko-KR" altLang="ko-KR" sz="2400" dirty="0" smtClean="0"/>
              <a:t>에서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로 함수적 종속성이 있다</a:t>
            </a:r>
            <a:r>
              <a:rPr lang="en-US" altLang="ko-KR" sz="2400" dirty="0" smtClean="0"/>
              <a:t>.</a:t>
            </a:r>
            <a:r>
              <a:rPr lang="ko-KR" altLang="ko-KR" sz="2400" dirty="0" smtClean="0"/>
              <a:t>”</a:t>
            </a:r>
            <a:endParaRPr lang="en-US" altLang="ko-KR" sz="2400" dirty="0" smtClean="0"/>
          </a:p>
          <a:p>
            <a:endParaRPr lang="ko-KR" altLang="ko-KR" sz="2400" dirty="0" smtClean="0"/>
          </a:p>
          <a:p>
            <a:pPr algn="ctr"/>
            <a:r>
              <a:rPr lang="en-US" altLang="ko-KR" sz="2400" dirty="0" smtClean="0"/>
              <a:t>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Y</a:t>
            </a:r>
            <a:endParaRPr lang="ko-KR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14414" y="5029154"/>
            <a:ext cx="674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X :</a:t>
            </a:r>
            <a:r>
              <a:rPr lang="ko-KR" altLang="ko-KR" sz="2000" dirty="0" smtClean="0"/>
              <a:t> </a:t>
            </a:r>
            <a:r>
              <a:rPr lang="ko-KR" altLang="ko-KR" sz="2000" dirty="0" smtClean="0"/>
              <a:t>결정자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Determinant)	     Y :</a:t>
            </a:r>
            <a:r>
              <a:rPr lang="ko-KR" altLang="ko-KR" sz="2000" dirty="0" smtClean="0"/>
              <a:t> </a:t>
            </a:r>
            <a:r>
              <a:rPr lang="ko-KR" altLang="ko-KR" sz="2000" dirty="0" smtClean="0"/>
              <a:t>종속자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Dependent)</a:t>
            </a:r>
            <a:endParaRPr lang="en-US" altLang="ko-KR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애트리뷰트들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간에 존재하는 제약조건을 표현한 </a:t>
            </a:r>
            <a:r>
              <a:rPr lang="ko-KR" altLang="ko-KR" sz="2400" dirty="0" smtClean="0"/>
              <a:t>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033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함수적 종속성</a:t>
            </a:r>
            <a:r>
              <a:rPr lang="en-US" altLang="ko-KR" sz="2800" b="1" dirty="0" smtClean="0"/>
              <a:t>(FD, Functional Dependency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임의의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에서 임의의 두 투플</a:t>
            </a:r>
            <a:r>
              <a:rPr lang="en-US" altLang="ko-KR" sz="2400" dirty="0" smtClean="0"/>
              <a:t> t1, t2</a:t>
            </a:r>
            <a:r>
              <a:rPr lang="ko-KR" altLang="ko-KR" sz="2400" dirty="0" smtClean="0"/>
              <a:t>을 선택했을 때</a:t>
            </a:r>
            <a:r>
              <a:rPr lang="en-US" altLang="ko-KR" sz="2400" dirty="0" smtClean="0"/>
              <a:t> t1[X] = t2[X]</a:t>
            </a:r>
            <a:r>
              <a:rPr lang="ko-KR" altLang="ko-KR" sz="2400" dirty="0" smtClean="0"/>
              <a:t>이면 반드시</a:t>
            </a:r>
            <a:r>
              <a:rPr lang="en-US" altLang="ko-KR" sz="2400" dirty="0" smtClean="0"/>
              <a:t> t1[Y] = t2[Y]</a:t>
            </a:r>
            <a:r>
              <a:rPr lang="ko-KR" altLang="ko-KR" sz="2400" dirty="0" smtClean="0"/>
              <a:t>인 것이다</a:t>
            </a:r>
            <a:r>
              <a:rPr lang="en-US" altLang="ko-KR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X</a:t>
            </a:r>
            <a:r>
              <a:rPr lang="en-US" altLang="ko-KR" sz="2400" dirty="0" smtClean="0"/>
              <a:t>, Y </a:t>
            </a:r>
            <a:r>
              <a:rPr lang="ko-KR" altLang="ko-KR" sz="2400" dirty="0" smtClean="0"/>
              <a:t>는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의 애트리뷰트 또는 복합 </a:t>
            </a:r>
            <a:r>
              <a:rPr lang="ko-KR" altLang="ko-KR" sz="2400" dirty="0" err="1" smtClean="0"/>
              <a:t>애트리뷰트이다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함수적 종속성</a:t>
            </a:r>
            <a:r>
              <a:rPr lang="en-US" altLang="ko-KR" sz="2800" b="1" dirty="0" smtClean="0"/>
              <a:t>(FD, Functional Dependency)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  <p:pic>
        <p:nvPicPr>
          <p:cNvPr id="6" name="그림 5" descr="사용자 지정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428868"/>
            <a:ext cx="5929354" cy="1492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4480" y="4357694"/>
            <a:ext cx="621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기본키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endParaRPr lang="en-US" altLang="ko-KR" sz="2400" dirty="0" smtClean="0"/>
          </a:p>
          <a:p>
            <a:r>
              <a:rPr lang="ko-KR" altLang="ko-KR" sz="2400" dirty="0" smtClean="0"/>
              <a:t>결정자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학번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종속자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이름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생년월일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주소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학과명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4465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smtClean="0"/>
              <a:t>함수적 종속성</a:t>
            </a:r>
            <a:r>
              <a:rPr lang="en-US" altLang="ko-KR" sz="2800" b="1" dirty="0" smtClean="0"/>
              <a:t>(FD, Functional Dependency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특징</a:t>
            </a:r>
            <a:r>
              <a:rPr lang="en-US" altLang="ko-KR" sz="2400" dirty="0" smtClean="0"/>
              <a:t> 1 : </a:t>
            </a:r>
            <a:r>
              <a:rPr lang="ko-KR" altLang="ko-KR" sz="2400" dirty="0" smtClean="0"/>
              <a:t>만약</a:t>
            </a:r>
            <a:r>
              <a:rPr lang="en-US" altLang="ko-KR" sz="2400" dirty="0" smtClean="0"/>
              <a:t> X</a:t>
            </a:r>
            <a:r>
              <a:rPr lang="ko-KR" altLang="ko-KR" sz="2400" dirty="0" smtClean="0"/>
              <a:t>가 관계형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의 기본키 또는 </a:t>
            </a:r>
            <a:r>
              <a:rPr lang="ko-KR" altLang="ko-KR" sz="2400" dirty="0" err="1" smtClean="0"/>
              <a:t>후보키이면</a:t>
            </a:r>
            <a:r>
              <a:rPr lang="ko-KR" altLang="ko-KR" sz="2400" dirty="0" smtClean="0"/>
              <a:t> 해당 </a:t>
            </a:r>
            <a:r>
              <a:rPr lang="ko-KR" altLang="ko-KR" sz="2400" dirty="0" err="1" smtClean="0"/>
              <a:t>투플의</a:t>
            </a:r>
            <a:r>
              <a:rPr lang="ko-KR" altLang="ko-KR" sz="2400" dirty="0" smtClean="0"/>
              <a:t> 어떤 부분집합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에 대해서도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가 성립한다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특징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2 : </a:t>
            </a:r>
            <a:r>
              <a:rPr lang="ko-KR" altLang="ko-KR" sz="2400" dirty="0" err="1" smtClean="0"/>
              <a:t>관계형</a:t>
            </a:r>
            <a:r>
              <a:rPr lang="ko-KR" altLang="ko-KR" sz="2400" dirty="0" smtClean="0"/>
              <a:t> 스키마</a:t>
            </a:r>
            <a:r>
              <a:rPr lang="en-US" altLang="ko-KR" sz="2400" dirty="0" smtClean="0"/>
              <a:t> R</a:t>
            </a:r>
            <a:r>
              <a:rPr lang="ko-KR" altLang="ko-KR" sz="2400" dirty="0" smtClean="0"/>
              <a:t>에</a:t>
            </a:r>
            <a:r>
              <a:rPr lang="en-US" altLang="ko-KR" sz="2400" dirty="0" smtClean="0"/>
              <a:t> X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Y</a:t>
            </a:r>
            <a:r>
              <a:rPr lang="ko-KR" altLang="ko-KR" sz="2400" dirty="0" smtClean="0"/>
              <a:t>가 성립하더라도</a:t>
            </a:r>
            <a:r>
              <a:rPr lang="en-US" altLang="ko-KR" sz="2400" dirty="0" smtClean="0"/>
              <a:t> Y </a:t>
            </a:r>
            <a:r>
              <a:rPr lang="ko-KR" altLang="ko-KR" sz="2400" dirty="0" smtClean="0"/>
              <a:t>→</a:t>
            </a:r>
            <a:r>
              <a:rPr lang="en-US" altLang="ko-KR" sz="2400" dirty="0" smtClean="0"/>
              <a:t> X</a:t>
            </a:r>
            <a:r>
              <a:rPr lang="ko-KR" altLang="ko-KR" sz="2400" dirty="0" smtClean="0"/>
              <a:t>가 성립하는 것은 아니다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6166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함수적 종속성</a:t>
            </a:r>
            <a:r>
              <a:rPr lang="en-US" altLang="ko-KR" sz="2800" b="1" dirty="0" smtClean="0"/>
              <a:t>(FD, Functional Dependency</a:t>
            </a:r>
            <a:r>
              <a:rPr lang="en-US" altLang="ko-KR" sz="2800" b="1" dirty="0" smtClean="0"/>
              <a:t>)</a:t>
            </a:r>
            <a:endParaRPr lang="en-US" altLang="ko-KR" sz="28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10.1 </a:t>
            </a:r>
            <a:r>
              <a:rPr lang="ko-KR" altLang="ko-KR" sz="2800" dirty="0" smtClean="0"/>
              <a:t>함수적 </a:t>
            </a:r>
            <a:r>
              <a:rPr lang="ko-KR" altLang="ko-KR" sz="2800" dirty="0" smtClean="0"/>
              <a:t>종속성</a:t>
            </a:r>
            <a:endParaRPr lang="ko-KR" altLang="ko-KR" sz="2800" dirty="0" smtClean="0"/>
          </a:p>
        </p:txBody>
      </p:sp>
      <p:pic>
        <p:nvPicPr>
          <p:cNvPr id="48130" name="Picture 2" descr="image3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214554"/>
            <a:ext cx="4214842" cy="36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71768" y="6068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그림 </a:t>
            </a:r>
            <a:r>
              <a:rPr lang="en-US" altLang="ko-KR" b="1" dirty="0" smtClean="0"/>
              <a:t>10-1 </a:t>
            </a:r>
          </a:p>
          <a:p>
            <a:pPr algn="ctr"/>
            <a:r>
              <a:rPr lang="ko-KR" altLang="ko-KR" b="1" dirty="0" smtClean="0"/>
              <a:t>함수적 </a:t>
            </a:r>
            <a:r>
              <a:rPr lang="ko-KR" altLang="ko-KR" b="1" dirty="0" smtClean="0"/>
              <a:t>종속성의 의미</a:t>
            </a:r>
            <a:r>
              <a:rPr lang="en-US" altLang="ko-KR" b="1" dirty="0" smtClean="0"/>
              <a:t>(Ch10-001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736</Words>
  <Application>Microsoft Office PowerPoint</Application>
  <PresentationFormat>화면 슬라이드 쇼(4:3)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18</cp:revision>
  <dcterms:created xsi:type="dcterms:W3CDTF">2010-05-16T15:24:05Z</dcterms:created>
  <dcterms:modified xsi:type="dcterms:W3CDTF">2010-06-08T09:21:22Z</dcterms:modified>
</cp:coreProperties>
</file>