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78" r:id="rId4"/>
    <p:sldId id="279" r:id="rId5"/>
    <p:sldId id="280" r:id="rId6"/>
    <p:sldId id="281" r:id="rId7"/>
    <p:sldId id="284" r:id="rId8"/>
    <p:sldId id="282" r:id="rId9"/>
    <p:sldId id="290" r:id="rId10"/>
    <p:sldId id="283" r:id="rId11"/>
    <p:sldId id="285" r:id="rId12"/>
    <p:sldId id="286" r:id="rId13"/>
    <p:sldId id="287" r:id="rId14"/>
    <p:sldId id="288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14838-23AA-4BF7-9043-000D93EAB208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0550E-33F1-47D7-9F3C-69A1B7F6B9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25299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err="1" smtClean="0"/>
              <a:t>클러스터링</a:t>
            </a:r>
            <a:r>
              <a:rPr lang="ko-KR" altLang="ko-KR" sz="2800" b="1" dirty="0" smtClean="0"/>
              <a:t> </a:t>
            </a:r>
            <a:r>
              <a:rPr lang="ko-KR" altLang="ko-KR" sz="2800" b="1" dirty="0" smtClean="0"/>
              <a:t>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키가 </a:t>
            </a:r>
            <a:r>
              <a:rPr lang="ko-KR" altLang="ko-KR" sz="2400" dirty="0" smtClean="0"/>
              <a:t>아닌 특정 필드 값을 정렬해서 그 값을 탐색 키로 </a:t>
            </a:r>
            <a:r>
              <a:rPr lang="ko-KR" altLang="ko-KR" sz="2400" dirty="0" smtClean="0"/>
              <a:t>이용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관련된 데이터가 일반적으로 동시에 함께 사용된다는 특징을 이용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err="1" smtClean="0"/>
              <a:t>클러스터링</a:t>
            </a:r>
            <a:r>
              <a:rPr lang="ko-KR" altLang="ko-KR" sz="2800" b="1" dirty="0" smtClean="0"/>
              <a:t> 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1768" y="60688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ko-KR" b="1" dirty="0" smtClean="0"/>
              <a:t>그림 </a:t>
            </a:r>
            <a:r>
              <a:rPr lang="en-US" altLang="ko-KR" b="1" dirty="0" smtClean="0"/>
              <a:t>11-4 </a:t>
            </a:r>
            <a:endParaRPr lang="en-US" altLang="ko-KR" b="1" dirty="0" smtClean="0"/>
          </a:p>
          <a:p>
            <a:pPr algn="ctr"/>
            <a:r>
              <a:rPr lang="ko-KR" altLang="ko-KR" b="1" dirty="0" err="1" smtClean="0"/>
              <a:t>클러스터링</a:t>
            </a:r>
            <a:r>
              <a:rPr lang="ko-KR" altLang="ko-KR" b="1" dirty="0" smtClean="0"/>
              <a:t> </a:t>
            </a:r>
            <a:r>
              <a:rPr lang="ko-KR" altLang="ko-KR" b="1" dirty="0" smtClean="0"/>
              <a:t>인덱스 구조</a:t>
            </a:r>
            <a:r>
              <a:rPr lang="en-US" altLang="ko-KR" b="1" dirty="0" smtClean="0"/>
              <a:t>(Ch11-004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3214686"/>
            <a:ext cx="19431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1285860"/>
            <a:ext cx="2895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20867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보</a:t>
            </a:r>
            <a:r>
              <a:rPr lang="ko-KR" altLang="en-US" sz="2800" b="1" dirty="0" smtClean="0"/>
              <a:t>조</a:t>
            </a:r>
            <a:r>
              <a:rPr lang="ko-KR" altLang="ko-KR" sz="2800" b="1" dirty="0" smtClean="0"/>
              <a:t> </a:t>
            </a:r>
            <a:r>
              <a:rPr lang="ko-KR" altLang="ko-KR" sz="2800" b="1" dirty="0" smtClean="0"/>
              <a:t>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err="1" smtClean="0"/>
              <a:t>넌클러스터링</a:t>
            </a:r>
            <a:r>
              <a:rPr lang="en-US" altLang="ko-KR" sz="2400" dirty="0" smtClean="0"/>
              <a:t>(Non-clustering) </a:t>
            </a:r>
            <a:r>
              <a:rPr lang="ko-KR" altLang="ko-KR" sz="2400" dirty="0" smtClean="0"/>
              <a:t>인덱스</a:t>
            </a:r>
            <a:r>
              <a:rPr lang="en-US" altLang="ko-KR" sz="2400" dirty="0" smtClean="0"/>
              <a:t>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정렬되지 </a:t>
            </a:r>
            <a:r>
              <a:rPr lang="ko-KR" altLang="ko-KR" sz="2400" dirty="0" smtClean="0"/>
              <a:t>않은 데이터 파일을 탐색 키의 값으로 가진다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보</a:t>
            </a:r>
            <a:r>
              <a:rPr lang="ko-KR" altLang="en-US" sz="2800" b="1" dirty="0" smtClean="0"/>
              <a:t>조</a:t>
            </a:r>
            <a:r>
              <a:rPr lang="ko-KR" altLang="ko-KR" sz="2800" b="1" dirty="0" smtClean="0"/>
              <a:t> 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1768" y="60688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ko-KR" b="1" dirty="0" smtClean="0"/>
              <a:t>그림 </a:t>
            </a:r>
            <a:r>
              <a:rPr lang="en-US" altLang="ko-KR" b="1" dirty="0" smtClean="0"/>
              <a:t>11-5 </a:t>
            </a:r>
            <a:endParaRPr lang="en-US" altLang="ko-KR" b="1" dirty="0" smtClean="0"/>
          </a:p>
          <a:p>
            <a:pPr algn="ctr"/>
            <a:r>
              <a:rPr lang="ko-KR" altLang="ko-KR" b="1" dirty="0" smtClean="0"/>
              <a:t>보조 </a:t>
            </a:r>
            <a:r>
              <a:rPr lang="ko-KR" altLang="ko-KR" b="1" dirty="0" smtClean="0"/>
              <a:t>인덱스 구조</a:t>
            </a:r>
            <a:r>
              <a:rPr lang="en-US" altLang="ko-KR" b="1" dirty="0" smtClean="0"/>
              <a:t>(Ch11-005)&gt;</a:t>
            </a:r>
            <a:endParaRPr lang="en-US" altLang="ko-KR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6017" y="2676536"/>
            <a:ext cx="20574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89" y="2605098"/>
            <a:ext cx="28289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356405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다단계</a:t>
            </a:r>
            <a:r>
              <a:rPr lang="ko-KR" altLang="ko-KR" sz="2800" b="1" dirty="0" smtClean="0"/>
              <a:t> </a:t>
            </a:r>
            <a:r>
              <a:rPr lang="ko-KR" altLang="ko-KR" sz="2800" b="1" dirty="0" smtClean="0"/>
              <a:t>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여러 </a:t>
            </a:r>
            <a:r>
              <a:rPr lang="ko-KR" altLang="ko-KR" sz="2400" dirty="0" smtClean="0"/>
              <a:t>개의 </a:t>
            </a:r>
            <a:r>
              <a:rPr lang="ko-KR" altLang="ko-KR" sz="2400" dirty="0" smtClean="0"/>
              <a:t>인덱스를 가지고 원하는 파일을 탐색하는 </a:t>
            </a:r>
            <a:r>
              <a:rPr lang="ko-KR" altLang="ko-KR" sz="2400" dirty="0" smtClean="0"/>
              <a:t>방법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단일 단계 인덱스를 하나의 파일로 간주하고 이에 대해 다시 인덱스를 정의하는 </a:t>
            </a:r>
            <a:r>
              <a:rPr lang="ko-KR" altLang="ko-KR" sz="2400" dirty="0" smtClean="0"/>
              <a:t>것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마스터 인덱스</a:t>
            </a:r>
            <a:r>
              <a:rPr lang="en-US" altLang="ko-KR" sz="2400" dirty="0" smtClean="0"/>
              <a:t>(Master Index</a:t>
            </a:r>
            <a:r>
              <a:rPr lang="en-US" altLang="ko-KR" sz="2400" dirty="0" smtClean="0"/>
              <a:t>)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400" dirty="0" smtClean="0"/>
              <a:t>	: </a:t>
            </a:r>
            <a:r>
              <a:rPr lang="ko-KR" altLang="ko-KR" sz="2400" dirty="0" smtClean="0"/>
              <a:t>가장 </a:t>
            </a:r>
            <a:r>
              <a:rPr lang="ko-KR" altLang="ko-KR" sz="2400" dirty="0" smtClean="0"/>
              <a:t>상위 단계의 </a:t>
            </a:r>
            <a:r>
              <a:rPr lang="ko-KR" altLang="ko-KR" sz="2400" dirty="0" smtClean="0"/>
              <a:t>인덱스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3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357298"/>
            <a:ext cx="6000792" cy="453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다단계</a:t>
            </a:r>
            <a:r>
              <a:rPr lang="ko-KR" altLang="ko-KR" sz="2800" b="1" dirty="0" smtClean="0"/>
              <a:t> 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1768" y="60688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ko-KR" b="1" dirty="0" smtClean="0"/>
              <a:t>그림 </a:t>
            </a:r>
            <a:r>
              <a:rPr lang="en-US" altLang="ko-KR" b="1" dirty="0" smtClean="0"/>
              <a:t>11-6 </a:t>
            </a:r>
            <a:endParaRPr lang="en-US" altLang="ko-KR" b="1" dirty="0" smtClean="0"/>
          </a:p>
          <a:p>
            <a:pPr algn="ctr"/>
            <a:r>
              <a:rPr lang="ko-KR" altLang="ko-KR" b="1" dirty="0" smtClean="0"/>
              <a:t>다단계 </a:t>
            </a:r>
            <a:r>
              <a:rPr lang="ko-KR" altLang="ko-KR" b="1" dirty="0" smtClean="0"/>
              <a:t>인덱스 구조</a:t>
            </a:r>
            <a:r>
              <a:rPr lang="en-US" altLang="ko-KR" b="1" dirty="0" smtClean="0"/>
              <a:t>(Ch11-006)&gt;</a:t>
            </a:r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304698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B-tree </a:t>
            </a:r>
            <a:r>
              <a:rPr lang="ko-KR" altLang="ko-KR" sz="2800" b="1" dirty="0" smtClean="0"/>
              <a:t>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err="1" smtClean="0"/>
              <a:t>관계형</a:t>
            </a:r>
            <a:r>
              <a:rPr lang="ko-KR" altLang="ko-KR" sz="2400" dirty="0" smtClean="0"/>
              <a:t> </a:t>
            </a:r>
            <a:r>
              <a:rPr lang="ko-KR" altLang="ko-KR" sz="2400" dirty="0" smtClean="0"/>
              <a:t>데이터베이스에서 사용되는 가장 일반적인 </a:t>
            </a:r>
            <a:r>
              <a:rPr lang="ko-KR" altLang="ko-KR" sz="2400" dirty="0" smtClean="0"/>
              <a:t>인덱스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탐색 </a:t>
            </a:r>
            <a:r>
              <a:rPr lang="ko-KR" altLang="ko-KR" sz="2400" dirty="0" err="1" smtClean="0"/>
              <a:t>트리에서</a:t>
            </a:r>
            <a:r>
              <a:rPr lang="ko-KR" altLang="ko-KR" sz="2400" dirty="0" smtClean="0"/>
              <a:t> </a:t>
            </a:r>
            <a:r>
              <a:rPr lang="ko-KR" altLang="ko-KR" sz="2400" dirty="0" err="1" smtClean="0"/>
              <a:t>트리를</a:t>
            </a:r>
            <a:r>
              <a:rPr lang="ko-KR" altLang="ko-KR" sz="2400" dirty="0" smtClean="0"/>
              <a:t> 항상 균형 잡힌 형태로 </a:t>
            </a:r>
            <a:r>
              <a:rPr lang="ko-KR" altLang="ko-KR" sz="2400" dirty="0" err="1" smtClean="0"/>
              <a:t>유지해</a:t>
            </a:r>
            <a:r>
              <a:rPr lang="ko-KR" altLang="en-US" sz="2400" dirty="0" err="1" smtClean="0"/>
              <a:t>야한다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11264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B-tree </a:t>
            </a:r>
            <a:r>
              <a:rPr lang="ko-KR" altLang="ko-KR" sz="2800" b="1" dirty="0" smtClean="0"/>
              <a:t>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571768" y="60688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ko-KR" b="1" dirty="0" smtClean="0"/>
              <a:t>그림 </a:t>
            </a:r>
            <a:r>
              <a:rPr lang="en-US" altLang="ko-KR" b="1" dirty="0" smtClean="0"/>
              <a:t>11-7 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B-tree </a:t>
            </a:r>
            <a:r>
              <a:rPr lang="ko-KR" altLang="ko-KR" b="1" dirty="0" smtClean="0"/>
              <a:t>인덱스 구조</a:t>
            </a:r>
            <a:r>
              <a:rPr lang="en-US" altLang="ko-KR" b="1" dirty="0" smtClean="0"/>
              <a:t>(Ch11-007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7170" name="Picture 2" descr="image4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214554"/>
            <a:ext cx="5857916" cy="345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452431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B-tree </a:t>
            </a:r>
            <a:r>
              <a:rPr lang="ko-KR" altLang="ko-KR" sz="2800" b="1" dirty="0" smtClean="0"/>
              <a:t>인덱스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차수가 </a:t>
            </a:r>
            <a:r>
              <a:rPr lang="en-US" altLang="ko-KR" sz="2800" b="1" dirty="0" smtClean="0"/>
              <a:t>n</a:t>
            </a:r>
            <a:r>
              <a:rPr lang="ko-KR" altLang="en-US" sz="2800" b="1" dirty="0" smtClean="0"/>
              <a:t>일 경우</a:t>
            </a:r>
            <a:r>
              <a:rPr lang="en-US" altLang="ko-KR" sz="2800" b="1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>
                <a:latin typeface="+mn-ea"/>
              </a:rPr>
              <a:t>루트 </a:t>
            </a:r>
            <a:r>
              <a:rPr lang="ko-KR" altLang="ko-KR" sz="2400" dirty="0" err="1" smtClean="0">
                <a:latin typeface="+mn-ea"/>
              </a:rPr>
              <a:t>노드는</a:t>
            </a:r>
            <a:r>
              <a:rPr lang="ko-KR" altLang="ko-KR" sz="2400" dirty="0" smtClean="0">
                <a:latin typeface="+mn-ea"/>
              </a:rPr>
              <a:t> </a:t>
            </a:r>
            <a:r>
              <a:rPr lang="ko-KR" altLang="ko-KR" sz="2400" dirty="0" err="1" smtClean="0">
                <a:latin typeface="+mn-ea"/>
              </a:rPr>
              <a:t>리프</a:t>
            </a:r>
            <a:r>
              <a:rPr lang="ko-KR" altLang="ko-KR" sz="2400" dirty="0" smtClean="0">
                <a:latin typeface="+mn-ea"/>
              </a:rPr>
              <a:t> </a:t>
            </a:r>
            <a:r>
              <a:rPr lang="ko-KR" altLang="ko-KR" sz="2400" dirty="0" err="1" smtClean="0">
                <a:latin typeface="+mn-ea"/>
              </a:rPr>
              <a:t>노드가</a:t>
            </a:r>
            <a:r>
              <a:rPr lang="ko-KR" altLang="ko-KR" sz="2400" dirty="0" smtClean="0">
                <a:latin typeface="+mn-ea"/>
              </a:rPr>
              <a:t> 아닌 이상 적어도 두 개의 서브 </a:t>
            </a:r>
            <a:r>
              <a:rPr lang="ko-KR" altLang="ko-KR" sz="2400" dirty="0" err="1" smtClean="0">
                <a:latin typeface="+mn-ea"/>
              </a:rPr>
              <a:t>트리를</a:t>
            </a:r>
            <a:r>
              <a:rPr lang="ko-KR" altLang="ko-KR" sz="2400" dirty="0" smtClean="0">
                <a:latin typeface="+mn-ea"/>
              </a:rPr>
              <a:t> 갖는다</a:t>
            </a:r>
            <a:r>
              <a:rPr lang="en-US" altLang="ko-KR" sz="2400" dirty="0" smtClean="0">
                <a:latin typeface="+mn-ea"/>
              </a:rPr>
              <a:t>.</a:t>
            </a:r>
            <a:endParaRPr lang="en-US" altLang="ko-KR" sz="2400" dirty="0" smtClean="0">
              <a:latin typeface="+mn-ea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>
                <a:latin typeface="+mn-ea"/>
              </a:rPr>
              <a:t>루트 </a:t>
            </a:r>
            <a:r>
              <a:rPr lang="ko-KR" altLang="ko-KR" sz="2400" dirty="0" err="1" smtClean="0">
                <a:latin typeface="+mn-ea"/>
              </a:rPr>
              <a:t>노드와</a:t>
            </a:r>
            <a:r>
              <a:rPr lang="ko-KR" altLang="ko-KR" sz="2400" dirty="0" smtClean="0">
                <a:latin typeface="+mn-ea"/>
              </a:rPr>
              <a:t> </a:t>
            </a:r>
            <a:r>
              <a:rPr lang="ko-KR" altLang="ko-KR" sz="2400" dirty="0" err="1" smtClean="0">
                <a:latin typeface="+mn-ea"/>
              </a:rPr>
              <a:t>리프</a:t>
            </a:r>
            <a:r>
              <a:rPr lang="ko-KR" altLang="ko-KR" sz="2400" dirty="0" smtClean="0">
                <a:latin typeface="+mn-ea"/>
              </a:rPr>
              <a:t> </a:t>
            </a:r>
            <a:r>
              <a:rPr lang="ko-KR" altLang="ko-KR" sz="2400" dirty="0" err="1" smtClean="0">
                <a:latin typeface="+mn-ea"/>
              </a:rPr>
              <a:t>노드를</a:t>
            </a:r>
            <a:r>
              <a:rPr lang="ko-KR" altLang="ko-KR" sz="2400" dirty="0" smtClean="0">
                <a:latin typeface="+mn-ea"/>
              </a:rPr>
              <a:t> 제외한 각 </a:t>
            </a:r>
            <a:r>
              <a:rPr lang="ko-KR" altLang="ko-KR" sz="2400" dirty="0" err="1" smtClean="0">
                <a:latin typeface="+mn-ea"/>
              </a:rPr>
              <a:t>노드는</a:t>
            </a:r>
            <a:r>
              <a:rPr lang="ko-KR" altLang="ko-KR" sz="2400" dirty="0" smtClean="0">
                <a:latin typeface="+mn-ea"/>
              </a:rPr>
              <a:t> 최소 </a:t>
            </a:r>
            <a:r>
              <a:rPr lang="en-US" altLang="ko-KR" sz="2400" dirty="0" smtClean="0">
                <a:latin typeface="+mn-ea"/>
              </a:rPr>
              <a:t>n/2</a:t>
            </a:r>
            <a:r>
              <a:rPr lang="ko-KR" altLang="ko-KR" sz="2400" dirty="0" smtClean="0">
                <a:latin typeface="+mn-ea"/>
              </a:rPr>
              <a:t>개의 포인터를 갖는다</a:t>
            </a:r>
            <a:r>
              <a:rPr lang="en-US" altLang="ko-KR" sz="2400" dirty="0" smtClean="0">
                <a:latin typeface="+mn-ea"/>
              </a:rPr>
              <a:t>. </a:t>
            </a:r>
            <a:r>
              <a:rPr lang="ko-KR" altLang="ko-KR" sz="2400" dirty="0" smtClean="0">
                <a:latin typeface="+mn-ea"/>
              </a:rPr>
              <a:t>적어도 </a:t>
            </a:r>
            <a:r>
              <a:rPr lang="en-US" altLang="ko-KR" sz="2400" dirty="0" smtClean="0">
                <a:latin typeface="+mn-ea"/>
              </a:rPr>
              <a:t>n/2-1</a:t>
            </a:r>
            <a:r>
              <a:rPr lang="ko-KR" altLang="ko-KR" sz="2400" dirty="0" smtClean="0">
                <a:latin typeface="+mn-ea"/>
              </a:rPr>
              <a:t>개의 키 값을 갖는다</a:t>
            </a:r>
            <a:r>
              <a:rPr lang="en-US" altLang="ko-KR" sz="2400" dirty="0" smtClean="0">
                <a:latin typeface="+mn-ea"/>
              </a:rPr>
              <a:t>.</a:t>
            </a:r>
            <a:endParaRPr lang="en-US" altLang="ko-KR" sz="2400" dirty="0" smtClean="0">
              <a:latin typeface="+mn-ea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>
                <a:latin typeface="+mn-ea"/>
              </a:rPr>
              <a:t>모든 </a:t>
            </a:r>
            <a:r>
              <a:rPr lang="ko-KR" altLang="ko-KR" sz="2400" dirty="0" err="1" smtClean="0">
                <a:latin typeface="+mn-ea"/>
              </a:rPr>
              <a:t>리프</a:t>
            </a:r>
            <a:r>
              <a:rPr lang="ko-KR" altLang="ko-KR" sz="2400" dirty="0" smtClean="0">
                <a:latin typeface="+mn-ea"/>
              </a:rPr>
              <a:t> </a:t>
            </a:r>
            <a:r>
              <a:rPr lang="ko-KR" altLang="ko-KR" sz="2400" dirty="0" err="1" smtClean="0">
                <a:latin typeface="+mn-ea"/>
              </a:rPr>
              <a:t>노드는</a:t>
            </a:r>
            <a:r>
              <a:rPr lang="ko-KR" altLang="ko-KR" sz="2400" dirty="0" smtClean="0">
                <a:latin typeface="+mn-ea"/>
              </a:rPr>
              <a:t> 같은 수준에 있다</a:t>
            </a:r>
            <a:r>
              <a:rPr lang="en-US" altLang="ko-KR" sz="2400" dirty="0" smtClean="0">
                <a:latin typeface="+mn-ea"/>
              </a:rPr>
              <a:t>.</a:t>
            </a:r>
            <a:endParaRPr lang="en-US" altLang="ko-KR" sz="2400" dirty="0" smtClean="0">
              <a:latin typeface="+mn-ea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>
                <a:latin typeface="+mn-ea"/>
              </a:rPr>
              <a:t>한 </a:t>
            </a:r>
            <a:r>
              <a:rPr lang="ko-KR" altLang="ko-KR" sz="2400" dirty="0" err="1" smtClean="0">
                <a:latin typeface="+mn-ea"/>
              </a:rPr>
              <a:t>노드</a:t>
            </a:r>
            <a:r>
              <a:rPr lang="ko-KR" altLang="ko-KR" sz="2400" dirty="0" smtClean="0">
                <a:latin typeface="+mn-ea"/>
              </a:rPr>
              <a:t> 안에 있는 키 값은 오름차순을 유지한다</a:t>
            </a:r>
            <a:r>
              <a:rPr lang="en-US" altLang="ko-KR" sz="2400" dirty="0" smtClean="0">
                <a:latin typeface="+mn-ea"/>
              </a:rPr>
              <a:t>.</a:t>
            </a:r>
            <a:endParaRPr lang="ko-KR" altLang="ko-KR" sz="2400" dirty="0" smtClean="0">
              <a:latin typeface="+mn-ea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B-tree </a:t>
            </a:r>
            <a:r>
              <a:rPr lang="ko-KR" altLang="ko-KR" sz="2800" b="1" dirty="0" smtClean="0"/>
              <a:t>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1768" y="58578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ko-KR" b="1" dirty="0" smtClean="0"/>
              <a:t>그림 </a:t>
            </a:r>
            <a:r>
              <a:rPr lang="en-US" altLang="ko-KR" b="1" dirty="0" smtClean="0"/>
              <a:t>11-8 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B-tree </a:t>
            </a:r>
            <a:r>
              <a:rPr lang="ko-KR" altLang="ko-KR" b="1" dirty="0" smtClean="0"/>
              <a:t>인덱스 예</a:t>
            </a:r>
            <a:r>
              <a:rPr lang="en-US" altLang="ko-KR" b="1" dirty="0" smtClean="0"/>
              <a:t>(Ch11-008</a:t>
            </a:r>
            <a:r>
              <a:rPr lang="en-US" altLang="ko-KR" b="1" dirty="0" smtClean="0"/>
              <a:t>)</a:t>
            </a:r>
            <a:endParaRPr lang="ko-KR" altLang="ko-KR" b="1" dirty="0"/>
          </a:p>
        </p:txBody>
      </p:sp>
      <p:pic>
        <p:nvPicPr>
          <p:cNvPr id="8194" name="Picture 2" descr="image46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500306"/>
            <a:ext cx="5643602" cy="2916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데이터베이스_main_.bmp"/>
          <p:cNvPicPr>
            <a:picLocks noChangeAspect="1"/>
          </p:cNvPicPr>
          <p:nvPr/>
        </p:nvPicPr>
        <p:blipFill>
          <a:blip r:embed="rId2" cstate="print"/>
          <a:srcRect t="62500"/>
          <a:stretch>
            <a:fillRect/>
          </a:stretch>
        </p:blipFill>
        <p:spPr>
          <a:xfrm>
            <a:off x="0" y="4286256"/>
            <a:ext cx="9144000" cy="257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9049" y="2571744"/>
            <a:ext cx="4188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11</a:t>
            </a:r>
            <a:r>
              <a:rPr lang="ko-KR" altLang="en-US" sz="4000" dirty="0" smtClean="0">
                <a:latin typeface="+mj-ea"/>
                <a:ea typeface="+mj-ea"/>
              </a:rPr>
              <a:t>장</a:t>
            </a:r>
            <a:r>
              <a:rPr lang="en-US" altLang="ko-KR" sz="4000" dirty="0" smtClean="0">
                <a:latin typeface="+mj-ea"/>
                <a:ea typeface="+mj-ea"/>
              </a:rPr>
              <a:t> </a:t>
            </a:r>
            <a:r>
              <a:rPr lang="ko-KR" altLang="en-US" sz="4000" dirty="0" smtClean="0">
                <a:latin typeface="+mj-ea"/>
                <a:ea typeface="+mj-ea"/>
              </a:rPr>
              <a:t>물리적 설계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B-tree </a:t>
            </a:r>
            <a:r>
              <a:rPr lang="ko-KR" altLang="ko-KR" sz="2800" b="1" dirty="0" smtClean="0"/>
              <a:t>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1768" y="58578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ko-KR" b="1" dirty="0" smtClean="0"/>
              <a:t>그림</a:t>
            </a:r>
            <a:r>
              <a:rPr lang="en-US" altLang="ko-KR" b="1" dirty="0" smtClean="0"/>
              <a:t> 11-9 </a:t>
            </a:r>
            <a:endParaRPr lang="en-US" altLang="ko-KR" b="1" dirty="0" smtClean="0"/>
          </a:p>
          <a:p>
            <a:pPr algn="ctr"/>
            <a:r>
              <a:rPr lang="ko-KR" altLang="ko-KR" b="1" dirty="0" smtClean="0"/>
              <a:t>키 </a:t>
            </a:r>
            <a:r>
              <a:rPr lang="ko-KR" altLang="ko-KR" b="1" dirty="0" smtClean="0"/>
              <a:t>값</a:t>
            </a:r>
            <a:r>
              <a:rPr lang="en-US" altLang="ko-KR" b="1" dirty="0" smtClean="0"/>
              <a:t> 50</a:t>
            </a:r>
            <a:r>
              <a:rPr lang="ko-KR" altLang="ko-KR" b="1" dirty="0" smtClean="0"/>
              <a:t>이 삽입된 경우</a:t>
            </a:r>
            <a:r>
              <a:rPr lang="en-US" altLang="ko-KR" b="1" dirty="0" smtClean="0"/>
              <a:t>(Ch11-009)&gt;</a:t>
            </a:r>
            <a:endParaRPr lang="en-US" altLang="ko-KR" b="1" dirty="0"/>
          </a:p>
        </p:txBody>
      </p:sp>
      <p:pic>
        <p:nvPicPr>
          <p:cNvPr id="9218" name="Picture 2" descr="image46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500306"/>
            <a:ext cx="6038979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B-tree </a:t>
            </a:r>
            <a:r>
              <a:rPr lang="ko-KR" altLang="ko-KR" sz="2800" b="1" dirty="0" smtClean="0"/>
              <a:t>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57356" y="5857892"/>
            <a:ext cx="5715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b="1" dirty="0" smtClean="0"/>
              <a:t>그림 </a:t>
            </a:r>
            <a:r>
              <a:rPr lang="en-US" altLang="ko-KR" b="1" dirty="0" smtClean="0"/>
              <a:t>11-10 </a:t>
            </a:r>
            <a:endParaRPr lang="en-US" altLang="ko-KR" b="1" dirty="0" smtClean="0"/>
          </a:p>
          <a:p>
            <a:pPr algn="ctr"/>
            <a:r>
              <a:rPr lang="ko-KR" altLang="ko-KR" b="1" dirty="0" smtClean="0"/>
              <a:t>키 </a:t>
            </a:r>
            <a:r>
              <a:rPr lang="ko-KR" altLang="ko-KR" b="1" dirty="0" smtClean="0"/>
              <a:t>값</a:t>
            </a:r>
            <a:r>
              <a:rPr lang="en-US" altLang="ko-KR" b="1" dirty="0" smtClean="0"/>
              <a:t> 83</a:t>
            </a:r>
            <a:r>
              <a:rPr lang="ko-KR" altLang="ko-KR" b="1" dirty="0" smtClean="0"/>
              <a:t>이 삽입된 경우</a:t>
            </a:r>
            <a:r>
              <a:rPr lang="en-US" altLang="ko-KR" b="1" dirty="0" smtClean="0"/>
              <a:t> - </a:t>
            </a:r>
            <a:r>
              <a:rPr lang="ko-KR" altLang="ko-KR" b="1" dirty="0" err="1" smtClean="0"/>
              <a:t>노드</a:t>
            </a:r>
            <a:r>
              <a:rPr lang="ko-KR" altLang="ko-KR" b="1" dirty="0" smtClean="0"/>
              <a:t> 나누기</a:t>
            </a:r>
            <a:r>
              <a:rPr lang="en-US" altLang="ko-KR" b="1" dirty="0" smtClean="0"/>
              <a:t>(Ch11-010)&gt;</a:t>
            </a:r>
            <a:endParaRPr lang="en-US" altLang="ko-KR" b="1" dirty="0"/>
          </a:p>
        </p:txBody>
      </p:sp>
      <p:pic>
        <p:nvPicPr>
          <p:cNvPr id="10242" name="Picture 2" descr="image4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357430"/>
            <a:ext cx="6929486" cy="319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173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11.3 </a:t>
            </a:r>
            <a:r>
              <a:rPr lang="ko-KR" altLang="ko-KR" sz="2800" dirty="0" smtClean="0"/>
              <a:t>역정규화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Denomalization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21605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역정규화</a:t>
            </a:r>
            <a:r>
              <a:rPr lang="en-US" altLang="ko-KR" sz="2800" b="1" dirty="0" smtClean="0"/>
              <a:t>(</a:t>
            </a:r>
            <a:r>
              <a:rPr lang="en-US" altLang="ko-KR" sz="2800" b="1" dirty="0" err="1" smtClean="0"/>
              <a:t>Denomalization</a:t>
            </a:r>
            <a:r>
              <a:rPr lang="en-US" altLang="ko-KR" sz="2800" b="1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시스템 </a:t>
            </a:r>
            <a:r>
              <a:rPr lang="ko-KR" altLang="ko-KR" sz="2400" dirty="0" smtClean="0"/>
              <a:t>성능을 고려하여 기존 설계를 재구성하는 </a:t>
            </a:r>
            <a:r>
              <a:rPr lang="ko-KR" altLang="ko-KR" sz="2400" dirty="0" smtClean="0"/>
              <a:t>것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정규화에 위배되는 행위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테이블의 재구성</a:t>
            </a:r>
            <a:r>
              <a:rPr lang="ko-KR" altLang="ko-KR" sz="2400" dirty="0" smtClean="0"/>
              <a:t> 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173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11.3 </a:t>
            </a:r>
            <a:r>
              <a:rPr lang="ko-KR" altLang="ko-KR" sz="2800" dirty="0" smtClean="0"/>
              <a:t>역정규화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Denomalization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칼럼 역정규화</a:t>
            </a:r>
            <a:r>
              <a:rPr lang="en-US" altLang="ko-KR" sz="2800" b="1" dirty="0" smtClean="0"/>
              <a:t>(</a:t>
            </a:r>
            <a:r>
              <a:rPr lang="ko-KR" altLang="ko-KR" sz="2800" b="1" dirty="0" smtClean="0"/>
              <a:t>데이터 중복</a:t>
            </a:r>
            <a:r>
              <a:rPr lang="en-US" altLang="ko-KR" sz="2800" b="1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테이블 </a:t>
            </a:r>
            <a:r>
              <a:rPr lang="ko-KR" altLang="ko-KR" sz="2400" dirty="0" smtClean="0"/>
              <a:t>간의 조인을 줄이고자 데이터의 중복을 허용하는 </a:t>
            </a:r>
            <a:r>
              <a:rPr lang="ko-KR" altLang="ko-KR" sz="2400" dirty="0" smtClean="0"/>
              <a:t>방법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173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11.3 </a:t>
            </a:r>
            <a:r>
              <a:rPr lang="ko-KR" altLang="ko-KR" sz="2800" dirty="0" smtClean="0"/>
              <a:t>역정규화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Denomalization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11264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테이블 </a:t>
            </a:r>
            <a:r>
              <a:rPr lang="ko-KR" altLang="ko-KR" sz="2800" b="1" dirty="0" smtClean="0"/>
              <a:t>분리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테이블 </a:t>
            </a:r>
            <a:r>
              <a:rPr lang="ko-KR" altLang="ko-KR" sz="2400" dirty="0" smtClean="0"/>
              <a:t>하나를 여러 테이블로 분리하는 </a:t>
            </a:r>
            <a:r>
              <a:rPr lang="ko-KR" altLang="ko-KR" sz="2400" dirty="0" smtClean="0"/>
              <a:t>방법</a:t>
            </a:r>
            <a:endParaRPr lang="en-US" altLang="ko-KR" sz="24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003" y="3429000"/>
            <a:ext cx="39338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3167" y="2790831"/>
            <a:ext cx="27336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38919" y="4648219"/>
            <a:ext cx="22098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화살표 연결선 8"/>
          <p:cNvCxnSpPr/>
          <p:nvPr/>
        </p:nvCxnSpPr>
        <p:spPr>
          <a:xfrm flipV="1">
            <a:off x="4981597" y="3786190"/>
            <a:ext cx="928694" cy="78581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52969" y="4572008"/>
            <a:ext cx="42862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981597" y="4572008"/>
            <a:ext cx="1062046" cy="70485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52149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 smtClean="0"/>
              <a:t>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11-3</a:t>
            </a:r>
            <a:endParaRPr lang="en-US" altLang="ko-KR" b="1" dirty="0"/>
          </a:p>
        </p:txBody>
      </p:sp>
      <p:sp>
        <p:nvSpPr>
          <p:cNvPr id="19" name="직사각형 18"/>
          <p:cNvSpPr/>
          <p:nvPr/>
        </p:nvSpPr>
        <p:spPr>
          <a:xfrm>
            <a:off x="5286412" y="62150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 smtClean="0"/>
              <a:t>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11-4</a:t>
            </a:r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173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11.3 </a:t>
            </a:r>
            <a:r>
              <a:rPr lang="ko-KR" altLang="ko-KR" sz="2800" dirty="0" smtClean="0"/>
              <a:t>역정규화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Denomalization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테이블 </a:t>
            </a:r>
            <a:r>
              <a:rPr lang="ko-KR" altLang="ko-KR" sz="2800" b="1" dirty="0" smtClean="0"/>
              <a:t>통합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정규화를 </a:t>
            </a:r>
            <a:r>
              <a:rPr lang="ko-KR" altLang="ko-KR" sz="2400" dirty="0" smtClean="0"/>
              <a:t>해서 나눈 테이블을 다시 하나의 테이블로 통합하는 </a:t>
            </a:r>
            <a:r>
              <a:rPr lang="ko-KR" altLang="ko-KR" sz="2400" dirty="0" smtClean="0"/>
              <a:t>작업</a:t>
            </a:r>
            <a:endParaRPr lang="en-US" altLang="ko-KR" sz="2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572000" y="635795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 smtClean="0"/>
              <a:t>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11-5</a:t>
            </a:r>
            <a:endParaRPr lang="en-US" altLang="ko-KR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4143380"/>
            <a:ext cx="4141618" cy="139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286124"/>
            <a:ext cx="27146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5072074"/>
            <a:ext cx="17716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화살표 연결선 11"/>
          <p:cNvCxnSpPr/>
          <p:nvPr/>
        </p:nvCxnSpPr>
        <p:spPr>
          <a:xfrm>
            <a:off x="4143372" y="4929198"/>
            <a:ext cx="571504" cy="158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3143240" y="4929198"/>
            <a:ext cx="1000132" cy="7858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357554" y="4214818"/>
            <a:ext cx="785818" cy="7143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57158" y="6354569"/>
            <a:ext cx="3643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 smtClean="0"/>
              <a:t>표 </a:t>
            </a:r>
            <a:r>
              <a:rPr lang="en-US" altLang="ko-KR" b="1" dirty="0" smtClean="0"/>
              <a:t>11-1 </a:t>
            </a:r>
            <a:r>
              <a:rPr lang="ko-KR" altLang="ko-KR" b="1" dirty="0" smtClean="0"/>
              <a:t>조인 연산이 필요한 </a:t>
            </a:r>
            <a:r>
              <a:rPr lang="ko-KR" altLang="ko-KR" b="1" dirty="0" smtClean="0"/>
              <a:t>경우</a:t>
            </a:r>
            <a:endParaRPr lang="ko-KR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173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11.3 </a:t>
            </a:r>
            <a:r>
              <a:rPr lang="ko-KR" altLang="ko-KR" sz="2800" dirty="0" smtClean="0"/>
              <a:t>역정규화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Denomalization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요약 </a:t>
            </a:r>
            <a:r>
              <a:rPr lang="ko-KR" altLang="ko-KR" sz="2800" b="1" dirty="0" smtClean="0"/>
              <a:t>테이블 </a:t>
            </a:r>
            <a:r>
              <a:rPr lang="ko-KR" altLang="ko-KR" sz="2800" b="1" dirty="0" smtClean="0"/>
              <a:t>생성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논리적 </a:t>
            </a:r>
            <a:r>
              <a:rPr lang="ko-KR" altLang="ko-KR" sz="2400" dirty="0" smtClean="0"/>
              <a:t>결합 작업으로 시스템의 성능이 저하되는 단점을 개선하려고 </a:t>
            </a:r>
            <a:r>
              <a:rPr lang="ko-KR" altLang="ko-KR" sz="2400" dirty="0" smtClean="0"/>
              <a:t>생성</a:t>
            </a:r>
            <a:endParaRPr lang="en-US" altLang="ko-KR" sz="2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42910" y="608006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 smtClean="0"/>
              <a:t>표 </a:t>
            </a:r>
            <a:r>
              <a:rPr lang="en-US" altLang="ko-KR" b="1" dirty="0" smtClean="0"/>
              <a:t>11-6</a:t>
            </a:r>
            <a:endParaRPr lang="en-US" altLang="ko-KR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571876"/>
            <a:ext cx="1248431" cy="2381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857620" y="598862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 smtClean="0"/>
              <a:t>표 </a:t>
            </a:r>
            <a:r>
              <a:rPr lang="en-US" altLang="ko-KR" b="1" dirty="0" smtClean="0"/>
              <a:t>11-7</a:t>
            </a:r>
            <a:endParaRPr lang="en-US" altLang="ko-KR" b="1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4214818"/>
            <a:ext cx="119195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11.1 </a:t>
            </a:r>
            <a:r>
              <a:rPr lang="ko-KR" altLang="ko-KR" sz="2800" dirty="0" smtClean="0"/>
              <a:t>물리적 </a:t>
            </a:r>
            <a:r>
              <a:rPr lang="ko-KR" altLang="ko-KR" sz="2800" dirty="0" smtClean="0"/>
              <a:t>설계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341632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물리적 설계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논리적 </a:t>
            </a:r>
            <a:r>
              <a:rPr lang="ko-KR" altLang="ko-KR" sz="2400" dirty="0" smtClean="0"/>
              <a:t>설계에서 얻은 </a:t>
            </a:r>
            <a:r>
              <a:rPr lang="ko-KR" altLang="ko-KR" sz="2400" dirty="0" err="1" smtClean="0"/>
              <a:t>관계형</a:t>
            </a:r>
            <a:r>
              <a:rPr lang="ko-KR" altLang="ko-KR" sz="2400" dirty="0" smtClean="0"/>
              <a:t> 데이터베이스 스키마를 사용하고 있거나 사용하고자 하는 데이터베이스 관리 시스템의 특성에 맞게 데이터베이스 내의 객체들을 생성하고 정의하며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좀 더 효율적인 물리적 데이터 모델로 만든다</a:t>
            </a:r>
            <a:r>
              <a:rPr lang="en-US" altLang="ko-KR" sz="2400" dirty="0" smtClean="0"/>
              <a:t>. 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11.1 </a:t>
            </a:r>
            <a:r>
              <a:rPr lang="ko-KR" altLang="ko-KR" sz="2800" dirty="0" smtClean="0"/>
              <a:t>물리적 </a:t>
            </a:r>
            <a:r>
              <a:rPr lang="ko-KR" altLang="ko-KR" sz="2800" dirty="0" smtClean="0"/>
              <a:t>설계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108279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defRPr/>
            </a:pP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2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571768" y="606881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ko-KR" b="1" dirty="0" smtClean="0"/>
              <a:t>그림 </a:t>
            </a:r>
            <a:r>
              <a:rPr lang="en-US" altLang="ko-KR" b="1" dirty="0" smtClean="0"/>
              <a:t>11-1 </a:t>
            </a:r>
            <a:r>
              <a:rPr lang="ko-KR" altLang="ko-KR" b="1" dirty="0" smtClean="0"/>
              <a:t>물리적 설계 단계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Ch11-001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428736"/>
            <a:ext cx="2947999" cy="4393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3120854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noProof="0" dirty="0" smtClean="0"/>
              <a:t>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내 </a:t>
            </a:r>
            <a:r>
              <a:rPr lang="ko-KR" altLang="ko-KR" sz="2400" dirty="0" smtClean="0"/>
              <a:t>레코드에 빠르고 쉽게 접근하여 원하는 데이터를 찾도록 도와주는 데이터베이스의 객체 중 </a:t>
            </a:r>
            <a:r>
              <a:rPr lang="ko-KR" altLang="ko-KR" sz="2400" dirty="0" smtClean="0"/>
              <a:t>하나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정렬된 </a:t>
            </a:r>
            <a:r>
              <a:rPr lang="ko-KR" altLang="ko-KR" sz="2400" dirty="0" smtClean="0"/>
              <a:t>데이터의 </a:t>
            </a:r>
            <a:r>
              <a:rPr lang="ko-KR" altLang="ko-KR" sz="2400" dirty="0" smtClean="0"/>
              <a:t>키 값과 </a:t>
            </a:r>
            <a:r>
              <a:rPr lang="ko-KR" altLang="ko-KR" sz="2400" dirty="0" smtClean="0"/>
              <a:t>해당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키의 주소 정보를 </a:t>
            </a:r>
            <a:r>
              <a:rPr lang="ko-KR" altLang="ko-KR" sz="2400" dirty="0" smtClean="0"/>
              <a:t>이용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크게 단일 단계 인덱스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다단계 인덱스로 나눈다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21605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인덱스 </a:t>
            </a:r>
            <a:r>
              <a:rPr lang="ko-KR" altLang="ko-KR" sz="2800" b="1" dirty="0" smtClean="0"/>
              <a:t>설계 조건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ko-KR" sz="2400" dirty="0" smtClean="0"/>
              <a:t>6</a:t>
            </a:r>
            <a:r>
              <a:rPr lang="ko-KR" altLang="ko-KR" sz="2400" dirty="0" smtClean="0"/>
              <a:t>블록 이상의 테이블에 적용한다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접근하는 데이터의 양을 고려해야 한다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20867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단일 </a:t>
            </a:r>
            <a:r>
              <a:rPr lang="ko-KR" altLang="ko-KR" sz="2800" b="1" dirty="0" smtClean="0"/>
              <a:t>단계 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기본 </a:t>
            </a:r>
            <a:r>
              <a:rPr lang="ko-KR" altLang="ko-KR" sz="2400" dirty="0" smtClean="0"/>
              <a:t>인덱스</a:t>
            </a:r>
            <a:r>
              <a:rPr lang="en-US" altLang="ko-KR" sz="2400" dirty="0" smtClean="0"/>
              <a:t>, </a:t>
            </a:r>
            <a:r>
              <a:rPr lang="ko-KR" altLang="ko-KR" sz="2400" dirty="0" err="1" smtClean="0"/>
              <a:t>클러스터링</a:t>
            </a:r>
            <a:r>
              <a:rPr lang="ko-KR" altLang="ko-KR" sz="2400" dirty="0" smtClean="0"/>
              <a:t> 인덱스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보조 인덱스 등이 있다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20867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기본 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탐색 </a:t>
            </a:r>
            <a:r>
              <a:rPr lang="ko-KR" altLang="ko-KR" sz="2400" dirty="0" smtClean="0"/>
              <a:t>키가 데이터 파일의 </a:t>
            </a:r>
            <a:r>
              <a:rPr lang="ko-KR" altLang="ko-KR" sz="2400" dirty="0" err="1" smtClean="0"/>
              <a:t>기본키</a:t>
            </a:r>
            <a:r>
              <a:rPr lang="en-US" altLang="ko-KR" sz="2400" dirty="0" smtClean="0"/>
              <a:t>(Primary Key)</a:t>
            </a:r>
            <a:r>
              <a:rPr lang="ko-KR" altLang="ko-KR" sz="2400" dirty="0" smtClean="0"/>
              <a:t>인 </a:t>
            </a:r>
            <a:r>
              <a:rPr lang="ko-KR" altLang="ko-KR" sz="2400" dirty="0" smtClean="0"/>
              <a:t>인덱스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인덱스는 </a:t>
            </a:r>
            <a:r>
              <a:rPr lang="en-US" altLang="ko-KR" sz="2400" dirty="0" smtClean="0"/>
              <a:t>(</a:t>
            </a:r>
            <a:r>
              <a:rPr lang="ko-KR" altLang="ko-KR" sz="2400" dirty="0" smtClean="0"/>
              <a:t>탐색 키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포인터</a:t>
            </a:r>
            <a:r>
              <a:rPr lang="en-US" altLang="ko-KR" sz="2400" dirty="0" smtClean="0"/>
              <a:t>) </a:t>
            </a:r>
            <a:r>
              <a:rPr lang="ko-KR" altLang="ko-KR" sz="2400" dirty="0" smtClean="0"/>
              <a:t>쌍의 집합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11.2 </a:t>
            </a:r>
            <a:r>
              <a:rPr lang="ko-KR" altLang="ko-KR" sz="2800" dirty="0" smtClean="0"/>
              <a:t>인덱스</a:t>
            </a:r>
            <a:r>
              <a:rPr lang="en-US" altLang="ko-KR" sz="2800" dirty="0" smtClean="0"/>
              <a:t>(Index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기본 인덱스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000372"/>
            <a:ext cx="20383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1643050"/>
            <a:ext cx="28765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000100" y="55721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ko-KR" b="1" dirty="0" smtClean="0"/>
              <a:t>그림 </a:t>
            </a:r>
            <a:r>
              <a:rPr lang="en-US" altLang="ko-KR" b="1" dirty="0" smtClean="0"/>
              <a:t>11-3</a:t>
            </a:r>
          </a:p>
          <a:p>
            <a:pPr algn="ctr"/>
            <a:r>
              <a:rPr lang="ko-KR" altLang="ko-KR" b="1" dirty="0" smtClean="0"/>
              <a:t>기본 </a:t>
            </a:r>
            <a:r>
              <a:rPr lang="ko-KR" altLang="ko-KR" b="1" dirty="0" smtClean="0"/>
              <a:t>인덱스 구조</a:t>
            </a:r>
            <a:r>
              <a:rPr lang="en-US" altLang="ko-KR" b="1" dirty="0" smtClean="0"/>
              <a:t>(Ch11-003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14744" y="3357562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희소 인덱스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714744" y="3929066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밀집 인덱스</a:t>
            </a:r>
            <a:endParaRPr lang="ko-KR" altLang="en-US" sz="2000" dirty="0"/>
          </a:p>
        </p:txBody>
      </p:sp>
      <p:cxnSp>
        <p:nvCxnSpPr>
          <p:cNvPr id="12" name="직선 화살표 연결선 11"/>
          <p:cNvCxnSpPr>
            <a:stCxn id="8" idx="1"/>
          </p:cNvCxnSpPr>
          <p:nvPr/>
        </p:nvCxnSpPr>
        <p:spPr>
          <a:xfrm rot="10800000">
            <a:off x="3214678" y="3500439"/>
            <a:ext cx="500066" cy="5717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3"/>
          </p:cNvCxnSpPr>
          <p:nvPr/>
        </p:nvCxnSpPr>
        <p:spPr>
          <a:xfrm>
            <a:off x="5271580" y="4129121"/>
            <a:ext cx="443428" cy="1425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836</Words>
  <Application>Microsoft Office PowerPoint</Application>
  <PresentationFormat>화면 슬라이드 쇼(4:3)</PresentationFormat>
  <Paragraphs>151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정유나</dc:creator>
  <cp:lastModifiedBy>정유나</cp:lastModifiedBy>
  <cp:revision>31</cp:revision>
  <dcterms:created xsi:type="dcterms:W3CDTF">2010-05-16T15:24:05Z</dcterms:created>
  <dcterms:modified xsi:type="dcterms:W3CDTF">2010-06-08T11:31:09Z</dcterms:modified>
</cp:coreProperties>
</file>