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1" r:id="rId12"/>
    <p:sldId id="273" r:id="rId13"/>
    <p:sldId id="275" r:id="rId14"/>
    <p:sldId id="260" r:id="rId15"/>
    <p:sldId id="276" r:id="rId16"/>
    <p:sldId id="278" r:id="rId17"/>
    <p:sldId id="279" r:id="rId18"/>
    <p:sldId id="280" r:id="rId19"/>
    <p:sldId id="281" r:id="rId20"/>
    <p:sldId id="283" r:id="rId21"/>
    <p:sldId id="307" r:id="rId22"/>
    <p:sldId id="285" r:id="rId23"/>
    <p:sldId id="286" r:id="rId24"/>
    <p:sldId id="287" r:id="rId25"/>
    <p:sldId id="289" r:id="rId26"/>
    <p:sldId id="291" r:id="rId27"/>
    <p:sldId id="293" r:id="rId28"/>
    <p:sldId id="294" r:id="rId29"/>
    <p:sldId id="296" r:id="rId30"/>
    <p:sldId id="297" r:id="rId31"/>
    <p:sldId id="261" r:id="rId32"/>
    <p:sldId id="299" r:id="rId33"/>
    <p:sldId id="300" r:id="rId34"/>
    <p:sldId id="302" r:id="rId35"/>
    <p:sldId id="303" r:id="rId36"/>
    <p:sldId id="304" r:id="rId37"/>
    <p:sldId id="305" r:id="rId38"/>
    <p:sldId id="30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계층형</a:t>
            </a:r>
            <a:r>
              <a:rPr lang="ko-KR" altLang="en-US" sz="2800" b="1" dirty="0" smtClean="0"/>
              <a:t>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하위 </a:t>
            </a:r>
            <a:r>
              <a:rPr lang="ko-KR" altLang="en-US" sz="2400" dirty="0" smtClean="0"/>
              <a:t>데이터들이 상위 데이터 하나를 갖는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데이터의 </a:t>
            </a:r>
            <a:r>
              <a:rPr lang="ko-KR" altLang="en-US" sz="2400" dirty="0" smtClean="0"/>
              <a:t>관계를 트리</a:t>
            </a:r>
            <a:r>
              <a:rPr lang="en-US" sz="2400" dirty="0" smtClean="0"/>
              <a:t>(Tree) </a:t>
            </a:r>
            <a:r>
              <a:rPr lang="ko-KR" altLang="en-US" sz="2400" dirty="0" smtClean="0"/>
              <a:t>형태로 </a:t>
            </a:r>
            <a:r>
              <a:rPr lang="ko-KR" altLang="en-US" sz="2400" dirty="0" smtClean="0"/>
              <a:t>나타난다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세그먼트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필드의 집합은 세그먼트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루트</a:t>
            </a:r>
            <a:r>
              <a:rPr lang="en-US" altLang="ko-KR" sz="2400" dirty="0" smtClean="0"/>
              <a:t>(Root) </a:t>
            </a:r>
            <a:r>
              <a:rPr lang="ko-KR" altLang="en-US" sz="2400" dirty="0" smtClean="0"/>
              <a:t>세그먼트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맨 위에 있는 세그먼트</a:t>
            </a:r>
            <a:endParaRPr lang="en-US" sz="2400" b="1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3233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2-4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계층형</a:t>
            </a:r>
            <a:r>
              <a:rPr lang="ko-KR" altLang="en-US" sz="2000" b="1" dirty="0" smtClean="0"/>
              <a:t> 데이터 모델</a:t>
            </a:r>
            <a:endParaRPr lang="en-US" altLang="ko-KR" sz="2000" b="1" dirty="0"/>
          </a:p>
        </p:txBody>
      </p:sp>
      <p:pic>
        <p:nvPicPr>
          <p:cNvPr id="6" name="Picture 2" descr="image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572008"/>
            <a:ext cx="2786082" cy="163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네트워크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구조가 복잡해지면서 </a:t>
            </a:r>
            <a:r>
              <a:rPr lang="ko-KR" altLang="en-US" sz="2400" dirty="0" err="1" smtClean="0"/>
              <a:t>계층형</a:t>
            </a:r>
            <a:r>
              <a:rPr lang="ko-KR" altLang="en-US" sz="2400" dirty="0" smtClean="0"/>
              <a:t> 데이터 모델로 표현하기 어려운 데이터 구조를 그래프 형태로 표현한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설계가 </a:t>
            </a:r>
            <a:r>
              <a:rPr lang="ko-KR" altLang="en-US" sz="2400" dirty="0" smtClean="0"/>
              <a:t>어렵고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사용자가 이해하며 사용하기 </a:t>
            </a:r>
            <a:r>
              <a:rPr lang="ko-KR" altLang="en-US" sz="2400" dirty="0" smtClean="0"/>
              <a:t>어렵다</a:t>
            </a:r>
            <a:r>
              <a:rPr lang="en-US" altLang="ko-KR" sz="2400" dirty="0" smtClean="0"/>
              <a:t>.</a:t>
            </a:r>
            <a:endParaRPr lang="en-US" sz="2400" b="1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072066" y="564357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2-5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네트워크 데이터 모델</a:t>
            </a:r>
            <a:endParaRPr lang="en-US" altLang="ko-KR" sz="2000" b="1" dirty="0"/>
          </a:p>
        </p:txBody>
      </p:sp>
      <p:pic>
        <p:nvPicPr>
          <p:cNvPr id="6" name="Picture 2" descr="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572008"/>
            <a:ext cx="3054195" cy="160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2431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객체지향형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객체를 </a:t>
            </a:r>
            <a:r>
              <a:rPr lang="ko-KR" altLang="en-US" sz="2400" dirty="0" smtClean="0"/>
              <a:t>지향하는 개념과 데이터베이스 개념을 통합하여 되도록 </a:t>
            </a:r>
            <a:r>
              <a:rPr lang="ko-KR" altLang="en-US" sz="2400" dirty="0" err="1" smtClean="0"/>
              <a:t>실세계와</a:t>
            </a:r>
            <a:r>
              <a:rPr lang="ko-KR" altLang="en-US" sz="2400" dirty="0" smtClean="0"/>
              <a:t> 유사하게 데이터를 표현하는 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재사용이 </a:t>
            </a:r>
            <a:r>
              <a:rPr lang="ko-KR" altLang="en-US" sz="2400" dirty="0" smtClean="0"/>
              <a:t>쉬워서 유지보수가 </a:t>
            </a:r>
            <a:r>
              <a:rPr lang="ko-KR" altLang="en-US" sz="2400" dirty="0" smtClean="0"/>
              <a:t>편하다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시스템 </a:t>
            </a:r>
            <a:r>
              <a:rPr lang="ko-KR" altLang="en-US" sz="2400" dirty="0" smtClean="0"/>
              <a:t>자원을 많이 요구하고 확실히 정립된 개념이 </a:t>
            </a:r>
            <a:r>
              <a:rPr lang="ko-KR" altLang="en-US" sz="2400" dirty="0" smtClean="0"/>
              <a:t>아직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물리적 데이터 모델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컴퓨터 내부에서 데이터들이 실제로 어떻게 저장되는가를 </a:t>
            </a:r>
            <a:r>
              <a:rPr lang="ko-KR" altLang="en-US" sz="2400" dirty="0" smtClean="0"/>
              <a:t>표현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ER(</a:t>
            </a:r>
            <a:r>
              <a:rPr lang="en-US" sz="2800" b="1" dirty="0" smtClean="0"/>
              <a:t>Entity-relationship) </a:t>
            </a:r>
            <a:r>
              <a:rPr lang="ko-KR" altLang="en-US" sz="2800" b="1" dirty="0" smtClean="0"/>
              <a:t>데이터 모델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개념적 </a:t>
            </a: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en-US" sz="2400" dirty="0" smtClean="0"/>
              <a:t>(Entity), </a:t>
            </a:r>
            <a:r>
              <a:rPr lang="ko-KR" altLang="en-US" sz="2400" dirty="0" err="1" smtClean="0"/>
              <a:t>애트리뷰트</a:t>
            </a:r>
            <a:r>
              <a:rPr lang="en-US" sz="2400" dirty="0" smtClean="0"/>
              <a:t>(Attribute), </a:t>
            </a:r>
            <a:r>
              <a:rPr lang="ko-KR" altLang="en-US" sz="2400" dirty="0" smtClean="0"/>
              <a:t>관계</a:t>
            </a:r>
            <a:r>
              <a:rPr lang="en-US" sz="2400" dirty="0" smtClean="0"/>
              <a:t>(Relationship)</a:t>
            </a:r>
            <a:r>
              <a:rPr lang="ko-KR" altLang="en-US" sz="2400" dirty="0" smtClean="0"/>
              <a:t>를 이용해서 </a:t>
            </a:r>
            <a:r>
              <a:rPr lang="ko-KR" altLang="en-US" sz="2400" dirty="0" err="1" smtClean="0"/>
              <a:t>실세계를</a:t>
            </a:r>
            <a:r>
              <a:rPr lang="ko-KR" altLang="en-US" sz="2400" dirty="0" smtClean="0"/>
              <a:t> 개념적으로 표현하는 </a:t>
            </a:r>
            <a:r>
              <a:rPr lang="ko-KR" altLang="en-US" sz="2400" dirty="0" smtClean="0"/>
              <a:t>기법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339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ER </a:t>
            </a:r>
            <a:r>
              <a:rPr lang="ko-KR" altLang="en-US" sz="2800" b="1" dirty="0" smtClean="0"/>
              <a:t>모델의 구성 </a:t>
            </a:r>
            <a:r>
              <a:rPr lang="ko-KR" altLang="en-US" sz="2800" b="1" dirty="0" smtClean="0"/>
              <a:t>요소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en-US" sz="2400" dirty="0" smtClean="0"/>
              <a:t>(Entity</a:t>
            </a:r>
            <a:r>
              <a:rPr lang="en-US" sz="2400" dirty="0" smtClean="0"/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</a:t>
            </a:r>
            <a:r>
              <a:rPr lang="en-US" sz="2400" dirty="0" smtClean="0"/>
              <a:t>(Attribute</a:t>
            </a:r>
            <a:r>
              <a:rPr lang="en-US" sz="2400" dirty="0" smtClean="0"/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관계</a:t>
            </a:r>
            <a:r>
              <a:rPr lang="en-US" sz="2400" dirty="0" smtClean="0"/>
              <a:t>(Relationship</a:t>
            </a:r>
            <a:r>
              <a:rPr lang="en-US" sz="2400" dirty="0" smtClean="0"/>
              <a:t>)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00628" y="564357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2-5</a:t>
            </a:r>
            <a:r>
              <a:rPr lang="en-US" altLang="ja-JP" sz="2000" b="1" dirty="0" smtClean="0"/>
              <a:t> </a:t>
            </a:r>
          </a:p>
          <a:p>
            <a:r>
              <a:rPr lang="en-US" altLang="ko-KR" sz="2000" b="1" dirty="0" smtClean="0"/>
              <a:t>ER  </a:t>
            </a:r>
            <a:r>
              <a:rPr lang="ko-KR" altLang="en-US" sz="2000" b="1" dirty="0" smtClean="0"/>
              <a:t>모델의 구성 요소</a:t>
            </a:r>
            <a:endParaRPr lang="en-US" altLang="ko-K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542926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문서에는 </a:t>
            </a:r>
            <a:r>
              <a:rPr lang="ko-KR" altLang="en-US" dirty="0" smtClean="0"/>
              <a:t>그림이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8111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r>
              <a:rPr lang="en-US" sz="2800" b="1" dirty="0" smtClean="0"/>
              <a:t> (Entity)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모델의 </a:t>
            </a:r>
            <a:r>
              <a:rPr lang="ko-KR" altLang="en-US" sz="2400" dirty="0" smtClean="0"/>
              <a:t>관리 </a:t>
            </a:r>
            <a:r>
              <a:rPr lang="ko-KR" altLang="en-US" sz="2400" dirty="0" smtClean="0"/>
              <a:t>대상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사람과 </a:t>
            </a:r>
            <a:r>
              <a:rPr lang="ko-KR" altLang="en-US" sz="2400" dirty="0" smtClean="0"/>
              <a:t>물건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장소 같은 실체가 있는 것이나 개념을 </a:t>
            </a:r>
            <a:r>
              <a:rPr lang="ko-KR" altLang="en-US" sz="2400" dirty="0" err="1" smtClean="0"/>
              <a:t>엔티티로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선택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시스템 구축 단계까지 진행되면 파일이나 데이터베이스의 테이블로 </a:t>
            </a:r>
            <a:r>
              <a:rPr lang="ko-KR" altLang="en-US" sz="2400" dirty="0" smtClean="0"/>
              <a:t>구현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다이어그램에서는 사각형으로 </a:t>
            </a:r>
            <a:r>
              <a:rPr lang="ko-KR" altLang="en-US" sz="2400" dirty="0" smtClean="0"/>
              <a:t>표현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애트리뷰트</a:t>
            </a:r>
            <a:r>
              <a:rPr lang="en-US" sz="2800" b="1" dirty="0" smtClean="0"/>
              <a:t> (Attribute)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엔티티의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구성 </a:t>
            </a:r>
            <a:r>
              <a:rPr lang="ko-KR" altLang="en-US" sz="2400" dirty="0" smtClean="0"/>
              <a:t>요소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다이어그램에서는 타원으로 </a:t>
            </a:r>
            <a:r>
              <a:rPr lang="ko-KR" altLang="en-US" sz="2400" dirty="0" smtClean="0"/>
              <a:t>표현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</a:t>
            </a:r>
            <a:r>
              <a:rPr lang="en-US" sz="2800" b="1" dirty="0" smtClean="0"/>
              <a:t> (Relationship)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간의 관계를 나타내는 것으로</a:t>
            </a:r>
            <a:r>
              <a:rPr lang="en-US" sz="2400" dirty="0" smtClean="0"/>
              <a:t> 1:1, 1:N, M:N </a:t>
            </a:r>
            <a:r>
              <a:rPr lang="ko-KR" altLang="en-US" sz="2400" dirty="0" smtClean="0"/>
              <a:t>관계를 </a:t>
            </a:r>
            <a:r>
              <a:rPr lang="ko-KR" altLang="en-US" sz="2400" dirty="0" smtClean="0"/>
              <a:t>표현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관계는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데이터베이스로 </a:t>
            </a:r>
            <a:r>
              <a:rPr lang="ko-KR" altLang="en-US" sz="2400" dirty="0" err="1" smtClean="0"/>
              <a:t>매핑</a:t>
            </a:r>
            <a:r>
              <a:rPr lang="en-US" sz="2400" dirty="0" smtClean="0"/>
              <a:t>(Mapping, </a:t>
            </a:r>
            <a:r>
              <a:rPr lang="ko-KR" altLang="en-US" sz="2400" dirty="0" smtClean="0"/>
              <a:t>사상</a:t>
            </a:r>
            <a:r>
              <a:rPr lang="en-US" sz="2400" dirty="0" smtClean="0"/>
              <a:t>)</a:t>
            </a:r>
            <a:r>
              <a:rPr lang="ko-KR" altLang="en-US" sz="2400" dirty="0" smtClean="0"/>
              <a:t>되는데</a:t>
            </a:r>
            <a:r>
              <a:rPr lang="en-US" sz="2400" dirty="0" smtClean="0"/>
              <a:t>, ER </a:t>
            </a:r>
            <a:r>
              <a:rPr lang="ko-KR" altLang="en-US" sz="2400" dirty="0" smtClean="0"/>
              <a:t>다이어그램에서는 마름모로 </a:t>
            </a:r>
            <a:r>
              <a:rPr lang="ko-KR" altLang="en-US" sz="2400" dirty="0" smtClean="0"/>
              <a:t>표현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실제로 </a:t>
            </a:r>
            <a:r>
              <a:rPr lang="ko-KR" altLang="en-US" sz="2400" dirty="0" smtClean="0"/>
              <a:t>존재하는 </a:t>
            </a:r>
            <a:r>
              <a:rPr lang="ko-KR" altLang="en-US" sz="2400" dirty="0" smtClean="0"/>
              <a:t>대상들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모델에서 가장 기본이 되며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고유하게 식별이 되어야만 한다</a:t>
            </a:r>
            <a:r>
              <a:rPr lang="en-US" sz="2400" dirty="0" smtClean="0"/>
              <a:t>.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97619" y="578645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2-2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예</a:t>
            </a:r>
            <a:endParaRPr lang="en-US" altLang="ko-KR" sz="2000" b="1" dirty="0"/>
          </a:p>
        </p:txBody>
      </p:sp>
      <p:pic>
        <p:nvPicPr>
          <p:cNvPr id="8" name="그림 7" descr="엔티티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49" y="4000504"/>
            <a:ext cx="4366104" cy="2324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777" y="2649676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2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데이터 모델링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타입</a:t>
            </a:r>
            <a:r>
              <a:rPr lang="en-US" altLang="ko-KR" sz="2800" b="1" dirty="0" smtClean="0"/>
              <a:t>(Entity Type)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여러 </a:t>
            </a:r>
            <a:r>
              <a:rPr lang="ko-KR" altLang="en-US" sz="2400" dirty="0" smtClean="0"/>
              <a:t>엔티티가 모여서 하나의 집단을 이룬 </a:t>
            </a:r>
            <a:r>
              <a:rPr lang="ko-KR" altLang="en-US" sz="2400" dirty="0" smtClean="0"/>
              <a:t>형태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타입은 사각형으로 표현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40363" y="550070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2-6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타입</a:t>
            </a:r>
            <a:endParaRPr lang="en-US" altLang="ko-KR" sz="2000" b="1" dirty="0"/>
          </a:p>
        </p:txBody>
      </p:sp>
      <p:pic>
        <p:nvPicPr>
          <p:cNvPr id="8" name="Picture 2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025" y="4714884"/>
            <a:ext cx="3286148" cy="130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타입</a:t>
            </a:r>
            <a:r>
              <a:rPr lang="en-US" altLang="ko-KR" sz="2800" b="1" dirty="0" smtClean="0"/>
              <a:t>(Entity Type)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강한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엔티티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타입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약한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 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자신의 키 </a:t>
            </a: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없는 </a:t>
            </a:r>
            <a:r>
              <a:rPr lang="ko-KR" altLang="ko-KR" sz="2400" dirty="0" err="1" smtClean="0"/>
              <a:t>엔티티</a:t>
            </a:r>
            <a:r>
              <a:rPr lang="ko-KR" altLang="ko-KR" sz="2400" dirty="0" smtClean="0"/>
              <a:t> 타입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pic>
        <p:nvPicPr>
          <p:cNvPr id="1026" name="Picture 2" descr="image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500570"/>
            <a:ext cx="1643074" cy="98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00430" y="497523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2-4</a:t>
            </a:r>
            <a:r>
              <a:rPr lang="en-US" altLang="ja-JP" sz="2000" b="1" dirty="0" smtClean="0"/>
              <a:t> </a:t>
            </a:r>
            <a:endParaRPr lang="en-US" altLang="ja-JP" sz="2000" b="1" dirty="0" smtClean="0"/>
          </a:p>
          <a:p>
            <a:r>
              <a:rPr lang="ko-KR" altLang="en-US" sz="2000" b="1" dirty="0" smtClean="0"/>
              <a:t>약한 </a:t>
            </a:r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타입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2-7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err="1" smtClean="0"/>
              <a:t>엔티티와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타입</a:t>
            </a:r>
            <a:endParaRPr lang="en-US" altLang="ko-KR" sz="2000" b="1" dirty="0"/>
          </a:p>
        </p:txBody>
      </p:sp>
      <p:pic>
        <p:nvPicPr>
          <p:cNvPr id="4098" name="Picture 2" descr="image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98" y="857232"/>
            <a:ext cx="6143636" cy="441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15498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애트리뷰트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en-US" sz="2800" b="1" dirty="0" smtClean="0"/>
              <a:t>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또는 관계가 갖는 </a:t>
            </a:r>
            <a:r>
              <a:rPr lang="ko-KR" altLang="en-US" sz="2400" dirty="0" smtClean="0"/>
              <a:t>성질이나 특성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엔티티는</a:t>
            </a:r>
            <a:r>
              <a:rPr lang="ko-KR" altLang="en-US" sz="2400" dirty="0" smtClean="0"/>
              <a:t> 반드시 하나 이상의 키 </a:t>
            </a:r>
            <a:r>
              <a:rPr lang="ko-KR" altLang="en-US" sz="2400" dirty="0" err="1" smtClean="0"/>
              <a:t>애트리뷰를</a:t>
            </a:r>
            <a:r>
              <a:rPr lang="ko-KR" altLang="en-US" sz="2400" dirty="0" smtClean="0"/>
              <a:t> 갖고 있어서 나머지 </a:t>
            </a:r>
            <a:r>
              <a:rPr lang="ko-KR" altLang="en-US" sz="2400" dirty="0" err="1" smtClean="0"/>
              <a:t>애트리뷰트를</a:t>
            </a:r>
            <a:r>
              <a:rPr lang="ko-KR" altLang="en-US" sz="2400" dirty="0" smtClean="0"/>
              <a:t> 유일하게 정의할 수 있다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 </a:t>
            </a: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타원으로 </a:t>
            </a:r>
            <a:r>
              <a:rPr lang="ko-KR" altLang="en-US" sz="2400" dirty="0" smtClean="0"/>
              <a:t>표현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단순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(Simple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image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786058"/>
            <a:ext cx="473078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 </a:t>
            </a:r>
            <a:r>
              <a:rPr lang="ko-KR" altLang="en-US" sz="2000" b="1" dirty="0" smtClean="0"/>
              <a:t>학생 </a:t>
            </a:r>
            <a:r>
              <a:rPr lang="ko-KR" altLang="en-US" sz="2000" b="1" dirty="0" err="1" smtClean="0"/>
              <a:t>엔티티에</a:t>
            </a:r>
            <a:r>
              <a:rPr lang="ko-KR" altLang="en-US" sz="2000" b="1" dirty="0" smtClean="0"/>
              <a:t> 대한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키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(Key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엔티티들을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식별할 수 있는 유일한 제약조건을 갖는 </a:t>
            </a:r>
            <a:r>
              <a:rPr lang="ko-KR" altLang="en-US" sz="2400" dirty="0" err="1" smtClean="0"/>
              <a:t>애트리뷰트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0379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복합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(Composite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</a:t>
            </a:r>
            <a:r>
              <a:rPr lang="ko-KR" altLang="en-US" sz="2400" dirty="0" smtClean="0"/>
              <a:t>개 이상의 </a:t>
            </a:r>
            <a:r>
              <a:rPr lang="ko-KR" altLang="en-US" sz="2400" dirty="0" err="1" smtClean="0"/>
              <a:t>애트리뷰트로</a:t>
            </a:r>
            <a:r>
              <a:rPr lang="ko-KR" altLang="en-US" sz="2400" dirty="0" smtClean="0"/>
              <a:t> 이루어진다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각각의 </a:t>
            </a:r>
            <a:r>
              <a:rPr lang="ko-KR" altLang="en-US" sz="2400" dirty="0" err="1" smtClean="0"/>
              <a:t>애트리뷰트는</a:t>
            </a:r>
            <a:r>
              <a:rPr lang="ko-KR" altLang="en-US" sz="2400" dirty="0" smtClean="0"/>
              <a:t> 그 자체로도 독립적인 의미가 있다</a:t>
            </a:r>
            <a:r>
              <a:rPr lang="en-US" sz="2400" dirty="0" smtClean="0"/>
              <a:t>.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image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857760"/>
            <a:ext cx="36320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214942" y="547530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2-10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복합 </a:t>
            </a:r>
            <a:r>
              <a:rPr lang="ko-KR" altLang="en-US" sz="2000" b="1" dirty="0" err="1" smtClean="0"/>
              <a:t>애트리뷰트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다치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Multivalue</a:t>
            </a:r>
            <a:r>
              <a:rPr lang="en-US" sz="2800" b="1" dirty="0" smtClean="0"/>
              <a:t>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하나에 여러 값이 들어갈 수 있는 </a:t>
            </a:r>
            <a:r>
              <a:rPr lang="ko-KR" altLang="en-US" sz="2400" dirty="0" err="1" smtClean="0"/>
              <a:t>애트리뷰트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image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4071942"/>
            <a:ext cx="2286016" cy="103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</a:t>
            </a:r>
            <a:r>
              <a:rPr lang="ko-KR" altLang="en-US" sz="2000" b="1" dirty="0" err="1" smtClean="0"/>
              <a:t>다치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애트리뷰트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유도된 </a:t>
            </a:r>
            <a:r>
              <a:rPr lang="ko-KR" altLang="en-US" sz="2800" b="1" dirty="0" err="1" smtClean="0"/>
              <a:t>애트리뷰트</a:t>
            </a:r>
            <a:r>
              <a:rPr lang="en-US" sz="2800" b="1" dirty="0" smtClean="0"/>
              <a:t>(Derived Attribute)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애트리뷰트에</a:t>
            </a:r>
            <a:r>
              <a:rPr lang="ko-KR" altLang="en-US" sz="2400" dirty="0" smtClean="0"/>
              <a:t> 실제 값이 저장되어 있는 것이 아니라 저장된 값으로부터 계산해서 얻은 값을 사용하는 </a:t>
            </a:r>
            <a:r>
              <a:rPr lang="ko-KR" altLang="en-US" sz="2400" dirty="0" err="1" smtClean="0"/>
              <a:t>애트리뷰트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17955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</a:t>
            </a:r>
            <a:r>
              <a:rPr lang="ko-KR" altLang="en-US" sz="2000" b="1" dirty="0" smtClean="0"/>
              <a:t>유도된 </a:t>
            </a:r>
            <a:r>
              <a:rPr lang="ko-KR" altLang="en-US" sz="2000" b="1" dirty="0" err="1" smtClean="0"/>
              <a:t>애트리뷰트</a:t>
            </a:r>
            <a:endParaRPr lang="en-US" altLang="ko-KR" sz="2000" b="1" dirty="0"/>
          </a:p>
        </p:txBody>
      </p:sp>
      <p:pic>
        <p:nvPicPr>
          <p:cNvPr id="6" name="Picture 2" descr="image0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000504"/>
            <a:ext cx="2143140" cy="89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0725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부분키</a:t>
            </a:r>
            <a:r>
              <a:rPr lang="en-US" sz="2800" b="1" dirty="0" smtClean="0"/>
              <a:t>(Partial Key)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키와 비슷하지만 완벽하게 키라고는 할 수 없고 약한 </a:t>
            </a:r>
            <a:r>
              <a:rPr lang="ko-KR" altLang="en-US" sz="2400" dirty="0" err="1" smtClean="0"/>
              <a:t>엔티티에서만</a:t>
            </a:r>
            <a:r>
              <a:rPr lang="ko-KR" altLang="en-US" sz="2400" dirty="0" smtClean="0"/>
              <a:t> 사용되는데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키 </a:t>
            </a:r>
            <a:r>
              <a:rPr lang="ko-KR" altLang="en-US" sz="2400" dirty="0" err="1" smtClean="0"/>
              <a:t>애트리뷰트에</a:t>
            </a:r>
            <a:r>
              <a:rPr lang="ko-KR" altLang="en-US" sz="2400" dirty="0" smtClean="0"/>
              <a:t> 반해서 </a:t>
            </a:r>
            <a:r>
              <a:rPr lang="ko-KR" altLang="en-US" sz="2400" dirty="0" err="1" smtClean="0"/>
              <a:t>부분키</a:t>
            </a:r>
            <a:r>
              <a:rPr lang="en-US" sz="2400" dirty="0" smtClean="0"/>
              <a:t>(Partial Key)</a:t>
            </a:r>
            <a:r>
              <a:rPr lang="ko-KR" altLang="en-US" sz="2400" dirty="0" smtClean="0"/>
              <a:t>라고 한다</a:t>
            </a:r>
            <a:r>
              <a:rPr lang="en-US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부분키는</a:t>
            </a:r>
            <a:r>
              <a:rPr lang="en-US" sz="2400" dirty="0" smtClean="0"/>
              <a:t> ER </a:t>
            </a:r>
            <a:r>
              <a:rPr lang="ko-KR" altLang="en-US" sz="2400" dirty="0" smtClean="0"/>
              <a:t>다이어그램에서 점선으로 밑줄을 그어서 표현한다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 모델링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데이터베이스를 </a:t>
            </a:r>
            <a:r>
              <a:rPr lang="ko-KR" altLang="en-US" sz="2400" dirty="0" smtClean="0"/>
              <a:t>구축하고자 하는 대상이 되는 </a:t>
            </a:r>
            <a:r>
              <a:rPr lang="ko-KR" altLang="en-US" sz="2400" dirty="0" smtClean="0"/>
              <a:t>기관에서 </a:t>
            </a:r>
            <a:r>
              <a:rPr lang="ko-KR" altLang="en-US" sz="2400" dirty="0" smtClean="0"/>
              <a:t>사용되는 데이터를 분석하여 </a:t>
            </a:r>
            <a:r>
              <a:rPr lang="ko-KR" altLang="en-US" sz="2400" dirty="0" smtClean="0"/>
              <a:t>제약조건을</a:t>
            </a:r>
            <a:r>
              <a:rPr lang="en-US" sz="2400" dirty="0" smtClean="0"/>
              <a:t> </a:t>
            </a:r>
            <a:r>
              <a:rPr lang="ko-KR" altLang="en-US" sz="2400" dirty="0" smtClean="0"/>
              <a:t>체계적으로 정의하고 개념적인 도구를 이용해서 간결하고 이해하기 쉽게 표현하는 </a:t>
            </a:r>
            <a:r>
              <a:rPr lang="ko-KR" altLang="en-US" sz="2400" dirty="0" smtClean="0"/>
              <a:t>것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6166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부분키</a:t>
            </a:r>
            <a:r>
              <a:rPr lang="en-US" sz="2800" b="1" dirty="0" smtClean="0"/>
              <a:t>(Partial Key)</a:t>
            </a:r>
            <a:endParaRPr lang="en-US" altLang="ko-KR" sz="2800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68793" y="611824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ja-JP" sz="2000" b="1" dirty="0" smtClean="0"/>
              <a:t> </a:t>
            </a:r>
            <a:r>
              <a:rPr lang="ko-KR" altLang="en-US" sz="2000" b="1" dirty="0" err="1" smtClean="0"/>
              <a:t>부분키</a:t>
            </a:r>
            <a:endParaRPr lang="en-US" altLang="ko-KR" sz="2000" b="1" dirty="0"/>
          </a:p>
        </p:txBody>
      </p:sp>
      <p:pic>
        <p:nvPicPr>
          <p:cNvPr id="1026" name="Picture 2" descr="image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214553"/>
            <a:ext cx="2357454" cy="366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 타입 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타입 간의 관계를 표현할 때 </a:t>
            </a:r>
            <a:r>
              <a:rPr lang="ko-KR" altLang="en-US" sz="2400" dirty="0" smtClean="0"/>
              <a:t>사용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간에 존재하는 수학적 </a:t>
            </a:r>
            <a:r>
              <a:rPr lang="ko-KR" altLang="en-US" sz="2400" dirty="0" smtClean="0"/>
              <a:t>관계를 말한다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 마름모를 사용하여 </a:t>
            </a:r>
            <a:r>
              <a:rPr lang="ko-KR" altLang="en-US" sz="2400" dirty="0" smtClean="0"/>
              <a:t>표현</a:t>
            </a:r>
            <a:r>
              <a:rPr lang="en-US" sz="2400" dirty="0" smtClean="0"/>
              <a:t> 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125917" y="585789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관계 타입</a:t>
            </a:r>
            <a:endParaRPr lang="en-US" altLang="ko-KR" sz="2000" b="1" dirty="0"/>
          </a:p>
        </p:txBody>
      </p:sp>
      <p:pic>
        <p:nvPicPr>
          <p:cNvPr id="8" name="Picture 2" descr="image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438252"/>
            <a:ext cx="4857784" cy="72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56405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비율</a:t>
            </a:r>
            <a:r>
              <a:rPr lang="en-US" altLang="ko-KR" sz="2800" b="1" dirty="0" smtClean="0"/>
              <a:t>(Cardinality Ratio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 사이의 관계에서 참여자의 수를 표현하는 </a:t>
            </a:r>
            <a:r>
              <a:rPr lang="ko-KR" altLang="en-US" sz="2400" dirty="0" smtClean="0"/>
              <a:t>것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1:1</a:t>
            </a:r>
            <a:r>
              <a:rPr lang="en-US" sz="2400" dirty="0" smtClean="0"/>
              <a:t>, 1:N, M:N </a:t>
            </a:r>
            <a:r>
              <a:rPr lang="ko-KR" altLang="en-US" sz="2400" dirty="0" smtClean="0"/>
              <a:t>등이 있다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ER </a:t>
            </a:r>
            <a:r>
              <a:rPr lang="ko-KR" altLang="en-US" sz="2400" dirty="0" smtClean="0"/>
              <a:t>다이어그램에서는 실선 위에</a:t>
            </a:r>
            <a:r>
              <a:rPr lang="en-US" sz="2400" dirty="0" smtClean="0"/>
              <a:t> 1 </a:t>
            </a:r>
            <a:r>
              <a:rPr lang="ko-KR" altLang="en-US" sz="2400" dirty="0" smtClean="0"/>
              <a:t>또는</a:t>
            </a:r>
            <a:r>
              <a:rPr lang="en-US" sz="2400" dirty="0" smtClean="0"/>
              <a:t> N</a:t>
            </a:r>
            <a:r>
              <a:rPr lang="ko-KR" altLang="en-US" sz="2400" dirty="0" smtClean="0"/>
              <a:t>을 표기해서 </a:t>
            </a:r>
            <a:r>
              <a:rPr lang="ko-KR" altLang="en-US" sz="2400" dirty="0" smtClean="0"/>
              <a:t>구분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일대일</a:t>
            </a:r>
            <a:r>
              <a:rPr lang="en-US" sz="2800" b="1" dirty="0" smtClean="0"/>
              <a:t>(1:1) </a:t>
            </a:r>
            <a:r>
              <a:rPr lang="ko-KR" altLang="en-US" sz="2800" b="1" dirty="0" smtClean="0"/>
              <a:t>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하나의 </a:t>
            </a:r>
            <a:r>
              <a:rPr lang="ko-KR" altLang="en-US" sz="2400" dirty="0" err="1" smtClean="0"/>
              <a:t>엔티티에</a:t>
            </a:r>
            <a:r>
              <a:rPr lang="ko-KR" altLang="en-US" sz="2400" dirty="0" smtClean="0"/>
              <a:t> 대하여 하나의 </a:t>
            </a:r>
            <a:r>
              <a:rPr lang="ko-KR" altLang="en-US" sz="2400" dirty="0" err="1" smtClean="0"/>
              <a:t>엔티티만이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관계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69057" y="585789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2-15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학과와 교수의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일대일</a:t>
            </a:r>
            <a:r>
              <a:rPr lang="en-US" sz="2000" b="1" dirty="0" smtClean="0"/>
              <a:t>(1:1) </a:t>
            </a:r>
            <a:r>
              <a:rPr lang="ko-KR" altLang="en-US" sz="2000" b="1" dirty="0" smtClean="0"/>
              <a:t>관계</a:t>
            </a:r>
            <a:endParaRPr lang="en-US" altLang="ko-KR" sz="2000" b="1" dirty="0"/>
          </a:p>
        </p:txBody>
      </p:sp>
      <p:pic>
        <p:nvPicPr>
          <p:cNvPr id="10" name="Picture 2" descr="image0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28934"/>
            <a:ext cx="487940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1264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일대다</a:t>
            </a:r>
            <a:r>
              <a:rPr lang="en-US" sz="2800" b="1" dirty="0" smtClean="0"/>
              <a:t>(1:N) </a:t>
            </a:r>
            <a:r>
              <a:rPr lang="ko-KR" altLang="en-US" sz="2800" b="1" dirty="0" smtClean="0"/>
              <a:t>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image0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214554"/>
            <a:ext cx="4929222" cy="382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5917" y="6261122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2-16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학과와 학생의 일대다</a:t>
            </a:r>
            <a:r>
              <a:rPr lang="en-US" sz="2000" b="1" dirty="0" smtClean="0"/>
              <a:t>(1:N) </a:t>
            </a:r>
            <a:r>
              <a:rPr lang="ko-KR" altLang="en-US" sz="2000" b="1" dirty="0" smtClean="0"/>
              <a:t>관계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08279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err="1" smtClean="0"/>
              <a:t>카디널리티</a:t>
            </a:r>
            <a:r>
              <a:rPr lang="ko-KR" altLang="en-US" sz="2800" b="1" dirty="0" smtClean="0"/>
              <a:t> 비율 </a:t>
            </a:r>
            <a:r>
              <a:rPr lang="en-US" altLang="ko-KR" sz="2800" b="1" dirty="0" smtClean="0"/>
              <a:t>- </a:t>
            </a:r>
            <a:r>
              <a:rPr lang="ko-KR" altLang="en-US" sz="2800" b="1" dirty="0" err="1" smtClean="0"/>
              <a:t>다대다</a:t>
            </a:r>
            <a:r>
              <a:rPr lang="en-US" sz="2800" b="1" dirty="0" smtClean="0"/>
              <a:t>(M:N) </a:t>
            </a:r>
            <a:r>
              <a:rPr lang="ko-KR" altLang="en-US" sz="2800" b="1" dirty="0" smtClean="0"/>
              <a:t>관계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25917" y="633256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2-17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과목의 </a:t>
            </a:r>
            <a:r>
              <a:rPr lang="ko-KR" altLang="en-US" sz="2000" b="1" dirty="0" err="1" smtClean="0"/>
              <a:t>다대다</a:t>
            </a:r>
            <a:r>
              <a:rPr lang="en-US" sz="2000" b="1" dirty="0" smtClean="0"/>
              <a:t>(M:N) </a:t>
            </a:r>
            <a:r>
              <a:rPr lang="ko-KR" altLang="en-US" sz="2000" b="1" dirty="0" smtClean="0"/>
              <a:t>관계</a:t>
            </a:r>
            <a:endParaRPr lang="en-US" altLang="ko-KR" sz="2000" b="1" dirty="0"/>
          </a:p>
        </p:txBody>
      </p:sp>
      <p:pic>
        <p:nvPicPr>
          <p:cNvPr id="7170" name="Picture 2" descr="image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1" y="2143116"/>
            <a:ext cx="502945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전체 참여와 부분 참여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전체 참여는 두 줄로 표현하고 부분 참여는 한 줄로 표현한다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image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286124"/>
            <a:ext cx="511120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43372" y="600076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2-18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전체 참여와 부분 참여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67765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 타입의 차수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참여하고 있는 </a:t>
            </a:r>
            <a:r>
              <a:rPr lang="ko-KR" altLang="en-US" sz="2400" dirty="0" err="1" smtClean="0"/>
              <a:t>엔티티</a:t>
            </a:r>
            <a:r>
              <a:rPr lang="ko-KR" altLang="en-US" sz="2400" dirty="0" smtClean="0"/>
              <a:t> 타입의 </a:t>
            </a:r>
            <a:r>
              <a:rPr lang="ko-KR" altLang="en-US" sz="2400" dirty="0" smtClean="0"/>
              <a:t>개수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순환적 관계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차수가</a:t>
            </a:r>
            <a:r>
              <a:rPr lang="en-US" sz="2400" dirty="0" smtClean="0"/>
              <a:t> </a:t>
            </a:r>
            <a:r>
              <a:rPr lang="en-US" sz="2400" dirty="0" smtClean="0"/>
              <a:t>1</a:t>
            </a:r>
            <a:r>
              <a:rPr lang="ko-KR" altLang="en-US" sz="2400" dirty="0" smtClean="0"/>
              <a:t>인 </a:t>
            </a:r>
            <a:r>
              <a:rPr lang="ko-KR" altLang="en-US" sz="2400" dirty="0" smtClean="0"/>
              <a:t>관계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214942" y="5761056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2-19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smtClean="0"/>
              <a:t>관계 타입의 차수</a:t>
            </a:r>
            <a:endParaRPr lang="en-US" altLang="ko-KR" sz="2000" b="1" dirty="0"/>
          </a:p>
        </p:txBody>
      </p:sp>
      <p:pic>
        <p:nvPicPr>
          <p:cNvPr id="8" name="Picture 2" descr="image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322666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관계 타입의 차수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143372" y="6000768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관계 타입의 차수</a:t>
            </a:r>
            <a:endParaRPr lang="en-US" altLang="ko-KR" sz="2000" b="1" dirty="0"/>
          </a:p>
        </p:txBody>
      </p:sp>
      <p:pic>
        <p:nvPicPr>
          <p:cNvPr id="9218" name="Picture 2" descr="image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116" y="2143116"/>
            <a:ext cx="372858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3300" y="905516"/>
            <a:ext cx="6400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2.2 ER(</a:t>
            </a:r>
            <a:r>
              <a:rPr lang="en-US" sz="2800" dirty="0" smtClean="0"/>
              <a:t>Entity-relationship) </a:t>
            </a:r>
            <a:r>
              <a:rPr lang="ko-KR" altLang="en-US" sz="2800" dirty="0" smtClean="0"/>
              <a:t>데이터 모델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00496" y="5667370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데이터 모델링</a:t>
            </a:r>
            <a:endParaRPr lang="en-US" altLang="ko-KR" sz="2000" b="1" dirty="0"/>
          </a:p>
        </p:txBody>
      </p:sp>
      <p:pic>
        <p:nvPicPr>
          <p:cNvPr id="1026" name="Picture 2" descr="image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14422"/>
            <a:ext cx="541399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 모델링의 중요성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 </a:t>
            </a:r>
            <a:r>
              <a:rPr lang="ko-KR" altLang="en-US" sz="2400" dirty="0" smtClean="0"/>
              <a:t>사용자 간에 의사소통을 쉽게 해준다</a:t>
            </a:r>
            <a:r>
              <a:rPr lang="en-US" sz="2400" dirty="0" smtClean="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전체적인 </a:t>
            </a:r>
            <a:r>
              <a:rPr lang="ko-KR" altLang="en-US" sz="2400" dirty="0" smtClean="0"/>
              <a:t>조화와 균형을 유지할 수 있게 해준다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데이터 </a:t>
            </a:r>
            <a:r>
              <a:rPr lang="ko-KR" altLang="en-US" sz="2800" b="1" dirty="0" smtClean="0"/>
              <a:t>모델링의 종류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개념적 데이터 모델</a:t>
            </a:r>
            <a:endParaRPr lang="en-US" altLang="ko-KR" sz="2400" noProof="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ko-KR" altLang="en-US" sz="24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논리적 데이터 모델</a:t>
            </a:r>
            <a:endParaRPr kumimoji="0" lang="en-US" altLang="ko-KR" sz="2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noProof="0" dirty="0" smtClean="0"/>
              <a:t>물리적 데이터 모델</a:t>
            </a:r>
            <a:endParaRPr kumimoji="0" lang="en-US" altLang="ko-KR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6843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개념적 데이터 모델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고수준의 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전체 </a:t>
            </a:r>
            <a:r>
              <a:rPr lang="ko-KR" altLang="en-US" sz="2400" dirty="0" smtClean="0"/>
              <a:t>시스템에 대한 개념적인 정보를 나타내는 데 </a:t>
            </a:r>
            <a:r>
              <a:rPr lang="ko-KR" altLang="en-US" sz="2400" dirty="0" smtClean="0"/>
              <a:t>사용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개체</a:t>
            </a:r>
            <a:r>
              <a:rPr lang="en-US" sz="2400" dirty="0" smtClean="0"/>
              <a:t>-</a:t>
            </a:r>
            <a:r>
              <a:rPr lang="ko-KR" altLang="en-US" sz="2400" dirty="0" smtClean="0"/>
              <a:t>관계 모델</a:t>
            </a:r>
            <a:r>
              <a:rPr lang="en-US" sz="2400" dirty="0" smtClean="0"/>
              <a:t>(ER Model, Entity-Relationship Model</a:t>
            </a:r>
            <a:r>
              <a:rPr lang="en-US" sz="2400" dirty="0" smtClean="0"/>
              <a:t>)</a:t>
            </a:r>
            <a:r>
              <a:rPr lang="ko-KR" altLang="en-US" sz="2400" dirty="0" smtClean="0"/>
              <a:t>이 대표적인 개념적 데이터 모델이다</a:t>
            </a:r>
            <a:r>
              <a:rPr lang="en-US" sz="2400" dirty="0" smtClean="0"/>
              <a:t>.</a:t>
            </a:r>
            <a:endParaRPr lang="ko-KR" alt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3491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표현 데이터 모델 또는 구현 </a:t>
            </a:r>
            <a:r>
              <a:rPr lang="ko-KR" altLang="en-US" sz="2400" dirty="0" smtClean="0"/>
              <a:t>데이터 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구축할 </a:t>
            </a:r>
            <a:r>
              <a:rPr lang="ko-KR" altLang="en-US" sz="2400" dirty="0" smtClean="0"/>
              <a:t>시스템의 </a:t>
            </a:r>
            <a:r>
              <a:rPr lang="ko-KR" altLang="en-US" sz="2400" dirty="0" smtClean="0"/>
              <a:t>이미지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네트워크 </a:t>
            </a: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계층 </a:t>
            </a: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객체지향 </a:t>
            </a: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객체</a:t>
            </a:r>
            <a:r>
              <a:rPr lang="en-US" sz="2400" dirty="0" smtClean="0"/>
              <a:t>-</a:t>
            </a:r>
            <a:r>
              <a:rPr lang="ko-KR" altLang="en-US" sz="2400" dirty="0" smtClean="0"/>
              <a:t>관계 데이터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 smtClean="0"/>
              <a:t>    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모델</a:t>
            </a:r>
            <a:endParaRPr lang="ko-KR" altLang="en-US" sz="28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  <p:sp>
        <p:nvSpPr>
          <p:cNvPr id="6" name="왼쪽 중괄호 5"/>
          <p:cNvSpPr/>
          <p:nvPr/>
        </p:nvSpPr>
        <p:spPr>
          <a:xfrm>
            <a:off x="1428728" y="3857628"/>
            <a:ext cx="285752" cy="2286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12085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데이터 모델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관계형</a:t>
            </a:r>
            <a:r>
              <a:rPr lang="ko-KR" altLang="en-US" sz="2800" b="1" dirty="0" smtClean="0"/>
              <a:t> 데이터 모델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데이터베이스의 </a:t>
            </a:r>
            <a:r>
              <a:rPr lang="ko-KR" altLang="en-US" sz="2400" dirty="0" smtClean="0"/>
              <a:t>구조를 이차원의 표를 이용하여 표현하는 </a:t>
            </a:r>
            <a:r>
              <a:rPr lang="ko-KR" altLang="en-US" sz="2400" dirty="0" smtClean="0"/>
              <a:t>모델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간단하고 </a:t>
            </a:r>
            <a:r>
              <a:rPr lang="ko-KR" altLang="en-US" sz="2400" dirty="0" smtClean="0"/>
              <a:t>균등한 </a:t>
            </a:r>
            <a:r>
              <a:rPr lang="ko-KR" altLang="en-US" sz="2400" dirty="0" smtClean="0"/>
              <a:t>데이터 구조</a:t>
            </a:r>
            <a:endParaRPr lang="en-US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2.1 </a:t>
            </a:r>
            <a:r>
              <a:rPr lang="ko-KR" altLang="en-US" sz="2800" dirty="0" smtClean="0"/>
              <a:t>데이터 모델링</a:t>
            </a:r>
            <a:endParaRPr lang="ko-KR" altLang="en-US" sz="28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340231" y="5786454"/>
            <a:ext cx="1089025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b="1" dirty="0"/>
              <a:t>그림 </a:t>
            </a:r>
            <a:r>
              <a:rPr lang="en-US" altLang="ko-KR" sz="2000" b="1" dirty="0" smtClean="0"/>
              <a:t>2-3</a:t>
            </a:r>
            <a:r>
              <a:rPr lang="en-US" altLang="ja-JP" sz="2000" b="1" dirty="0" smtClean="0"/>
              <a:t> </a:t>
            </a:r>
          </a:p>
          <a:p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데이터 모델</a:t>
            </a:r>
            <a:endParaRPr lang="en-US" altLang="ko-KR" sz="2000" b="1" dirty="0"/>
          </a:p>
        </p:txBody>
      </p:sp>
      <p:pic>
        <p:nvPicPr>
          <p:cNvPr id="8" name="Picture 2" descr="image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587" y="4643446"/>
            <a:ext cx="23995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949</Words>
  <Application>Microsoft Office PowerPoint</Application>
  <PresentationFormat>화면 슬라이드 쇼(4:3)</PresentationFormat>
  <Paragraphs>192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25</cp:revision>
  <dcterms:created xsi:type="dcterms:W3CDTF">2010-05-16T15:24:05Z</dcterms:created>
  <dcterms:modified xsi:type="dcterms:W3CDTF">2010-05-20T12:44:58Z</dcterms:modified>
</cp:coreProperties>
</file>