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307" r:id="rId6"/>
    <p:sldId id="308" r:id="rId7"/>
    <p:sldId id="309" r:id="rId8"/>
    <p:sldId id="310" r:id="rId9"/>
    <p:sldId id="311" r:id="rId10"/>
    <p:sldId id="312" r:id="rId11"/>
    <p:sldId id="265" r:id="rId12"/>
    <p:sldId id="313" r:id="rId13"/>
    <p:sldId id="314" r:id="rId14"/>
    <p:sldId id="315" r:id="rId15"/>
    <p:sldId id="316" r:id="rId16"/>
    <p:sldId id="317" r:id="rId17"/>
    <p:sldId id="31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633256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3-2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데이터베이스 설계 과정과 산출물</a:t>
            </a:r>
            <a:endParaRPr lang="en-US" altLang="ko-KR" sz="2000" b="1" dirty="0"/>
          </a:p>
        </p:txBody>
      </p:sp>
      <p:pic>
        <p:nvPicPr>
          <p:cNvPr id="11266" name="Picture 2" descr="image0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676294"/>
            <a:ext cx="54006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89029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사상 수집 및 분석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구축 </a:t>
            </a:r>
            <a:r>
              <a:rPr lang="ko-KR" altLang="en-US" sz="2400" dirty="0" smtClean="0"/>
              <a:t>대상이 되는 조직에 대한 분석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부서 간의 업무 영역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부수의 업무 내용 등을 파악하고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제약 사항에는 뭐가 있는지를 알아낸다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</a:t>
            </a:r>
            <a:r>
              <a:rPr lang="en-US" sz="2400" dirty="0" smtClean="0"/>
              <a:t>(Legacy System)</a:t>
            </a:r>
            <a:r>
              <a:rPr lang="ko-KR" altLang="en-US" sz="2400" dirty="0" smtClean="0"/>
              <a:t>이 있다면 이를 분석하여 문제점이나 개선할 내용을 조사하는 것도 이 단계에서 행해져야 한다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19472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사상 수집 및 분석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조직이나 기관에 대한 일반 사항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시스템에 대한 기초 조사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설문지 작성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담당자 면담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업무 현장 방문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상향식</a:t>
            </a:r>
            <a:r>
              <a:rPr lang="en-US" sz="2400" dirty="0" smtClean="0"/>
              <a:t>(Bottom Up)</a:t>
            </a:r>
            <a:r>
              <a:rPr lang="ko-KR" altLang="en-US" sz="2400" dirty="0" smtClean="0"/>
              <a:t>과 하향식</a:t>
            </a:r>
            <a:r>
              <a:rPr lang="en-US" sz="2400" dirty="0" smtClean="0"/>
              <a:t>(Top Down)</a:t>
            </a:r>
            <a:r>
              <a:rPr lang="ko-KR" altLang="en-US" sz="2400" dirty="0" smtClean="0"/>
              <a:t>으로 나눌 수 있다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관리 시스템의 종류에 상관없으며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개념적 데이터 모델인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모델을 사용해서 설계한 산출물은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다이어그램이 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1692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논리적 </a:t>
            </a:r>
            <a:r>
              <a:rPr lang="ko-KR" altLang="en-US" sz="2800" b="1" dirty="0" smtClean="0"/>
              <a:t>설계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</a:t>
            </a:r>
            <a:r>
              <a:rPr lang="ko-KR" altLang="en-US" sz="2400" dirty="0" smtClean="0"/>
              <a:t>관리 시스템을 무엇으로 할지 </a:t>
            </a:r>
            <a:r>
              <a:rPr lang="ko-KR" altLang="en-US" sz="2400" dirty="0" smtClean="0"/>
              <a:t>선정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</a:t>
            </a:r>
            <a:r>
              <a:rPr lang="ko-KR" altLang="en-US" sz="2400" dirty="0" smtClean="0"/>
              <a:t>관리 시스템의 스키마를 </a:t>
            </a:r>
            <a:r>
              <a:rPr lang="ko-KR" altLang="en-US" sz="2400" dirty="0" smtClean="0"/>
              <a:t>만든다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물리적 설계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주어진 </a:t>
            </a:r>
            <a:r>
              <a:rPr lang="ko-KR" altLang="en-US" sz="2400" dirty="0" smtClean="0"/>
              <a:t>응용 프로그램에 대한 성능을 향상시키기 위해서 데이터베이스 파일의 저장 구조와 접근 경로를 결정하는 작업을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대표적인 예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인덱스와 </a:t>
            </a:r>
            <a:r>
              <a:rPr lang="ko-KR" altLang="en-US" sz="2400" dirty="0" smtClean="0"/>
              <a:t>역정규화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04138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설계 지침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 </a:t>
            </a:r>
            <a:r>
              <a:rPr lang="ko-KR" altLang="en-US" sz="2400" dirty="0" smtClean="0"/>
              <a:t>현실 세계를 데이터베이스로 구축할 때는 정확하게 모델링을 해야 한다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간에 비슷한 </a:t>
            </a:r>
            <a:r>
              <a:rPr lang="ko-KR" altLang="en-US" sz="2400" dirty="0" err="1" smtClean="0"/>
              <a:t>애트리뷰트가</a:t>
            </a:r>
            <a:r>
              <a:rPr lang="ko-KR" altLang="en-US" sz="2400" dirty="0" smtClean="0"/>
              <a:t> 많이 있다면 둘을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하나로 통합해야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단순하고 명확하며 직관적인 의미를 갖도록 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각각의 사실은 한 번씩만 표현해야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널</a:t>
            </a:r>
            <a:r>
              <a:rPr lang="en-US" sz="2400" dirty="0" smtClean="0"/>
              <a:t>(Null) </a:t>
            </a:r>
            <a:r>
              <a:rPr lang="ko-KR" altLang="en-US" sz="2400" dirty="0" smtClean="0"/>
              <a:t>값을 가지면 안 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3.3 </a:t>
            </a:r>
            <a:r>
              <a:rPr lang="ko-KR" altLang="en-US" sz="2800" dirty="0" smtClean="0"/>
              <a:t>설계 지침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04138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설계 지침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릴레이션을</a:t>
            </a:r>
            <a:r>
              <a:rPr lang="ko-KR" altLang="en-US" sz="2400" dirty="0" smtClean="0"/>
              <a:t> 작게 만들지 않으려고 </a:t>
            </a:r>
            <a:r>
              <a:rPr lang="ko-KR" altLang="en-US" sz="2400" dirty="0" err="1" smtClean="0"/>
              <a:t>애트리뷰트에</a:t>
            </a:r>
            <a:r>
              <a:rPr lang="ko-KR" altLang="en-US" sz="2400" dirty="0" smtClean="0"/>
              <a:t> 널 값을 인정하기도 한다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en-US" sz="2400" dirty="0" smtClean="0"/>
              <a:t> vs. </a:t>
            </a:r>
            <a:r>
              <a:rPr lang="ko-KR" altLang="en-US" sz="2400" dirty="0" err="1" smtClean="0"/>
              <a:t>애트리뷰트</a:t>
            </a:r>
            <a:r>
              <a:rPr lang="en-US" sz="2400" dirty="0" smtClean="0"/>
              <a:t> vs. </a:t>
            </a:r>
            <a:r>
              <a:rPr lang="ko-KR" altLang="en-US" sz="2400" dirty="0" smtClean="0"/>
              <a:t>관계 중 어는 것에 해당하는지를 정하는 것이 중요하다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일반적으로 </a:t>
            </a:r>
            <a:r>
              <a:rPr lang="ko-KR" altLang="en-US" sz="2400" dirty="0" err="1" smtClean="0"/>
              <a:t>엔티티와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명사이고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관계는 동사인 경우가 많다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애트리뷰트의</a:t>
            </a:r>
            <a:r>
              <a:rPr lang="ko-KR" altLang="en-US" sz="2400" dirty="0" smtClean="0"/>
              <a:t> 이름은 짧아야 관리하기 쉽다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2649676"/>
            <a:ext cx="5557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3</a:t>
            </a:r>
            <a:r>
              <a:rPr lang="ko-KR" altLang="en-US" sz="4000" dirty="0" smtClean="0">
                <a:latin typeface="+mj-ea"/>
                <a:ea typeface="+mj-ea"/>
              </a:rPr>
              <a:t>장 </a:t>
            </a:r>
            <a:r>
              <a:rPr lang="ko-KR" altLang="en-US" sz="4000" dirty="0" smtClean="0">
                <a:latin typeface="+mj-ea"/>
                <a:ea typeface="+mj-ea"/>
              </a:rPr>
              <a:t>데이터베이스 설계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3.1 </a:t>
            </a:r>
            <a:r>
              <a:rPr lang="ko-KR" altLang="en-US" sz="2800" dirty="0" smtClean="0"/>
              <a:t>데이터베이스 설계의 필요성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데이터베이스 </a:t>
            </a:r>
            <a:r>
              <a:rPr lang="ko-KR" altLang="en-US" sz="2800" b="1" dirty="0" smtClean="0"/>
              <a:t>설계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모델링을 </a:t>
            </a:r>
            <a:r>
              <a:rPr lang="ko-KR" altLang="en-US" sz="2400" dirty="0" smtClean="0"/>
              <a:t>통해서 현실 세계의 업무적인 데이터 항목들과 프로세스를 추상화한 것을 실제적으로 구현하여서 물리적으로 데이터베이스화시키기는 </a:t>
            </a:r>
            <a:r>
              <a:rPr lang="ko-KR" altLang="en-US" sz="2400" dirty="0" smtClean="0"/>
              <a:t>일련의 과정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68961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3-1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소프트웨어 개발</a:t>
            </a:r>
            <a:endParaRPr lang="en-US" altLang="ko-KR" sz="2000" b="1" dirty="0"/>
          </a:p>
        </p:txBody>
      </p:sp>
      <p:pic>
        <p:nvPicPr>
          <p:cNvPr id="10242" name="Picture 2" descr="image0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31123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데이터베이스 설계 과정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현실 세계에서 데이터베이스화하려고 하는 대상을 설정하는 작업이다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요구 </a:t>
            </a:r>
            <a:r>
              <a:rPr lang="ko-KR" altLang="en-US" sz="2400" dirty="0" smtClean="0"/>
              <a:t>사항 수집 및 분석 단계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개념적 설계 단계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논리적 설계 단계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물리적 설계 단계를 거치게 된다</a:t>
            </a:r>
            <a:r>
              <a:rPr lang="en-US" sz="2400" dirty="0" smtClean="0"/>
              <a:t>.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사항 수집 및 분석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데이터베이스를 궁극적으로 사용할 구성원들의 요구 사항과 기능적 요구 사항을 함께 명시해야 한다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1632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첫 </a:t>
            </a:r>
            <a:r>
              <a:rPr lang="ko-KR" altLang="en-US" sz="2400" dirty="0" smtClean="0"/>
              <a:t>번째 단계를 거쳐서 얻어진 데이터베이스 요구 사항을 기반으로 ①</a:t>
            </a:r>
            <a:r>
              <a:rPr lang="ko-KR" altLang="en-US" sz="2400" dirty="0" err="1" smtClean="0"/>
              <a:t>엔티티를</a:t>
            </a:r>
            <a:r>
              <a:rPr lang="ko-KR" altLang="en-US" sz="2400" dirty="0" smtClean="0"/>
              <a:t> 추출하고 ②</a:t>
            </a:r>
            <a:r>
              <a:rPr lang="ko-KR" altLang="en-US" sz="2400" dirty="0" err="1" smtClean="0"/>
              <a:t>애트리뷰트와</a:t>
            </a:r>
            <a:r>
              <a:rPr lang="ko-KR" altLang="en-US" sz="2400" dirty="0" smtClean="0"/>
              <a:t> 관계</a:t>
            </a:r>
            <a:r>
              <a:rPr lang="en-US" sz="2400" dirty="0" smtClean="0"/>
              <a:t>(Relationship)</a:t>
            </a:r>
            <a:r>
              <a:rPr lang="ko-KR" altLang="en-US" sz="2400" dirty="0" smtClean="0"/>
              <a:t>를 정의하며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그에 따른 산출물로 ③</a:t>
            </a:r>
            <a:r>
              <a:rPr lang="en-US" sz="2400" dirty="0" smtClean="0"/>
              <a:t>ER </a:t>
            </a:r>
            <a:r>
              <a:rPr lang="ko-KR" altLang="en-US" sz="2400" dirty="0" smtClean="0"/>
              <a:t>다이어그램을 작성한다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단계에서는 보통 큰 틀부터 세부적인 </a:t>
            </a:r>
            <a:r>
              <a:rPr lang="ko-KR" altLang="en-US" sz="2400" dirty="0" err="1" smtClean="0"/>
              <a:t>애트리뷰트까지를</a:t>
            </a:r>
            <a:r>
              <a:rPr lang="ko-KR" altLang="en-US" sz="2400" dirty="0" smtClean="0"/>
              <a:t> 분류하는 하향식 방법을 사용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논리적 설계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번째 단계의 산출물인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다이어그램을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스키마와 같은 구현 데이터 모델로 변환하게 된다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물리적 설계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파일에 대한 내부 저장 구조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인덱스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접근 경로 등을 명시하게 된다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또한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트랜잭션을 고려하게 되는데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질의에 대한 평균 응답 시간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초당 트랜잭션 처리 수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트랜잭션 처리량 등이다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472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22</cp:revision>
  <dcterms:created xsi:type="dcterms:W3CDTF">2010-05-16T15:24:05Z</dcterms:created>
  <dcterms:modified xsi:type="dcterms:W3CDTF">2010-05-20T12:55:04Z</dcterms:modified>
</cp:coreProperties>
</file>