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60" r:id="rId5"/>
    <p:sldId id="261" r:id="rId6"/>
    <p:sldId id="278" r:id="rId7"/>
    <p:sldId id="283" r:id="rId8"/>
    <p:sldId id="284" r:id="rId9"/>
    <p:sldId id="263" r:id="rId10"/>
    <p:sldId id="264" r:id="rId11"/>
    <p:sldId id="281" r:id="rId12"/>
    <p:sldId id="282" r:id="rId13"/>
    <p:sldId id="265" r:id="rId14"/>
    <p:sldId id="266" r:id="rId15"/>
    <p:sldId id="267" r:id="rId16"/>
    <p:sldId id="274" r:id="rId17"/>
    <p:sldId id="276" r:id="rId18"/>
    <p:sldId id="27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>
        <p:scale>
          <a:sx n="78" d="100"/>
          <a:sy n="78" d="100"/>
        </p:scale>
        <p:origin x="-1476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7765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자료 흐름도의 구성 요소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프로세스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 흐름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 저장소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외부 </a:t>
            </a:r>
            <a:r>
              <a:rPr lang="ko-KR" altLang="en-US" sz="2400" dirty="0" err="1" smtClean="0"/>
              <a:t>엔티티</a:t>
            </a:r>
            <a:endParaRPr lang="en-US" altLang="ko-K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65023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프로세스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입력되는 데이터를 원하는 데이터로 변환하여 출력하는 과정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데이터 흐름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자</a:t>
            </a:r>
            <a:r>
              <a:rPr lang="ko-KR" altLang="ko-KR" sz="2400" dirty="0" smtClean="0"/>
              <a:t>료 흐름도의 구성 요소 간의 인터페이스</a:t>
            </a:r>
            <a:r>
              <a:rPr lang="en-US" altLang="ko-KR" sz="2400" dirty="0" smtClean="0"/>
              <a:t>(</a:t>
            </a:r>
            <a:r>
              <a:rPr lang="ko-KR" altLang="ko-KR" sz="2400" dirty="0" smtClean="0"/>
              <a:t>의사소통을 위한 매개체</a:t>
            </a:r>
            <a:r>
              <a:rPr lang="en-US" altLang="ko-KR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20703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데이터 저장소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저</a:t>
            </a:r>
            <a:r>
              <a:rPr lang="ko-KR" altLang="ko-KR" sz="2400" dirty="0" smtClean="0"/>
              <a:t>장된 정보의 집합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외부 </a:t>
            </a:r>
            <a:r>
              <a:rPr lang="ko-KR" altLang="en-US" sz="2800" b="1" dirty="0" err="1" smtClean="0"/>
              <a:t>엔티티</a:t>
            </a:r>
            <a:endParaRPr lang="ko-KR" altLang="en-US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프</a:t>
            </a:r>
            <a:r>
              <a:rPr lang="ko-KR" altLang="ko-KR" sz="2400" dirty="0" smtClean="0"/>
              <a:t>로세스 처리 과정의 데이터 발생의 시작과 종료</a:t>
            </a:r>
            <a:r>
              <a:rPr lang="ko-KR" altLang="en-US" sz="2400" dirty="0" smtClean="0"/>
              <a:t>를 나타냄</a:t>
            </a:r>
            <a:endParaRPr lang="en-US" altLang="ko-K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17955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ko-KR" altLang="en-US" sz="2000" b="1" dirty="0" err="1" smtClean="0"/>
              <a:t>번호없음</a:t>
            </a:r>
            <a:endParaRPr lang="en-US" altLang="ja-JP" sz="2000" b="1" dirty="0" smtClean="0"/>
          </a:p>
        </p:txBody>
      </p:sp>
      <p:pic>
        <p:nvPicPr>
          <p:cNvPr id="13" name="그림 12" descr="사용자 지정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2857496"/>
            <a:ext cx="4924425" cy="151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0379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자료 흐름도의 작성법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배경도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ko-KR" altLang="ko-KR" sz="2400" dirty="0" smtClean="0"/>
              <a:t>시스템의 최상위 프로세스를 표기한 것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dirty="0" smtClean="0"/>
              <a:t>             </a:t>
            </a:r>
            <a:r>
              <a:rPr lang="ko-KR" altLang="ko-KR" sz="2400" dirty="0" smtClean="0"/>
              <a:t>시스템의 외부에서 바라본 시스템의 모습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배경도를 작성한 후에 하위 레벨의 자료 흐름도를 작성하면서 최종 자료 흐름도를 완성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자료 흐름도 작성시 유의점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순서도와 구분한다</a:t>
            </a:r>
            <a:r>
              <a:rPr lang="en-US" altLang="ko-KR" sz="2400" dirty="0" smtClean="0"/>
              <a:t>.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입출력 흐름을 명확하게 한다</a:t>
            </a:r>
            <a:r>
              <a:rPr lang="en-US" altLang="ko-KR" sz="2400" dirty="0" smtClean="0"/>
              <a:t>.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쉽고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의미 있는 이름을 사용한다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08279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자료 흐름도 작성예제</a:t>
            </a:r>
            <a:endParaRPr lang="en-US" altLang="ko-KR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흐름도</a:t>
            </a:r>
            <a:endParaRPr lang="en-US" altLang="ko-KR" sz="2400" dirty="0" smtClean="0"/>
          </a:p>
        </p:txBody>
      </p:sp>
      <p:pic>
        <p:nvPicPr>
          <p:cNvPr id="23554" name="Picture 2" descr="image0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772837"/>
            <a:ext cx="6215106" cy="294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54479" y="6118246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4-9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배경도</a:t>
            </a:r>
            <a:endParaRPr lang="en-US" altLang="ja-JP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자료 흐름도 작성예제</a:t>
            </a:r>
            <a:endParaRPr lang="en-US" altLang="ko-KR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레벨 </a:t>
            </a:r>
            <a:r>
              <a:rPr lang="en-US" altLang="ko-KR" sz="2400" dirty="0" smtClean="0"/>
              <a:t>0 DFD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54479" y="6189684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4-10</a:t>
            </a:r>
          </a:p>
          <a:p>
            <a:pPr algn="ctr"/>
            <a:r>
              <a:rPr lang="ko-KR" altLang="ko-KR" sz="2000" b="1" dirty="0" smtClean="0"/>
              <a:t>레벨</a:t>
            </a:r>
            <a:r>
              <a:rPr lang="en-US" altLang="ko-KR" sz="2000" b="1" dirty="0" smtClean="0"/>
              <a:t> 0 DFD</a:t>
            </a:r>
            <a:r>
              <a:rPr lang="en-US" altLang="ja-JP" sz="2000" b="1" dirty="0" smtClean="0"/>
              <a:t> </a:t>
            </a:r>
          </a:p>
        </p:txBody>
      </p:sp>
      <p:pic>
        <p:nvPicPr>
          <p:cNvPr id="24578" name="Picture 2" descr="image0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828" y="2643182"/>
            <a:ext cx="4704626" cy="32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자료 흐름도 작성예제</a:t>
            </a:r>
            <a:endParaRPr lang="en-US" altLang="ko-KR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레벨 </a:t>
            </a:r>
            <a:r>
              <a:rPr lang="en-US" altLang="ko-KR" sz="2400" dirty="0" smtClean="0"/>
              <a:t>1~3 DFD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125917" y="6189684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4-11</a:t>
            </a:r>
          </a:p>
          <a:p>
            <a:pPr algn="ctr"/>
            <a:r>
              <a:rPr lang="ko-KR" altLang="ko-KR" sz="2000" b="1" dirty="0" smtClean="0"/>
              <a:t>레벨</a:t>
            </a:r>
            <a:r>
              <a:rPr lang="en-US" altLang="ko-KR" sz="2000" b="1" dirty="0" smtClean="0"/>
              <a:t> 1 ~ 3 DFD</a:t>
            </a:r>
            <a:r>
              <a:rPr lang="en-US" altLang="ja-JP" sz="2000" b="1" dirty="0" smtClean="0"/>
              <a:t> </a:t>
            </a:r>
          </a:p>
        </p:txBody>
      </p:sp>
      <p:pic>
        <p:nvPicPr>
          <p:cNvPr id="25602" name="Picture 2" descr="image0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540" y="2857496"/>
            <a:ext cx="569454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3922" y="2571744"/>
            <a:ext cx="6502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4</a:t>
            </a:r>
            <a:r>
              <a:rPr lang="ko-KR" altLang="en-US" sz="4000" dirty="0" smtClean="0">
                <a:latin typeface="+mj-ea"/>
                <a:ea typeface="+mj-ea"/>
              </a:rPr>
              <a:t>장</a:t>
            </a:r>
            <a:r>
              <a:rPr lang="en-US" altLang="ko-KR" sz="4000" dirty="0" smtClean="0">
                <a:latin typeface="+mj-ea"/>
                <a:ea typeface="+mj-ea"/>
              </a:rPr>
              <a:t> </a:t>
            </a:r>
            <a:r>
              <a:rPr lang="ko-KR" altLang="en-US" sz="4000" dirty="0" smtClean="0">
                <a:latin typeface="+mj-ea"/>
                <a:ea typeface="+mj-ea"/>
              </a:rPr>
              <a:t>요구 사항 수집 및 분석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4.1 </a:t>
            </a:r>
            <a:r>
              <a:rPr lang="ko-KR" altLang="en-US" sz="2800" dirty="0" smtClean="0"/>
              <a:t>요구 사항 수집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19472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조사 방법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기초 조사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자료 조사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사용자 면담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설문지 조사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현장 조사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4.1 </a:t>
            </a:r>
            <a:r>
              <a:rPr lang="ko-KR" altLang="en-US" sz="2800" dirty="0" smtClean="0"/>
              <a:t>요구 사항 수집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1472" y="1582565"/>
            <a:ext cx="8358246" cy="21605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조사 결과의 문서화</a:t>
            </a:r>
            <a:r>
              <a:rPr lang="en-US" altLang="ko-KR" sz="2800" b="1" dirty="0" smtClean="0"/>
              <a:t> 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noProof="0" dirty="0" smtClean="0"/>
              <a:t>무질서하게 추출된 정보를 데이터베이스 요구사항으로 분석하기 위해 필요한 </a:t>
            </a:r>
            <a:r>
              <a:rPr lang="ko-KR" altLang="en-US" sz="2400" dirty="0" smtClean="0"/>
              <a:t>작</a:t>
            </a:r>
            <a:r>
              <a:rPr lang="ko-KR" altLang="en-US" sz="2400" noProof="0" dirty="0" smtClean="0"/>
              <a:t>업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4.2 </a:t>
            </a:r>
            <a:r>
              <a:rPr lang="ko-KR" altLang="en-US" sz="2800" dirty="0" smtClean="0"/>
              <a:t>요구 사항 분석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1285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요구 사항 분석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데이터베이스를 구축하고자 하는 대상 기관에 대해 조사한 결과를 분석하여 데이터베이스 설계를 위한 제약조건들로 재정리 하는 것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4.2 </a:t>
            </a:r>
            <a:r>
              <a:rPr lang="ko-KR" altLang="en-US" sz="2800" dirty="0" smtClean="0"/>
              <a:t>요구 사항 분석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7765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요구 사항 분석에 포함될 내용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noProof="0" dirty="0" smtClean="0"/>
              <a:t>시스템의 목적 설명</a:t>
            </a:r>
            <a:endParaRPr lang="en-US" altLang="ko-KR" sz="2400" noProof="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제약 조건 설정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기존 시스템에 대한 이해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요구 사항 명세서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4.2 </a:t>
            </a:r>
            <a:r>
              <a:rPr lang="ko-KR" altLang="en-US" sz="2800" dirty="0" smtClean="0"/>
              <a:t>요구 사항 분석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7765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요구 사항 분석에 포함될 내용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noProof="0" dirty="0" smtClean="0"/>
              <a:t>시스템의 목적 설명</a:t>
            </a:r>
            <a:endParaRPr lang="en-US" altLang="ko-KR" sz="2400" noProof="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제약 조건 설정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기존 시스템에 대한 이해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요구 사항 명세서</a:t>
            </a:r>
            <a:endParaRPr lang="en-US" altLang="ko-K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747713"/>
            <a:ext cx="86296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4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4.2 </a:t>
            </a:r>
            <a:r>
              <a:rPr lang="ko-KR" altLang="en-US" sz="2800" dirty="0" smtClean="0"/>
              <a:t>요구 사항 분석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7765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요구 사항 분석에 포함될 내용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noProof="0" dirty="0" smtClean="0"/>
              <a:t>시스템의 목적 설명</a:t>
            </a:r>
            <a:endParaRPr lang="en-US" altLang="ko-KR" sz="2400" noProof="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제약 조건 설정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기존 시스템에 대한 이해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요구 사항 명세서</a:t>
            </a:r>
            <a:endParaRPr lang="en-US" altLang="ko-K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96632"/>
            <a:ext cx="8658225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7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자료 흐름도</a:t>
            </a:r>
            <a:r>
              <a:rPr lang="en-US" altLang="ko-KR" sz="2800" b="1" dirty="0" smtClean="0"/>
              <a:t>(DFD, Data Flow Diagram)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데이터가 소프트웨어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또는 시스템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내의 각 프로세스를 따라 흐르면서 변환되는 모습을 나타낸 그림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333</Words>
  <Application>Microsoft Office PowerPoint</Application>
  <PresentationFormat>화면 슬라이드 쇼(4:3)</PresentationFormat>
  <Paragraphs>79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KB</cp:lastModifiedBy>
  <cp:revision>57</cp:revision>
  <dcterms:created xsi:type="dcterms:W3CDTF">2010-05-16T15:24:05Z</dcterms:created>
  <dcterms:modified xsi:type="dcterms:W3CDTF">2017-08-08T08:43:57Z</dcterms:modified>
</cp:coreProperties>
</file>