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7" autoAdjust="0"/>
    <p:restoredTop sz="85098" autoAdjust="0"/>
  </p:normalViewPr>
  <p:slideViewPr>
    <p:cSldViewPr>
      <p:cViewPr varScale="1">
        <p:scale>
          <a:sx n="62" d="100"/>
          <a:sy n="62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CFB6A-08B8-4C6E-9923-024375823AC7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F4F8-4938-4C31-9925-460C312BA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설치하였으면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Computer Associates -&gt; All Fusion -&gt;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DataModeler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r7 -&gt;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Modeler r7]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차례로 선택하여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실행한다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다음과 같은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 화면에서 처음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작성하는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 model]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열고자 한다면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[Open model]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좀 더 상세하게 보려면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다이어그램 창의 빈 공간에서 마우스 오른쪽 버튼을 눌러 팝업 메뉴에서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[Relationship Display -&gt; Cardinality]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관계는 논리적으로 존재할 수 있지만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물리적으로는 존재할 수 없다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이용하면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표현할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관계에 있는 엔티티들은 부모와 자식의 관계가 아니므로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선택하고서 순서에 상관없이 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차례로 선택하면 관계가 설정된다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공급 업체가 여러 개의 상품을 납품할 수 있고 하나의 상품을 여러 공급 업체에서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납품받을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 있기 때문에 공급 업체와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관계가 성립한다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데이터베이스 설계에서 설명했듯이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관계는 없애는 것이 좋다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변환하려면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마우스 오른쪽 버튼을 눌러 팝업 메뉴에서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[Create Association Entity]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공급업체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 상품공급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정의하여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없애면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 날짜나 수량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공급금액 등의 칼럼이 같이 여러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사용될 수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여러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공통으로 사용되는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 경우 이것을 하나의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만들어서 사용하는 것이 훨씬 편리하다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정의하려면 모델 탐색기의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[Domain]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탭에서 정의한다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논리적 설계이므로 단순히 문자형인지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숫자형인지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날짜형인지를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구분한다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공급날짜를 정의해 보자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공급날짜는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날짜형으로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정의하자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마우스 오른쪽 버튼을 눌러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[New]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폴더 모양의 아이콘이 만들어진다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입력한다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도메인에 대한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상자를 사용하여 변경한다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추가된 도메인을 선택하고 마우스 오른쪽 버튼을 눌러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창이 뜬다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창에서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[Sort]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[Hierarchically]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[Name Inherited by Attribute]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상자의 내용이 기본적으로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AttDomain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정의되어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앞에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EntityName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붙여서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EntityName%AttDomain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정의하면 적용되는 모든 애트리뷰트의 이름 앞에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이름이 함께 붙게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 Subject Area]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 탐색기의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 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사용하면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크게 두 가지 표기 방식을 지원하는데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IE(Information Engineering)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(Integration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Information Modeling)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방식은 정보공학 표기 방식으로 우리가 일반적으로 모델링을 할 때 가장 많이 사용하는 유형이다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방식은 미국방성에서 프로젝트 표준안으로 개발한 표기 방식이다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여기서는 일반적으로 널리 사용되는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방식을 이용할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설치하면 기본적으로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방식이 선택되어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방식으로 바꾸려면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Model Properties...]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이용한다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공급업체와 상품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상품공급 등의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포함하는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상품정보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Subject Area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만들어 보자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[New]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누르고 다음과 같이 ‘상품정보’라고 입력한다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[Available Objects]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상자에서 원하는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선택해서 화살표 단추를 이용하며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[Included Objects]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상자로 옮겨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엔티티들을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추가한다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Model Properties...]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상자가 나타나는데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[Notation]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[Logical Notation]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[Physical Notation]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영역에서 모두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항목을 선택하고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[OK]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누른다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상자에서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 누르기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 탐색기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Entities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폴더에서 마우스 오른쪽 버튼을 누르고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[New]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영역 사이의 이동은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[Tab]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 또는 방향키를 이용하면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기본키와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영역에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추가하고자 하는 경우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[Enter]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키를 치면 새로운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기술할 공간이 만들어진다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사이의 관계는 고객이 상품을 구매하는 것이므로 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구매한 상품에 대한 정보를 저장한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사이에서 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번호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상품 엔티티의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전이되어 나타나므로 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비식별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관계가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선택한 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마우스 오른쪽 버튼을 눌러 팝업 메뉴에서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[Relationship 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선택해서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[Relationships]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상자를 표시한다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[Cardinality]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두 엔티티 사이에 레코드의 연결 정보를 보여준다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하나 이상의 상품을 주문할 수 있으므로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[One or More]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항목을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[Null]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옵션을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[No Nulls]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[OK]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누르고 다이어그램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보면 다음과 같이 보일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388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표기 방식을 변경하는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8194" name="Picture 2" descr="image08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000" y="1800000"/>
            <a:ext cx="576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IE </a:t>
            </a:r>
            <a:r>
              <a:rPr lang="ko-KR" altLang="en-US" sz="2000" b="1" dirty="0" smtClean="0"/>
              <a:t>표기 방식을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9219" name="Picture 3" descr="image08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00" y="1980000"/>
            <a:ext cx="504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14744" y="45720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IE </a:t>
            </a:r>
            <a:r>
              <a:rPr lang="ko-KR" altLang="en-US" sz="2000" b="1" smtClean="0"/>
              <a:t>표기 방식으로 변경된 </a:t>
            </a:r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도구 상자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10242" name="Picture 2" descr="image08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000" y="3240000"/>
            <a:ext cx="46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1723" y="45005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48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6.4 </a:t>
            </a:r>
            <a:r>
              <a:rPr lang="ko-KR" altLang="en-US" sz="2800" dirty="0" smtClean="0"/>
              <a:t>논리적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물리적 설계 선택하기</a:t>
            </a:r>
            <a:endParaRPr lang="ko-KR" altLang="en-US" sz="2800" dirty="0"/>
          </a:p>
        </p:txBody>
      </p:sp>
      <p:pic>
        <p:nvPicPr>
          <p:cNvPr id="1026" name="Picture 2" descr="image08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000" y="2880000"/>
            <a:ext cx="64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81011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6-15</a:t>
            </a:r>
          </a:p>
          <a:p>
            <a:pPr algn="ctr"/>
            <a:r>
              <a:rPr lang="ko-KR" altLang="en-US" sz="2000" b="1" dirty="0" err="1" smtClean="0"/>
              <a:t>엔티티의</a:t>
            </a:r>
            <a:r>
              <a:rPr lang="ko-KR" altLang="en-US" sz="2000" b="1" dirty="0" smtClean="0"/>
              <a:t> 영역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3074" name="Picture 2" descr="image08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880000"/>
            <a:ext cx="288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42913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2051" name="Picture 3" descr="image09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000" y="2880000"/>
            <a:ext cx="64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78632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6-18</a:t>
            </a:r>
          </a:p>
          <a:p>
            <a:pPr algn="ctr"/>
            <a:r>
              <a:rPr lang="ko-KR" altLang="en-US" sz="2000" b="1" dirty="0" smtClean="0"/>
              <a:t>다이어그램 창에 생성된 </a:t>
            </a:r>
            <a:r>
              <a:rPr lang="ko-KR" altLang="en-US" sz="2000" b="1" dirty="0" err="1" smtClean="0"/>
              <a:t>엔티티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4098" name="Picture 2" descr="image09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00" y="2880000"/>
            <a:ext cx="30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0063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5122" name="Picture 2" descr="image09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000" y="2880000"/>
            <a:ext cx="2880000" cy="165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71501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6-22</a:t>
            </a:r>
          </a:p>
          <a:p>
            <a:pPr algn="ctr"/>
            <a:r>
              <a:rPr lang="ko-KR" altLang="en-US" sz="2000" b="1" dirty="0" smtClean="0"/>
              <a:t>관계에 </a:t>
            </a:r>
            <a:r>
              <a:rPr lang="ko-KR" altLang="en-US" sz="2000" b="1" dirty="0" err="1" smtClean="0"/>
              <a:t>애트리뷰트</a:t>
            </a:r>
            <a:r>
              <a:rPr lang="ko-KR" altLang="en-US" sz="2000" b="1" dirty="0" err="1" smtClean="0"/>
              <a:t>를</a:t>
            </a:r>
            <a:r>
              <a:rPr lang="ko-KR" altLang="en-US" sz="2000" b="1" dirty="0" smtClean="0"/>
              <a:t>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6146" name="Picture 2" descr="image0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000" y="2052000"/>
            <a:ext cx="648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7207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6-23</a:t>
            </a:r>
          </a:p>
          <a:p>
            <a:pPr algn="ctr"/>
            <a:r>
              <a:rPr lang="ko-KR" altLang="en-US" sz="2000" b="1" dirty="0" smtClean="0"/>
              <a:t>관계 옵션을 </a:t>
            </a:r>
            <a:r>
              <a:rPr lang="en-US" altLang="ko-KR" sz="2000" b="1" dirty="0" smtClean="0"/>
              <a:t>[One or More]</a:t>
            </a:r>
            <a:r>
              <a:rPr lang="ko-KR" altLang="en-US" sz="2000" b="1" dirty="0" smtClean="0"/>
              <a:t>로 설정한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7170" name="Picture 2" descr="image09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546" y="2571744"/>
            <a:ext cx="4844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6</a:t>
            </a:r>
            <a:r>
              <a:rPr lang="ko-KR" altLang="en-US" sz="4000" dirty="0" smtClean="0">
                <a:latin typeface="+mj-ea"/>
                <a:ea typeface="+mj-ea"/>
              </a:rPr>
              <a:t>장 </a:t>
            </a:r>
            <a:r>
              <a:rPr lang="en-US" altLang="ko-KR" sz="4000" dirty="0" smtClean="0">
                <a:latin typeface="+mj-ea"/>
                <a:ea typeface="+mj-ea"/>
              </a:rPr>
              <a:t>Erwin</a:t>
            </a:r>
            <a:r>
              <a:rPr lang="ko-KR" altLang="en-US" sz="4000" dirty="0" smtClean="0">
                <a:latin typeface="+mj-ea"/>
                <a:ea typeface="+mj-ea"/>
              </a:rPr>
              <a:t>을 이용한 </a:t>
            </a:r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데이터베이스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14351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6-24</a:t>
            </a:r>
          </a:p>
          <a:p>
            <a:pPr algn="ctr"/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[exactly]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[1]</a:t>
            </a:r>
            <a:r>
              <a:rPr lang="ko-KR" altLang="en-US" sz="2000" b="1" dirty="0" smtClean="0"/>
              <a:t>로 설정한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8194" name="Picture 2" descr="image09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14351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6-27</a:t>
            </a:r>
          </a:p>
          <a:p>
            <a:pPr algn="ctr"/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사이에 </a:t>
            </a:r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관계가 설정된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9218" name="Picture 2" descr="image10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0070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6-28</a:t>
            </a:r>
          </a:p>
          <a:p>
            <a:pPr algn="ctr"/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관계를 변환하는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0242" name="Picture 2" descr="image10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000" y="2879999"/>
            <a:ext cx="3456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60501" y="535782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1266" name="Picture 2" descr="image10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700000"/>
            <a:ext cx="4176000" cy="2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image10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000" y="2700000"/>
            <a:ext cx="360045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15008" y="535782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7214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6-32</a:t>
            </a:r>
          </a:p>
          <a:p>
            <a:pPr algn="ctr"/>
            <a:r>
              <a:rPr lang="ko-KR" altLang="en-US" sz="2000" b="1" dirty="0" smtClean="0"/>
              <a:t>변화된 </a:t>
            </a:r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관계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2290" name="Picture 2" descr="image10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0" y="2556000"/>
            <a:ext cx="324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6-34</a:t>
            </a:r>
          </a:p>
          <a:p>
            <a:pPr algn="ctr"/>
            <a:r>
              <a:rPr lang="ko-KR" altLang="en-US" sz="2000" b="1" dirty="0" smtClean="0"/>
              <a:t>모델 탐색기의 </a:t>
            </a:r>
            <a:r>
              <a:rPr lang="en-US" altLang="ko-KR" sz="2000" b="1" dirty="0" smtClean="0"/>
              <a:t>[Domain] </a:t>
            </a:r>
            <a:r>
              <a:rPr lang="ko-KR" altLang="en-US" sz="2000" b="1" dirty="0" smtClean="0"/>
              <a:t>탭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</a:t>
            </a:r>
            <a:r>
              <a:rPr lang="ko-KR" altLang="en-US" sz="2800" b="1" dirty="0" smtClean="0"/>
              <a:t>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3314" name="Picture 2" descr="image1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00" y="2700000"/>
            <a:ext cx="2808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6-35</a:t>
            </a:r>
          </a:p>
          <a:p>
            <a:pPr algn="ctr"/>
            <a:r>
              <a:rPr lang="ko-KR" altLang="en-US" sz="2000" b="1" dirty="0" smtClean="0"/>
              <a:t>도메인을 추가하는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</a:t>
            </a:r>
            <a:r>
              <a:rPr lang="ko-KR" altLang="en-US" sz="2800" b="1" dirty="0" smtClean="0"/>
              <a:t>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4338" name="Picture 2" descr="image1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000" y="2520000"/>
            <a:ext cx="5400000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6-37</a:t>
            </a:r>
          </a:p>
          <a:p>
            <a:pPr algn="ctr"/>
            <a:r>
              <a:rPr lang="ko-KR" altLang="en-US" sz="2000" b="1" dirty="0" smtClean="0"/>
              <a:t>도메인의 </a:t>
            </a:r>
            <a:r>
              <a:rPr lang="ko-KR" altLang="en-US" sz="2000" b="1" dirty="0" err="1" smtClean="0"/>
              <a:t>애트리뷰트를</a:t>
            </a:r>
            <a:r>
              <a:rPr lang="ko-KR" altLang="en-US" sz="2000" b="1" dirty="0" smtClean="0"/>
              <a:t> 변경하는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</a:t>
            </a:r>
            <a:r>
              <a:rPr lang="ko-KR" altLang="en-US" sz="2800" b="1" dirty="0" smtClean="0"/>
              <a:t>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5362" name="Picture 2" descr="image1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00" y="2304000"/>
            <a:ext cx="612000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6-38</a:t>
            </a:r>
          </a:p>
          <a:p>
            <a:pPr algn="ctr"/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이름이 추가된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</a:t>
            </a:r>
            <a:r>
              <a:rPr lang="ko-KR" altLang="en-US" sz="2800" b="1" dirty="0" smtClean="0"/>
              <a:t> 설정</a:t>
            </a:r>
            <a:r>
              <a:rPr lang="ko-KR" altLang="en-US" sz="2800" b="1" dirty="0" smtClean="0"/>
              <a:t>하기</a:t>
            </a:r>
            <a:endParaRPr lang="ko-KR" altLang="en-US" sz="2800" b="1" dirty="0"/>
          </a:p>
        </p:txBody>
      </p:sp>
      <p:pic>
        <p:nvPicPr>
          <p:cNvPr id="16386" name="Picture 2" descr="image11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000" y="2340000"/>
            <a:ext cx="3672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0063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6-39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도구 상자의 </a:t>
            </a:r>
            <a:r>
              <a:rPr lang="en-US" altLang="ko-KR" sz="2000" b="1" dirty="0" smtClean="0"/>
              <a:t>[Create Subject Area] </a:t>
            </a:r>
            <a:r>
              <a:rPr lang="ko-KR" altLang="en-US" sz="2000" b="1" dirty="0" smtClean="0"/>
              <a:t>단추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7410" name="Picture 2" descr="image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00" y="3600000"/>
            <a:ext cx="68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52" y="546313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6-1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(v 7.2) </a:t>
            </a:r>
            <a:r>
              <a:rPr lang="ko-KR" altLang="en-US" sz="2000" b="1" dirty="0" smtClean="0"/>
              <a:t>설치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1026" name="Picture 2" descr="image0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image07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000" y="2160000"/>
            <a:ext cx="432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589591" y="545305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ko-KR" sz="2000" b="1" dirty="0" smtClean="0"/>
              <a:t>약관 동의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7214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8434" name="Picture 2" descr="image12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000" y="2448000"/>
            <a:ext cx="450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643306" y="571501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6-43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9458" name="Picture 2" descr="image12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00" y="2160000"/>
            <a:ext cx="414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6187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6-3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ko-KR" sz="2000" b="1" dirty="0" smtClean="0"/>
              <a:t>로그인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2050" name="Picture 2" descr="image07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07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857884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폴더 변경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6187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형태 결정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3074" name="Picture 2" descr="image07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image07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86446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마무리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6-7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최종 화면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4099" name="Picture 3" descr="image08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00" y="2159999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643306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6-8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실행 화면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5122" name="Picture 2" descr="image08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000" y="1800000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모델 유형과 데이터베이스를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6146" name="Picture 2" descr="image08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000" y="1800000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6-10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주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7170" name="Picture 2" descr="image08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999" y="1799999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1095</Words>
  <Application>Microsoft Office PowerPoint</Application>
  <PresentationFormat>화면 슬라이드 쇼(4:3)</PresentationFormat>
  <Paragraphs>158</Paragraphs>
  <Slides>31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.</cp:lastModifiedBy>
  <cp:revision>26</cp:revision>
  <dcterms:created xsi:type="dcterms:W3CDTF">2010-05-16T15:24:05Z</dcterms:created>
  <dcterms:modified xsi:type="dcterms:W3CDTF">2010-06-09T12:42:11Z</dcterms:modified>
</cp:coreProperties>
</file>