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72" r:id="rId5"/>
    <p:sldId id="270" r:id="rId6"/>
    <p:sldId id="268" r:id="rId7"/>
    <p:sldId id="269" r:id="rId8"/>
    <p:sldId id="271" r:id="rId9"/>
    <p:sldId id="273" r:id="rId10"/>
    <p:sldId id="264" r:id="rId11"/>
    <p:sldId id="25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3060" autoAdjust="0"/>
  </p:normalViewPr>
  <p:slideViewPr>
    <p:cSldViewPr>
      <p:cViewPr>
        <p:scale>
          <a:sx n="75" d="100"/>
          <a:sy n="75" d="100"/>
        </p:scale>
        <p:origin x="-1230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C7663-7B7A-480C-B9C4-87C7C8CFBEE8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sabang.001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sabang.007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260648"/>
            <a:ext cx="15335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60648"/>
            <a:ext cx="15335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491880" y="260648"/>
            <a:ext cx="230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ER </a:t>
            </a:r>
            <a:r>
              <a:rPr lang="ko-KR" altLang="en-US" sz="22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다이어그램</a:t>
            </a:r>
            <a:endParaRPr lang="ko-KR" altLang="en-US" sz="22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 descr="sabangER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711318"/>
            <a:ext cx="9143999" cy="614668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abang.004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7544" y="908720"/>
            <a:ext cx="684076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250000"/>
              </a:lnSpc>
              <a:defRPr sz="16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3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en-US" altLang="ko-KR" sz="32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r>
              <a:rPr lang="ko-KR" altLang="en-US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주제 및 목적</a:t>
            </a:r>
            <a:endParaRPr lang="en-US" altLang="ko-KR" sz="20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</a:t>
            </a:r>
            <a:endParaRPr lang="en-US" altLang="ko-KR" sz="20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en-US" altLang="ko-KR" sz="20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en-US" altLang="ko-KR" sz="20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06 </a:t>
            </a:r>
            <a:r>
              <a:rPr lang="ko-KR" altLang="en-US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88640"/>
            <a:ext cx="129614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963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/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160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00392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1412776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v"/>
            </a:pPr>
            <a:r>
              <a:rPr lang="ko-KR" altLang="en-US" sz="2400" b="1" dirty="0" smtClean="0"/>
              <a:t> 주제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학생 </a:t>
            </a:r>
            <a:r>
              <a:rPr lang="ko-KR" altLang="en-US" sz="2400" b="1" dirty="0" err="1" smtClean="0"/>
              <a:t>타겟</a:t>
            </a:r>
            <a:r>
              <a:rPr lang="ko-KR" altLang="en-US" sz="2400" b="1" dirty="0" smtClean="0"/>
              <a:t> 부동산 중개 </a:t>
            </a:r>
            <a:r>
              <a:rPr lang="ko-KR" altLang="en-US" sz="2400" b="1" dirty="0" err="1" smtClean="0"/>
              <a:t>웹프로젝트</a:t>
            </a:r>
            <a:endParaRPr lang="en-US" altLang="ko-KR" sz="2400" b="1" dirty="0" smtClean="0"/>
          </a:p>
          <a:p>
            <a:pPr>
              <a:buClr>
                <a:schemeClr val="accent4">
                  <a:lumMod val="50000"/>
                </a:schemeClr>
              </a:buClr>
            </a:pPr>
            <a:endParaRPr lang="en-US" altLang="ko-KR" sz="2400" b="1" dirty="0" smtClean="0"/>
          </a:p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v"/>
            </a:pPr>
            <a:r>
              <a:rPr lang="ko-KR" altLang="en-US" sz="2400" b="1" dirty="0" smtClean="0"/>
              <a:t> 슬로건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공부하는 것도 힘든데 </a:t>
            </a:r>
            <a:r>
              <a:rPr lang="ko-KR" altLang="en-US" sz="2400" b="1" dirty="0" smtClean="0"/>
              <a:t>방 </a:t>
            </a:r>
            <a:r>
              <a:rPr lang="ko-KR" altLang="en-US" sz="2400" b="1" dirty="0" err="1" smtClean="0"/>
              <a:t>찾는건</a:t>
            </a:r>
            <a:r>
              <a:rPr lang="ko-KR" altLang="en-US" sz="2400" b="1" dirty="0" smtClean="0"/>
              <a:t> </a:t>
            </a:r>
            <a:r>
              <a:rPr lang="ko-KR" altLang="en-US" sz="2400" b="1" dirty="0" smtClean="0"/>
              <a:t>더 힘들어</a:t>
            </a:r>
            <a:endParaRPr lang="en-US" altLang="ko-KR" sz="2400" b="1" dirty="0" smtClean="0"/>
          </a:p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ko-KR" sz="2400" b="1" dirty="0" smtClean="0"/>
          </a:p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목적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특정 지역 대학생들을 위한 부동산 중개</a:t>
            </a:r>
            <a:endParaRPr lang="en-US" altLang="ko-KR" sz="2400" b="1" dirty="0" smtClean="0"/>
          </a:p>
          <a:p>
            <a:pPr>
              <a:buClr>
                <a:schemeClr val="accent4">
                  <a:lumMod val="50000"/>
                </a:schemeClr>
              </a:buClr>
            </a:pPr>
            <a:endParaRPr lang="en-US" altLang="ko-KR" sz="2400" b="1" dirty="0" smtClean="0"/>
          </a:p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로고</a:t>
            </a:r>
            <a:r>
              <a:rPr lang="ko-KR" altLang="en-US" sz="2400" b="1" dirty="0" smtClean="0"/>
              <a:t> </a:t>
            </a:r>
            <a:endParaRPr lang="ko-KR" altLang="en-US" sz="2400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3573016"/>
            <a:ext cx="321054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188640"/>
            <a:ext cx="129614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79512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160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00392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83568" y="1340768"/>
            <a:ext cx="7632849" cy="720080"/>
            <a:chOff x="453688" y="1844824"/>
            <a:chExt cx="7632849" cy="720080"/>
          </a:xfrm>
        </p:grpSpPr>
        <p:grpSp>
          <p:nvGrpSpPr>
            <p:cNvPr id="16" name="그룹 30"/>
            <p:cNvGrpSpPr/>
            <p:nvPr/>
          </p:nvGrpSpPr>
          <p:grpSpPr>
            <a:xfrm>
              <a:off x="453688" y="1844824"/>
              <a:ext cx="7632849" cy="720080"/>
              <a:chOff x="453688" y="1844824"/>
              <a:chExt cx="7632849" cy="72008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1161069" y="1844824"/>
                <a:ext cx="6925468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3688" y="1844824"/>
                <a:ext cx="864096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7" name="직사각형 16"/>
            <p:cNvSpPr/>
            <p:nvPr/>
          </p:nvSpPr>
          <p:spPr>
            <a:xfrm>
              <a:off x="597704" y="1988840"/>
              <a:ext cx="57606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</a:rPr>
                <a:t>OS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83568" y="2348880"/>
            <a:ext cx="7632849" cy="720080"/>
            <a:chOff x="453688" y="1844824"/>
            <a:chExt cx="7632849" cy="720080"/>
          </a:xfrm>
        </p:grpSpPr>
        <p:grpSp>
          <p:nvGrpSpPr>
            <p:cNvPr id="21" name="그룹 30"/>
            <p:cNvGrpSpPr/>
            <p:nvPr/>
          </p:nvGrpSpPr>
          <p:grpSpPr>
            <a:xfrm>
              <a:off x="453688" y="1844824"/>
              <a:ext cx="7632849" cy="720080"/>
              <a:chOff x="453688" y="1844824"/>
              <a:chExt cx="7632849" cy="720080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161069" y="1844824"/>
                <a:ext cx="6925468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4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3688" y="1844824"/>
                <a:ext cx="864096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2" name="직사각형 21"/>
            <p:cNvSpPr/>
            <p:nvPr/>
          </p:nvSpPr>
          <p:spPr>
            <a:xfrm>
              <a:off x="512996" y="1988840"/>
              <a:ext cx="86409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</a:rPr>
                <a:t>WAS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83568" y="3284984"/>
            <a:ext cx="7632849" cy="720080"/>
            <a:chOff x="453688" y="1844824"/>
            <a:chExt cx="7632849" cy="720080"/>
          </a:xfrm>
        </p:grpSpPr>
        <p:grpSp>
          <p:nvGrpSpPr>
            <p:cNvPr id="26" name="그룹 30"/>
            <p:cNvGrpSpPr/>
            <p:nvPr/>
          </p:nvGrpSpPr>
          <p:grpSpPr>
            <a:xfrm>
              <a:off x="453688" y="1844824"/>
              <a:ext cx="7632849" cy="720080"/>
              <a:chOff x="453688" y="1844824"/>
              <a:chExt cx="7632849" cy="72008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1161069" y="1844824"/>
                <a:ext cx="6925468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3688" y="1844824"/>
                <a:ext cx="864096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7" name="직사각형 26"/>
            <p:cNvSpPr/>
            <p:nvPr/>
          </p:nvSpPr>
          <p:spPr>
            <a:xfrm>
              <a:off x="525696" y="1988840"/>
              <a:ext cx="72007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</a:rPr>
                <a:t>Tool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83568" y="4221088"/>
            <a:ext cx="7632849" cy="720080"/>
            <a:chOff x="453688" y="1844824"/>
            <a:chExt cx="7632849" cy="720080"/>
          </a:xfrm>
        </p:grpSpPr>
        <p:grpSp>
          <p:nvGrpSpPr>
            <p:cNvPr id="31" name="그룹 30"/>
            <p:cNvGrpSpPr/>
            <p:nvPr/>
          </p:nvGrpSpPr>
          <p:grpSpPr>
            <a:xfrm>
              <a:off x="453688" y="1844824"/>
              <a:ext cx="7632849" cy="720080"/>
              <a:chOff x="453688" y="1844824"/>
              <a:chExt cx="7632849" cy="72008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161069" y="1844824"/>
                <a:ext cx="6925468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4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3688" y="1844824"/>
                <a:ext cx="864096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2" name="직사각형 31"/>
            <p:cNvSpPr/>
            <p:nvPr/>
          </p:nvSpPr>
          <p:spPr>
            <a:xfrm>
              <a:off x="525696" y="1988840"/>
              <a:ext cx="72007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smtClean="0">
                  <a:solidFill>
                    <a:schemeClr val="bg1"/>
                  </a:solidFill>
                </a:rPr>
                <a:t>언</a:t>
              </a:r>
              <a:r>
                <a:rPr lang="ko-KR" altLang="en-US" sz="2000" b="1" smtClean="0">
                  <a:solidFill>
                    <a:schemeClr val="bg1"/>
                  </a:solidFill>
                </a:rPr>
                <a:t>어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763688" y="1484784"/>
            <a:ext cx="21602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Window 7</a:t>
            </a:r>
            <a:endParaRPr lang="ko-KR" altLang="en-US" sz="2000" b="1" dirty="0"/>
          </a:p>
        </p:txBody>
      </p:sp>
      <p:sp>
        <p:nvSpPr>
          <p:cNvPr id="36" name="직사각형 35"/>
          <p:cNvSpPr/>
          <p:nvPr/>
        </p:nvSpPr>
        <p:spPr>
          <a:xfrm>
            <a:off x="1763688" y="2492896"/>
            <a:ext cx="3672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Apache Tomcat v8.5</a:t>
            </a:r>
            <a:endParaRPr lang="ko-KR" altLang="en-US" sz="2000" b="1" dirty="0"/>
          </a:p>
        </p:txBody>
      </p:sp>
      <p:sp>
        <p:nvSpPr>
          <p:cNvPr id="37" name="직사각형 36"/>
          <p:cNvSpPr/>
          <p:nvPr/>
        </p:nvSpPr>
        <p:spPr>
          <a:xfrm>
            <a:off x="1763688" y="3429000"/>
            <a:ext cx="3672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Spring Tool Suite 3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1772196" y="4365104"/>
            <a:ext cx="64002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HTML, CSS, JavaScript, jQuery</a:t>
            </a:r>
            <a:r>
              <a:rPr lang="en-US" altLang="ko-KR" sz="2000" b="1" dirty="0" smtClean="0"/>
              <a:t>, JSP, Java, Spring </a:t>
            </a:r>
            <a:endParaRPr lang="ko-KR" altLang="en-US" sz="2000" b="1" dirty="0"/>
          </a:p>
        </p:txBody>
      </p:sp>
      <p:grpSp>
        <p:nvGrpSpPr>
          <p:cNvPr id="39" name="그룹 38"/>
          <p:cNvGrpSpPr/>
          <p:nvPr/>
        </p:nvGrpSpPr>
        <p:grpSpPr>
          <a:xfrm>
            <a:off x="683568" y="5157192"/>
            <a:ext cx="7632849" cy="720080"/>
            <a:chOff x="453688" y="1844824"/>
            <a:chExt cx="7632849" cy="720080"/>
          </a:xfrm>
        </p:grpSpPr>
        <p:grpSp>
          <p:nvGrpSpPr>
            <p:cNvPr id="40" name="그룹 30"/>
            <p:cNvGrpSpPr/>
            <p:nvPr/>
          </p:nvGrpSpPr>
          <p:grpSpPr>
            <a:xfrm>
              <a:off x="453688" y="1844824"/>
              <a:ext cx="7632849" cy="720080"/>
              <a:chOff x="453688" y="1844824"/>
              <a:chExt cx="7632849" cy="720080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1161069" y="1844824"/>
                <a:ext cx="6925468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3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3688" y="1844824"/>
                <a:ext cx="864096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1" name="직사각형 40"/>
            <p:cNvSpPr/>
            <p:nvPr/>
          </p:nvSpPr>
          <p:spPr>
            <a:xfrm>
              <a:off x="525696" y="1988840"/>
              <a:ext cx="72007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</a:rPr>
                <a:t> DB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1772196" y="5301208"/>
            <a:ext cx="64002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Oracle 11g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188640"/>
            <a:ext cx="151216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963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/>
          </a:p>
        </p:txBody>
      </p:sp>
      <p:sp>
        <p:nvSpPr>
          <p:cNvPr id="10" name="직사각형 9"/>
          <p:cNvSpPr/>
          <p:nvPr/>
        </p:nvSpPr>
        <p:spPr>
          <a:xfrm>
            <a:off x="4716016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160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00392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971600" y="1268760"/>
            <a:ext cx="2970048" cy="4608512"/>
            <a:chOff x="21640" y="1844824"/>
            <a:chExt cx="2970048" cy="4608512"/>
          </a:xfrm>
        </p:grpSpPr>
        <p:grpSp>
          <p:nvGrpSpPr>
            <p:cNvPr id="19" name="그룹 30"/>
            <p:cNvGrpSpPr/>
            <p:nvPr/>
          </p:nvGrpSpPr>
          <p:grpSpPr>
            <a:xfrm>
              <a:off x="21640" y="1844824"/>
              <a:ext cx="2970048" cy="4608512"/>
              <a:chOff x="21640" y="1844824"/>
              <a:chExt cx="2970048" cy="460851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21640" y="2348880"/>
                <a:ext cx="2966184" cy="410445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640" y="1844824"/>
                <a:ext cx="2970048" cy="5437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0" name="직사각형 19"/>
            <p:cNvSpPr/>
            <p:nvPr/>
          </p:nvSpPr>
          <p:spPr>
            <a:xfrm>
              <a:off x="953532" y="1916832"/>
              <a:ext cx="13003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bg1"/>
                  </a:solidFill>
                </a:rPr>
                <a:t>일반 회원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860032" y="1268760"/>
            <a:ext cx="2983855" cy="4608512"/>
            <a:chOff x="3316289" y="1844824"/>
            <a:chExt cx="2983855" cy="4608512"/>
          </a:xfrm>
        </p:grpSpPr>
        <p:grpSp>
          <p:nvGrpSpPr>
            <p:cNvPr id="24" name="그룹 29"/>
            <p:cNvGrpSpPr/>
            <p:nvPr/>
          </p:nvGrpSpPr>
          <p:grpSpPr>
            <a:xfrm>
              <a:off x="3316289" y="1844824"/>
              <a:ext cx="2983855" cy="4608512"/>
              <a:chOff x="3262001" y="1844824"/>
              <a:chExt cx="2983855" cy="4608512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3275856" y="2348880"/>
                <a:ext cx="2970000" cy="410445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262001" y="1844824"/>
                <a:ext cx="2970000" cy="5606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5" name="직사각형 24"/>
            <p:cNvSpPr/>
            <p:nvPr/>
          </p:nvSpPr>
          <p:spPr>
            <a:xfrm>
              <a:off x="4063709" y="1916832"/>
              <a:ext cx="155683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bg1"/>
                  </a:solidFill>
                </a:rPr>
                <a:t>공인 중개사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59632" y="1801161"/>
            <a:ext cx="2448272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회원가입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ko-KR" altLang="en-US" b="1" dirty="0" smtClean="0"/>
              <a:t> 로그인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회원정보 관리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매물 상세 보기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문의 사항 등록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매물 </a:t>
            </a:r>
            <a:r>
              <a:rPr lang="ko-KR" altLang="en-US" b="1" dirty="0" err="1" smtClean="0"/>
              <a:t>찜한</a:t>
            </a:r>
            <a:r>
              <a:rPr lang="ko-KR" altLang="en-US" b="1" dirty="0" smtClean="0"/>
              <a:t> 내역 보기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최근 본 매물 보기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endParaRPr lang="en-US" altLang="ko-KR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220072" y="1772816"/>
            <a:ext cx="24482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회원가입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ko-KR" altLang="en-US" b="1" dirty="0" smtClean="0"/>
              <a:t> 로그인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회원정보 관리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매물 등록 및 수정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ko-KR" altLang="en-US" b="1" dirty="0" smtClean="0"/>
              <a:t>중개완료매물 기록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월별 실적 보기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ko-KR" altLang="en-US" b="1" dirty="0" smtClean="0"/>
              <a:t>나의 인기 매물 차트</a:t>
            </a:r>
            <a:endParaRPr lang="en-US" altLang="ko-KR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5855" y="188640"/>
            <a:ext cx="129614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963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/>
          </a:p>
        </p:txBody>
      </p:sp>
      <p:sp>
        <p:nvSpPr>
          <p:cNvPr id="11" name="직사각형 10"/>
          <p:cNvSpPr/>
          <p:nvPr/>
        </p:nvSpPr>
        <p:spPr>
          <a:xfrm>
            <a:off x="6012160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00392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836712"/>
            <a:ext cx="77048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협업 체계</a:t>
            </a:r>
            <a:endParaRPr lang="en-US" altLang="ko-KR" sz="2400" b="1" dirty="0" smtClean="0"/>
          </a:p>
          <a:p>
            <a:pPr lvl="1">
              <a:buFont typeface="Wingdings" pitchFamily="2" charset="2"/>
              <a:buChar char="Ø"/>
            </a:pP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매일 오후 한번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merge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및 테스트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Github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사이트에 있는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issue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관리 기능 활용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2348879"/>
            <a:ext cx="8388935" cy="3096345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3728" y="2348880"/>
            <a:ext cx="5544616" cy="3689219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39952" y="2348880"/>
            <a:ext cx="4814145" cy="3912667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5855" y="188640"/>
            <a:ext cx="129614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963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/>
          </a:p>
        </p:txBody>
      </p:sp>
      <p:sp>
        <p:nvSpPr>
          <p:cNvPr id="11" name="직사각형 10"/>
          <p:cNvSpPr/>
          <p:nvPr/>
        </p:nvSpPr>
        <p:spPr>
          <a:xfrm>
            <a:off x="6012160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00392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836712"/>
            <a:ext cx="7704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400" b="1" dirty="0" smtClean="0"/>
              <a:t>2.   </a:t>
            </a:r>
            <a:r>
              <a:rPr lang="ko-KR" altLang="en-US" sz="2400" b="1" dirty="0" smtClean="0"/>
              <a:t>개발 분담</a:t>
            </a:r>
            <a:endParaRPr lang="en-US" altLang="ko-KR" sz="2400" b="1" dirty="0" smtClean="0"/>
          </a:p>
          <a:p>
            <a:pPr lvl="1">
              <a:buFont typeface="Wingdings" pitchFamily="2" charset="2"/>
              <a:buChar char="Ø"/>
            </a:pP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539551" y="1628800"/>
            <a:ext cx="2538000" cy="4464056"/>
            <a:chOff x="453688" y="1844824"/>
            <a:chExt cx="2538000" cy="4464056"/>
          </a:xfrm>
        </p:grpSpPr>
        <p:grpSp>
          <p:nvGrpSpPr>
            <p:cNvPr id="31" name="그룹 30"/>
            <p:cNvGrpSpPr/>
            <p:nvPr/>
          </p:nvGrpSpPr>
          <p:grpSpPr>
            <a:xfrm>
              <a:off x="453688" y="1844824"/>
              <a:ext cx="2538000" cy="4464056"/>
              <a:chOff x="453688" y="1844824"/>
              <a:chExt cx="2538000" cy="4464056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67544" y="2348880"/>
                <a:ext cx="2520280" cy="396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123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3688" y="1844824"/>
                <a:ext cx="2538000" cy="5437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3" name="직사각형 32"/>
            <p:cNvSpPr/>
            <p:nvPr/>
          </p:nvSpPr>
          <p:spPr>
            <a:xfrm>
              <a:off x="1115616" y="1916832"/>
              <a:ext cx="13131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bg1"/>
                  </a:solidFill>
                </a:rPr>
                <a:t>민  희  정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402152" y="1628800"/>
            <a:ext cx="2538000" cy="4464056"/>
            <a:chOff x="3316289" y="1844824"/>
            <a:chExt cx="2538000" cy="4464056"/>
          </a:xfrm>
        </p:grpSpPr>
        <p:grpSp>
          <p:nvGrpSpPr>
            <p:cNvPr id="30" name="그룹 29"/>
            <p:cNvGrpSpPr/>
            <p:nvPr/>
          </p:nvGrpSpPr>
          <p:grpSpPr>
            <a:xfrm>
              <a:off x="3316289" y="1844824"/>
              <a:ext cx="2538000" cy="4464056"/>
              <a:chOff x="3262001" y="1844824"/>
              <a:chExt cx="2538000" cy="4464056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275856" y="2348880"/>
                <a:ext cx="2520280" cy="396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262001" y="1844824"/>
                <a:ext cx="2538000" cy="5437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4" name="직사각형 33"/>
            <p:cNvSpPr/>
            <p:nvPr/>
          </p:nvSpPr>
          <p:spPr>
            <a:xfrm>
              <a:off x="3995936" y="1916832"/>
              <a:ext cx="13131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bg1"/>
                  </a:solidFill>
                </a:rPr>
                <a:t>박  태  서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210464" y="1628800"/>
            <a:ext cx="2538000" cy="4464056"/>
            <a:chOff x="6124601" y="1844824"/>
            <a:chExt cx="2538000" cy="4464056"/>
          </a:xfrm>
        </p:grpSpPr>
        <p:grpSp>
          <p:nvGrpSpPr>
            <p:cNvPr id="29" name="그룹 28"/>
            <p:cNvGrpSpPr/>
            <p:nvPr/>
          </p:nvGrpSpPr>
          <p:grpSpPr>
            <a:xfrm>
              <a:off x="6124601" y="1844824"/>
              <a:ext cx="2538000" cy="4464056"/>
              <a:chOff x="6070313" y="1844824"/>
              <a:chExt cx="2538000" cy="4464056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084168" y="2348880"/>
                <a:ext cx="2520000" cy="396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8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70313" y="1844824"/>
                <a:ext cx="2538000" cy="5437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5" name="직사각형 34"/>
            <p:cNvSpPr/>
            <p:nvPr/>
          </p:nvSpPr>
          <p:spPr>
            <a:xfrm>
              <a:off x="6759950" y="1916832"/>
              <a:ext cx="13131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bg1"/>
                  </a:solidFill>
                </a:rPr>
                <a:t>함  효  정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11560" y="2266994"/>
            <a:ext cx="24482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관리자 페이지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중개중인매물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중개완료매물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매물 등록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삭제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수정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통계 차트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매물 </a:t>
            </a:r>
            <a:r>
              <a:rPr lang="en-US" altLang="ko-KR" sz="1400" b="1" dirty="0" smtClean="0"/>
              <a:t>Overview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신매물</a:t>
            </a:r>
            <a:r>
              <a:rPr lang="ko-KR" altLang="en-US" sz="1400" dirty="0" smtClean="0"/>
              <a:t> 리스트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핫매물</a:t>
            </a:r>
            <a:r>
              <a:rPr lang="ko-KR" altLang="en-US" sz="1400" dirty="0" smtClean="0"/>
              <a:t> 리스트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매물 검색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매물 필터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API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네이버</a:t>
            </a:r>
            <a:r>
              <a:rPr lang="ko-KR" altLang="en-US" sz="1400" dirty="0" smtClean="0"/>
              <a:t> 로그인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네이버</a:t>
            </a:r>
            <a:r>
              <a:rPr lang="ko-KR" altLang="en-US" sz="1400" dirty="0" smtClean="0"/>
              <a:t> 공유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sz="1400" dirty="0" smtClean="0"/>
              <a:t> 기상청 날씨 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구글</a:t>
            </a:r>
            <a:r>
              <a:rPr lang="ko-KR" altLang="en-US" sz="1400" dirty="0" smtClean="0"/>
              <a:t> 차트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endParaRPr lang="en-US" altLang="ko-KR" sz="14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3419872" y="2276872"/>
            <a:ext cx="26642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회원 정보 페이지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회원정보 수정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조회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마이 페이지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찜리스트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최근 본 방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관심 목록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1400" b="1" dirty="0" smtClean="0"/>
              <a:t> 매물 상세 페이지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에이전트 메일 보내기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1400" b="1" dirty="0" smtClean="0"/>
              <a:t> 디자인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sz="1400" dirty="0" smtClean="0"/>
              <a:t> 전체 통일된 디자인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API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다음 지도</a:t>
            </a:r>
            <a:endParaRPr lang="en-US" altLang="ko-KR" sz="14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6214116" y="2276872"/>
            <a:ext cx="267836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회원 관리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회원가입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회원탈퇴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로그아웃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매물 상세 페이지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매물 </a:t>
            </a:r>
            <a:r>
              <a:rPr lang="en-US" altLang="ko-KR" sz="1400" dirty="0" smtClean="0"/>
              <a:t>&amp; </a:t>
            </a:r>
            <a:r>
              <a:rPr lang="ko-KR" altLang="en-US" sz="1400" dirty="0" smtClean="0"/>
              <a:t>에이전트 정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매물 문의사항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삭제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마이 페이지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나의 </a:t>
            </a:r>
            <a:r>
              <a:rPr lang="ko-KR" altLang="en-US" sz="1400" dirty="0" err="1" smtClean="0"/>
              <a:t>문의글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1400" b="1" dirty="0" smtClean="0"/>
              <a:t> </a:t>
            </a:r>
            <a:r>
              <a:rPr lang="en-US" altLang="ko-KR" sz="1400" b="1" dirty="0" err="1" smtClean="0"/>
              <a:t>DataBase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DB </a:t>
            </a:r>
            <a:r>
              <a:rPr lang="ko-KR" altLang="en-US" sz="1400" dirty="0" smtClean="0"/>
              <a:t>초기 구성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API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네이버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캡차</a:t>
            </a:r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188640"/>
            <a:ext cx="1944216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963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160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/>
          </a:p>
        </p:txBody>
      </p:sp>
      <p:sp>
        <p:nvSpPr>
          <p:cNvPr id="12" name="직사각형 11"/>
          <p:cNvSpPr/>
          <p:nvPr/>
        </p:nvSpPr>
        <p:spPr>
          <a:xfrm>
            <a:off x="8100392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1520" y="836712"/>
            <a:ext cx="770485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현황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64747039"/>
              </p:ext>
            </p:extLst>
          </p:nvPr>
        </p:nvGraphicFramePr>
        <p:xfrm>
          <a:off x="251512" y="1484789"/>
          <a:ext cx="8640967" cy="444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051"/>
                <a:gridCol w="621272"/>
                <a:gridCol w="621272"/>
                <a:gridCol w="621272"/>
                <a:gridCol w="621272"/>
                <a:gridCol w="621272"/>
                <a:gridCol w="621272"/>
                <a:gridCol w="310636"/>
                <a:gridCol w="310636"/>
                <a:gridCol w="640233"/>
                <a:gridCol w="621272"/>
                <a:gridCol w="621272"/>
                <a:gridCol w="640235"/>
              </a:tblGrid>
              <a:tr h="349486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1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20362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07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08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09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10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11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12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13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14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15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16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17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6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기획 및 설계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+mj-lt"/>
                          <a:ea typeface="나눔바른고딕" pitchFamily="50" charset="-127"/>
                        </a:rPr>
                        <a:t>DB </a:t>
                      </a:r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구성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17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로그인</a:t>
                      </a:r>
                      <a:r>
                        <a:rPr lang="en-US" altLang="ko-KR" sz="1050" dirty="0" smtClean="0">
                          <a:latin typeface="+mj-lt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로그아웃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kern="1200" dirty="0">
                        <a:solidFill>
                          <a:schemeClr val="dk1"/>
                        </a:solidFill>
                        <a:latin typeface="나눔바른고딕" pitchFamily="50" charset="-127"/>
                        <a:ea typeface="나눔바른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회원가입</a:t>
                      </a:r>
                      <a:r>
                        <a:rPr lang="en-US" altLang="ko-KR" sz="1050" dirty="0" smtClean="0">
                          <a:latin typeface="+mj-lt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수정</a:t>
                      </a:r>
                      <a:r>
                        <a:rPr lang="en-US" altLang="ko-KR" sz="1050" dirty="0" smtClean="0">
                          <a:latin typeface="+mj-lt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탈퇴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매물 상세 페이지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매물 </a:t>
                      </a:r>
                      <a:r>
                        <a:rPr lang="en-US" altLang="ko-KR" sz="1050" dirty="0" smtClean="0">
                          <a:latin typeface="+mj-lt"/>
                          <a:ea typeface="나눔바른고딕" pitchFamily="50" charset="-127"/>
                        </a:rPr>
                        <a:t>overview/</a:t>
                      </a:r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검색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err="1" smtClean="0">
                          <a:latin typeface="+mj-lt"/>
                          <a:ea typeface="나눔바른고딕" pitchFamily="50" charset="-127"/>
                        </a:rPr>
                        <a:t>찜리스트</a:t>
                      </a:r>
                      <a:r>
                        <a:rPr lang="en-US" altLang="ko-KR" sz="1050" dirty="0" smtClean="0">
                          <a:latin typeface="+mj-lt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최근 본 방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관리자 페이지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문의사항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전체 디자인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latin typeface="+mj-lt"/>
                          <a:ea typeface="나눔바른고딕" pitchFamily="50" charset="-127"/>
                        </a:rPr>
                        <a:t>API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이등변 삼각형 14"/>
          <p:cNvSpPr/>
          <p:nvPr/>
        </p:nvSpPr>
        <p:spPr>
          <a:xfrm flipV="1">
            <a:off x="3767212" y="1628800"/>
            <a:ext cx="288032" cy="21602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flipV="1">
            <a:off x="5918944" y="1628800"/>
            <a:ext cx="288032" cy="21602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 flipV="1">
            <a:off x="8100392" y="1628800"/>
            <a:ext cx="288032" cy="21602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3911228" y="1844824"/>
            <a:ext cx="12700" cy="417646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054576" y="1844824"/>
            <a:ext cx="12700" cy="4104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244408" y="1772816"/>
            <a:ext cx="0" cy="417646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63888" y="1340768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1</a:t>
            </a:r>
            <a:r>
              <a:rPr lang="ko-KR" altLang="en-US" sz="1100" b="1" dirty="0" smtClean="0"/>
              <a:t>차 발표</a:t>
            </a:r>
            <a:endParaRPr lang="ko-KR" altLang="en-US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796136" y="1340768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2</a:t>
            </a:r>
            <a:r>
              <a:rPr lang="ko-KR" altLang="en-US" sz="1100" b="1" dirty="0" smtClean="0"/>
              <a:t>차 발표</a:t>
            </a:r>
            <a:endParaRPr lang="ko-KR" altLang="en-US" sz="1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928372" y="1340768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3</a:t>
            </a:r>
            <a:r>
              <a:rPr lang="ko-KR" altLang="en-US" sz="1100" b="1" dirty="0" smtClean="0"/>
              <a:t>차 발표</a:t>
            </a:r>
            <a:endParaRPr lang="ko-KR" altLang="en-US" sz="11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95936" y="544522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OAuth</a:t>
            </a:r>
            <a:r>
              <a:rPr lang="en-US" altLang="ko-KR" sz="900" dirty="0" smtClean="0"/>
              <a:t> (</a:t>
            </a:r>
            <a:r>
              <a:rPr lang="en-US" altLang="ko-KR" sz="900" dirty="0" err="1" smtClean="0"/>
              <a:t>Naver</a:t>
            </a:r>
            <a:r>
              <a:rPr lang="en-US" altLang="ko-KR" sz="900" dirty="0" smtClean="0"/>
              <a:t>)</a:t>
            </a:r>
          </a:p>
          <a:p>
            <a:r>
              <a:rPr lang="ko-KR" altLang="en-US" sz="900" dirty="0" err="1" smtClean="0"/>
              <a:t>네이버</a:t>
            </a:r>
            <a:r>
              <a:rPr lang="ko-KR" altLang="en-US" sz="900" dirty="0" smtClean="0"/>
              <a:t> 공유</a:t>
            </a:r>
            <a:endParaRPr lang="en-US" altLang="ko-KR" sz="900" dirty="0" smtClean="0"/>
          </a:p>
          <a:p>
            <a:r>
              <a:rPr lang="en-US" altLang="ko-KR" sz="900" dirty="0" err="1" smtClean="0"/>
              <a:t>Daum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지도 </a:t>
            </a:r>
            <a:r>
              <a:rPr lang="en-US" altLang="ko-KR" sz="900" dirty="0" smtClean="0"/>
              <a:t>API</a:t>
            </a:r>
          </a:p>
          <a:p>
            <a:r>
              <a:rPr lang="ko-KR" altLang="en-US" sz="900" dirty="0" smtClean="0"/>
              <a:t>기상청 날씨</a:t>
            </a:r>
            <a:endParaRPr lang="en-US" altLang="ko-KR" sz="9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5122664" y="1844824"/>
            <a:ext cx="648072" cy="410445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228184" y="55892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캡챠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네이버</a:t>
            </a:r>
            <a:r>
              <a:rPr lang="en-US" altLang="ko-KR" sz="900" dirty="0" smtClean="0"/>
              <a:t>)</a:t>
            </a:r>
          </a:p>
          <a:p>
            <a:r>
              <a:rPr lang="ko-KR" altLang="en-US" sz="900" dirty="0" err="1" smtClean="0"/>
              <a:t>구글</a:t>
            </a:r>
            <a:r>
              <a:rPr lang="ko-KR" altLang="en-US" sz="900" dirty="0" smtClean="0"/>
              <a:t> 차트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4957440" y="158219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srgbClr val="00B050"/>
                </a:solidFill>
              </a:rPr>
              <a:t>Spring </a:t>
            </a:r>
            <a:r>
              <a:rPr lang="ko-KR" altLang="en-US" sz="1100" b="1" i="1" dirty="0" smtClean="0">
                <a:solidFill>
                  <a:srgbClr val="00B050"/>
                </a:solidFill>
              </a:rPr>
              <a:t>전환</a:t>
            </a:r>
            <a:endParaRPr lang="ko-KR" altLang="en-US" sz="1100" b="1" i="1" dirty="0">
              <a:solidFill>
                <a:srgbClr val="00B050"/>
              </a:solidFill>
            </a:endParaRPr>
          </a:p>
        </p:txBody>
      </p:sp>
      <p:sp>
        <p:nvSpPr>
          <p:cNvPr id="37" name="사각형 설명선 36"/>
          <p:cNvSpPr/>
          <p:nvPr/>
        </p:nvSpPr>
        <p:spPr>
          <a:xfrm>
            <a:off x="3995936" y="5373216"/>
            <a:ext cx="936104" cy="720080"/>
          </a:xfrm>
          <a:prstGeom prst="wedgeRectCallout">
            <a:avLst>
              <a:gd name="adj1" fmla="val -61781"/>
              <a:gd name="adj2" fmla="val 1311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 설명선 37"/>
          <p:cNvSpPr/>
          <p:nvPr/>
        </p:nvSpPr>
        <p:spPr>
          <a:xfrm>
            <a:off x="6156176" y="5517232"/>
            <a:ext cx="936104" cy="504056"/>
          </a:xfrm>
          <a:prstGeom prst="wedgeRectCallout">
            <a:avLst>
              <a:gd name="adj1" fmla="val -61781"/>
              <a:gd name="adj2" fmla="val 1311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188640"/>
            <a:ext cx="1944216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963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160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/>
          </a:p>
        </p:txBody>
      </p:sp>
      <p:sp>
        <p:nvSpPr>
          <p:cNvPr id="12" name="직사각형 11"/>
          <p:cNvSpPr/>
          <p:nvPr/>
        </p:nvSpPr>
        <p:spPr>
          <a:xfrm>
            <a:off x="8100392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1520" y="83671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400" b="1" dirty="0" smtClean="0"/>
              <a:t>2.   </a:t>
            </a:r>
            <a:r>
              <a:rPr lang="ko-KR" altLang="en-US" sz="2400" b="1" dirty="0" smtClean="0"/>
              <a:t>향후 진행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39550" y="1628800"/>
            <a:ext cx="7776865" cy="4464056"/>
            <a:chOff x="453687" y="1844824"/>
            <a:chExt cx="7776865" cy="4464056"/>
          </a:xfrm>
        </p:grpSpPr>
        <p:grpSp>
          <p:nvGrpSpPr>
            <p:cNvPr id="14" name="그룹 30"/>
            <p:cNvGrpSpPr/>
            <p:nvPr/>
          </p:nvGrpSpPr>
          <p:grpSpPr>
            <a:xfrm>
              <a:off x="453687" y="1844824"/>
              <a:ext cx="7776865" cy="4464056"/>
              <a:chOff x="453687" y="1844824"/>
              <a:chExt cx="7776865" cy="4464056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467543" y="2348880"/>
                <a:ext cx="7763009" cy="396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3687" y="1844824"/>
                <a:ext cx="7776865" cy="5437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5" name="직사각형 14"/>
            <p:cNvSpPr/>
            <p:nvPr/>
          </p:nvSpPr>
          <p:spPr>
            <a:xfrm>
              <a:off x="1115616" y="1916832"/>
              <a:ext cx="13003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bg1"/>
                  </a:solidFill>
                </a:rPr>
                <a:t>추가 기능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83568" y="2204864"/>
            <a:ext cx="57606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Daum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지도 비동기 처리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관리자 매물 페이지 </a:t>
            </a:r>
            <a:r>
              <a:rPr lang="ko-KR" altLang="en-US" sz="1600" b="1" dirty="0" err="1" smtClean="0"/>
              <a:t>비동기</a:t>
            </a:r>
            <a:r>
              <a:rPr lang="ko-KR" altLang="en-US" sz="1600" b="1" dirty="0" smtClean="0"/>
              <a:t> 처리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b="1" dirty="0" smtClean="0"/>
              <a:t> </a:t>
            </a:r>
            <a:r>
              <a:rPr lang="ko-KR" altLang="en-US" sz="1600" b="1" dirty="0" err="1" smtClean="0"/>
              <a:t>마이페이지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모바일</a:t>
            </a:r>
            <a:r>
              <a:rPr lang="ko-KR" altLang="en-US" sz="1600" b="1" dirty="0" smtClean="0"/>
              <a:t> 회원 인증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매물 상세 페이지 </a:t>
            </a:r>
            <a:r>
              <a:rPr lang="en-US" altLang="ko-KR" sz="1600" b="1" dirty="0" smtClean="0"/>
              <a:t>– </a:t>
            </a:r>
            <a:r>
              <a:rPr lang="ko-KR" altLang="en-US" sz="1600" b="1" dirty="0" smtClean="0"/>
              <a:t>에이전트에게 메일 보내기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b="1" dirty="0" smtClean="0"/>
              <a:t> </a:t>
            </a:r>
            <a:r>
              <a:rPr lang="ko-KR" altLang="en-US" sz="1600" b="1" dirty="0" err="1" smtClean="0"/>
              <a:t>반응형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웹페이지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검색 자동 완성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아이디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비밀번호 찾기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회원 별 연락한 부동산 리스트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관리자 페이지 차트 년도 별로 데이터 뽑아오는 기능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국제화 </a:t>
            </a:r>
            <a:r>
              <a:rPr lang="en-US" altLang="ko-KR" sz="1600" b="1" dirty="0" smtClean="0"/>
              <a:t>(Spring i18n</a:t>
            </a:r>
            <a:r>
              <a:rPr lang="en-US" altLang="ko-KR" sz="1600" b="1" dirty="0" smtClean="0"/>
              <a:t>)</a:t>
            </a:r>
            <a:endParaRPr lang="en-US" altLang="ko-KR" sz="160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477</Words>
  <Application>Microsoft Office PowerPoint</Application>
  <PresentationFormat>화면 슬라이드 쇼(4:3)</PresentationFormat>
  <Paragraphs>184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acorn</dc:creator>
  <cp:lastModifiedBy>acorn</cp:lastModifiedBy>
  <cp:revision>45</cp:revision>
  <dcterms:created xsi:type="dcterms:W3CDTF">2019-02-27T09:54:02Z</dcterms:created>
  <dcterms:modified xsi:type="dcterms:W3CDTF">2019-03-26T03:44:39Z</dcterms:modified>
</cp:coreProperties>
</file>