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0" r:id="rId6"/>
    <p:sldId id="268" r:id="rId7"/>
    <p:sldId id="269" r:id="rId8"/>
    <p:sldId id="276" r:id="rId9"/>
    <p:sldId id="273" r:id="rId10"/>
    <p:sldId id="274" r:id="rId11"/>
    <p:sldId id="275" r:id="rId12"/>
    <p:sldId id="264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3060" autoAdjust="0"/>
  </p:normalViewPr>
  <p:slideViewPr>
    <p:cSldViewPr>
      <p:cViewPr>
        <p:scale>
          <a:sx n="100" d="100"/>
          <a:sy n="100" d="100"/>
        </p:scale>
        <p:origin x="-510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7663-7B7A-480C-B9C4-87C7C8CFBEE8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773A-DA79-42DE-B985-7C1CC7DAF1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https://youtu.be/qPq952NUzd8" TargetMode="External"/><Relationship Id="rId12" Type="http://schemas.openxmlformats.org/officeDocument/2006/relationships/hyperlink" Target="https://youtu.be/36C4Imervy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zAKOZgoxSo" TargetMode="External"/><Relationship Id="rId11" Type="http://schemas.openxmlformats.org/officeDocument/2006/relationships/hyperlink" Target="https://youtu.be/fwmCOd61gZk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hyperlink" Target="https://youtu.be/b08xmOZQed8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wmCOd61gZk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youtu.be/jJpUgHfOPm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youtu.be/Re5HlTJrN0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abang.0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40420" y="1708944"/>
            <a:ext cx="8352928" cy="724272"/>
            <a:chOff x="251520" y="980728"/>
            <a:chExt cx="8352928" cy="724272"/>
          </a:xfrm>
        </p:grpSpPr>
        <p:grpSp>
          <p:nvGrpSpPr>
            <p:cNvPr id="84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40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42" name="직사각형 41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1" name="직사각형 40"/>
                <p:cNvSpPr/>
                <p:nvPr/>
              </p:nvSpPr>
              <p:spPr>
                <a:xfrm>
                  <a:off x="509889" y="1881110"/>
                  <a:ext cx="2806118" cy="439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로그인 로그아웃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2195736" y="2257126"/>
                <a:ext cx="624780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6"/>
                  </a:rPr>
                  <a:t>https://youtu.be/PzAKOZgoxSo</a:t>
                </a:r>
                <a:r>
                  <a:rPr lang="en-US" altLang="ko-KR" sz="1200" dirty="0" smtClean="0"/>
                  <a:t> (+</a:t>
                </a:r>
                <a:r>
                  <a:rPr lang="ko-KR" altLang="en-US" sz="1200" dirty="0" smtClean="0"/>
                  <a:t>코드 시연 </a:t>
                </a:r>
                <a:r>
                  <a:rPr lang="en-US" altLang="ko-KR" sz="1200" dirty="0" smtClean="0"/>
                  <a:t>: </a:t>
                </a:r>
                <a:r>
                  <a:rPr lang="en-US" altLang="ko-KR" sz="1200" dirty="0">
                    <a:hlinkClick r:id="rId7"/>
                  </a:rPr>
                  <a:t>https://</a:t>
                </a:r>
                <a:r>
                  <a:rPr lang="en-US" altLang="ko-KR" sz="1200" dirty="0" smtClean="0">
                    <a:hlinkClick r:id="rId7"/>
                  </a:rPr>
                  <a:t>youtu.be/qPq952NUzd8</a:t>
                </a:r>
                <a:r>
                  <a:rPr lang="en-US" altLang="ko-KR" sz="1200" dirty="0" smtClean="0"/>
                  <a:t>)</a:t>
                </a:r>
                <a:r>
                  <a:rPr lang="en-US" altLang="ko-KR" sz="1200" b="1" dirty="0" smtClean="0"/>
                  <a:t>  </a:t>
                </a:r>
                <a:endParaRPr lang="ko-KR" altLang="en-US" sz="1200" b="1" dirty="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755576" y="1340768"/>
              <a:ext cx="7848872" cy="3642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직사각형 8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267744" y="1340768"/>
              <a:ext cx="3528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OAuth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NAVER SNS </a:t>
              </a:r>
              <a:r>
                <a:rPr lang="ko-KR" altLang="en-US" sz="1400" dirty="0" smtClean="0"/>
                <a:t>로그인 </a:t>
              </a:r>
              <a:r>
                <a:rPr lang="en-US" altLang="ko-KR" sz="1400" dirty="0" smtClean="0"/>
                <a:t>API</a:t>
              </a:r>
              <a:endParaRPr lang="ko-KR" altLang="en-US" sz="14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57436" y="2429024"/>
            <a:ext cx="8352928" cy="936105"/>
            <a:chOff x="251520" y="980729"/>
            <a:chExt cx="8352928" cy="936104"/>
          </a:xfrm>
        </p:grpSpPr>
        <p:grpSp>
          <p:nvGrpSpPr>
            <p:cNvPr id="114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19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2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22" name="직사각형 121"/>
                <p:cNvSpPr/>
                <p:nvPr/>
              </p:nvSpPr>
              <p:spPr>
                <a:xfrm>
                  <a:off x="509889" y="1881109"/>
                  <a:ext cx="2615296" cy="439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회원가입 및 탈퇴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0" name="직사각형 119"/>
              <p:cNvSpPr/>
              <p:nvPr/>
            </p:nvSpPr>
            <p:spPr>
              <a:xfrm>
                <a:off x="2178720" y="2264173"/>
                <a:ext cx="41595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9"/>
                  </a:rPr>
                  <a:t>https://youtu.be/b08xmOZQed8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직사각형 116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339752" y="1328068"/>
              <a:ext cx="475252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en-US" altLang="ko-KR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캡차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회원탈퇴 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시간 이내 재가입 제한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560" y="4390132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6" name="그룹 124"/>
          <p:cNvGrpSpPr/>
          <p:nvPr/>
        </p:nvGrpSpPr>
        <p:grpSpPr>
          <a:xfrm>
            <a:off x="374328" y="4809481"/>
            <a:ext cx="8833172" cy="1351260"/>
            <a:chOff x="238820" y="980728"/>
            <a:chExt cx="8833172" cy="1351260"/>
          </a:xfrm>
        </p:grpSpPr>
        <p:sp>
          <p:nvSpPr>
            <p:cNvPr id="149" name="직사각형 148"/>
            <p:cNvSpPr/>
            <p:nvPr/>
          </p:nvSpPr>
          <p:spPr>
            <a:xfrm>
              <a:off x="755576" y="1340768"/>
              <a:ext cx="7848872" cy="991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83"/>
            <p:cNvGrpSpPr/>
            <p:nvPr/>
          </p:nvGrpSpPr>
          <p:grpSpPr>
            <a:xfrm>
              <a:off x="238820" y="980728"/>
              <a:ext cx="8365628" cy="360040"/>
              <a:chOff x="310828" y="2204864"/>
              <a:chExt cx="8365628" cy="360040"/>
            </a:xfrm>
          </p:grpSpPr>
          <p:grpSp>
            <p:nvGrpSpPr>
              <p:cNvPr id="153" name="그룹 38"/>
              <p:cNvGrpSpPr/>
              <p:nvPr/>
            </p:nvGrpSpPr>
            <p:grpSpPr>
              <a:xfrm>
                <a:off x="310828" y="2204864"/>
                <a:ext cx="8365628" cy="360040"/>
                <a:chOff x="436860" y="1844824"/>
                <a:chExt cx="11084461" cy="514343"/>
              </a:xfrm>
            </p:grpSpPr>
            <p:grpSp>
              <p:nvGrpSpPr>
                <p:cNvPr id="155" name="그룹 30"/>
                <p:cNvGrpSpPr/>
                <p:nvPr/>
              </p:nvGrpSpPr>
              <p:grpSpPr>
                <a:xfrm>
                  <a:off x="436860" y="1844824"/>
                  <a:ext cx="11084461" cy="514343"/>
                  <a:chOff x="436860" y="1844824"/>
                  <a:chExt cx="11084461" cy="514343"/>
                </a:xfrm>
              </p:grpSpPr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5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36860" y="1844824"/>
                    <a:ext cx="2337301" cy="4981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56" name="직사각형 155"/>
                <p:cNvSpPr/>
                <p:nvPr/>
              </p:nvSpPr>
              <p:spPr>
                <a:xfrm>
                  <a:off x="509889" y="1881110"/>
                  <a:ext cx="2615297" cy="439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Overview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" name="직사각형 153"/>
              <p:cNvSpPr/>
              <p:nvPr/>
            </p:nvSpPr>
            <p:spPr>
              <a:xfrm>
                <a:off x="2204244" y="2276872"/>
                <a:ext cx="42484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11"/>
                  </a:rPr>
                  <a:t>https://youtu.be/fwmCOd61gZk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8487" y="1328068"/>
              <a:ext cx="13173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직사각형 150"/>
            <p:cNvSpPr/>
            <p:nvPr/>
          </p:nvSpPr>
          <p:spPr>
            <a:xfrm>
              <a:off x="755576" y="1354489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67744" y="1340767"/>
              <a:ext cx="68042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가장 최근 등록된 매물부터 과거 </a:t>
              </a:r>
              <a:r>
                <a:rPr lang="en-US" altLang="ko-KR" sz="1400" dirty="0" smtClean="0"/>
                <a:t>7</a:t>
              </a:r>
              <a:r>
                <a:rPr lang="ko-KR" altLang="en-US" sz="1400" dirty="0" smtClean="0"/>
                <a:t>일간 올라온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신매물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총 매물들의 평균 찜 숫자보다 많은 찜을 받은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핫매물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DAUM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지도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도서관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카페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편의점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신매물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핫매물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전체매물 좌표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매물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검색 및 </a:t>
              </a:r>
              <a:r>
                <a:rPr lang="ko-KR" altLang="en-US" sz="1400" b="1" u="sng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필터링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0" name="직선 연결선 139"/>
          <p:cNvCxnSpPr/>
          <p:nvPr/>
        </p:nvCxnSpPr>
        <p:spPr>
          <a:xfrm>
            <a:off x="2140620" y="2416324"/>
            <a:ext cx="6552728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4368" y="5517232"/>
            <a:ext cx="1368152" cy="7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2468" y="3589660"/>
            <a:ext cx="12663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4476" y="3149104"/>
            <a:ext cx="12961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7" name="직선 연결선 146"/>
          <p:cNvCxnSpPr/>
          <p:nvPr/>
        </p:nvCxnSpPr>
        <p:spPr>
          <a:xfrm>
            <a:off x="2140620" y="6122640"/>
            <a:ext cx="6607844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370136" y="3395093"/>
            <a:ext cx="8352928" cy="1398273"/>
            <a:chOff x="251520" y="980728"/>
            <a:chExt cx="8352928" cy="1398274"/>
          </a:xfrm>
        </p:grpSpPr>
        <p:grpSp>
          <p:nvGrpSpPr>
            <p:cNvPr id="126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31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33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8438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4" name="직사각형 133"/>
                <p:cNvSpPr/>
                <p:nvPr/>
              </p:nvSpPr>
              <p:spPr>
                <a:xfrm>
                  <a:off x="509889" y="1881110"/>
                  <a:ext cx="2088232" cy="439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마이페이지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직사각형 131"/>
              <p:cNvSpPr/>
              <p:nvPr/>
            </p:nvSpPr>
            <p:spPr>
              <a:xfrm>
                <a:off x="2149128" y="2276872"/>
                <a:ext cx="43204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12"/>
                  </a:rPr>
                  <a:t>https://youtu.be/36C4Imervy4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755576" y="1340767"/>
              <a:ext cx="7848872" cy="1038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67" y="1340768"/>
              <a:ext cx="13554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직사각형 12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339752" y="1340768"/>
              <a:ext cx="5747940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최근 열람 매물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리스트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 한 회원의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매물 찜 리스트 </a:t>
              </a:r>
              <a:r>
                <a:rPr lang="ko-KR" altLang="en-US" sz="1400" dirty="0" smtClean="0"/>
                <a:t>최대 </a:t>
              </a:r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개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인증번호 확인</a:t>
              </a:r>
              <a:r>
                <a:rPr lang="ko-KR" altLang="en-US" sz="1400" dirty="0" smtClean="0"/>
                <a:t> 후 회원 정보 수정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pic>
        <p:nvPicPr>
          <p:cNvPr id="208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9660" y="4115173"/>
            <a:ext cx="1512168" cy="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2" name="직선 연결선 141"/>
          <p:cNvCxnSpPr>
            <a:stCxn id="204" idx="3"/>
          </p:cNvCxnSpPr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2140620" y="4771381"/>
            <a:ext cx="6582816" cy="33908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51520" y="83671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(1/2)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9076" y="188640"/>
            <a:ext cx="864096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1520" y="83671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400" b="1" dirty="0" smtClean="0"/>
              <a:t>개발 내역에 따른 시연 동영상 </a:t>
            </a:r>
            <a:r>
              <a:rPr lang="en-US" altLang="ko-KR" sz="2400" b="1" dirty="0" smtClean="0"/>
              <a:t>(2/2)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40420" y="1708944"/>
            <a:ext cx="8352928" cy="1648047"/>
            <a:chOff x="251520" y="980728"/>
            <a:chExt cx="8352928" cy="1648048"/>
          </a:xfrm>
        </p:grpSpPr>
        <p:grpSp>
          <p:nvGrpSpPr>
            <p:cNvPr id="100" name="그룹 83"/>
            <p:cNvGrpSpPr/>
            <p:nvPr/>
          </p:nvGrpSpPr>
          <p:grpSpPr>
            <a:xfrm>
              <a:off x="251520" y="980728"/>
              <a:ext cx="8352928" cy="360040"/>
              <a:chOff x="323528" y="2204864"/>
              <a:chExt cx="8352928" cy="360040"/>
            </a:xfrm>
          </p:grpSpPr>
          <p:grpSp>
            <p:nvGrpSpPr>
              <p:cNvPr id="105" name="그룹 38"/>
              <p:cNvGrpSpPr/>
              <p:nvPr/>
            </p:nvGrpSpPr>
            <p:grpSpPr>
              <a:xfrm>
                <a:off x="323528" y="2204864"/>
                <a:ext cx="8352928" cy="360040"/>
                <a:chOff x="453688" y="1844824"/>
                <a:chExt cx="11067633" cy="514343"/>
              </a:xfrm>
            </p:grpSpPr>
            <p:grpSp>
              <p:nvGrpSpPr>
                <p:cNvPr id="107" name="그룹 30"/>
                <p:cNvGrpSpPr/>
                <p:nvPr/>
              </p:nvGrpSpPr>
              <p:grpSpPr>
                <a:xfrm>
                  <a:off x="453688" y="1844824"/>
                  <a:ext cx="11067633" cy="514343"/>
                  <a:chOff x="453688" y="1844824"/>
                  <a:chExt cx="11067633" cy="514343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161069" y="1844824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85266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08" name="직사각형 107"/>
                <p:cNvSpPr/>
                <p:nvPr/>
              </p:nvSpPr>
              <p:spPr>
                <a:xfrm>
                  <a:off x="509889" y="1881110"/>
                  <a:ext cx="2806118" cy="439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매물 상세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직사각형 105"/>
              <p:cNvSpPr/>
              <p:nvPr/>
            </p:nvSpPr>
            <p:spPr>
              <a:xfrm>
                <a:off x="2195736" y="2257126"/>
                <a:ext cx="372752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6"/>
                  </a:rPr>
                  <a:t>https://youtu.be/fwmCOd61gZk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755576" y="1340768"/>
              <a:ext cx="7848872" cy="1288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68153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직사각형 102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267744" y="1340768"/>
              <a:ext cx="559973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400" b="1" dirty="0" smtClean="0"/>
                <a:t> </a:t>
              </a:r>
              <a:r>
                <a:rPr lang="ko-KR" altLang="en-US" sz="1400" dirty="0" smtClean="0"/>
                <a:t>에이전트에게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메일 보내기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구현중</a:t>
              </a:r>
              <a:r>
                <a:rPr lang="en-US" altLang="ko-KR" sz="1400" dirty="0" smtClean="0"/>
                <a:t>)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해당 매물 관련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문의사항 조회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endParaRPr lang="en-US" altLang="ko-K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기상청 날씨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r>
                <a:rPr lang="en-US" altLang="ko-KR" sz="1400" b="1" dirty="0" smtClean="0"/>
                <a:t>  </a:t>
              </a:r>
              <a:r>
                <a:rPr lang="ko-KR" altLang="en-US" sz="1400" dirty="0" smtClean="0"/>
                <a:t>강수량</a:t>
              </a:r>
              <a:r>
                <a:rPr lang="en-US" altLang="ko-KR" sz="1400" dirty="0" smtClean="0"/>
                <a:t>/</a:t>
              </a:r>
              <a:r>
                <a:rPr lang="ko-KR" altLang="en-US" sz="1400" dirty="0" err="1" smtClean="0"/>
                <a:t>낮최고기온</a:t>
              </a:r>
              <a:r>
                <a:rPr lang="ko-KR" altLang="en-US" sz="1400" dirty="0" smtClean="0"/>
                <a:t> 기준으로 메시지 출력</a:t>
              </a:r>
              <a:endParaRPr lang="en-US" altLang="ko-KR" sz="1400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altLang="ko-KR" sz="1400" dirty="0" smtClean="0"/>
                <a:t>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NAVER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카페 공유 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176" y="2420889"/>
            <a:ext cx="14103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1" name="그룹 110"/>
          <p:cNvGrpSpPr/>
          <p:nvPr/>
        </p:nvGrpSpPr>
        <p:grpSpPr>
          <a:xfrm>
            <a:off x="357436" y="3390900"/>
            <a:ext cx="8352928" cy="936105"/>
            <a:chOff x="251520" y="980729"/>
            <a:chExt cx="8352928" cy="936104"/>
          </a:xfrm>
        </p:grpSpPr>
        <p:grpSp>
          <p:nvGrpSpPr>
            <p:cNvPr id="112" name="그룹 83"/>
            <p:cNvGrpSpPr/>
            <p:nvPr/>
          </p:nvGrpSpPr>
          <p:grpSpPr>
            <a:xfrm>
              <a:off x="251520" y="980729"/>
              <a:ext cx="8352928" cy="360041"/>
              <a:chOff x="323528" y="2204865"/>
              <a:chExt cx="8352928" cy="360041"/>
            </a:xfrm>
          </p:grpSpPr>
          <p:grpSp>
            <p:nvGrpSpPr>
              <p:cNvPr id="125" name="그룹 38"/>
              <p:cNvGrpSpPr/>
              <p:nvPr/>
            </p:nvGrpSpPr>
            <p:grpSpPr>
              <a:xfrm>
                <a:off x="323528" y="2204865"/>
                <a:ext cx="8352928" cy="360041"/>
                <a:chOff x="453688" y="1844823"/>
                <a:chExt cx="11067633" cy="514344"/>
              </a:xfrm>
            </p:grpSpPr>
            <p:grpSp>
              <p:nvGrpSpPr>
                <p:cNvPr id="131" name="그룹 30"/>
                <p:cNvGrpSpPr/>
                <p:nvPr/>
              </p:nvGrpSpPr>
              <p:grpSpPr>
                <a:xfrm>
                  <a:off x="453688" y="1844823"/>
                  <a:ext cx="11067633" cy="514344"/>
                  <a:chOff x="453688" y="1844823"/>
                  <a:chExt cx="11067633" cy="514344"/>
                </a:xfrm>
              </p:grpSpPr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1161069" y="1844823"/>
                    <a:ext cx="10360252" cy="51434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3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3688" y="1844824"/>
                    <a:ext cx="2362720" cy="514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3" name="직사각형 132"/>
                <p:cNvSpPr/>
                <p:nvPr/>
              </p:nvSpPr>
              <p:spPr>
                <a:xfrm>
                  <a:off x="509889" y="1881109"/>
                  <a:ext cx="2615296" cy="439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관리자 페이지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6" name="직사각형 125"/>
              <p:cNvSpPr/>
              <p:nvPr/>
            </p:nvSpPr>
            <p:spPr>
              <a:xfrm>
                <a:off x="2178719" y="2264173"/>
                <a:ext cx="647638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/>
                  <a:t>URL : </a:t>
                </a:r>
                <a:r>
                  <a:rPr lang="en-US" altLang="ko-KR" sz="1200" dirty="0" smtClean="0">
                    <a:hlinkClick r:id="rId9"/>
                  </a:rPr>
                  <a:t>https://youtu.be/Re5HlTJrN0g</a:t>
                </a:r>
                <a:r>
                  <a:rPr lang="en-US" altLang="ko-KR" sz="1200" dirty="0" smtClean="0"/>
                  <a:t> (+</a:t>
                </a:r>
                <a:r>
                  <a:rPr lang="ko-KR" altLang="en-US" sz="1200" dirty="0" smtClean="0"/>
                  <a:t>코드 시연 </a:t>
                </a:r>
                <a:r>
                  <a:rPr lang="en-US" altLang="ko-KR" sz="1200" dirty="0" smtClean="0"/>
                  <a:t>: </a:t>
                </a:r>
                <a:r>
                  <a:rPr lang="en-US" altLang="ko-KR" sz="1200" dirty="0" smtClean="0">
                    <a:hlinkClick r:id="rId10"/>
                  </a:rPr>
                  <a:t>https</a:t>
                </a:r>
                <a:r>
                  <a:rPr lang="en-US" altLang="ko-KR" sz="1200" dirty="0">
                    <a:hlinkClick r:id="rId10"/>
                  </a:rPr>
                  <a:t>://youtu.be/jJpUgHfOPm8</a:t>
                </a:r>
                <a:r>
                  <a:rPr lang="en-US" altLang="ko-KR" sz="1200" dirty="0" smtClean="0"/>
                  <a:t>) 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b="1" dirty="0" smtClean="0"/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755576" y="1340767"/>
              <a:ext cx="7848872" cy="576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567" y="1340768"/>
              <a:ext cx="13511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직사각형 118"/>
            <p:cNvSpPr/>
            <p:nvPr/>
          </p:nvSpPr>
          <p:spPr>
            <a:xfrm>
              <a:off x="755576" y="1367190"/>
              <a:ext cx="15760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핵심기능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39752" y="1328068"/>
              <a:ext cx="5654724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1400" b="1" dirty="0" smtClean="0"/>
                <a:t> 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로그인한 중개인이 등록한 매물 조회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수정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삭제</a:t>
              </a:r>
              <a:r>
                <a:rPr lang="en-US" altLang="ko-KR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1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등록</a:t>
              </a:r>
              <a:endParaRPr lang="en-US" altLang="ko-KR" sz="1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buFont typeface="Wingdings" pitchFamily="2" charset="2"/>
                <a:buChar char="ü"/>
              </a:pP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Google Chart API</a:t>
              </a:r>
              <a:r>
                <a:rPr lang="ko-KR" altLang="en-US" sz="1400" dirty="0" smtClean="0"/>
                <a:t>를 활용한 실적 차트</a:t>
              </a:r>
              <a:endPara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41" name="직선 연결선 140"/>
          <p:cNvCxnSpPr/>
          <p:nvPr/>
        </p:nvCxnSpPr>
        <p:spPr>
          <a:xfrm flipV="1">
            <a:off x="2140620" y="3352428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876" y="4123680"/>
            <a:ext cx="1410364" cy="31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직선 연결선 144"/>
          <p:cNvCxnSpPr/>
          <p:nvPr/>
        </p:nvCxnSpPr>
        <p:spPr>
          <a:xfrm flipV="1">
            <a:off x="2170336" y="4267697"/>
            <a:ext cx="6565428" cy="1270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bang.0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90" y="260649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10" y="260649"/>
            <a:ext cx="1533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91880" y="260649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sz="2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  <a:endParaRPr lang="ko-KR" altLang="en-US" sz="2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sabangER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" y="711319"/>
            <a:ext cx="9143999" cy="614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abang.00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733256"/>
            <a:ext cx="4171278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915816" y="551723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사방</a:t>
            </a:r>
            <a:endParaRPr lang="ko-KR" altLang="en-US" sz="4000" b="1" spc="3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908721"/>
            <a:ext cx="68407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주제 및 목적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8640"/>
            <a:ext cx="1296144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학생 </a:t>
            </a:r>
            <a:r>
              <a:rPr lang="ko-KR" altLang="en-US" sz="2400" b="1" dirty="0" err="1" smtClean="0"/>
              <a:t>타겟</a:t>
            </a:r>
            <a:r>
              <a:rPr lang="ko-KR" altLang="en-US" sz="2400" b="1" dirty="0" smtClean="0"/>
              <a:t> 부동산 중개 </a:t>
            </a:r>
            <a:r>
              <a:rPr lang="ko-KR" altLang="en-US" sz="2400" b="1" dirty="0" err="1" smtClean="0"/>
              <a:t>웹프로젝트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ko-KR" altLang="en-US" sz="2400" b="1" dirty="0" smtClean="0"/>
              <a:t> 슬로건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공부하는 것도 힘든데 방 </a:t>
            </a:r>
            <a:r>
              <a:rPr lang="ko-KR" altLang="en-US" sz="2400" b="1" dirty="0" err="1" smtClean="0"/>
              <a:t>찾는건</a:t>
            </a:r>
            <a:r>
              <a:rPr lang="ko-KR" altLang="en-US" sz="2400" b="1" dirty="0" smtClean="0"/>
              <a:t> 더 힘들어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특정 지역 대학생들을 위한 부동산 중개</a:t>
            </a: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</a:pPr>
            <a:endParaRPr lang="en-US" altLang="ko-KR" sz="2400" b="1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로고 </a:t>
            </a:r>
            <a:endParaRPr lang="ko-KR" altLang="en-US" sz="24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573017"/>
            <a:ext cx="32105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88640"/>
            <a:ext cx="1296144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79512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70" y="1340769"/>
            <a:ext cx="7632849" cy="720080"/>
            <a:chOff x="453688" y="1844824"/>
            <a:chExt cx="7632849" cy="720080"/>
          </a:xfrm>
        </p:grpSpPr>
        <p:grpSp>
          <p:nvGrpSpPr>
            <p:cNvPr id="1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597704" y="1988840"/>
              <a:ext cx="5760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OS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3570" y="2348881"/>
            <a:ext cx="7632849" cy="720080"/>
            <a:chOff x="453688" y="1844824"/>
            <a:chExt cx="7632849" cy="720080"/>
          </a:xfrm>
        </p:grpSpPr>
        <p:grpSp>
          <p:nvGrpSpPr>
            <p:cNvPr id="2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" name="직사각형 21"/>
            <p:cNvSpPr/>
            <p:nvPr/>
          </p:nvSpPr>
          <p:spPr>
            <a:xfrm>
              <a:off x="512996" y="1988840"/>
              <a:ext cx="8640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WAS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70" y="3284985"/>
            <a:ext cx="7632849" cy="720080"/>
            <a:chOff x="453688" y="1844824"/>
            <a:chExt cx="7632849" cy="720080"/>
          </a:xfrm>
        </p:grpSpPr>
        <p:grpSp>
          <p:nvGrpSpPr>
            <p:cNvPr id="26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" name="직사각형 26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Tool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70" y="4221088"/>
            <a:ext cx="7632849" cy="720080"/>
            <a:chOff x="453688" y="1844824"/>
            <a:chExt cx="7632849" cy="720080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직사각형 31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smtClean="0">
                  <a:solidFill>
                    <a:schemeClr val="bg1"/>
                  </a:solidFill>
                </a:rPr>
                <a:t>언어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763688" y="1484784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Window 7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2492896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Apache Tomcat v8.5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63688" y="342900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Spring Tool Suite 3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1772196" y="4365104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HTML, CSS, JavaScript, jQuery, JSP, Java, Spring </a:t>
            </a:r>
            <a:endParaRPr lang="ko-KR" altLang="en-US" sz="2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83570" y="5157193"/>
            <a:ext cx="7632849" cy="720080"/>
            <a:chOff x="453688" y="1844824"/>
            <a:chExt cx="7632849" cy="720080"/>
          </a:xfrm>
        </p:grpSpPr>
        <p:grpSp>
          <p:nvGrpSpPr>
            <p:cNvPr id="40" name="그룹 30"/>
            <p:cNvGrpSpPr/>
            <p:nvPr/>
          </p:nvGrpSpPr>
          <p:grpSpPr>
            <a:xfrm>
              <a:off x="453688" y="1844824"/>
              <a:ext cx="7632849" cy="720080"/>
              <a:chOff x="453688" y="1844824"/>
              <a:chExt cx="7632849" cy="72008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161069" y="1844824"/>
                <a:ext cx="6925468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864096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525696" y="1988840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 DB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772196" y="5301208"/>
            <a:ext cx="640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Oracle 11g</a:t>
            </a:r>
            <a:endParaRPr lang="ko-KR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88640"/>
            <a:ext cx="1512168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71600" y="1268761"/>
            <a:ext cx="2970048" cy="4608512"/>
            <a:chOff x="21640" y="1844824"/>
            <a:chExt cx="2970048" cy="4608512"/>
          </a:xfrm>
        </p:grpSpPr>
        <p:grpSp>
          <p:nvGrpSpPr>
            <p:cNvPr id="19" name="그룹 30"/>
            <p:cNvGrpSpPr/>
            <p:nvPr/>
          </p:nvGrpSpPr>
          <p:grpSpPr>
            <a:xfrm>
              <a:off x="21640" y="1844824"/>
              <a:ext cx="2970048" cy="4608512"/>
              <a:chOff x="21640" y="1844824"/>
              <a:chExt cx="2970048" cy="460851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1640" y="2348880"/>
                <a:ext cx="2966184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640" y="1844824"/>
                <a:ext cx="2970048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953532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일반 회원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60034" y="1268761"/>
            <a:ext cx="2983855" cy="4608512"/>
            <a:chOff x="3316289" y="1844824"/>
            <a:chExt cx="2983855" cy="4608512"/>
          </a:xfrm>
        </p:grpSpPr>
        <p:grpSp>
          <p:nvGrpSpPr>
            <p:cNvPr id="24" name="그룹 29"/>
            <p:cNvGrpSpPr/>
            <p:nvPr/>
          </p:nvGrpSpPr>
          <p:grpSpPr>
            <a:xfrm>
              <a:off x="3316289" y="1844824"/>
              <a:ext cx="2983855" cy="4608512"/>
              <a:chOff x="3262001" y="1844824"/>
              <a:chExt cx="2983855" cy="460851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3275856" y="2348880"/>
                <a:ext cx="2970000" cy="41044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970000" cy="560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직사각형 24"/>
            <p:cNvSpPr/>
            <p:nvPr/>
          </p:nvSpPr>
          <p:spPr>
            <a:xfrm>
              <a:off x="4063709" y="1916832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공인 중개사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1801162"/>
            <a:ext cx="244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상세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문의 사항 조회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등록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</a:t>
            </a:r>
            <a:r>
              <a:rPr lang="ko-KR" altLang="en-US" b="1" dirty="0" err="1" smtClean="0"/>
              <a:t>찜한</a:t>
            </a:r>
            <a:r>
              <a:rPr lang="ko-KR" altLang="en-US" b="1" dirty="0" smtClean="0"/>
              <a:t> 내역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최근 본 매물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1772816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회원탈퇴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  로그인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회원정보 관리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매물 등록 및 수정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중개완료매물 기록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월별 실적 보기</a:t>
            </a:r>
            <a:endParaRPr lang="en-US" altLang="ko-KR" b="1" dirty="0" smtClean="0"/>
          </a:p>
          <a:p>
            <a:pPr algn="ctr">
              <a:lnSpc>
                <a:spcPct val="200000"/>
              </a:lnSpc>
            </a:pPr>
            <a:r>
              <a:rPr lang="ko-KR" altLang="en-US" b="1" dirty="0" smtClean="0"/>
              <a:t>나의 인기 매물 차트</a:t>
            </a:r>
            <a:endParaRPr lang="en-US" altLang="ko-KR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836712"/>
            <a:ext cx="77048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협업 체계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매일 오후 한번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테스트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사이트에 있는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관리 기능 활용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6" y="2348879"/>
            <a:ext cx="8388935" cy="3096346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348882"/>
            <a:ext cx="5544616" cy="368921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4" y="2348880"/>
            <a:ext cx="4814145" cy="391266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5855" y="188640"/>
            <a:ext cx="1296144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83671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개발 분담</a:t>
            </a:r>
            <a:endParaRPr lang="en-US" altLang="ko-KR" sz="2400" b="1" dirty="0" smtClean="0"/>
          </a:p>
          <a:p>
            <a:pPr lvl="1">
              <a:buFont typeface="Wingdings" pitchFamily="2" charset="2"/>
              <a:buChar char="Ø"/>
            </a:pP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39551" y="1628800"/>
            <a:ext cx="2538000" cy="4464056"/>
            <a:chOff x="453688" y="1844824"/>
            <a:chExt cx="2538000" cy="4464056"/>
          </a:xfrm>
        </p:grpSpPr>
        <p:grpSp>
          <p:nvGrpSpPr>
            <p:cNvPr id="31" name="그룹 30"/>
            <p:cNvGrpSpPr/>
            <p:nvPr/>
          </p:nvGrpSpPr>
          <p:grpSpPr>
            <a:xfrm>
              <a:off x="453688" y="1844824"/>
              <a:ext cx="2538000" cy="4464056"/>
              <a:chOff x="453688" y="1844824"/>
              <a:chExt cx="2538000" cy="446405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67544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8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직사각형 32"/>
            <p:cNvSpPr/>
            <p:nvPr/>
          </p:nvSpPr>
          <p:spPr>
            <a:xfrm>
              <a:off x="111561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민  희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02152" y="1628800"/>
            <a:ext cx="2538000" cy="4464056"/>
            <a:chOff x="3316289" y="1844824"/>
            <a:chExt cx="2538000" cy="4464056"/>
          </a:xfrm>
        </p:grpSpPr>
        <p:grpSp>
          <p:nvGrpSpPr>
            <p:cNvPr id="30" name="그룹 29"/>
            <p:cNvGrpSpPr/>
            <p:nvPr/>
          </p:nvGrpSpPr>
          <p:grpSpPr>
            <a:xfrm>
              <a:off x="3316289" y="1844824"/>
              <a:ext cx="2538000" cy="4464056"/>
              <a:chOff x="3262001" y="1844824"/>
              <a:chExt cx="2538000" cy="4464056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275856" y="2348880"/>
                <a:ext cx="252028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62001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" name="직사각형 33"/>
            <p:cNvSpPr/>
            <p:nvPr/>
          </p:nvSpPr>
          <p:spPr>
            <a:xfrm>
              <a:off x="3995936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박  태  서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10464" y="1628800"/>
            <a:ext cx="2538000" cy="4464056"/>
            <a:chOff x="6124601" y="1844824"/>
            <a:chExt cx="2538000" cy="4464056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4601" y="1844824"/>
              <a:ext cx="2538000" cy="4464056"/>
              <a:chOff x="6070313" y="1844824"/>
              <a:chExt cx="2538000" cy="446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084168" y="2348880"/>
                <a:ext cx="2520000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70313" y="1844824"/>
                <a:ext cx="2538000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6759950" y="1916832"/>
              <a:ext cx="13131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함  효  정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1560" y="2266994"/>
            <a:ext cx="244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관리자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중개중인매물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중개완료매물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통계 차트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</a:t>
            </a:r>
            <a:r>
              <a:rPr lang="en-US" altLang="ko-KR" sz="1400" b="1" dirty="0" smtClean="0"/>
              <a:t>Overview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신매물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핫매물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검색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필터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공유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기상청 날씨 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차트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276872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정보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회원정보 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찜리스트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최근 본 방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관심 목록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에이전트 메일 보내기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디자인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smtClean="0"/>
              <a:t> 전체 통일된 디자인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 지도</a:t>
            </a:r>
            <a:endParaRPr lang="en-US" altLang="ko-KR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14116" y="2276872"/>
            <a:ext cx="2678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회원 관리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회원탈퇴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로그아웃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매물 상세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에이전트 정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매물 문의사항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마이 페이지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나의 </a:t>
            </a:r>
            <a:r>
              <a:rPr lang="ko-KR" altLang="en-US" sz="1400" dirty="0" err="1" smtClean="0"/>
              <a:t>문의글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DataBase</a:t>
            </a:r>
            <a:endParaRPr lang="en-US" altLang="ko-K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DB </a:t>
            </a:r>
            <a:r>
              <a:rPr lang="ko-KR" altLang="en-US" sz="1400" dirty="0" smtClean="0"/>
              <a:t>초기 구성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400" b="1" dirty="0" smtClean="0"/>
              <a:t> API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캡차</a:t>
            </a:r>
            <a:endParaRPr lang="en-US" altLang="ko-K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3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현황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4747039"/>
              </p:ext>
            </p:extLst>
          </p:nvPr>
        </p:nvGraphicFramePr>
        <p:xfrm>
          <a:off x="251514" y="1484790"/>
          <a:ext cx="8640967" cy="444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06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06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4023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2127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4023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362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07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08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09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10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11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12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13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14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15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16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CW 17</a:t>
                      </a:r>
                      <a:endParaRPr lang="ko-KR" altLang="en-US" sz="11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기획 및 설계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DB </a:t>
                      </a:r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구성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로그아웃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수정</a:t>
                      </a:r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탈퇴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매물 상세 페이지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매물 </a:t>
                      </a:r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overview/</a:t>
                      </a:r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검색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latin typeface="+mj-lt"/>
                          <a:ea typeface="나눔바른고딕" pitchFamily="50" charset="-127"/>
                        </a:rPr>
                        <a:t>찜리스트</a:t>
                      </a:r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최근 본 방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관리자 페이지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문의사항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  <a:ea typeface="나눔바른고딕" pitchFamily="50" charset="-127"/>
                        </a:rPr>
                        <a:t>전체 디자인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68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+mj-lt"/>
                          <a:ea typeface="나눔바른고딕" pitchFamily="50" charset="-127"/>
                        </a:rPr>
                        <a:t>API</a:t>
                      </a:r>
                      <a:endParaRPr lang="ko-KR" altLang="en-US" sz="1100" dirty="0">
                        <a:latin typeface="+mj-lt"/>
                        <a:ea typeface="나눔바른고딕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이등변 삼각형 14"/>
          <p:cNvSpPr/>
          <p:nvPr/>
        </p:nvSpPr>
        <p:spPr>
          <a:xfrm flipV="1">
            <a:off x="376721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5918944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flipV="1">
            <a:off x="8100392" y="1628800"/>
            <a:ext cx="288032" cy="2160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911228" y="1844824"/>
            <a:ext cx="1270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54576" y="1844824"/>
            <a:ext cx="12700" cy="41044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244408" y="1772817"/>
            <a:ext cx="0" cy="41764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3888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8372" y="134076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차 발표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536521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OAuth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Naver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네이버</a:t>
            </a:r>
            <a:r>
              <a:rPr lang="ko-KR" altLang="en-US" sz="900" dirty="0" smtClean="0"/>
              <a:t> 공유</a:t>
            </a:r>
            <a:endParaRPr lang="en-US" altLang="ko-KR" sz="900" dirty="0" smtClean="0"/>
          </a:p>
          <a:p>
            <a:r>
              <a:rPr lang="en-US" altLang="ko-KR" sz="900" dirty="0" err="1" smtClean="0"/>
              <a:t>Daum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지도 </a:t>
            </a:r>
            <a:r>
              <a:rPr lang="en-US" altLang="ko-KR" sz="900" dirty="0" smtClean="0"/>
              <a:t>API</a:t>
            </a:r>
          </a:p>
          <a:p>
            <a:r>
              <a:rPr lang="ko-KR" altLang="en-US" sz="900" dirty="0" smtClean="0"/>
              <a:t>기상청 날씨</a:t>
            </a:r>
            <a:endParaRPr lang="en-US" altLang="ko-KR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122664" y="1844824"/>
            <a:ext cx="648072" cy="41044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18659" y="55549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캡챠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네이버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err="1" smtClean="0"/>
              <a:t>구글</a:t>
            </a:r>
            <a:r>
              <a:rPr lang="ko-KR" altLang="en-US" sz="900" dirty="0" smtClean="0"/>
              <a:t> 차트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7440" y="158219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50"/>
                </a:solidFill>
              </a:rPr>
              <a:t>Spring </a:t>
            </a:r>
            <a:r>
              <a:rPr lang="ko-KR" altLang="en-US" sz="1100" b="1" i="1" dirty="0" smtClean="0">
                <a:solidFill>
                  <a:srgbClr val="00B050"/>
                </a:solidFill>
              </a:rPr>
              <a:t>전환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3995936" y="5373217"/>
            <a:ext cx="936104" cy="720080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 설명선 37"/>
          <p:cNvSpPr/>
          <p:nvPr/>
        </p:nvSpPr>
        <p:spPr>
          <a:xfrm>
            <a:off x="6156176" y="5517232"/>
            <a:ext cx="936104" cy="504056"/>
          </a:xfrm>
          <a:prstGeom prst="wedgeRectCallout">
            <a:avLst>
              <a:gd name="adj1" fmla="val -61781"/>
              <a:gd name="adj2" fmla="val 1311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08304" y="1844824"/>
            <a:ext cx="648072" cy="41044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36296" y="134076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00B050"/>
                </a:solidFill>
              </a:rPr>
              <a:t>AngularJS,</a:t>
            </a:r>
          </a:p>
          <a:p>
            <a:r>
              <a:rPr lang="en-US" altLang="ko-KR" sz="1100" b="1" i="1" dirty="0" err="1" smtClean="0">
                <a:solidFill>
                  <a:srgbClr val="00B050"/>
                </a:solidFill>
              </a:rPr>
              <a:t>ReactJS</a:t>
            </a:r>
            <a:r>
              <a:rPr lang="en-US" altLang="ko-KR" sz="1100" b="1" i="1" dirty="0" smtClean="0">
                <a:solidFill>
                  <a:srgbClr val="00B050"/>
                </a:solidFill>
              </a:rPr>
              <a:t> </a:t>
            </a:r>
            <a:r>
              <a:rPr lang="ko-KR" altLang="en-US" sz="1100" b="1" i="1" dirty="0" smtClean="0">
                <a:solidFill>
                  <a:srgbClr val="00B050"/>
                </a:solidFill>
              </a:rPr>
              <a:t>전환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198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88640"/>
            <a:ext cx="1944216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963" y="26064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목적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60648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60648"/>
            <a:ext cx="14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8" y="26064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업무분담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2" y="260648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일정계획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00394" y="26064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83671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400" b="1" dirty="0" smtClean="0"/>
              <a:t>2.   </a:t>
            </a:r>
            <a:r>
              <a:rPr lang="ko-KR" altLang="en-US" sz="2400" b="1" dirty="0" smtClean="0"/>
              <a:t>향후 진행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9552" y="1628800"/>
            <a:ext cx="7776865" cy="4464056"/>
            <a:chOff x="453687" y="1844824"/>
            <a:chExt cx="7776865" cy="4464056"/>
          </a:xfrm>
        </p:grpSpPr>
        <p:grpSp>
          <p:nvGrpSpPr>
            <p:cNvPr id="14" name="그룹 30"/>
            <p:cNvGrpSpPr/>
            <p:nvPr/>
          </p:nvGrpSpPr>
          <p:grpSpPr>
            <a:xfrm>
              <a:off x="453687" y="1844824"/>
              <a:ext cx="7776865" cy="4464056"/>
              <a:chOff x="453687" y="1844824"/>
              <a:chExt cx="7776865" cy="44640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67543" y="2348880"/>
                <a:ext cx="7763009" cy="396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3687" y="1844824"/>
                <a:ext cx="7776865" cy="543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115616" y="1916832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bg1"/>
                  </a:solidFill>
                </a:rPr>
                <a:t>추가 기능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204864"/>
            <a:ext cx="727280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Daum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지도 비동기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매물 클릭 시 </a:t>
            </a:r>
            <a:r>
              <a:rPr lang="ko-KR" altLang="en-US" sz="1500" b="1" dirty="0" err="1" smtClean="0"/>
              <a:t>비동기</a:t>
            </a:r>
            <a:r>
              <a:rPr lang="ko-KR" altLang="en-US" sz="1500" b="1" dirty="0" smtClean="0"/>
              <a:t> 처리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중개 중인 매물에서 중개 완료 매물로 옮기는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마이페이지 </a:t>
            </a:r>
            <a:r>
              <a:rPr lang="ko-KR" altLang="en-US" sz="1500" b="1" dirty="0" err="1" smtClean="0"/>
              <a:t>모바일</a:t>
            </a:r>
            <a:r>
              <a:rPr lang="ko-KR" altLang="en-US" sz="1500" b="1" dirty="0" smtClean="0"/>
              <a:t> 회원 인증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매물 상세 페이지 </a:t>
            </a:r>
            <a:r>
              <a:rPr lang="en-US" altLang="ko-KR" sz="1500" b="1" dirty="0" smtClean="0"/>
              <a:t>– </a:t>
            </a:r>
            <a:r>
              <a:rPr lang="ko-KR" altLang="en-US" sz="1500" b="1" dirty="0" smtClean="0"/>
              <a:t>에이전트에게 메일 보내기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err="1" smtClean="0"/>
              <a:t>반응형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웹페이지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검색 자동 완성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아이디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비밀번호 찾기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회원 별 연락한 부동산 리스트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관리자 페이지 차트 년도 별로 데이터 뽑아오는 기능</a:t>
            </a:r>
            <a:endParaRPr lang="en-US" altLang="ko-KR" sz="15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국제화 </a:t>
            </a:r>
            <a:r>
              <a:rPr lang="en-US" altLang="ko-KR" sz="1500" b="1" dirty="0" smtClean="0"/>
              <a:t>(Spring i18n)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768</Words>
  <Application>Microsoft Office PowerPoint</Application>
  <PresentationFormat>화면 슬라이드 쇼(4:3)</PresentationFormat>
  <Paragraphs>237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106</cp:revision>
  <dcterms:created xsi:type="dcterms:W3CDTF">2019-02-27T09:54:02Z</dcterms:created>
  <dcterms:modified xsi:type="dcterms:W3CDTF">2019-04-17T11:28:37Z</dcterms:modified>
</cp:coreProperties>
</file>