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4" r:id="rId6"/>
    <p:sldId id="261" r:id="rId7"/>
    <p:sldId id="262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07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2" d="100"/>
          <a:sy n="102" d="100"/>
        </p:scale>
        <p:origin x="8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4C93-4886-6471-8CA6-F19BDE6B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C8229-14BF-3DDD-E8F8-3B906DAD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EE9FE-C8DB-A5DF-59F7-7A4FBF14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5ED94-883A-6B55-EBC6-5AA7B97A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8512-030E-13B4-1FE1-2BBD6A8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9D06-442E-C4CA-AF79-C6C7951B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680EE-BB06-1F82-146C-4E9BA904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20A72-1D2E-933D-A7D4-A13F4CF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5E7D-3948-6481-332A-BA1A4567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F9306-7AF1-90CF-5D86-E52B1E3B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4506F9-D85E-CE68-109F-CB2716E6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0368C-F323-29A7-4886-EA9AB377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7D14E-23DE-7DE4-C381-9FEA825F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46D3A-926C-2E00-E7F8-8A1F1ABF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08A5C-666E-26F4-FCB7-B095465E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5A2F5-183C-350D-A021-6FD4AAE4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33725-9BC2-B0EE-6CF9-DFEF6680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284CF-E3A5-B5F9-BCD8-62DBBCE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712DA-BABA-BFF0-398A-CDB4C05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BCBA-BB90-616E-C43B-96BF4E9D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DD7B-492E-A1A9-4A6F-CB1FD682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2C938-316D-4A15-DA93-CEFB68D75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383BB-BA04-23B4-2AE0-F56AD3A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F1B33-AEA9-C425-B264-FB009CCD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159BD-1C62-229C-9455-77C954B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2AC8-93CA-3A11-9B5D-697900B0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30B4C-7106-EF5C-A22C-28E5234E4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E3F2C-E325-695B-ED15-6AA3D3DC2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38816-355B-D433-CDCA-A225EEA0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99032-E36E-B73B-F8F5-B183C57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CF67B-A7E3-BE63-2EC1-5AA3C8B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757B-154C-18A3-AF64-F1048D2E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330A1-7AF9-FD31-8AF2-CB158647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64A04-3033-5843-2C73-0E5F4B63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D7F2D-E499-08B0-7D74-183F52B09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C0E17-6777-1316-7D55-07B9FAFA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5E5C50-C2A1-D00E-3917-EFCE5383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0DC20-DD90-3865-AA7B-F1A81291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5C310-DD38-EFA4-3001-ADC3CE4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9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D4DA-A83B-D0C1-CC5C-7861525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2A8D6-E0DE-1A72-0F65-6B7E68C5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E7199-798E-BF6C-E3E6-2A55E9F2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2825B-0872-A086-0D2F-8553D4FD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13210-BCA5-C27A-DA4A-423413C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C736BD-299E-AB40-719D-5E8F1C0F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F3746-05A5-1E7C-ECFF-F2C350F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607B-DAAE-8176-E5D7-4E2145E6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1406-4768-6AC8-1D0F-5A521144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3962C-5158-B1ED-B9BE-E250E7D9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59BA-D8DD-1EFC-7516-5051F30F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7F66D-AC7E-6C5E-6835-33482DB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3E90-DDC1-6B35-71F0-BB73759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B6BB-849F-EB65-4326-39D1651A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1B439-8F7D-9C9F-2230-1B7A3671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18038-6592-A14F-E861-DBA7F17B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D3E65-9DC4-9676-351F-C575E4E4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869DA-D735-0A24-B983-23F6AC86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500C5-717F-19E7-2288-1FAC46F3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ADD8B-0E31-00A6-EBE4-30747EB7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84DAD-C488-3F31-0BF2-10469D4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F5C69-D290-B8E7-C78F-FDB890E5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69CE-25DE-4852-9CFB-2D18766B5F63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7B521-4C97-62DF-A2BD-86998066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FA4AC-61D6-4D8D-BA63-993DFAE0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0EF0-17B2-4203-A11D-8653EAD8E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53A03-0222-3AAE-FC30-80D4D25B3C5B}"/>
              </a:ext>
            </a:extLst>
          </p:cNvPr>
          <p:cNvSpPr txBox="1"/>
          <p:nvPr/>
        </p:nvSpPr>
        <p:spPr>
          <a:xfrm>
            <a:off x="2402774" y="2228671"/>
            <a:ext cx="7386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Term-Project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중간 보고서</a:t>
            </a:r>
            <a:endParaRPr lang="en-US" altLang="ko-KR" sz="48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ctr"/>
            <a:r>
              <a:rPr lang="en-US" altLang="ko-KR" sz="24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 </a:t>
            </a:r>
            <a:r>
              <a:rPr lang="ko-KR" altLang="en-US" sz="24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지역 축제 데이터를 이용한 지역 경제 활성화 방안</a:t>
            </a:r>
            <a:endParaRPr lang="en-US" altLang="ko-KR" sz="24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88E45-BFEA-F985-3B9A-1A290F12AE76}"/>
              </a:ext>
            </a:extLst>
          </p:cNvPr>
          <p:cNvSpPr txBox="1"/>
          <p:nvPr/>
        </p:nvSpPr>
        <p:spPr>
          <a:xfrm>
            <a:off x="9210634" y="5556071"/>
            <a:ext cx="287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202020988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조아영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r"/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202121032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목경민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r"/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202121043 </a:t>
            </a:r>
            <a:r>
              <a:rPr lang="ko-KR" altLang="en-US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오희진</a:t>
            </a:r>
            <a:endParaRPr lang="ko-KR" altLang="en-US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39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C0547-F6D0-B363-E7BD-9F9DA5535D33}"/>
              </a:ext>
            </a:extLst>
          </p:cNvPr>
          <p:cNvSpPr txBox="1"/>
          <p:nvPr/>
        </p:nvSpPr>
        <p:spPr>
          <a:xfrm>
            <a:off x="334680" y="278467"/>
            <a:ext cx="5518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3. </a:t>
            </a:r>
            <a:r>
              <a:rPr lang="ko-KR" altLang="en-US" sz="40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감상 및 소감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C7FC6-49B0-ACB9-FDBC-93BE0A45C841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개선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13249-6222-A408-2C62-37AEAC1AF610}"/>
              </a:ext>
            </a:extLst>
          </p:cNvPr>
          <p:cNvSpPr txBox="1"/>
          <p:nvPr/>
        </p:nvSpPr>
        <p:spPr>
          <a:xfrm>
            <a:off x="561902" y="392235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7311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0B67C6-1310-E225-7FEF-3629858B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" t="3287" r="1700"/>
          <a:stretch/>
        </p:blipFill>
        <p:spPr>
          <a:xfrm>
            <a:off x="578016" y="1307868"/>
            <a:ext cx="4643012" cy="43697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DE240F-DD9F-632C-6836-A75D059D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50" y="1307869"/>
            <a:ext cx="6165804" cy="18289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8BBFE6-0EA1-D0EC-F521-C77D36DC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96" y="4308085"/>
            <a:ext cx="1717042" cy="171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7C85D-E8DB-F472-834B-648F2F2D2392}"/>
              </a:ext>
            </a:extLst>
          </p:cNvPr>
          <p:cNvSpPr txBox="1"/>
          <p:nvPr/>
        </p:nvSpPr>
        <p:spPr>
          <a:xfrm>
            <a:off x="7658338" y="4418854"/>
            <a:ext cx="424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지역 축제 활성화</a:t>
            </a:r>
            <a:endParaRPr lang="en-US" altLang="ko-KR" sz="3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58000"/>
                  </a:srgbClr>
                </a:outerShdw>
              </a:effectLst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카페24 써라운드" pitchFamily="2" charset="-127"/>
            </a:endParaRPr>
          </a:p>
          <a:p>
            <a:pPr algn="ctr"/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 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-&gt;</a:t>
            </a:r>
          </a:p>
          <a:p>
            <a:pPr algn="ctr"/>
            <a:r>
              <a:rPr lang="ko-KR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지역관</a:t>
            </a:r>
            <a:r>
              <a:rPr lang="ko-KR" altLang="en-US" sz="3200" b="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광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 </a:t>
            </a:r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및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 </a:t>
            </a:r>
            <a:r>
              <a:rPr lang="ko-KR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58000"/>
                    </a:srgbClr>
                  </a:outerShdw>
                </a:effectLst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카페24 써라운드" pitchFamily="2" charset="-127"/>
              </a:rPr>
              <a:t>경제 활성화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3E136-A40C-2D03-8483-E51AE8A675DE}"/>
              </a:ext>
            </a:extLst>
          </p:cNvPr>
          <p:cNvSpPr txBox="1"/>
          <p:nvPr/>
        </p:nvSpPr>
        <p:spPr>
          <a:xfrm>
            <a:off x="334681" y="278467"/>
            <a:ext cx="3920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1. </a:t>
            </a:r>
            <a:r>
              <a:rPr lang="ko-KR" altLang="en-US" sz="40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문제 정의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4E416-0B80-94DC-E3DA-2AB2FCC93B09}"/>
              </a:ext>
            </a:extLst>
          </p:cNvPr>
          <p:cNvSpPr txBox="1"/>
          <p:nvPr/>
        </p:nvSpPr>
        <p:spPr>
          <a:xfrm>
            <a:off x="9198974" y="3277313"/>
            <a:ext cx="2598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출처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충청남도 관광재단 충청남도 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2023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년 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월 관광동향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26DD0-2CC0-7EE5-FD18-C53D106BE697}"/>
              </a:ext>
            </a:extLst>
          </p:cNvPr>
          <p:cNvSpPr txBox="1"/>
          <p:nvPr/>
        </p:nvSpPr>
        <p:spPr>
          <a:xfrm>
            <a:off x="411262" y="5809683"/>
            <a:ext cx="4976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출처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구례군 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"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산수유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·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벚꽃축제 열린 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월 방문객 전년 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80% 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증가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“ news1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구례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=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뉴스</a:t>
            </a:r>
            <a:r>
              <a:rPr lang="en-US" altLang="ko-KR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1) </a:t>
            </a:r>
            <a:r>
              <a:rPr lang="ko-KR" altLang="en-US" sz="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김동수 기자</a:t>
            </a:r>
            <a:endParaRPr lang="en-US" altLang="ko-KR" sz="8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9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A0308-BB2B-DAE4-0FDA-EB5D03896945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분석방법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5B-A4AF-3E99-6EA0-AC17A966117C}"/>
              </a:ext>
            </a:extLst>
          </p:cNvPr>
          <p:cNvSpPr txBox="1"/>
          <p:nvPr/>
        </p:nvSpPr>
        <p:spPr>
          <a:xfrm>
            <a:off x="1025002" y="2092548"/>
            <a:ext cx="61751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‘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한국관광데이터랩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’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에서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개의 축제 목록을 가져옴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각 축제 별 관련 기사 수집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Word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Cloud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-&gt;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축제의 기본 정보 제공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29BBBEA-A606-23A3-642B-2C6F3E79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18" y="623136"/>
            <a:ext cx="1709333" cy="2227955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5B81EC5-C344-8868-EE7E-9A47F1D7E43C}"/>
              </a:ext>
            </a:extLst>
          </p:cNvPr>
          <p:cNvSpPr/>
          <p:nvPr/>
        </p:nvSpPr>
        <p:spPr>
          <a:xfrm rot="16200000">
            <a:off x="7032555" y="2117294"/>
            <a:ext cx="335232" cy="38594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7C3F778-7CEA-A089-6C2A-4083B9F9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42" y="4018660"/>
            <a:ext cx="2515818" cy="17709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4A88842-B942-CA90-BCF4-5445BC9B2787}"/>
              </a:ext>
            </a:extLst>
          </p:cNvPr>
          <p:cNvSpPr txBox="1"/>
          <p:nvPr/>
        </p:nvSpPr>
        <p:spPr>
          <a:xfrm>
            <a:off x="5033251" y="3635933"/>
            <a:ext cx="23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 </a:t>
            </a:r>
            <a:r>
              <a:rPr lang="ko-KR" altLang="en-US" sz="1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밀양아리랑축제의</a:t>
            </a:r>
            <a:r>
              <a:rPr lang="ko-KR" altLang="en-US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기사</a:t>
            </a:r>
            <a:r>
              <a:rPr lang="en-US" altLang="ko-KR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.txt</a:t>
            </a:r>
            <a:endParaRPr lang="ko-KR" altLang="en-US" sz="1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" name="화살표: 아래쪽 29">
            <a:extLst>
              <a:ext uri="{FF2B5EF4-FFF2-40B4-BE49-F238E27FC236}">
                <a16:creationId xmlns:a16="http://schemas.microsoft.com/office/drawing/2014/main" id="{4BF5CA79-1389-3715-47B2-8E875CE62697}"/>
              </a:ext>
            </a:extLst>
          </p:cNvPr>
          <p:cNvSpPr/>
          <p:nvPr/>
        </p:nvSpPr>
        <p:spPr>
          <a:xfrm rot="16200000">
            <a:off x="4512514" y="3661723"/>
            <a:ext cx="335232" cy="38594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EC01836-599E-1564-9034-1E7603CA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8" y="3532544"/>
            <a:ext cx="362585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2EA5A-0E46-9CAF-7272-CED76B98B7EC}"/>
              </a:ext>
            </a:extLst>
          </p:cNvPr>
          <p:cNvSpPr txBox="1"/>
          <p:nvPr/>
        </p:nvSpPr>
        <p:spPr>
          <a:xfrm>
            <a:off x="7883798" y="3202289"/>
            <a:ext cx="335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 </a:t>
            </a:r>
            <a:r>
              <a:rPr lang="ko-KR" altLang="en-US" sz="1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밀양아리랑축제의</a:t>
            </a:r>
            <a:r>
              <a:rPr lang="en-US" altLang="ko-KR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en-US" altLang="ko-KR" sz="1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wordcloud</a:t>
            </a:r>
            <a:r>
              <a:rPr lang="ko-KR" altLang="en-US" sz="1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94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5B-A4AF-3E99-6EA0-AC17A966117C}"/>
              </a:ext>
            </a:extLst>
          </p:cNvPr>
          <p:cNvSpPr txBox="1"/>
          <p:nvPr/>
        </p:nvSpPr>
        <p:spPr>
          <a:xfrm>
            <a:off x="1601962" y="2107160"/>
            <a:ext cx="9896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3.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‘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한국 관광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데이터랩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’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에서 제공하는 축제 데이터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(2022,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2019,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2018)</a:t>
            </a: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축제명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 기간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/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비축제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기간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개최년도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외부인 및 현지인 방문자 유입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네비게이션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겸색량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관광소비량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축제지 집중률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 descr="텍스트, 메뉴, 번호, 문서이(가) 표시된 사진&#10;&#10;자동 생성된 설명">
            <a:extLst>
              <a:ext uri="{FF2B5EF4-FFF2-40B4-BE49-F238E27FC236}">
                <a16:creationId xmlns:a16="http://schemas.microsoft.com/office/drawing/2014/main" id="{79654AA1-1EEC-F86E-1A17-CC9C6FA27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" b="44586"/>
          <a:stretch/>
        </p:blipFill>
        <p:spPr>
          <a:xfrm>
            <a:off x="5739648" y="3692209"/>
            <a:ext cx="5432246" cy="2229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8CB2B-F3A6-09E9-329C-0015C6D84268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분석방법</a:t>
            </a:r>
          </a:p>
        </p:txBody>
      </p:sp>
    </p:spTree>
    <p:extLst>
      <p:ext uri="{BB962C8B-B14F-4D97-AF65-F5344CB8AC3E}">
        <p14:creationId xmlns:p14="http://schemas.microsoft.com/office/powerpoint/2010/main" val="28006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5B-A4AF-3E99-6EA0-AC17A966117C}"/>
              </a:ext>
            </a:extLst>
          </p:cNvPr>
          <p:cNvSpPr txBox="1"/>
          <p:nvPr/>
        </p:nvSpPr>
        <p:spPr>
          <a:xfrm>
            <a:off x="757269" y="1955209"/>
            <a:ext cx="88251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3.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‘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한국 관광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데이터랩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’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에서 제공하는 축제 데이터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-&gt;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축제별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비축제기간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축제기간 비교위해 데이터 합침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-&gt;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비축제기간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축제기간으로 구분하여 각 </a:t>
            </a:r>
            <a:r>
              <a:rPr lang="ko-KR" altLang="en-US" sz="2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특성값을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방사형 그래프로 나타냄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  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3685DA-DB76-87B3-9AC4-7D48360B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53" y="3568653"/>
            <a:ext cx="3657600" cy="2336800"/>
          </a:xfrm>
          <a:prstGeom prst="rect">
            <a:avLst/>
          </a:prstGeom>
        </p:spPr>
      </p:pic>
      <p:pic>
        <p:nvPicPr>
          <p:cNvPr id="6" name="그림 5" descr="도표, 디자인이(가) 표시된 사진&#10;&#10;자동 생성된 설명">
            <a:extLst>
              <a:ext uri="{FF2B5EF4-FFF2-40B4-BE49-F238E27FC236}">
                <a16:creationId xmlns:a16="http://schemas.microsoft.com/office/drawing/2014/main" id="{B4A1CC9F-E61F-1AFD-34D2-955A66915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/>
          <a:stretch/>
        </p:blipFill>
        <p:spPr>
          <a:xfrm>
            <a:off x="6649914" y="3146360"/>
            <a:ext cx="4539405" cy="3181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F7227-5F68-8DB7-ECA6-DFC80E1D0B4E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분석방법</a:t>
            </a:r>
          </a:p>
        </p:txBody>
      </p:sp>
      <p:sp>
        <p:nvSpPr>
          <p:cNvPr id="9" name="화살표: 아래쪽 29">
            <a:extLst>
              <a:ext uri="{FF2B5EF4-FFF2-40B4-BE49-F238E27FC236}">
                <a16:creationId xmlns:a16="http://schemas.microsoft.com/office/drawing/2014/main" id="{A9EE66E9-010E-66F2-0667-91F5E55C247F}"/>
              </a:ext>
            </a:extLst>
          </p:cNvPr>
          <p:cNvSpPr/>
          <p:nvPr/>
        </p:nvSpPr>
        <p:spPr>
          <a:xfrm rot="16200000">
            <a:off x="6156621" y="4376462"/>
            <a:ext cx="335232" cy="38594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5B-A4AF-3E99-6EA0-AC17A966117C}"/>
              </a:ext>
            </a:extLst>
          </p:cNvPr>
          <p:cNvSpPr txBox="1"/>
          <p:nvPr/>
        </p:nvSpPr>
        <p:spPr>
          <a:xfrm>
            <a:off x="1601962" y="2107160"/>
            <a:ext cx="6175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4.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각 축제 별 블로그 리뷰 수집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9ED6BA-FA76-05BD-7F5F-DE58F5C9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23" y="2488652"/>
            <a:ext cx="7023992" cy="3016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BC8C6F-D12A-2D0E-58D0-98383799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416" y="3175116"/>
            <a:ext cx="7337653" cy="2893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642D8-EA42-DFA9-D3BE-FCCBACFC579B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분석방법</a:t>
            </a:r>
          </a:p>
        </p:txBody>
      </p:sp>
    </p:spTree>
    <p:extLst>
      <p:ext uri="{BB962C8B-B14F-4D97-AF65-F5344CB8AC3E}">
        <p14:creationId xmlns:p14="http://schemas.microsoft.com/office/powerpoint/2010/main" val="17841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5B-A4AF-3E99-6EA0-AC17A966117C}"/>
              </a:ext>
            </a:extLst>
          </p:cNvPr>
          <p:cNvSpPr txBox="1"/>
          <p:nvPr/>
        </p:nvSpPr>
        <p:spPr>
          <a:xfrm>
            <a:off x="1601962" y="2107160"/>
            <a:ext cx="6175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4.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각 축제 별 블로그 리뷰 수집 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감성분석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-&gt;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축제에 대한 긍정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/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부정 확인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  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-&gt;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순위 매김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16C6D-504D-FBD5-8715-3E3A6767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62" y="3617329"/>
            <a:ext cx="3429000" cy="147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B390A6-6241-4090-92A7-C545692E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62" y="3420019"/>
            <a:ext cx="5486400" cy="195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5B588-6847-188F-BCEC-F846E2930F13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분석방법</a:t>
            </a:r>
          </a:p>
        </p:txBody>
      </p:sp>
    </p:spTree>
    <p:extLst>
      <p:ext uri="{BB962C8B-B14F-4D97-AF65-F5344CB8AC3E}">
        <p14:creationId xmlns:p14="http://schemas.microsoft.com/office/powerpoint/2010/main" val="42378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B588-6847-188F-BCEC-F846E2930F13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68481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DC0BBD-0615-4404-959B-1A3094B241F3}"/>
              </a:ext>
            </a:extLst>
          </p:cNvPr>
          <p:cNvSpPr txBox="1"/>
          <p:nvPr/>
        </p:nvSpPr>
        <p:spPr>
          <a:xfrm>
            <a:off x="334681" y="278467"/>
            <a:ext cx="5199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2. </a:t>
            </a:r>
            <a:r>
              <a:rPr lang="ko-KR" altLang="en-US" sz="4000" dirty="0">
                <a:solidFill>
                  <a:srgbClr val="333333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진행 내용</a:t>
            </a:r>
            <a:endParaRPr lang="en-US" altLang="ko-KR" sz="4000" b="0" i="0" dirty="0">
              <a:solidFill>
                <a:srgbClr val="333333"/>
              </a:solidFill>
              <a:effectLst/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B588-6847-188F-BCEC-F846E2930F13}"/>
              </a:ext>
            </a:extLst>
          </p:cNvPr>
          <p:cNvSpPr txBox="1"/>
          <p:nvPr/>
        </p:nvSpPr>
        <p:spPr>
          <a:xfrm>
            <a:off x="561902" y="1402536"/>
            <a:ext cx="41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37824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281</Words>
  <Application>Microsoft Macintosh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한나체 Pro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목 경민</dc:creator>
  <cp:lastModifiedBy>조아영</cp:lastModifiedBy>
  <cp:revision>2</cp:revision>
  <dcterms:created xsi:type="dcterms:W3CDTF">2023-05-24T05:42:36Z</dcterms:created>
  <dcterms:modified xsi:type="dcterms:W3CDTF">2023-06-07T08:02:09Z</dcterms:modified>
</cp:coreProperties>
</file>