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6" roundtripDataSignature="AMtx7miU40NunmnGj5fxLbAc+Le6t3+8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62"/>
          <p:cNvCxnSpPr/>
          <p:nvPr/>
        </p:nvCxnSpPr>
        <p:spPr>
          <a:xfrm>
            <a:off x="323528" y="476672"/>
            <a:ext cx="8496944" cy="0"/>
          </a:xfrm>
          <a:prstGeom prst="straightConnector1">
            <a:avLst/>
          </a:prstGeom>
          <a:noFill/>
          <a:ln cap="flat" cmpd="sng" w="9525">
            <a:solidFill>
              <a:srgbClr val="9A999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5" name="Google Shape;65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7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0" name="Google Shape;70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3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5" name="Google Shape;15;p63"/>
          <p:cNvCxnSpPr/>
          <p:nvPr/>
        </p:nvCxnSpPr>
        <p:spPr>
          <a:xfrm>
            <a:off x="323528" y="548680"/>
            <a:ext cx="1008112" cy="0"/>
          </a:xfrm>
          <a:prstGeom prst="straightConnector1">
            <a:avLst/>
          </a:prstGeom>
          <a:noFill/>
          <a:ln cap="flat" cmpd="sng" w="9525">
            <a:solidFill>
              <a:srgbClr val="9A999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" name="Google Shape;19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6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6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7" name="Google Shape;27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8" name="Google Shape;28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3" name="Google Shape;33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4" name="Google Shape;34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5" name="Google Shape;35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7" name="Google Shape;37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2" name="Google Shape;4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5" name="Google Shape;45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6" name="Google Shape;46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0" name="Google Shape;50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1" name="Google Shape;5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2" name="Google Shape;52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7" name="Google Shape;57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8" name="Google Shape;58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23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1"/>
          <p:cNvCxnSpPr/>
          <p:nvPr/>
        </p:nvCxnSpPr>
        <p:spPr>
          <a:xfrm>
            <a:off x="323528" y="6597352"/>
            <a:ext cx="8496944" cy="0"/>
          </a:xfrm>
          <a:prstGeom prst="straightConnector1">
            <a:avLst/>
          </a:prstGeom>
          <a:noFill/>
          <a:ln cap="flat" cmpd="sng" w="9525">
            <a:solidFill>
              <a:srgbClr val="9A999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jp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api.jquery.com/category/selectors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api.jquery.com/category/attributes/" TargetMode="External"/><Relationship Id="rId4" Type="http://schemas.openxmlformats.org/officeDocument/2006/relationships/hyperlink" Target="http://api.jquery.com/category/css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api.jquery.com/category/manipulation/" TargetMode="External"/><Relationship Id="rId4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api.jquery.com/category/traversing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api.jquery.com/category/events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api.jquery.com/category/effects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jqueryui.com/" TargetMode="External"/><Relationship Id="rId4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api.jquery.com/category/ajax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2267744" y="1412776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1268760"/>
            <a:ext cx="3528392" cy="460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변수명 생성시 주의할 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1115616" y="1844824"/>
            <a:ext cx="67687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 내부적으로 미리 사용하는 키워드나 예약어는 사용  할 수 없음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변수 이름 앞에 숫자 또는 특수 기호/문자는 제외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1115616" y="4100772"/>
            <a:ext cx="6480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3tot = 45 (X) // 첫 글자에 숫자는 올 수 없음.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-count = 32 (X) // 특수 기호는 올 수 없음.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= 3 (X) // 키워드 예약어는 변수명으로 올 수 없음.</a:t>
            </a:r>
            <a:endParaRPr sz="1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변수의 범위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857128"/>
            <a:ext cx="8235673" cy="355879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1187624" y="1556792"/>
            <a:ext cx="6768752" cy="558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변수가 선언되는 위치에 따라 변수의 유지범위가 달라짐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함수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251520" y="1772816"/>
            <a:ext cx="867645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 어떤 목적을 위해 만들어진 코드를 하나로 묶어 반복되는 작업을 효율적으로 관리하는 것이라고 보면 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함수 정의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함수 호출(invocation)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함수 인자(arguments and parameters)를 활용한 함수 확장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함수 종료 및 리턴 값</a:t>
            </a:r>
            <a:endParaRPr sz="24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함수 정의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636912"/>
            <a:ext cx="28860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2636912"/>
            <a:ext cx="29146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1371590" y="4077072"/>
            <a:ext cx="2376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 sum ( 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a = 10;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b = 20;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c =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sum();</a:t>
            </a:r>
            <a:endParaRPr sz="1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364088" y="4077072"/>
            <a:ext cx="316835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sum = function ( 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a = 10;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b = 20;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c =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5220072" y="2051556"/>
            <a:ext cx="3480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익명 함수(anonymous function)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1187624" y="2051556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선언적 함수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함수 호출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87624" y="1844824"/>
            <a:ext cx="6696744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 정의만 해서는 절대로 수행되지 않습니다. 다시 말해서, 함수가 정의되어 메모리에 담겨 있을 뿐, 실제로 실행되는 것이 아닙니다. 정의된 함수를 수행하려면 반드시 함수를 호출해야 합니다.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sum( );</a:t>
            </a:r>
            <a:endParaRPr sz="2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매개변수(parameter)를 활용한 함수 확장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427984" y="2477109"/>
            <a:ext cx="4320480" cy="3328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 선언할 때 ( ) 안에 변수를 지정할 수 있는데 이것을 매개변수라 합니다.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매개변수를 사용하면 함수에서 사용할 DATA를 외부에서 입력해 줄 수 있기 때문에 함수의 확장이 가능합니다.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477109"/>
            <a:ext cx="3528392" cy="3209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함수 종료 및 리턴 값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187624" y="1772816"/>
            <a:ext cx="6912768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 수행하고 난 후에 함수의 결과를 얻어 사용하려면 return을 사용하여 결과 값을 전달합니다.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3356992"/>
            <a:ext cx="58483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jQuery 함수의 리턴값 확인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276872"/>
            <a:ext cx="5082597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5580112" y="2276872"/>
            <a:ext cx="3131840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 함수들을 살펴보면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항상 확인해야 할것이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 returns 값의 데이터형태 입니다. 함수마다 결과값을 여러 데이터 형태로 돌려주는 것을 확인하셔야 합니다.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2699792" y="4365104"/>
            <a:ext cx="59046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                ] </a:t>
            </a:r>
            <a:endParaRPr sz="5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8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배열(Array) – [ ]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1187624" y="1628800"/>
            <a:ext cx="6408712" cy="211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배열은 하나의 변수에 여러 개의 데이터를 담을 수 있는 그릇이라고 보면 됩니다. 배열은 여러 개의 변수를 인덱스 번호로 관리하며 [ ] (사각괄호)를 사용해 표현합니다. Index는 0부터 시작합니다.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3275856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“a”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4139952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5004048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obj }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5868144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fn()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619672" y="4581128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 =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3347864" y="5301208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[0]         [1]        [2]       [3]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331640" y="2060848"/>
            <a:ext cx="68407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생성자 사용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객체를 생성하면서 요소 추가 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] 연산자를 사용하여 직접 생성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9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생성및 원소 추가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4139952" y="5877272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출처: 위키백과 사전http://ko.wikipedia.org/wiki/JQuery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7584" y="1484784"/>
            <a:ext cx="7560840" cy="424847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“jQuery는 HTML 속 클라이언트 사이드 스크립트 언어를 단순화 하도록 설계된 브라우저 호환성이 있는 자바스크립트 라이브러리이다. 존 레식에 의해, 2006년 뉴욕 시 바캠프(Barcamp NYC)에서 공식으로 소개되었다. jQuery는 오늘날 가장 인기있는 자바스크립트 라이브러리 중 하나다”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489300" y="961575"/>
            <a:ext cx="4437000" cy="5232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‘Write Less, Do more.’ </a:t>
            </a:r>
            <a:endParaRPr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B00001e201aaa"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2636912"/>
            <a:ext cx="4943475" cy="3151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jQuery ( ) 의 결과도 배열로 관리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/>
        </p:nvSpPr>
        <p:spPr>
          <a:xfrm>
            <a:off x="2699792" y="4365104"/>
            <a:ext cx="59046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                } </a:t>
            </a:r>
            <a:endParaRPr sz="5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1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객체(Object) – {   } 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755576" y="2060848"/>
            <a:ext cx="712879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객체는 한 개 이상의 데이터를 담을 수 있는 그릇이라고 보면 배열과 상당히 비슷하지만 배열보다 명확하게 값을 관리할 수 있습니다. 객체타입은 { } (중괄호)를 사용해 표현하고 인덱스 대신에 ‘이름:값’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형식을 사용합니다.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1259632" y="4581128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 =</a:t>
            </a: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3275856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str=“a”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4139952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age=1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5004048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 ={ obj }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5868144" y="4509120"/>
            <a:ext cx="864096" cy="72008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sum=fn()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생성및 원소 추가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1331640" y="2060848"/>
            <a:ext cx="68407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생성자 사용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객체를 생성하면서 요소 추가 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}연산자를 사용하여 직접 생성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jQuery에서 Object 객체 사용예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276872"/>
            <a:ext cx="5328592" cy="194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4365104"/>
            <a:ext cx="5328592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5940152" y="2276872"/>
            <a:ext cx="320384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jQuery에서 함수의 매개변수 형식으로 Object를 많이 사용합니다. 보이는 예제와 같이 여러값 을 하나의 변수에 담아 보내는 모습을 많이 볼 수 있습니다.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이벤트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39552" y="1988840"/>
            <a:ext cx="8604448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프로그래밍에는 반드시 이벤트가 있습니다. 이벤트는 말 그대로 ‘어떤 사건’입니다. javaScript에서 사건(event)이라는 말의 의미는 아래와 같습니다.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사용자가 버튼이나 태그를 클릭하는 사건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웹 브라우저의 창이 줄어드는 사건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텍스트를 입력하기 위해 텍스트 필드를 클릭하는 사건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마우스를 클릭하는 사건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마우스를 움직이는 사건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키보드를 입력하는 사건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javaScript </a:t>
            </a:r>
            <a:r>
              <a:rPr lang="en-US" sz="2800">
                <a:solidFill>
                  <a:srgbClr val="FFFF00"/>
                </a:solidFill>
              </a:rPr>
              <a:t>이벤트 처리 방식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827584" y="2564904"/>
            <a:ext cx="7920880" cy="874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obj.attachEvent(“이벤트 이름”, 함수) // IE(Internet Explorer)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</a:t>
            </a: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addEventListener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(“이벤트 이름”, 함수)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83568" y="1844824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이벤트 등록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683568" y="4365104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이벤트 제거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827584" y="5013176"/>
            <a:ext cx="7920880" cy="874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obj.detachEvent(“이벤트 이름”, 함수)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</a:t>
            </a: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removeEventListener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(“이벤트 이름”, 함수)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javaScript </a:t>
            </a:r>
            <a:r>
              <a:rPr lang="en-US" sz="2800">
                <a:solidFill>
                  <a:srgbClr val="FFFF00"/>
                </a:solidFill>
              </a:rPr>
              <a:t>이벤트 처리 방식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827584" y="2564904"/>
            <a:ext cx="7920880" cy="874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obj.attachEvent(“이벤트 이름”, 함수) // IE(Internet Explorer)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</a:t>
            </a: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addEventListener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(“이벤트 이름”, 함수)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683568" y="1844824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이벤트 등록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683568" y="4365104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이벤트 제거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827584" y="5013176"/>
            <a:ext cx="7920880" cy="874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obj.detachEvent(“이벤트 이름”, 함수)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obj.</a:t>
            </a: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removeEventListener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(“이벤트 이름”, 함수)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988840"/>
            <a:ext cx="6799263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javaScript </a:t>
            </a:r>
            <a:r>
              <a:rPr lang="en-US" sz="2800">
                <a:solidFill>
                  <a:srgbClr val="FFFF00"/>
                </a:solidFill>
              </a:rPr>
              <a:t>이벤트 처리 방식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jQuery </a:t>
            </a:r>
            <a:r>
              <a:rPr lang="en-US" sz="2800">
                <a:solidFill>
                  <a:srgbClr val="FFFF00"/>
                </a:solidFill>
              </a:rPr>
              <a:t>이벤트 처리 방식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539552" y="1988840"/>
            <a:ext cx="8208912" cy="203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827584" y="3140968"/>
            <a:ext cx="7920880" cy="88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$(“#obj”).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(“click”, 함수);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$(‘#obj’).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(‘mouseenter  mouseleave’,함수);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683568" y="1772816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이벤트 등록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683568" y="4509120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이벤트 제거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827584" y="5013176"/>
            <a:ext cx="79208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$(“#obj”).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unbind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(“click”); // id가 obj 객체에 click 이벤트를 제거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$(“#obj”).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unbind( );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id가 obj 객체에 모든 이벤트를 제거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851540" y="2483604"/>
            <a:ext cx="2568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$(“#obj”).click ( 함수) );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4221088"/>
            <a:ext cx="4246088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2204864"/>
            <a:ext cx="3744416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jQuery </a:t>
            </a:r>
            <a:r>
              <a:rPr lang="en-US">
                <a:solidFill>
                  <a:srgbClr val="FFFF00"/>
                </a:solidFill>
              </a:rPr>
              <a:t>이벤트 처리 방식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2.JPG"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628800"/>
            <a:ext cx="5016557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2555776" y="5805264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http://www.google.com/trends/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Trends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조건문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1187624" y="1484784"/>
            <a:ext cx="7056784" cy="166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조건문은 프로그래밍의 흐름을 제어하는 것으로, 대표적인 예로는 if문, switch문을 들 수 있습니다. 여기서는 if문에 대해 알아보겠습니다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7" y="4194292"/>
            <a:ext cx="6336704" cy="228002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1475656" y="3717032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916832"/>
            <a:ext cx="7304087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827584" y="126876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…. else문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반복문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1187624" y="1844824"/>
            <a:ext cx="7056784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반복문은 아주 짧은 시간에 같은 명령을 반복하는 것으로, 대표적인 예로는 for문과 while문을 들 수 있습니다. 여기서는 for문에 대해 알아보겠습니다.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755576" y="5229200"/>
            <a:ext cx="7992888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 : for문을 시작할 때 선언하는 변수이며, 1개 이상 가능합니다.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 : 조건이 거짓이면 반복을 멈춥니다.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표현식 : 초기값에 선언된 변수 값을 다양한 수식으로 변경할 수 있습니다.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2339752" y="3284984"/>
            <a:ext cx="4572000" cy="166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(</a:t>
            </a:r>
            <a:r>
              <a:rPr b="1" lang="en-US" sz="1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초기값; 조건식; 표현식) 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실행문;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/>
          <p:nvPr/>
        </p:nvSpPr>
        <p:spPr>
          <a:xfrm>
            <a:off x="899592" y="980728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for(var i=0; i&lt;5;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document.write( i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2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611560" y="3501008"/>
            <a:ext cx="8784976" cy="211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for문의 반복 순서는 아래와 같습니다.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초기 값을 처리합니다.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조건식을 비교하여 참이면 문장을 실행하고, 거짓이면 for 반복문을 종료합니다.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조건식이 참이 되어 문장을 실행하면 표현식을 실행합니다.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종료될 때까지 ②와 ③을 반복합니다.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1196752"/>
            <a:ext cx="2456856" cy="16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lang="en-US">
                <a:solidFill>
                  <a:srgbClr val="F2F2F2"/>
                </a:solidFill>
              </a:rPr>
              <a:t>반복문 탈출( break, continue)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1187624" y="1844825"/>
            <a:ext cx="7272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반복문을 실행하다가 더 이상 반복하지 않아도 될 상황이 발생하여 반복문을 탈출할 때에는 break문과 continue문을 사용합니다.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1331640" y="3429000"/>
            <a:ext cx="8270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break</a:t>
            </a:r>
            <a:endParaRPr sz="20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1259632" y="4869160"/>
            <a:ext cx="11961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continue</a:t>
            </a:r>
            <a:endParaRPr sz="20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1907704" y="3789040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 안에서 break문을 만나면 전체 반복문을 탈출합니다.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2051720" y="5229200"/>
            <a:ext cx="6048672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continue문이 수행되는 반복문만 빠져 나갑니다. 전체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반복문이 빠져 나가는 것은 아닙니다.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연산자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1043608" y="1700808"/>
            <a:ext cx="72728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연산자는 프로그래밍 언어에서 다양한 계산을 하기 위해 제공되는 기호를 말합니다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1043608" y="2780928"/>
            <a:ext cx="74168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산술 연산</a:t>
            </a:r>
            <a:endParaRPr b="1" sz="1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대표적인 연산자로는 +(더하기), -(빼기), ✽(곱하기), /(나누기), 나머지 연산자(%)를 들 수 있습니다. 문자열 연산(+)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1043608" y="4581128"/>
            <a:ext cx="7200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연산 ( +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기호가 (문자와 문자, 문자와 숫자)를 연결하는데 사용되면  결과를 문자로 반환합니다.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문자와 문자 “good” + “time”의 결과는 “goodtime”입니다.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문자와 숫자 “good” + 3 의 결과는 “good3”입니다.</a:t>
            </a:r>
            <a:endParaRPr sz="1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/>
        </p:nvSpPr>
        <p:spPr>
          <a:xfrm>
            <a:off x="683568" y="764704"/>
            <a:ext cx="7272808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연산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연산은 표현식의 값을 비교하여 참과 거짓을 반환하며,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조건문에 많이 사용됩니다.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1772816"/>
            <a:ext cx="2592288" cy="145268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/>
          <p:nvPr/>
        </p:nvSpPr>
        <p:spPr>
          <a:xfrm>
            <a:off x="611560" y="3573016"/>
            <a:ext cx="824440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 연산(=)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 연산은 (식별자) 변수 등에 값을 할당하는 데에 사용됩니다.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var  x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var  arr = [1,2,4]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 연산자의 좌변에는 항상 1개의 변수가 있어야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 a + b = 3 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번에 여러 개의 값을 대입하려면 아래와 같이 표현해야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 a = b = c = 10</a:t>
            </a:r>
            <a:endParaRPr sz="1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395536" y="1412776"/>
            <a:ext cx="8244408" cy="27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연산자에는 아래와 같은 것들이 있습니다.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논리 연산자 : &amp;&amp;, ||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증감 연산자 : ++, --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삼항 연산자 : (조건) ? 식 1 : 식 2(조건이 참일 때 식 1, 거짓일 때 식 2를 실행)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타이머 메서드</a:t>
            </a: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611560" y="2276872"/>
            <a:ext cx="8136904" cy="2929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javaScript에는 일종의 타이머와 같이 지정된 시간마다 함수를 호출할 수 있는 메서드가 있습니다. 이는 윈도우 객체에서 제공해주는 전역 함수로, jQuery에서는 따로 제공하지 않습니다.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/>
          <p:nvPr/>
        </p:nvSpPr>
        <p:spPr>
          <a:xfrm>
            <a:off x="755576" y="836712"/>
            <a:ext cx="889248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setTimeout</a:t>
            </a: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(“실행할 함수”, 대기 시간)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대기 시간이 지난 후 코드 실행(1번)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setInterval</a:t>
            </a: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(“실행할 함수”, 대기 시간)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대기 시간이 지난 후 코드 반복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899592" y="4293096"/>
            <a:ext cx="77048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clearTimeout( ) </a:t>
            </a: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setTimeout을 중지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clearInterval( ) </a:t>
            </a: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setInterval을 중지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jQuery 준비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228184" y="5651956"/>
            <a:ext cx="216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p://jquery.com/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72816"/>
            <a:ext cx="5497108" cy="42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1124744"/>
            <a:ext cx="5107544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3212976"/>
            <a:ext cx="50768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DOM (Document Object Model)</a:t>
            </a:r>
            <a:endParaRPr sz="3200"/>
          </a:p>
        </p:txBody>
      </p:sp>
      <p:sp>
        <p:nvSpPr>
          <p:cNvPr id="375" name="Google Shape;375;p41"/>
          <p:cNvSpPr txBox="1"/>
          <p:nvPr/>
        </p:nvSpPr>
        <p:spPr>
          <a:xfrm>
            <a:off x="1619672" y="2204864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1043608" y="1772816"/>
            <a:ext cx="7272808" cy="3384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“DOM은 HTML 문서의 요소를 제어하기 위해 웹 브라우저에서 처음 지원되었다. DOM은 동적으로 문서의 내용, 구조, 스타일에 접근하고 변경하는 수단이었다. 브라우저 사이에 DOM 구현이 호환되지 않음에 따라, W3C에서 DOM 표준 규격을 작성하게 되었다.”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DOM 구성요소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2051720" y="1556792"/>
            <a:ext cx="4572000" cy="1948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 노드(element node)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노드(text node)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 노드(attribute node)</a:t>
            </a:r>
            <a:endParaRPr sz="2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emp2.jpg" id="383" name="Google Shape;3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3717032"/>
            <a:ext cx="5796136" cy="2559873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DOM Tree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emp1.jpg" id="389" name="Google Shape;3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988840"/>
            <a:ext cx="7308304" cy="4025951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>
            <a:noFill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3.jpg" id="394" name="Google Shape;3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2492896"/>
            <a:ext cx="5473228" cy="336075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계층적 관계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DOM을 제어하는 javaScript 명령어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323528" y="2060848"/>
            <a:ext cx="8640960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childNodes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지정된 노드의 자식노드들을 반환해 준다.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firstChild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자식노드중에서 첫 번째 자식노드를 반환해 준다.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nextSibling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같은 부모를 가진 노드들 중에 바로 다음에 나오는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노드를 반환해준다.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createElement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동적으로 새로운 node를 생성할 수 있다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getElementById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특정 아이디를 가진 요소에 바로 접근할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getElementsByTagName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특정 태그를 가진 요소에 바로 접근할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getAttribute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원하는 요소노드에 접근 후에 해당 요소의 속성을 얻을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setAttribute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원하는 요소노드의 속성값을 바꿀 수 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20.JPG" id="406" name="Google Shape;4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1340768"/>
            <a:ext cx="3240360" cy="33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6"/>
          <p:cNvSpPr txBox="1"/>
          <p:nvPr/>
        </p:nvSpPr>
        <p:spPr>
          <a:xfrm>
            <a:off x="755576" y="5157192"/>
            <a:ext cx="79928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미션1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문서의 모든 p 태그를 선택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미션2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id 가 “navi” 인 태그를 선택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미션3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div 자손 중 li 태그 class 속성값이 current 인 노드의 배경색을 빨강색으로 변경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46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javaScript 와 jQiery의 DOM접근 방식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20.JPG" id="413" name="Google Shape;4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1004163"/>
            <a:ext cx="3114303" cy="322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652235"/>
            <a:ext cx="2113211" cy="129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2228299"/>
            <a:ext cx="2252464" cy="138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5976" y="4149080"/>
            <a:ext cx="3801418" cy="215629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7"/>
          <p:cNvSpPr/>
          <p:nvPr/>
        </p:nvSpPr>
        <p:spPr>
          <a:xfrm>
            <a:off x="3347864" y="1796251"/>
            <a:ext cx="2016224" cy="144016"/>
          </a:xfrm>
          <a:prstGeom prst="rect">
            <a:avLst/>
          </a:prstGeom>
          <a:solidFill>
            <a:srgbClr val="595959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3347864" y="2372315"/>
            <a:ext cx="2016224" cy="216024"/>
          </a:xfrm>
          <a:prstGeom prst="rect">
            <a:avLst/>
          </a:prstGeom>
          <a:solidFill>
            <a:srgbClr val="595959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9" name="Google Shape;419;p47"/>
          <p:cNvCxnSpPr/>
          <p:nvPr/>
        </p:nvCxnSpPr>
        <p:spPr>
          <a:xfrm>
            <a:off x="2411760" y="1796251"/>
            <a:ext cx="864096" cy="7200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0" name="Google Shape;420;p47"/>
          <p:cNvCxnSpPr/>
          <p:nvPr/>
        </p:nvCxnSpPr>
        <p:spPr>
          <a:xfrm>
            <a:off x="2411760" y="1796251"/>
            <a:ext cx="936104" cy="7200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1" name="Google Shape;421;p47"/>
          <p:cNvSpPr/>
          <p:nvPr/>
        </p:nvSpPr>
        <p:spPr>
          <a:xfrm>
            <a:off x="3419872" y="2660347"/>
            <a:ext cx="2592288" cy="792088"/>
          </a:xfrm>
          <a:prstGeom prst="rect">
            <a:avLst/>
          </a:prstGeom>
          <a:solidFill>
            <a:srgbClr val="D99593">
              <a:alpha val="2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2" name="Google Shape;422;p47"/>
          <p:cNvCxnSpPr/>
          <p:nvPr/>
        </p:nvCxnSpPr>
        <p:spPr>
          <a:xfrm flipH="1">
            <a:off x="4572000" y="2372315"/>
            <a:ext cx="2088232" cy="3600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3" name="Google Shape;423;p47"/>
          <p:cNvSpPr/>
          <p:nvPr/>
        </p:nvSpPr>
        <p:spPr>
          <a:xfrm>
            <a:off x="3347864" y="2948379"/>
            <a:ext cx="2808312" cy="216024"/>
          </a:xfrm>
          <a:prstGeom prst="rect">
            <a:avLst/>
          </a:prstGeom>
          <a:solidFill>
            <a:srgbClr val="FFFF00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4" name="Google Shape;424;p47"/>
          <p:cNvCxnSpPr/>
          <p:nvPr/>
        </p:nvCxnSpPr>
        <p:spPr>
          <a:xfrm rot="10800000">
            <a:off x="3851920" y="3164403"/>
            <a:ext cx="648072" cy="10801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HTML/CSS</a:t>
            </a:r>
            <a:endParaRPr/>
          </a:p>
        </p:txBody>
      </p:sp>
      <p:pic>
        <p:nvPicPr>
          <p:cNvPr id="430" name="Google Shape;4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132856"/>
            <a:ext cx="80105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1628800"/>
            <a:ext cx="5289314" cy="480995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9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실습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jQuery 설치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EMB00000a1c2e00"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564904"/>
            <a:ext cx="8208912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jQuery 기본 개념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50"/>
          <p:cNvSpPr/>
          <p:nvPr/>
        </p:nvSpPr>
        <p:spPr>
          <a:xfrm>
            <a:off x="1331640" y="256490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Core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50"/>
          <p:cNvSpPr/>
          <p:nvPr/>
        </p:nvSpPr>
        <p:spPr>
          <a:xfrm>
            <a:off x="1331640" y="364502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Manipulation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50"/>
          <p:cNvSpPr/>
          <p:nvPr/>
        </p:nvSpPr>
        <p:spPr>
          <a:xfrm>
            <a:off x="3491880" y="256490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Selectors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50"/>
          <p:cNvSpPr/>
          <p:nvPr/>
        </p:nvSpPr>
        <p:spPr>
          <a:xfrm>
            <a:off x="3491880" y="364502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Traversing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5652120" y="256490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Attributes/CSS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50"/>
          <p:cNvSpPr/>
          <p:nvPr/>
        </p:nvSpPr>
        <p:spPr>
          <a:xfrm>
            <a:off x="5652120" y="364502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1331640" y="472514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Effects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50"/>
          <p:cNvSpPr/>
          <p:nvPr/>
        </p:nvSpPr>
        <p:spPr>
          <a:xfrm>
            <a:off x="3491880" y="472514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50"/>
          <p:cNvSpPr/>
          <p:nvPr/>
        </p:nvSpPr>
        <p:spPr>
          <a:xfrm>
            <a:off x="5652120" y="4725144"/>
            <a:ext cx="2016224" cy="936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Ajax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6" name="Google Shape;456;p51"/>
          <p:cNvSpPr/>
          <p:nvPr/>
        </p:nvSpPr>
        <p:spPr>
          <a:xfrm>
            <a:off x="2915816" y="4365104"/>
            <a:ext cx="34508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jQuery( )   </a:t>
            </a:r>
            <a:endParaRPr b="1" sz="4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51"/>
          <p:cNvSpPr txBox="1"/>
          <p:nvPr/>
        </p:nvSpPr>
        <p:spPr>
          <a:xfrm>
            <a:off x="1115616" y="1772816"/>
            <a:ext cx="72728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jQuery의 핵심은 jQuery( ) 함수입니다. 모든 jQuery의 시작은 jQuery( ) 함수를 거쳐야 합니다.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함수를 통해 리턴되는 결과는 모두 jQuery 객체로서 jQuery의 수많은 기능들을 사용할 수 있게 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51"/>
          <p:cNvSpPr/>
          <p:nvPr/>
        </p:nvSpPr>
        <p:spPr>
          <a:xfrm>
            <a:off x="1259632" y="6021288"/>
            <a:ext cx="6416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http://api.jquery.com/jQuery/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Selectors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467544" y="1916832"/>
            <a:ext cx="79928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 역시 문서 구조에서 원하는 HTML 노드를 선택하기 위해 Selector를 사용해야 하는데, 그 문법이 CSS와 거의 같습니다.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jQuery에서는 기본적으로 CSS, CSS2, CSS3 Selector는 물론 자체 jQuery 필터도 제공하기 때문에 원하는 HTML 노드를 쉽게 선택하여 작업할 수 있습니다.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971600" y="6021288"/>
            <a:ext cx="76361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http://api.jquery.com/category/selectors/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Attributes/CSS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53"/>
          <p:cNvSpPr/>
          <p:nvPr/>
        </p:nvSpPr>
        <p:spPr>
          <a:xfrm>
            <a:off x="467544" y="1628800"/>
            <a:ext cx="835292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Selector를 사용하여 조작을 원하는 HTML 노드를 선택했다면, 이제는 선택한 노드에 어떠한 작업을 할 순서입니다. 선택한 노드의 속성 값을 가져오거나 텍스트를 변경할 수 있고, CSS( ) 함수를 사용하면 CSS에 의해 적용되는 상태를 동적인 상황에서도 변경할 수 있습니다.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jQuery(‘img’).</a:t>
            </a:r>
            <a:r>
              <a:rPr b="1"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attr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(‘src’); // &lt;img&gt; 태그의 속성 src 값을 가져오는 것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jQuery(‘.main’).</a:t>
            </a:r>
            <a:r>
              <a:rPr b="1"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css(‘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border’,‘1px #F00 solid’) // 클래스 이름이 main인 노드의 border에 1픽셀의 빨간색 외곽선 직선이 그려짐.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53"/>
          <p:cNvSpPr/>
          <p:nvPr/>
        </p:nvSpPr>
        <p:spPr>
          <a:xfrm>
            <a:off x="539552" y="5877272"/>
            <a:ext cx="86044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http://api.jquery.com/category/attributes/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http://api.jquery.com/category/css/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Manipulation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478" name="Google Shape;478;p54"/>
          <p:cNvSpPr/>
          <p:nvPr/>
        </p:nvSpPr>
        <p:spPr>
          <a:xfrm>
            <a:off x="323528" y="6165304"/>
            <a:ext cx="8532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http://api.jquery.com/category/manipulation/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54"/>
          <p:cNvSpPr/>
          <p:nvPr/>
        </p:nvSpPr>
        <p:spPr>
          <a:xfrm>
            <a:off x="611560" y="1628800"/>
            <a:ext cx="8388424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DOM에 대해 다양한 제어, 갱신 조작을 할 수 있는 명령어들입니다.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노드의 앞뒤에 임의의 노드를 생성해 붙일 수 있고, 제거할 수도 있습니다. 또한 특정 노드를 교체할 수도 있습니다.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 jQuery(‘p’).prepend(‘&lt;em&gt;여러분&lt;em&gt;’); // &lt;p&gt; 태그의 내용 맨 앞부분에 추가됩니다.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0" name="Google Shape;48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4" y="4005064"/>
            <a:ext cx="51911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Traversing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55"/>
          <p:cNvSpPr/>
          <p:nvPr/>
        </p:nvSpPr>
        <p:spPr>
          <a:xfrm>
            <a:off x="539552" y="6165304"/>
            <a:ext cx="8319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http://api.jquery.com/category/traversing/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395536" y="1916832"/>
            <a:ext cx="85324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DOM에 접근하여 원하는 노드를 찾는 방법을 제공합니다. 이 방법을 잘 활용하면 DOM에 id나 class를 최소한으로 사용할 수 있습니다. 선택한 노드를 기준으로 형제, 자식, 부모 등으로 접근하는 다양한 방법이 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jQuery(‘li’).</a:t>
            </a:r>
            <a:r>
              <a:rPr b="1" lang="en-US" sz="1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).css(‘background-color’, ‘red’);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parent( ) 메서드는 현재 지정된 li의 부모 노드를 의미합니다. 따라서 li 노드들의 부모를 선택하여 배경색을 빨간색으로 설정합니다.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Events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467544" y="1844824"/>
            <a:ext cx="846043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프로그램은 기본적으로 위에서 아래까지 순차적으로 실행됩니다.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어떤 경우에는 사용자가 반응을 해주어야만(버튼에 클릭을 한다, 이미지 위에 마우스를 올려 놓는다 등) 작동되는 경우가 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 사용자의 반응을 기다리며 그 사건이 일어날 때까지 기다리다가 그 사건이 일어나면 그때 바로 프로그램이 실행되도록 해주는 개념이 바로 ‘이벤트(Event)’입니다.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jQuery에는 javaScript 에서 제공하는 이벤트에 다양한 이벤트를 더 추가하였습니다.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56"/>
          <p:cNvSpPr/>
          <p:nvPr/>
        </p:nvSpPr>
        <p:spPr>
          <a:xfrm>
            <a:off x="539552" y="6165304"/>
            <a:ext cx="8319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http://api.jquery.com/category/events/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Effects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683568" y="1844824"/>
            <a:ext cx="7920880" cy="27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디자이너가 jQuery를 매력적이라고 생각하게 만든 일등공신이 바로 효과 부분이 아닐까 생각합니다. fadeIn, fadeOut, slideDown, slideUp, animate 그리고 Flash ActioScript에서 보았던 다양한 easing(가·감속 효과) 등을 사용하여 정적인 웹 페이지를 역동적인 웹 페이지로 변환시켜줄 강력한 무기입니다.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539552" y="6165304"/>
            <a:ext cx="8319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http://api.jquery.com/category/effects/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UI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507" name="Google Shape;507;p58"/>
          <p:cNvSpPr txBox="1"/>
          <p:nvPr/>
        </p:nvSpPr>
        <p:spPr>
          <a:xfrm>
            <a:off x="4932040" y="1556792"/>
            <a:ext cx="3960440" cy="377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jQuery는 UI(User Interface)에 대한 다양한 형태의 기능을 제공하고 있습니다. 위젯 형태의 Accordion, Datepicker, Dialog, Slider, Progressbar, Tabs와 애니메이션 확장 기능 그리고 상호작용이 가능한 요소들, 즉 Drag, Drop, Resizable 등과 같은 것을 모아놓은 라이브러리가 바로 ‘jQuery UI’입니다.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58"/>
          <p:cNvSpPr/>
          <p:nvPr/>
        </p:nvSpPr>
        <p:spPr>
          <a:xfrm>
            <a:off x="1367136" y="6211669"/>
            <a:ext cx="7776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http://jqueryui.com/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9" name="Google Shape;50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1628800"/>
            <a:ext cx="4377121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Ajax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515" name="Google Shape;515;p59"/>
          <p:cNvSpPr/>
          <p:nvPr/>
        </p:nvSpPr>
        <p:spPr>
          <a:xfrm>
            <a:off x="323528" y="1700808"/>
            <a:ext cx="85324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Ajax(Asynchronous javaScript and XML)는 서버와 비동기식으로 데이터를 교환하는 javaScript 프로그래밍 방식을 말합니다.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웹 페이지에서 새로운 내용이 갱신되려면 서버에 접속하여 페이지 전체를 다시 다운로드해야 합니다. 이때 Ajax를 사용하면 어느 한 부분만 서버에 접속하여 내용을 갱신할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되면 사용자는 전체 페이지를 다시 갱신하지 않아도 되고, 필요한 내용만 변경할 수 있게 되므로 트래픽 용량도 커지지 않습니다.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이러한 이유 때문에 Ajax 기술은 주로 실시간 뉴스 전달이나 주식 시세 정보 등에 많이 사용되고 있습니다.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59"/>
          <p:cNvSpPr/>
          <p:nvPr/>
        </p:nvSpPr>
        <p:spPr>
          <a:xfrm>
            <a:off x="683568" y="6237312"/>
            <a:ext cx="7776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자세한 사항은 이곳을 참고 </a:t>
            </a: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http://api.jquery.com/category/ajax/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ctrTitle"/>
          </p:nvPr>
        </p:nvSpPr>
        <p:spPr>
          <a:xfrm>
            <a:off x="1016700" y="580005"/>
            <a:ext cx="7772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jQuery를 공부하기 위한 선수 학습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971600" y="2132856"/>
            <a:ext cx="727280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javaScript</a:t>
            </a:r>
            <a:endParaRPr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DOM (Document Object Model) </a:t>
            </a:r>
            <a:endParaRPr/>
          </a:p>
          <a:p>
            <a:pPr indent="-1778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HTML/CSS</a:t>
            </a:r>
            <a:endParaRPr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 txBox="1"/>
          <p:nvPr/>
        </p:nvSpPr>
        <p:spPr>
          <a:xfrm>
            <a:off x="179512" y="2492896"/>
            <a:ext cx="79928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http://oscarotero.com/jquery/</a:t>
            </a:r>
            <a:endParaRPr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2" name="Google Shape;52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3212976"/>
            <a:ext cx="8755002" cy="279236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0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한눈에 보는 jQuery함수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ctrTitle"/>
          </p:nvPr>
        </p:nvSpPr>
        <p:spPr>
          <a:xfrm>
            <a:off x="942975" y="577905"/>
            <a:ext cx="7772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javaScript 탄생배경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2843808" y="1988840"/>
            <a:ext cx="279114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넷스케이프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 전쟁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 DOM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javaScript 프로그램기초</a:t>
            </a:r>
            <a:endParaRPr/>
          </a:p>
        </p:txBody>
      </p:sp>
      <p:sp>
        <p:nvSpPr>
          <p:cNvPr id="125" name="Google Shape;125;p8"/>
          <p:cNvSpPr txBox="1"/>
          <p:nvPr/>
        </p:nvSpPr>
        <p:spPr>
          <a:xfrm>
            <a:off x="3203848" y="1772816"/>
            <a:ext cx="214033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/ 객체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sz="24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제어문</a:t>
            </a:r>
            <a:endParaRPr b="1" sz="24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</a:t>
            </a:r>
            <a:endParaRPr b="1" sz="24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타이머 메서드</a:t>
            </a:r>
            <a:endParaRPr b="1" sz="24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ctrTitle"/>
          </p:nvPr>
        </p:nvSpPr>
        <p:spPr>
          <a:xfrm>
            <a:off x="1371600" y="548680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변수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1259632" y="1772816"/>
            <a:ext cx="69127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값(</a:t>
            </a:r>
            <a:r>
              <a:rPr lang="en-US" sz="2000">
                <a:solidFill>
                  <a:schemeClr val="lt1"/>
                </a:solidFill>
              </a:rPr>
              <a:t>데이터)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을 담는 그릇인 저장소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변수에  포함된 값은 언제든지 변경가능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1403648" y="3789040"/>
            <a:ext cx="31683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r>
              <a:rPr b="1" lang="en-US" sz="2800">
                <a:solidFill>
                  <a:srgbClr val="BFDB1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변수명 = 값;</a:t>
            </a:r>
            <a:endParaRPr b="1" sz="2800">
              <a:solidFill>
                <a:srgbClr val="BFDB1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1546431" y="4941168"/>
            <a:ext cx="13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a = 10;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475656" y="5373216"/>
            <a:ext cx="2408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name = "홍길동";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2012-06-09T02:20:12Z</dcterms:created>
  <dc:creator>Administrator</dc:creator>
</cp:coreProperties>
</file>