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2" r:id="rId4"/>
    <p:sldId id="258" r:id="rId5"/>
    <p:sldId id="268" r:id="rId6"/>
    <p:sldId id="269" r:id="rId7"/>
    <p:sldId id="259" r:id="rId8"/>
    <p:sldId id="260" r:id="rId9"/>
    <p:sldId id="262" r:id="rId10"/>
    <p:sldId id="315" r:id="rId11"/>
    <p:sldId id="265" r:id="rId12"/>
    <p:sldId id="266" r:id="rId13"/>
    <p:sldId id="267" r:id="rId14"/>
    <p:sldId id="270" r:id="rId15"/>
    <p:sldId id="316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17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318" r:id="rId34"/>
    <p:sldId id="295" r:id="rId35"/>
    <p:sldId id="296" r:id="rId36"/>
    <p:sldId id="297" r:id="rId37"/>
    <p:sldId id="298" r:id="rId38"/>
    <p:sldId id="299" r:id="rId39"/>
    <p:sldId id="314" r:id="rId40"/>
    <p:sldId id="307" r:id="rId41"/>
    <p:sldId id="308" r:id="rId42"/>
    <p:sldId id="313" r:id="rId43"/>
    <p:sldId id="264" r:id="rId44"/>
    <p:sldId id="263" r:id="rId45"/>
    <p:sldId id="309" r:id="rId46"/>
    <p:sldId id="310" r:id="rId47"/>
    <p:sldId id="311" r:id="rId48"/>
    <p:sldId id="312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4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0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8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0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9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2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0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5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83B3B-2612-4DCF-AF23-A79D9D122CE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2E123-AD6F-48AC-9F8F-78AF7BDB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5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msjudenhofer@ucdavis.ed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Git-Branching-Basic-Branching-and-Merging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Github</a:t>
            </a:r>
            <a:r>
              <a:rPr lang="en-US" dirty="0" smtClean="0"/>
              <a:t> in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</a:t>
            </a:r>
            <a:r>
              <a:rPr lang="en-US" dirty="0" err="1" smtClean="0"/>
              <a:t>Netscher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Clone</a:t>
            </a:r>
            <a:r>
              <a:rPr lang="en-US" dirty="0"/>
              <a:t> – </a:t>
            </a:r>
            <a:r>
              <a:rPr lang="en-US" dirty="0" smtClean="0"/>
              <a:t>copy a public </a:t>
            </a:r>
            <a:r>
              <a:rPr lang="en-US" dirty="0"/>
              <a:t>repository into a local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304925"/>
            <a:ext cx="90011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>
            <a:off x="1752600" y="685800"/>
            <a:ext cx="304800" cy="6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10175"/>
            <a:ext cx="8229600" cy="15716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Owner grants collaborator permission</a:t>
            </a:r>
          </a:p>
          <a:p>
            <a:r>
              <a:rPr lang="en-US" dirty="0" err="1" smtClean="0"/>
              <a:t>openpet</a:t>
            </a:r>
            <a:r>
              <a:rPr lang="en-US" dirty="0" smtClean="0"/>
              <a:t>-developer = Martin </a:t>
            </a:r>
            <a:r>
              <a:rPr lang="en-US" dirty="0" err="1" smtClean="0"/>
              <a:t>Judenhofer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msjudenhofer@ucdavis.edu</a:t>
            </a:r>
            <a:endParaRPr lang="en-US" dirty="0" smtClean="0"/>
          </a:p>
          <a:p>
            <a:r>
              <a:rPr lang="en-US" dirty="0" smtClean="0"/>
              <a:t>Email with </a:t>
            </a:r>
            <a:r>
              <a:rPr lang="en-US" dirty="0" err="1" smtClean="0"/>
              <a:t>github</a:t>
            </a:r>
            <a:r>
              <a:rPr lang="en-US" dirty="0" smtClean="0"/>
              <a:t> username for permission</a:t>
            </a:r>
          </a:p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76200"/>
            <a:ext cx="672465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52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8600"/>
            <a:ext cx="83248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5562791" y="1499616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23838"/>
            <a:ext cx="8334375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16200000">
            <a:off x="381191" y="838009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Commit</a:t>
            </a:r>
            <a:r>
              <a:rPr lang="en-US" dirty="0"/>
              <a:t> – group changes to local files together with a brief description; preparation for sending back to public repository</a:t>
            </a:r>
          </a:p>
          <a:p>
            <a:r>
              <a:rPr lang="en-US" b="1" dirty="0"/>
              <a:t>Sync</a:t>
            </a:r>
            <a:r>
              <a:rPr lang="en-US" dirty="0"/>
              <a:t> – pull repository </a:t>
            </a:r>
            <a:r>
              <a:rPr lang="en-US" dirty="0" smtClean="0"/>
              <a:t>changes by other contributors </a:t>
            </a:r>
            <a:r>
              <a:rPr lang="en-US" dirty="0"/>
              <a:t>to existing local directory &amp; push a commit or a group of commits to the public </a:t>
            </a:r>
            <a:r>
              <a:rPr lang="en-US" dirty="0" smtClean="0"/>
              <a:t>repository for other contributors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7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566738"/>
            <a:ext cx="76295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6600" y="3276600"/>
            <a:ext cx="480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Create and edit documents </a:t>
            </a:r>
          </a:p>
          <a:p>
            <a:r>
              <a:rPr lang="en-US" sz="2800" dirty="0" smtClean="0"/>
              <a:t>in your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folder as you normally would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28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576263"/>
            <a:ext cx="7629525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5400000">
            <a:off x="4267008" y="2133409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33363"/>
            <a:ext cx="8324850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10800000">
            <a:off x="8077200" y="10668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1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28600"/>
            <a:ext cx="833437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10800000">
            <a:off x="6477000" y="14478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19075"/>
            <a:ext cx="8343900" cy="64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51054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goal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19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33363"/>
            <a:ext cx="8305800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10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23838"/>
            <a:ext cx="8334375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10800000">
            <a:off x="3810000" y="6096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8600"/>
            <a:ext cx="83248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800" y="3276599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Local changes have now been pushed to public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197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"/>
            <a:ext cx="89154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54102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Online repository mirrors changes</a:t>
            </a:r>
            <a:endParaRPr lang="en-US" sz="2800" dirty="0"/>
          </a:p>
        </p:txBody>
      </p:sp>
      <p:sp>
        <p:nvSpPr>
          <p:cNvPr id="6" name="Down Arrow 5"/>
          <p:cNvSpPr/>
          <p:nvPr/>
        </p:nvSpPr>
        <p:spPr>
          <a:xfrm rot="16200000">
            <a:off x="457391" y="448056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7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</a:t>
            </a:r>
            <a:r>
              <a:rPr lang="en-US" b="1" dirty="0" smtClean="0"/>
              <a:t>ranch</a:t>
            </a:r>
            <a:r>
              <a:rPr lang="en-US" dirty="0" smtClean="0"/>
              <a:t> – </a:t>
            </a:r>
            <a:r>
              <a:rPr lang="en-US" dirty="0" smtClean="0"/>
              <a:t>copy </a:t>
            </a:r>
            <a:r>
              <a:rPr lang="en-US" dirty="0" smtClean="0"/>
              <a:t>an existing repository into a new branch; usually to develop a new </a:t>
            </a:r>
            <a:r>
              <a:rPr lang="en-US" dirty="0" smtClean="0"/>
              <a:t>feature </a:t>
            </a:r>
            <a:r>
              <a:rPr lang="en-US" dirty="0" smtClean="0"/>
              <a:t>or work out a bug </a:t>
            </a:r>
            <a:r>
              <a:rPr lang="en-US" dirty="0" smtClean="0"/>
              <a:t>fix</a:t>
            </a:r>
            <a:endParaRPr lang="en-US" dirty="0" smtClean="0"/>
          </a:p>
        </p:txBody>
      </p:sp>
      <p:pic>
        <p:nvPicPr>
          <p:cNvPr id="36866" name="Picture 2" descr="https://encrypted-tbn1.gstatic.com/images?q=tbn:ANd9GcRA61O-k4NUXWQ5p-GDyeNEr6xmEes8XxH3GpB7SER9qoSrm29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57600"/>
            <a:ext cx="6232069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8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19075"/>
            <a:ext cx="8334375" cy="64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>
          <a:xfrm rot="10800000">
            <a:off x="4495799" y="6096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7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8600"/>
            <a:ext cx="83248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16200000">
            <a:off x="1981391" y="1828609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23838"/>
            <a:ext cx="8334375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10800000">
            <a:off x="4495799" y="6096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566738"/>
            <a:ext cx="764857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8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28600"/>
            <a:ext cx="833437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>
          <a:xfrm rot="16200000">
            <a:off x="5334191" y="685609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and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2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3838"/>
            <a:ext cx="8324850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1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33363"/>
            <a:ext cx="8324850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10800000">
            <a:off x="3657599" y="6096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8600"/>
            <a:ext cx="83248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10800000">
            <a:off x="3657599" y="6096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Merge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combine </a:t>
            </a:r>
            <a:r>
              <a:rPr lang="en-US" dirty="0" smtClean="0"/>
              <a:t>two branches into one</a:t>
            </a:r>
            <a:endParaRPr lang="en-US" b="1" dirty="0" smtClean="0"/>
          </a:p>
        </p:txBody>
      </p:sp>
      <p:pic>
        <p:nvPicPr>
          <p:cNvPr id="36866" name="Picture 2" descr="https://encrypted-tbn1.gstatic.com/images?q=tbn:ANd9GcRA61O-k4NUXWQ5p-GDyeNEr6xmEes8XxH3GpB7SER9qoSrm29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6232069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8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3838"/>
            <a:ext cx="8324850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10800000">
            <a:off x="4419599" y="6096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8600"/>
            <a:ext cx="83248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571999" y="12192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8600"/>
            <a:ext cx="83248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3733800" y="54864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334000" y="54864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8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9916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>
          <a:xfrm>
            <a:off x="8382000" y="54864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4495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Updated files in this branch…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05200" y="4876609"/>
            <a:ext cx="0" cy="1143191"/>
          </a:xfrm>
          <a:prstGeom prst="straightConnector1">
            <a:avLst/>
          </a:prstGeom>
          <a:ln w="349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7600" y="5017532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…will merge with files in this one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37176" y="5386864"/>
            <a:ext cx="0" cy="632936"/>
          </a:xfrm>
          <a:prstGeom prst="straightConnector1">
            <a:avLst/>
          </a:prstGeom>
          <a:ln w="349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1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9916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10800000">
            <a:off x="4532375" y="60960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6200000">
            <a:off x="5410391" y="1523809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Merging 2 different versions of the same file can be tricky</a:t>
            </a:r>
          </a:p>
          <a:p>
            <a:r>
              <a:rPr lang="en-US" dirty="0" smtClean="0"/>
              <a:t>If the same file is modified in 2 different places no error will occur</a:t>
            </a:r>
          </a:p>
          <a:p>
            <a:r>
              <a:rPr lang="en-US" dirty="0" smtClean="0"/>
              <a:t>If the same files is modified in the same place in 2 different ways, an error will occur</a:t>
            </a:r>
          </a:p>
          <a:p>
            <a:r>
              <a:rPr lang="en-US" dirty="0" smtClean="0"/>
              <a:t>See end of slide show for more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9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09588"/>
            <a:ext cx="700087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71800" y="2895600"/>
            <a:ext cx="1143000" cy="1524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3351454">
            <a:off x="6597083" y="182112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5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Clone</a:t>
            </a:r>
            <a:r>
              <a:rPr lang="en-US" dirty="0" smtClean="0"/>
              <a:t> – </a:t>
            </a:r>
            <a:r>
              <a:rPr lang="en-US" dirty="0"/>
              <a:t>copy a public repository into a local directory</a:t>
            </a:r>
          </a:p>
          <a:p>
            <a:r>
              <a:rPr lang="en-US" b="1" dirty="0"/>
              <a:t>Commit</a:t>
            </a:r>
            <a:r>
              <a:rPr lang="en-US" dirty="0"/>
              <a:t> – group changes to local files together with a brief description; preparation for sending back to public repository</a:t>
            </a:r>
          </a:p>
          <a:p>
            <a:r>
              <a:rPr lang="en-US" b="1" dirty="0"/>
              <a:t>Sync</a:t>
            </a:r>
            <a:r>
              <a:rPr lang="en-US" dirty="0"/>
              <a:t> – pull repository changes by other contributors to existing local directory &amp; push a commit or a group of commits to the public repository for other contributors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</a:t>
            </a:r>
            <a:r>
              <a:rPr lang="en-US" b="1" dirty="0" smtClean="0"/>
              <a:t>ranch</a:t>
            </a:r>
            <a:r>
              <a:rPr lang="en-US" dirty="0" smtClean="0"/>
              <a:t> – </a:t>
            </a:r>
            <a:r>
              <a:rPr lang="en-US" dirty="0" smtClean="0"/>
              <a:t>copy </a:t>
            </a:r>
            <a:r>
              <a:rPr lang="en-US" dirty="0" smtClean="0"/>
              <a:t>an existing repository into a new branch; usually to develop a new line of thought or work out a bug fix</a:t>
            </a:r>
          </a:p>
          <a:p>
            <a:r>
              <a:rPr lang="en-US" b="1" dirty="0" smtClean="0"/>
              <a:t>Merge</a:t>
            </a:r>
            <a:r>
              <a:rPr lang="en-US" dirty="0" smtClean="0"/>
              <a:t> – </a:t>
            </a:r>
            <a:r>
              <a:rPr lang="en-US" dirty="0" smtClean="0"/>
              <a:t>combine </a:t>
            </a:r>
            <a:r>
              <a:rPr lang="en-US" dirty="0" smtClean="0"/>
              <a:t>two branches into one</a:t>
            </a:r>
            <a:endParaRPr lang="en-US" b="1" dirty="0" smtClean="0"/>
          </a:p>
        </p:txBody>
      </p:sp>
      <p:pic>
        <p:nvPicPr>
          <p:cNvPr id="36866" name="Picture 2" descr="https://encrypted-tbn1.gstatic.com/images?q=tbn:ANd9GcRA61O-k4NUXWQ5p-GDyeNEr6xmEes8XxH3GpB7SER9qoSrm29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90974"/>
            <a:ext cx="6232069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6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62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017776" y="1264920"/>
            <a:ext cx="5212080" cy="5212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90800" y="1874520"/>
            <a:ext cx="4038600" cy="403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91840" y="2651760"/>
            <a:ext cx="2560320" cy="25603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7312" y="4243923"/>
            <a:ext cx="2265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196162"/>
              </a:avLst>
            </a:prstTxWarp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Owner/</a:t>
            </a:r>
          </a:p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Admin</a:t>
            </a:r>
            <a:endParaRPr 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>
            <a:off x="2819400" y="2298740"/>
            <a:ext cx="3733800" cy="871180"/>
          </a:xfrm>
          <a:prstGeom prst="round2SameRect">
            <a:avLst>
              <a:gd name="adj1" fmla="val 50000"/>
              <a:gd name="adj2" fmla="val 0"/>
            </a:avLst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368195"/>
              </a:avLst>
            </a:prstTxWarp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Collaborators</a:t>
            </a:r>
            <a:endParaRPr 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>
            <a:off x="2819400" y="1569720"/>
            <a:ext cx="3733800" cy="871180"/>
          </a:xfrm>
          <a:prstGeom prst="round2SameRect">
            <a:avLst>
              <a:gd name="adj1" fmla="val 50000"/>
              <a:gd name="adj2" fmla="val 0"/>
            </a:avLst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368195"/>
              </a:avLst>
            </a:prstTxWarp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Users</a:t>
            </a:r>
            <a:endParaRPr 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Opensource</a:t>
            </a:r>
            <a:r>
              <a:rPr lang="en-US" dirty="0" smtClean="0"/>
              <a:t> Community </a:t>
            </a:r>
            <a:r>
              <a:rPr lang="en-US" dirty="0"/>
              <a:t>S</a:t>
            </a:r>
            <a:r>
              <a:rPr lang="en-US" dirty="0" smtClean="0"/>
              <a:t>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0580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876800"/>
            <a:ext cx="691515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09912" y="5029200"/>
            <a:ext cx="2224088" cy="1524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8600" y="5202936"/>
            <a:ext cx="1676400" cy="1524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merging doesn’t go smoothly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95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188" y="719828"/>
            <a:ext cx="18669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2828925"/>
            <a:ext cx="18764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19400"/>
            <a:ext cx="18859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52700" y="2272284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99307" y="4419600"/>
            <a:ext cx="3810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12543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</a:t>
            </a:r>
          </a:p>
          <a:p>
            <a:r>
              <a:rPr lang="en-US" dirty="0" smtClean="0"/>
              <a:t>“master”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753237"/>
            <a:ext cx="18669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urved Down Arrow 10"/>
          <p:cNvSpPr/>
          <p:nvPr/>
        </p:nvSpPr>
        <p:spPr>
          <a:xfrm>
            <a:off x="3599307" y="533400"/>
            <a:ext cx="1428750" cy="60960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9000" y="111579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</a:t>
            </a:r>
          </a:p>
          <a:p>
            <a:r>
              <a:rPr lang="en-US" dirty="0" smtClean="0"/>
              <a:t>“test”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99307" y="76200"/>
            <a:ext cx="154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branch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953000" y="4419600"/>
            <a:ext cx="3810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16159" y="4953000"/>
            <a:ext cx="511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067806" y="2272284"/>
            <a:ext cx="0" cy="3947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4199" y="6019800"/>
            <a:ext cx="332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happens when I merge?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95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23838"/>
            <a:ext cx="9001125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41910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Requires command line interface to solve</a:t>
            </a:r>
          </a:p>
          <a:p>
            <a:r>
              <a:rPr lang="en-US" dirty="0">
                <a:hlinkClick r:id="rId3"/>
              </a:rPr>
              <a:t>http://git-scm.com/book/en/Git-Branching-Basic-Branching-and-Merging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662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188" y="719828"/>
            <a:ext cx="18669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2828925"/>
            <a:ext cx="18764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19400"/>
            <a:ext cx="18859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52700" y="2272284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99307" y="4419600"/>
            <a:ext cx="3810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12543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</a:t>
            </a:r>
          </a:p>
          <a:p>
            <a:r>
              <a:rPr lang="en-US" dirty="0" smtClean="0"/>
              <a:t>“master”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753237"/>
            <a:ext cx="18669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urved Down Arrow 10"/>
          <p:cNvSpPr/>
          <p:nvPr/>
        </p:nvSpPr>
        <p:spPr>
          <a:xfrm>
            <a:off x="3599307" y="533400"/>
            <a:ext cx="1428750" cy="60960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9000" y="111579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</a:t>
            </a:r>
          </a:p>
          <a:p>
            <a:r>
              <a:rPr lang="en-US" dirty="0" smtClean="0"/>
              <a:t>“test”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99307" y="76200"/>
            <a:ext cx="154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branch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953000" y="4419600"/>
            <a:ext cx="3810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67806" y="2272284"/>
            <a:ext cx="0" cy="3947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26906" y="5410200"/>
            <a:ext cx="28836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Conflict markers are inserted</a:t>
            </a:r>
          </a:p>
          <a:p>
            <a:r>
              <a:rPr lang="en-US" dirty="0" smtClean="0"/>
              <a:t>Conflicts must be resolved manually before merging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4876800"/>
            <a:ext cx="21145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53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24025"/>
            <a:ext cx="87630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7467600" y="533400"/>
            <a:ext cx="714756" cy="12954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1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8600"/>
            <a:ext cx="83248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5400000">
            <a:off x="3733608" y="2590610"/>
            <a:ext cx="304801" cy="609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4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581150"/>
            <a:ext cx="908685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>
          <a:xfrm>
            <a:off x="7620000" y="1219200"/>
            <a:ext cx="714756" cy="12954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271588"/>
            <a:ext cx="91344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8382000" y="685800"/>
            <a:ext cx="304800" cy="6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5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36194"/>
            <a:ext cx="8482012" cy="664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own Arrow 8"/>
          <p:cNvSpPr/>
          <p:nvPr/>
        </p:nvSpPr>
        <p:spPr>
          <a:xfrm rot="5400000">
            <a:off x="5676900" y="4533900"/>
            <a:ext cx="304800" cy="6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369</Words>
  <Application>Microsoft Office PowerPoint</Application>
  <PresentationFormat>On-screen Show (4:3)</PresentationFormat>
  <Paragraphs>57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Getting Started with Github in Windows</vt:lpstr>
      <vt:lpstr>PowerPoint Presentation</vt:lpstr>
      <vt:lpstr>Setup and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Cloning a Repository</vt:lpstr>
      <vt:lpstr>PowerPoint Presentation</vt:lpstr>
      <vt:lpstr>PowerPoint Presentation</vt:lpstr>
      <vt:lpstr>PowerPoint Presentation</vt:lpstr>
      <vt:lpstr>PowerPoint Presentation</vt:lpstr>
      <vt:lpstr>Making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Branching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Possible Conflicts</vt:lpstr>
      <vt:lpstr>Summary</vt:lpstr>
      <vt:lpstr>Summary</vt:lpstr>
      <vt:lpstr>FAQ</vt:lpstr>
      <vt:lpstr>Opensource Community Structure</vt:lpstr>
      <vt:lpstr>PowerPoint Presentation</vt:lpstr>
      <vt:lpstr>When merging doesn’t go smoothly</vt:lpstr>
      <vt:lpstr>PowerPoint Presentation</vt:lpstr>
      <vt:lpstr>PowerPoint Presentation</vt:lpstr>
      <vt:lpstr>PowerPoint Presentation</vt:lpstr>
    </vt:vector>
  </TitlesOfParts>
  <Company>Lawrence Berkeley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Github</dc:title>
  <dc:creator>OpenPET</dc:creator>
  <cp:lastModifiedBy>OpenPET</cp:lastModifiedBy>
  <cp:revision>26</cp:revision>
  <dcterms:created xsi:type="dcterms:W3CDTF">2013-06-06T16:02:28Z</dcterms:created>
  <dcterms:modified xsi:type="dcterms:W3CDTF">2013-06-06T21:27:12Z</dcterms:modified>
</cp:coreProperties>
</file>