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302" r:id="rId3"/>
    <p:sldId id="303" r:id="rId4"/>
    <p:sldId id="304" r:id="rId5"/>
    <p:sldId id="306" r:id="rId6"/>
    <p:sldId id="315" r:id="rId7"/>
    <p:sldId id="316" r:id="rId8"/>
    <p:sldId id="339" r:id="rId9"/>
    <p:sldId id="318" r:id="rId10"/>
    <p:sldId id="319" r:id="rId11"/>
    <p:sldId id="320" r:id="rId12"/>
    <p:sldId id="307" r:id="rId13"/>
    <p:sldId id="335" r:id="rId14"/>
    <p:sldId id="311" r:id="rId15"/>
    <p:sldId id="336" r:id="rId16"/>
    <p:sldId id="308" r:id="rId17"/>
    <p:sldId id="309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22" r:id="rId31"/>
    <p:sldId id="337" r:id="rId32"/>
    <p:sldId id="33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>
      <p:cViewPr>
        <p:scale>
          <a:sx n="105" d="100"/>
          <a:sy n="105" d="100"/>
        </p:scale>
        <p:origin x="-1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6370-CAC1-43B8-BE3F-5CDCF9266CFA}" type="datetimeFigureOut">
              <a:rPr lang="en-US" smtClean="0"/>
              <a:pPr/>
              <a:t>6/7/2013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E312-67E9-4B6F-A681-A3A37D0EA5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eecs.northwestern.edu/~seda/coding_guidelines_013003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ltera.com/literature/hb/qts/qts_qii51007.pdf" TargetMode="External"/><Relationship Id="rId4" Type="http://schemas.openxmlformats.org/officeDocument/2006/relationships/hyperlink" Target="http://www.cs.tut.fi/~ege/Misc/dcs_vhdl_coding_rules_es_v4_4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OpenPET Firmware and Software </a:t>
            </a:r>
            <a:r>
              <a:rPr lang="en-US" b="1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Qiyu Peng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4"/>
          <a:stretch/>
        </p:blipFill>
        <p:spPr bwMode="auto">
          <a:xfrm>
            <a:off x="1295399" y="1316744"/>
            <a:ext cx="6413545" cy="409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93053" y="5831618"/>
            <a:ext cx="6879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OpenPET</a:t>
            </a:r>
            <a:r>
              <a:rPr lang="en-US" dirty="0" smtClean="0"/>
              <a:t> VHDL program Style</a:t>
            </a:r>
            <a:r>
              <a:rPr lang="en-US" dirty="0"/>
              <a:t> </a:t>
            </a:r>
            <a:r>
              <a:rPr lang="en-US" dirty="0" smtClean="0"/>
              <a:t>template for file prolog, </a:t>
            </a:r>
            <a:r>
              <a:rPr lang="en-US" dirty="0"/>
              <a:t>Modular </a:t>
            </a:r>
            <a:r>
              <a:rPr lang="en-US" dirty="0" smtClean="0"/>
              <a:t>design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025037" cy="3124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257800"/>
            <a:ext cx="8667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OpenPET</a:t>
            </a:r>
            <a:r>
              <a:rPr lang="en-US" dirty="0" smtClean="0"/>
              <a:t> VHDL program Style</a:t>
            </a:r>
            <a:r>
              <a:rPr lang="en-US" dirty="0"/>
              <a:t> </a:t>
            </a:r>
            <a:r>
              <a:rPr lang="en-US" dirty="0" smtClean="0"/>
              <a:t>template for file prolog, </a:t>
            </a:r>
            <a:r>
              <a:rPr lang="en-US" dirty="0"/>
              <a:t>timing diagram of input and output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5627132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http://users.eecs.northwestern.edu/~seda/coding_guidelines_013003.pdf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788" y="5996464"/>
            <a:ext cx="7825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http://www.cs.tut.fi/~ege/Misc/dcs_vhdl_coding_rules_es_v4_4.pdf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1259" y="636579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http://www.altera.com/literature/hb/qts/qts_qii51007.pdf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69205"/>
              </p:ext>
            </p:extLst>
          </p:nvPr>
        </p:nvGraphicFramePr>
        <p:xfrm>
          <a:off x="4114800" y="152400"/>
          <a:ext cx="3815081" cy="660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Visio" r:id="rId3" imgW="3733800" imgH="6464300" progId="">
                  <p:embed/>
                </p:oleObj>
              </mc:Choice>
              <mc:Fallback>
                <p:oleObj name="Visio" r:id="rId3" imgW="3733800" imgH="64643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"/>
                        <a:ext cx="3815081" cy="6603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52400" y="76200"/>
            <a:ext cx="3810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Host PC </a:t>
            </a:r>
            <a:r>
              <a:rPr lang="en-US" sz="4000" dirty="0"/>
              <a:t>software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r>
              <a:rPr lang="en-US" dirty="0" smtClean="0"/>
              <a:t>Modular Design</a:t>
            </a:r>
          </a:p>
          <a:p>
            <a:r>
              <a:rPr lang="en-US" sz="2000" dirty="0"/>
              <a:t>Simple and easy to use</a:t>
            </a:r>
          </a:p>
          <a:p>
            <a:r>
              <a:rPr lang="en-US" sz="2000" dirty="0" smtClean="0"/>
              <a:t>Upgradable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Main Functions</a:t>
            </a:r>
          </a:p>
          <a:p>
            <a:r>
              <a:rPr lang="en-US" sz="2000" dirty="0" smtClean="0"/>
              <a:t>System configuration</a:t>
            </a:r>
          </a:p>
          <a:p>
            <a:r>
              <a:rPr lang="en-US" sz="2000" dirty="0"/>
              <a:t>System </a:t>
            </a:r>
            <a:r>
              <a:rPr lang="en-US" sz="2000" dirty="0" smtClean="0"/>
              <a:t>diagnosis</a:t>
            </a:r>
          </a:p>
          <a:p>
            <a:r>
              <a:rPr lang="en-US" sz="2000" dirty="0" smtClean="0"/>
              <a:t>Data acquisition</a:t>
            </a:r>
          </a:p>
          <a:p>
            <a:r>
              <a:rPr lang="en-US" sz="2000" dirty="0" smtClean="0"/>
              <a:t>Data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1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Graphical User Interface (GUI) design</a:t>
            </a:r>
            <a:endParaRPr lang="en-US" sz="3600" dirty="0"/>
          </a:p>
        </p:txBody>
      </p:sp>
      <p:pic>
        <p:nvPicPr>
          <p:cNvPr id="65538" name="Picture 2" descr="C:\Users\Qiyu Peng\Dropbox\PQY\QCmanag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2345"/>
            <a:ext cx="2390328" cy="375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9" name="Picture 3" descr="C:\Users\Qiyu Peng\Dropbox\PQY\DHACQ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41145"/>
            <a:ext cx="5118881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86048" y="6021662"/>
            <a:ext cx="2166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Top level design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458200" cy="42976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56" y="152400"/>
            <a:ext cx="8229600" cy="753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Graphical User Interface (GUI) design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6" y="1041335"/>
            <a:ext cx="1769598" cy="1335085"/>
          </a:xfrm>
          <a:prstGeom prst="rect">
            <a:avLst/>
          </a:prstGeom>
        </p:spPr>
      </p:pic>
      <p:pic>
        <p:nvPicPr>
          <p:cNvPr id="5" name="Picture 6" descr="C:\Users\Qiyu Peng\Dropbox\PQY\My Pictures\ASICsetting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1" y="1041336"/>
            <a:ext cx="2037005" cy="133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Qiyu Peng\Dropbox\PQY\My Pictures\CFDset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83" y="1061438"/>
            <a:ext cx="2006394" cy="13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Qiyu Peng\Dropbox\PQY\My Pictures\DataAnalysi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99" y="3006140"/>
            <a:ext cx="20886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Qiyu Peng\Dropbox\PQY\My Pictures\INL_generated with energy cut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99" y="3006141"/>
            <a:ext cx="20886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Qiyu Peng\Dropbox\PQY\My Pictures\MotorCtr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2988297"/>
            <a:ext cx="2008190" cy="13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C:\Users\Qiyu Peng\Dropbox\PQY\My Pictures\Flashsettin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83" y="1061438"/>
            <a:ext cx="2008189" cy="13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431134" y="2376420"/>
            <a:ext cx="1844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Analog gain settings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019671" y="2380220"/>
            <a:ext cx="1208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CFD settings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57052" y="2380220"/>
            <a:ext cx="2158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Energy window settings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82186" y="4326198"/>
            <a:ext cx="1985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Serial communication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60743" y="4385845"/>
            <a:ext cx="1861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Energy data analysis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209528" y="4385846"/>
            <a:ext cx="1444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TDC calibration</a:t>
            </a:r>
            <a:endParaRPr lang="en-US" sz="1600" dirty="0"/>
          </a:p>
        </p:txBody>
      </p:sp>
      <p:pic>
        <p:nvPicPr>
          <p:cNvPr id="17" name="Picture 13" descr="C:\Users\Qiyu Peng\Dropbox\PQY\My Pictures\DAQ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64" y="2988297"/>
            <a:ext cx="208861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833509" y="4368002"/>
            <a:ext cx="1521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acquisition</a:t>
            </a:r>
            <a:endParaRPr lang="en-US" sz="1600" dirty="0"/>
          </a:p>
        </p:txBody>
      </p:sp>
      <p:pic>
        <p:nvPicPr>
          <p:cNvPr id="19" name="Picture 14" descr="C:\Users\Qiyu Peng\Dropbox\PQY\My Pictures\SUM_NoMOTOR_ECUT_03302012_StrongDistributiveSourceCoincidence_3600s_T0_T70_combine_prompt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32" y="5534421"/>
            <a:ext cx="759186" cy="3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0600" y="4795529"/>
            <a:ext cx="1905000" cy="137159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24209" y="6191443"/>
            <a:ext cx="2309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analysis SW package</a:t>
            </a:r>
          </a:p>
          <a:p>
            <a:pPr algn="ctr"/>
            <a:r>
              <a:rPr lang="en-US" sz="1600" dirty="0" smtClean="0"/>
              <a:t>(currently in Matlab)</a:t>
            </a:r>
          </a:p>
        </p:txBody>
      </p:sp>
      <p:pic>
        <p:nvPicPr>
          <p:cNvPr id="22" name="Picture 17" descr="C:\Users\Qiyu Peng\Dropbox\PQY\My Pictures\CASRUN_verXp29_18_clk270_dummyNewTest2_WithEcut_m100_120s_DEA1_CH0.b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11" y="4871429"/>
            <a:ext cx="757473" cy="3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C:\Users\Qiyu Peng\Dropbox\PQY\My Pictures\lineSourceRotating.b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8" y="4853597"/>
            <a:ext cx="630482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9" descr="C:\Users\Qiyu Peng\Dropbox\PQY\My Pictures\MotorMoveTest43600S_MECUT_Coincidence_centered_1.b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11" y="5491112"/>
            <a:ext cx="829523" cy="4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46282" y="5232365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Crystal decoding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5640141" y="5232365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Delay compensation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4861711" y="5892949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Time analysis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5761119" y="5898515"/>
            <a:ext cx="1017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Sinogram analysis</a:t>
            </a:r>
            <a:endParaRPr lang="en-US" sz="900" dirty="0"/>
          </a:p>
        </p:txBody>
      </p:sp>
      <p:grpSp>
        <p:nvGrpSpPr>
          <p:cNvPr id="29" name="Group 8"/>
          <p:cNvGrpSpPr>
            <a:grpSpLocks noChangeAspect="1"/>
          </p:cNvGrpSpPr>
          <p:nvPr/>
        </p:nvGrpSpPr>
        <p:grpSpPr bwMode="auto">
          <a:xfrm>
            <a:off x="381000" y="4872443"/>
            <a:ext cx="2096252" cy="1295827"/>
            <a:chOff x="3962400" y="3081337"/>
            <a:chExt cx="5118363" cy="3167063"/>
          </a:xfrm>
        </p:grpSpPr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081337"/>
              <a:ext cx="5118363" cy="316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1" t="12094" r="32103" b="20992"/>
            <a:stretch>
              <a:fillRect/>
            </a:stretch>
          </p:blipFill>
          <p:spPr bwMode="auto">
            <a:xfrm>
              <a:off x="4367215" y="3809999"/>
              <a:ext cx="1981200" cy="203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279898" y="2387025"/>
            <a:ext cx="2113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System configuration database management </a:t>
            </a:r>
            <a:endParaRPr lang="en-US" sz="1600" dirty="0"/>
          </a:p>
        </p:txBody>
      </p:sp>
      <p:pic>
        <p:nvPicPr>
          <p:cNvPr id="33" name="Picture 20" descr="pix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8" t="22217" r="1088" b="24922"/>
          <a:stretch>
            <a:fillRect/>
          </a:stretch>
        </p:blipFill>
        <p:spPr bwMode="auto">
          <a:xfrm>
            <a:off x="2745101" y="4849222"/>
            <a:ext cx="1445899" cy="14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36193" y="6197025"/>
            <a:ext cx="1797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Flood map display </a:t>
            </a:r>
          </a:p>
          <a:p>
            <a:r>
              <a:rPr lang="en-US" sz="1600" dirty="0" smtClean="0"/>
              <a:t>(for block detector)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667000" y="6361975"/>
            <a:ext cx="1838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SSPM event display 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170649" y="5059638"/>
            <a:ext cx="186916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 Chinh </a:t>
            </a:r>
            <a:r>
              <a:rPr lang="en-US" b="1" dirty="0" smtClean="0">
                <a:solidFill>
                  <a:srgbClr val="0070C0"/>
                </a:solidFill>
              </a:rPr>
              <a:t>Vu and Michael Malus also contributed to the GUI design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8333" r="18690"/>
          <a:stretch/>
        </p:blipFill>
        <p:spPr bwMode="auto">
          <a:xfrm>
            <a:off x="1143000" y="1866900"/>
            <a:ext cx="3224530" cy="384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86048" y="6021662"/>
            <a:ext cx="3149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System characterization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90" y="1676400"/>
            <a:ext cx="7747509" cy="42214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-1" r="2286"/>
          <a:stretch/>
        </p:blipFill>
        <p:spPr bwMode="auto">
          <a:xfrm>
            <a:off x="5181600" y="1891043"/>
            <a:ext cx="2606040" cy="2176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449012" y="4188888"/>
            <a:ext cx="2096401" cy="150114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1756" y="152400"/>
            <a:ext cx="8229600" cy="753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Graphical User Interface (GUI) 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48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66405"/>
              </p:ext>
            </p:extLst>
          </p:nvPr>
        </p:nvGraphicFramePr>
        <p:xfrm>
          <a:off x="4724400" y="88384"/>
          <a:ext cx="3819525" cy="653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Visio" r:id="rId3" imgW="3314700" imgH="5664200" progId="">
                  <p:embed/>
                </p:oleObj>
              </mc:Choice>
              <mc:Fallback>
                <p:oleObj name="Visio" r:id="rId3" imgW="3314700" imgH="56642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8384"/>
                        <a:ext cx="3819525" cy="6531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28600" y="381000"/>
            <a:ext cx="3810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Nios </a:t>
            </a:r>
            <a:r>
              <a:rPr lang="en-US" sz="4000" dirty="0"/>
              <a:t>software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r>
              <a:rPr lang="en-US" dirty="0" smtClean="0"/>
              <a:t>Modular design</a:t>
            </a:r>
          </a:p>
          <a:p>
            <a:r>
              <a:rPr lang="en-US" sz="2000" dirty="0"/>
              <a:t>Simple and easy to use</a:t>
            </a:r>
          </a:p>
          <a:p>
            <a:r>
              <a:rPr lang="en-US" sz="2000" dirty="0" smtClean="0"/>
              <a:t>Upgradable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Main Functions</a:t>
            </a:r>
          </a:p>
          <a:p>
            <a:r>
              <a:rPr lang="en-US" sz="2000" dirty="0" smtClean="0"/>
              <a:t>System configuration</a:t>
            </a:r>
          </a:p>
          <a:p>
            <a:r>
              <a:rPr lang="en-US" sz="2000" dirty="0"/>
              <a:t>System </a:t>
            </a:r>
            <a:r>
              <a:rPr lang="en-US" sz="2000" dirty="0" smtClean="0"/>
              <a:t>monitoring</a:t>
            </a:r>
            <a:endParaRPr lang="en-US" sz="2000" dirty="0"/>
          </a:p>
          <a:p>
            <a:r>
              <a:rPr lang="en-US" sz="2000" dirty="0" smtClean="0"/>
              <a:t>System diagnosis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279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36563"/>
              </p:ext>
            </p:extLst>
          </p:nvPr>
        </p:nvGraphicFramePr>
        <p:xfrm>
          <a:off x="604837" y="1447800"/>
          <a:ext cx="362902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8" name="Visio" r:id="rId3" imgW="4470400" imgH="5232400" progId="">
                  <p:embed/>
                </p:oleObj>
              </mc:Choice>
              <mc:Fallback>
                <p:oleObj name="Visio" r:id="rId3" imgW="4470400" imgH="52324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" y="1447800"/>
                        <a:ext cx="3629025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33437" y="5715000"/>
            <a:ext cx="3013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CUC/MB/DUC/CDUC firmware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01790"/>
              </p:ext>
            </p:extLst>
          </p:nvPr>
        </p:nvGraphicFramePr>
        <p:xfrm>
          <a:off x="5105400" y="2362200"/>
          <a:ext cx="29289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9" name="Visio" r:id="rId5" imgW="4470400" imgH="4076700" progId="">
                  <p:embed/>
                </p:oleObj>
              </mc:Choice>
              <mc:Fallback>
                <p:oleObj name="Visio" r:id="rId5" imgW="4470400" imgH="40767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928938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857041" y="4953000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DB </a:t>
            </a:r>
            <a:r>
              <a:rPr lang="en-US" dirty="0"/>
              <a:t>firmware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Firmware function and framework</a:t>
            </a:r>
          </a:p>
        </p:txBody>
      </p:sp>
    </p:spTree>
    <p:extLst>
      <p:ext uri="{BB962C8B-B14F-4D97-AF65-F5344CB8AC3E}">
        <p14:creationId xmlns:p14="http://schemas.microsoft.com/office/powerpoint/2010/main" val="35165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words and status words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general, there are two kinds of words in the </a:t>
            </a:r>
            <a:r>
              <a:rPr lang="en-US" dirty="0" err="1"/>
              <a:t>OpenPET</a:t>
            </a:r>
            <a:r>
              <a:rPr lang="en-US" dirty="0"/>
              <a:t> list mode data:</a:t>
            </a:r>
          </a:p>
          <a:p>
            <a:pPr lvl="0">
              <a:buFont typeface="Wingdings" pitchFamily="2" charset="2"/>
              <a:buChar char="ü"/>
            </a:pPr>
            <a:r>
              <a:rPr lang="en-US" b="1" dirty="0"/>
              <a:t>Event words</a:t>
            </a:r>
            <a:r>
              <a:rPr lang="en-US" dirty="0"/>
              <a:t>, include 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--  Single </a:t>
            </a:r>
            <a:r>
              <a:rPr lang="en-US" dirty="0"/>
              <a:t>event words, and </a:t>
            </a:r>
          </a:p>
          <a:p>
            <a:pPr marL="0" lvl="0" indent="0">
              <a:buNone/>
            </a:pPr>
            <a:r>
              <a:rPr lang="en-US" dirty="0" smtClean="0"/>
              <a:t>     --  Coincidence </a:t>
            </a: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b="1" dirty="0"/>
              <a:t>Status words</a:t>
            </a:r>
            <a:r>
              <a:rPr lang="en-US" dirty="0"/>
              <a:t> transmit information other than the event data to the host PC, such as:</a:t>
            </a:r>
          </a:p>
          <a:p>
            <a:pPr marL="0" lvl="0" indent="0">
              <a:buNone/>
            </a:pPr>
            <a:r>
              <a:rPr lang="en-US" sz="3100" dirty="0" smtClean="0"/>
              <a:t>      --  </a:t>
            </a:r>
            <a:r>
              <a:rPr lang="en-US" sz="3100" dirty="0"/>
              <a:t>Event data format </a:t>
            </a:r>
          </a:p>
          <a:p>
            <a:pPr marL="0" lvl="0" indent="0">
              <a:buNone/>
            </a:pPr>
            <a:r>
              <a:rPr lang="en-US" sz="3100" dirty="0"/>
              <a:t>      </a:t>
            </a:r>
            <a:r>
              <a:rPr lang="en-US" sz="3100" dirty="0" smtClean="0"/>
              <a:t>--  </a:t>
            </a:r>
            <a:r>
              <a:rPr lang="en-US" sz="3100" dirty="0"/>
              <a:t>Time information</a:t>
            </a:r>
          </a:p>
          <a:p>
            <a:pPr marL="0" lvl="0" indent="0">
              <a:buNone/>
            </a:pPr>
            <a:r>
              <a:rPr lang="en-US" sz="3100" dirty="0"/>
              <a:t>     </a:t>
            </a:r>
            <a:r>
              <a:rPr lang="en-US" sz="3100" dirty="0" smtClean="0"/>
              <a:t> --  </a:t>
            </a:r>
            <a:r>
              <a:rPr lang="en-US" sz="3100" dirty="0"/>
              <a:t>Single or coincidence event rate</a:t>
            </a:r>
          </a:p>
          <a:p>
            <a:pPr marL="0" lvl="0" indent="0">
              <a:buNone/>
            </a:pPr>
            <a:r>
              <a:rPr lang="en-US" sz="3100" dirty="0"/>
              <a:t>      --  System configuration and status</a:t>
            </a:r>
          </a:p>
          <a:p>
            <a:pPr marL="0" lvl="0" indent="0">
              <a:buNone/>
            </a:pPr>
            <a:r>
              <a:rPr lang="en-US" sz="3100" dirty="0"/>
              <a:t>      -- Application-specific information such as patient bed position, transmission source position, system temperature, ECG signal, gate signal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57" y="17352"/>
            <a:ext cx="8229600" cy="1143000"/>
          </a:xfrm>
        </p:spPr>
        <p:txBody>
          <a:bodyPr/>
          <a:lstStyle/>
          <a:p>
            <a:r>
              <a:rPr lang="en-US" dirty="0" smtClean="0"/>
              <a:t>Event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85" y="1030823"/>
            <a:ext cx="8229600" cy="4525963"/>
          </a:xfrm>
        </p:spPr>
        <p:txBody>
          <a:bodyPr/>
          <a:lstStyle/>
          <a:p>
            <a:r>
              <a:rPr lang="en-US" dirty="0" smtClean="0"/>
              <a:t>Event word 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5127" y="2788841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316583" y="2134473"/>
            <a:ext cx="1021943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0382" y="2134473"/>
            <a:ext cx="109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Generate original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443" y="2788841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612144" y="2129532"/>
            <a:ext cx="1088289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35782" y="2126853"/>
            <a:ext cx="1245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3-bit DB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address to the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999" y="2783482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MB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968504" y="2129531"/>
            <a:ext cx="1088289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77539" y="2126852"/>
            <a:ext cx="1249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3-bit DUC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single event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6876" y="3065840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CUC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309463" y="1852533"/>
            <a:ext cx="1716406" cy="1211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8822" y="1865232"/>
            <a:ext cx="177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 3-bit MB address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 coincidence event data (optional).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Insert status words to the data stream.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3982" y="2324972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Host PC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2338526" y="2457639"/>
            <a:ext cx="273618" cy="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3700433" y="2458531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4" idx="1"/>
          </p:cNvCxnSpPr>
          <p:nvPr/>
        </p:nvCxnSpPr>
        <p:spPr>
          <a:xfrm flipV="1">
            <a:off x="5056793" y="2458324"/>
            <a:ext cx="252670" cy="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22176" y="2472430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03009" y="3841882"/>
            <a:ext cx="1021943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26808" y="3841882"/>
            <a:ext cx="109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Generate original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25869" y="4496250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627353" y="4768305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CDUC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219940" y="3554998"/>
            <a:ext cx="1716406" cy="1211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79299" y="3567697"/>
            <a:ext cx="177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 3-bit DB address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 coincidence event data (optional).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Insert status words to the data stream.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4459" y="4027437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Host PC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3" idx="3"/>
          </p:cNvCxnSpPr>
          <p:nvPr/>
        </p:nvCxnSpPr>
        <p:spPr>
          <a:xfrm>
            <a:off x="3924952" y="4165048"/>
            <a:ext cx="273618" cy="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32653" y="4174895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14991" y="6211154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946447" y="5556786"/>
            <a:ext cx="1021943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70246" y="5556786"/>
            <a:ext cx="109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Generate original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69307" y="6211154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242008" y="5551845"/>
            <a:ext cx="1088289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65646" y="5549166"/>
            <a:ext cx="1245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3-bit DB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address to the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99440" y="6465741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CUC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4592026" y="5252434"/>
            <a:ext cx="1822583" cy="1211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51385" y="5265133"/>
            <a:ext cx="1863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 3-bit DUC address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 coincidence event data (optional).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Insert status words to the data stream.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76416" y="5724873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Host PC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3" idx="3"/>
            <a:endCxn id="35" idx="1"/>
          </p:cNvCxnSpPr>
          <p:nvPr/>
        </p:nvCxnSpPr>
        <p:spPr>
          <a:xfrm>
            <a:off x="2968390" y="5879952"/>
            <a:ext cx="273618" cy="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3"/>
          </p:cNvCxnSpPr>
          <p:nvPr/>
        </p:nvCxnSpPr>
        <p:spPr>
          <a:xfrm flipV="1">
            <a:off x="4330297" y="5880844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414610" y="5872331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5800" y="1676400"/>
            <a:ext cx="7467600" cy="1666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Guidelines for firmware/software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Stable and reliable</a:t>
            </a:r>
            <a:endParaRPr lang="en-US" dirty="0"/>
          </a:p>
          <a:p>
            <a:r>
              <a:rPr lang="en-US" dirty="0" smtClean="0"/>
              <a:t>Flexible, compatible and scalable</a:t>
            </a:r>
          </a:p>
          <a:p>
            <a:r>
              <a:rPr lang="en-US" dirty="0" smtClean="0"/>
              <a:t>Simple and easy to use</a:t>
            </a:r>
          </a:p>
          <a:p>
            <a:r>
              <a:rPr lang="en-US" dirty="0" smtClean="0"/>
              <a:t>Upgradable</a:t>
            </a:r>
          </a:p>
          <a:p>
            <a:r>
              <a:rPr lang="en-US" dirty="0" smtClean="0"/>
              <a:t>Well-documented </a:t>
            </a:r>
          </a:p>
          <a:p>
            <a:r>
              <a:rPr lang="en-US" dirty="0" smtClean="0"/>
              <a:t>Readable </a:t>
            </a:r>
            <a:r>
              <a:rPr lang="en-US" dirty="0"/>
              <a:t>and </a:t>
            </a:r>
            <a:r>
              <a:rPr lang="en-US" dirty="0" smtClean="0"/>
              <a:t>maintainable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data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from 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/>
              <a:t>CUC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Single </a:t>
            </a:r>
            <a:r>
              <a:rPr lang="en-US" sz="2400" dirty="0"/>
              <a:t>event </a:t>
            </a:r>
            <a:r>
              <a:rPr lang="en-US" sz="2400" dirty="0" smtClean="0"/>
              <a:t>data only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32-bit </a:t>
            </a:r>
            <a:r>
              <a:rPr lang="en-US" sz="2400" dirty="0"/>
              <a:t>mode or 64-bit mode. </a:t>
            </a:r>
            <a:endParaRPr lang="en-US" sz="2400" dirty="0" smtClean="0"/>
          </a:p>
          <a:p>
            <a:r>
              <a:rPr lang="en-US" dirty="0" smtClean="0"/>
              <a:t>Data </a:t>
            </a:r>
            <a:r>
              <a:rPr lang="en-US" dirty="0"/>
              <a:t>from CUC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</a:t>
            </a:r>
            <a:r>
              <a:rPr lang="en-US" dirty="0" smtClean="0"/>
              <a:t>PC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Single </a:t>
            </a:r>
            <a:r>
              <a:rPr lang="en-US" sz="2400" dirty="0"/>
              <a:t>event </a:t>
            </a:r>
            <a:r>
              <a:rPr lang="en-US" sz="2400" dirty="0" smtClean="0"/>
              <a:t>data, coincidence event data and status words.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32-bit </a:t>
            </a:r>
            <a:r>
              <a:rPr lang="en-US" sz="2400" dirty="0"/>
              <a:t>mode, 64-bit mode, </a:t>
            </a:r>
            <a:r>
              <a:rPr lang="en-US" sz="2400" dirty="0" smtClean="0"/>
              <a:t>and 128-bit mode.</a:t>
            </a:r>
          </a:p>
        </p:txBody>
      </p:sp>
    </p:spTree>
    <p:extLst>
      <p:ext uri="{BB962C8B-B14F-4D97-AF65-F5344CB8AC3E}">
        <p14:creationId xmlns:p14="http://schemas.microsoft.com/office/powerpoint/2010/main" val="9198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</a:t>
            </a:r>
            <a:r>
              <a:rPr lang="en-US" sz="3600" dirty="0" smtClean="0"/>
              <a:t>paths and data mode combinations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399" y="1787098"/>
            <a:ext cx="5067300" cy="491698"/>
            <a:chOff x="1943100" y="1295400"/>
            <a:chExt cx="5067300" cy="491698"/>
          </a:xfrm>
        </p:grpSpPr>
        <p:sp>
          <p:nvSpPr>
            <p:cNvPr id="5" name="Rectangle 4"/>
            <p:cNvSpPr/>
            <p:nvPr/>
          </p:nvSpPr>
          <p:spPr>
            <a:xfrm>
              <a:off x="1943100" y="150742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9900" y="150742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52900" y="151009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150742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86500" y="150742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476500" y="164592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3619500" y="164592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 flipV="1">
              <a:off x="4686300" y="164592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>
              <a:off x="5753100" y="164592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705100" y="158362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443278" y="130662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29256" y="130662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856788" y="157239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595928" y="129540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857750" y="158362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012180" y="15647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01896" y="130662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86177" y="2794278"/>
            <a:ext cx="5067300" cy="491698"/>
            <a:chOff x="1909878" y="2302580"/>
            <a:chExt cx="5067300" cy="491698"/>
          </a:xfrm>
        </p:grpSpPr>
        <p:sp>
          <p:nvSpPr>
            <p:cNvPr id="23" name="Rectangle 22"/>
            <p:cNvSpPr/>
            <p:nvPr/>
          </p:nvSpPr>
          <p:spPr>
            <a:xfrm>
              <a:off x="1909878" y="251460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6678" y="2514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9678" y="251727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10278" y="2514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53278" y="251460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23" idx="3"/>
              <a:endCxn id="24" idx="1"/>
            </p:cNvCxnSpPr>
            <p:nvPr/>
          </p:nvCxnSpPr>
          <p:spPr>
            <a:xfrm>
              <a:off x="2443278" y="2653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3"/>
              <a:endCxn id="25" idx="1"/>
            </p:cNvCxnSpPr>
            <p:nvPr/>
          </p:nvCxnSpPr>
          <p:spPr>
            <a:xfrm>
              <a:off x="3586278" y="265310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3"/>
              <a:endCxn id="26" idx="1"/>
            </p:cNvCxnSpPr>
            <p:nvPr/>
          </p:nvCxnSpPr>
          <p:spPr>
            <a:xfrm flipV="1">
              <a:off x="4653078" y="265310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3"/>
              <a:endCxn id="27" idx="1"/>
            </p:cNvCxnSpPr>
            <p:nvPr/>
          </p:nvCxnSpPr>
          <p:spPr>
            <a:xfrm>
              <a:off x="5719878" y="2653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671878" y="2590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10056" y="2313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96034" y="2313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3823566" y="25795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562706" y="230258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4824528" y="2590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978958" y="257195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668674" y="2313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786177" y="4044628"/>
            <a:ext cx="5067300" cy="491698"/>
            <a:chOff x="1909878" y="3445580"/>
            <a:chExt cx="5067300" cy="491698"/>
          </a:xfrm>
        </p:grpSpPr>
        <p:sp>
          <p:nvSpPr>
            <p:cNvPr id="41" name="Rectangle 40"/>
            <p:cNvSpPr/>
            <p:nvPr/>
          </p:nvSpPr>
          <p:spPr>
            <a:xfrm>
              <a:off x="1909878" y="365760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766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19678" y="366027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102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53278" y="365760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41" idx="3"/>
              <a:endCxn id="42" idx="1"/>
            </p:cNvCxnSpPr>
            <p:nvPr/>
          </p:nvCxnSpPr>
          <p:spPr>
            <a:xfrm>
              <a:off x="24432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3"/>
              <a:endCxn id="43" idx="1"/>
            </p:cNvCxnSpPr>
            <p:nvPr/>
          </p:nvCxnSpPr>
          <p:spPr>
            <a:xfrm>
              <a:off x="3586278" y="379610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3"/>
              <a:endCxn id="44" idx="1"/>
            </p:cNvCxnSpPr>
            <p:nvPr/>
          </p:nvCxnSpPr>
          <p:spPr>
            <a:xfrm flipV="1">
              <a:off x="4653078" y="379610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3"/>
              <a:endCxn id="45" idx="1"/>
            </p:cNvCxnSpPr>
            <p:nvPr/>
          </p:nvCxnSpPr>
          <p:spPr>
            <a:xfrm>
              <a:off x="57198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67187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410056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96034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3823566" y="37225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562706" y="344558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482452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978958" y="371495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668674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19399" y="5087538"/>
            <a:ext cx="5067300" cy="491698"/>
            <a:chOff x="1909878" y="3445580"/>
            <a:chExt cx="5067300" cy="491698"/>
          </a:xfrm>
        </p:grpSpPr>
        <p:sp>
          <p:nvSpPr>
            <p:cNvPr id="77" name="Rectangle 76"/>
            <p:cNvSpPr/>
            <p:nvPr/>
          </p:nvSpPr>
          <p:spPr>
            <a:xfrm>
              <a:off x="1909878" y="365760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766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19678" y="366027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102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53278" y="365760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Straight Arrow Connector 81"/>
            <p:cNvCxnSpPr>
              <a:stCxn id="77" idx="3"/>
              <a:endCxn id="78" idx="1"/>
            </p:cNvCxnSpPr>
            <p:nvPr/>
          </p:nvCxnSpPr>
          <p:spPr>
            <a:xfrm>
              <a:off x="24432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3"/>
              <a:endCxn id="79" idx="1"/>
            </p:cNvCxnSpPr>
            <p:nvPr/>
          </p:nvCxnSpPr>
          <p:spPr>
            <a:xfrm>
              <a:off x="3586278" y="379610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80" idx="1"/>
            </p:cNvCxnSpPr>
            <p:nvPr/>
          </p:nvCxnSpPr>
          <p:spPr>
            <a:xfrm flipV="1">
              <a:off x="4653078" y="379610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0" idx="3"/>
              <a:endCxn id="81" idx="1"/>
            </p:cNvCxnSpPr>
            <p:nvPr/>
          </p:nvCxnSpPr>
          <p:spPr>
            <a:xfrm>
              <a:off x="57198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67187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410056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96034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823566" y="37225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562706" y="344558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482452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978958" y="371495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668674" y="3456801"/>
              <a:ext cx="6383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128bits</a:t>
              </a:r>
              <a:endParaRPr lang="en-US" sz="1200" dirty="0"/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2737300" y="1563986"/>
            <a:ext cx="3352800" cy="20574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749345" y="3810000"/>
            <a:ext cx="3352800" cy="20574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52400" y="4515534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16 </a:t>
            </a:r>
            <a:r>
              <a:rPr lang="en-US" sz="2400" b="1" dirty="0"/>
              <a:t>system clocks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4087" y="2343834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8 </a:t>
            </a:r>
            <a:r>
              <a:rPr lang="en-US" sz="2400" b="1" dirty="0"/>
              <a:t>system clocks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81200" y="2808178"/>
            <a:ext cx="685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4800" b="1" dirty="0" smtClean="0"/>
              <a:t> </a:t>
            </a:r>
            <a:endParaRPr lang="en-US" sz="4800" b="1" dirty="0"/>
          </a:p>
        </p:txBody>
      </p:sp>
      <p:sp>
        <p:nvSpPr>
          <p:cNvPr id="102" name="Rectangle 101"/>
          <p:cNvSpPr/>
          <p:nvPr/>
        </p:nvSpPr>
        <p:spPr>
          <a:xfrm>
            <a:off x="3217588" y="6324600"/>
            <a:ext cx="2683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Oscilloscope mode</a:t>
            </a:r>
            <a:endParaRPr lang="en-US" sz="24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324599" y="1676400"/>
            <a:ext cx="13417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291377" y="3962400"/>
            <a:ext cx="13417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2492075" y="6555432"/>
            <a:ext cx="670863" cy="150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7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32-bit data (8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General definition 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57686" y="3241199"/>
            <a:ext cx="5486400" cy="1764787"/>
            <a:chOff x="1943100" y="978413"/>
            <a:chExt cx="5486400" cy="1764787"/>
          </a:xfrm>
        </p:grpSpPr>
        <p:sp>
          <p:nvSpPr>
            <p:cNvPr id="5" name="Rectangle 4"/>
            <p:cNvSpPr/>
            <p:nvPr/>
          </p:nvSpPr>
          <p:spPr>
            <a:xfrm>
              <a:off x="1943100" y="1507420"/>
              <a:ext cx="342900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07419"/>
              <a:ext cx="3429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28900" y="1507421"/>
              <a:ext cx="3429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29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1507420"/>
              <a:ext cx="3429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28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14700" y="1507419"/>
              <a:ext cx="342900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27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7600" y="1507418"/>
              <a:ext cx="342900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26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0500" y="1507420"/>
              <a:ext cx="342900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1507419"/>
              <a:ext cx="342900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24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86300" y="1507417"/>
              <a:ext cx="342900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1507416"/>
              <a:ext cx="342900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72100" y="1507418"/>
              <a:ext cx="34290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0" y="1507417"/>
              <a:ext cx="34290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57900" y="1507416"/>
              <a:ext cx="34290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19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1507415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18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43700" y="1507417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6600" y="1507416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3100" y="2466200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6000" y="2466199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28900" y="2466201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2466200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4700" y="2466199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2466198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00500" y="2466200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43400" y="2466199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6300" y="2466197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200" y="2466196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72100" y="2466198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15000" y="2466197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57900" y="2466196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0800" y="2466195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43700" y="2466197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2466196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 rot="5400000">
              <a:off x="2667000" y="87630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/>
            <p:cNvSpPr/>
            <p:nvPr/>
          </p:nvSpPr>
          <p:spPr>
            <a:xfrm rot="5400000">
              <a:off x="3695700" y="87630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e 38"/>
            <p:cNvSpPr/>
            <p:nvPr/>
          </p:nvSpPr>
          <p:spPr>
            <a:xfrm rot="5400000">
              <a:off x="4732020" y="85725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1720" y="980301"/>
              <a:ext cx="9236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 address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14700" y="980301"/>
              <a:ext cx="10086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 address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22947" y="980300"/>
              <a:ext cx="8980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 address</a:t>
              </a:r>
              <a:endParaRPr lang="en-US" sz="1200" dirty="0"/>
            </a:p>
          </p:txBody>
        </p:sp>
        <p:sp>
          <p:nvSpPr>
            <p:cNvPr id="43" name="Left Brace 42"/>
            <p:cNvSpPr/>
            <p:nvPr/>
          </p:nvSpPr>
          <p:spPr>
            <a:xfrm rot="5400000">
              <a:off x="5747385" y="870585"/>
              <a:ext cx="285750" cy="102108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47306" y="980301"/>
              <a:ext cx="10534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Block address</a:t>
              </a:r>
              <a:endParaRPr lang="en-US" sz="1200" dirty="0"/>
            </a:p>
          </p:txBody>
        </p:sp>
        <p:sp>
          <p:nvSpPr>
            <p:cNvPr id="45" name="Left Brace 44"/>
            <p:cNvSpPr/>
            <p:nvPr/>
          </p:nvSpPr>
          <p:spPr>
            <a:xfrm rot="5400000">
              <a:off x="6781800" y="87630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e 45"/>
            <p:cNvSpPr/>
            <p:nvPr/>
          </p:nvSpPr>
          <p:spPr>
            <a:xfrm rot="5400000">
              <a:off x="5410200" y="448938"/>
              <a:ext cx="266700" cy="37719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984111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Crystal ID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97549" y="1981200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ayload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eft Brace 48"/>
            <p:cNvSpPr/>
            <p:nvPr/>
          </p:nvSpPr>
          <p:spPr>
            <a:xfrm rot="5400000">
              <a:off x="1966111" y="1207845"/>
              <a:ext cx="266700" cy="3127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1200" y="978413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200" dirty="0"/>
            </a:p>
          </p:txBody>
        </p:sp>
        <p:sp>
          <p:nvSpPr>
            <p:cNvPr id="51" name="Left Brace 50"/>
            <p:cNvSpPr/>
            <p:nvPr/>
          </p:nvSpPr>
          <p:spPr>
            <a:xfrm rot="5400000">
              <a:off x="2662624" y="1471225"/>
              <a:ext cx="275451" cy="171450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45923" y="1981200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Crystal ID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12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32-bit mode (8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Payload definition </a:t>
            </a:r>
            <a:endParaRPr lang="en-US" sz="2400" dirty="0"/>
          </a:p>
          <a:p>
            <a:pPr marL="0" lvl="0" indent="0">
              <a:buNone/>
            </a:pPr>
            <a:r>
              <a:rPr lang="en-US" sz="2000" b="1" dirty="0" smtClean="0"/>
              <a:t>      -- Time </a:t>
            </a:r>
            <a:r>
              <a:rPr lang="en-US" sz="2000" b="1" dirty="0"/>
              <a:t>mode –</a:t>
            </a:r>
            <a:r>
              <a:rPr lang="en-US" sz="2000" dirty="0"/>
              <a:t> Bit 10~0, TDC data bits (11 bits, LSB: 50ps).</a:t>
            </a:r>
          </a:p>
          <a:p>
            <a:pPr marL="0" lvl="0" indent="0">
              <a:buNone/>
            </a:pPr>
            <a:r>
              <a:rPr lang="en-US" sz="2000" b="1" dirty="0" smtClean="0"/>
              <a:t>      </a:t>
            </a:r>
            <a:r>
              <a:rPr lang="en-US" sz="2000" b="1" dirty="0"/>
              <a:t>-- </a:t>
            </a:r>
            <a:r>
              <a:rPr lang="en-US" sz="2000" b="1" dirty="0" smtClean="0"/>
              <a:t>Energy </a:t>
            </a:r>
            <a:r>
              <a:rPr lang="en-US" sz="2000" b="1" dirty="0"/>
              <a:t>mode –</a:t>
            </a:r>
            <a:r>
              <a:rPr lang="en-US" sz="2000" dirty="0"/>
              <a:t> Bit 10~0, energy data bits (11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mode1 –</a:t>
            </a:r>
            <a:r>
              <a:rPr lang="en-US" sz="2000" dirty="0"/>
              <a:t> Bit 10~0, test pattern data: 10101010101.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mode2 –</a:t>
            </a:r>
            <a:r>
              <a:rPr lang="en-US" sz="2000" dirty="0"/>
              <a:t> Bit 10~0, test pattern data: 01010101010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r>
              <a:rPr lang="en-US" sz="2000" b="1" dirty="0" smtClean="0"/>
              <a:t>      -- Anger-logic </a:t>
            </a:r>
            <a:r>
              <a:rPr lang="en-US" sz="2000" b="1" dirty="0"/>
              <a:t>flood map plot mode – </a:t>
            </a:r>
            <a:r>
              <a:rPr lang="en-US" sz="1800" dirty="0" smtClean="0"/>
              <a:t>Bit </a:t>
            </a:r>
            <a:r>
              <a:rPr lang="en-US" sz="1800" dirty="0"/>
              <a:t>18, not </a:t>
            </a:r>
            <a:r>
              <a:rPr lang="en-US" sz="1800" dirty="0" smtClean="0"/>
              <a:t>used, </a:t>
            </a:r>
          </a:p>
          <a:p>
            <a:pPr marL="0" lv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Bit </a:t>
            </a:r>
            <a:r>
              <a:rPr lang="en-US" sz="1800" dirty="0"/>
              <a:t>17~9, Y value (9 bits</a:t>
            </a:r>
            <a:r>
              <a:rPr lang="en-US" sz="1800" dirty="0" smtClean="0"/>
              <a:t>), Bit </a:t>
            </a:r>
            <a:r>
              <a:rPr lang="en-US" sz="1800" dirty="0"/>
              <a:t>8~0, X value (9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User-defined mode 1 - </a:t>
            </a:r>
            <a:r>
              <a:rPr lang="en-US" sz="2000" dirty="0" smtClean="0"/>
              <a:t>11 bits of 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2 </a:t>
            </a:r>
            <a:r>
              <a:rPr lang="en-US" sz="2000" b="1" dirty="0"/>
              <a:t>- </a:t>
            </a:r>
            <a:r>
              <a:rPr lang="en-US" sz="2000" dirty="0" smtClean="0"/>
              <a:t>14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3 </a:t>
            </a:r>
            <a:r>
              <a:rPr lang="en-US" sz="2000" b="1" dirty="0"/>
              <a:t>- </a:t>
            </a:r>
            <a:r>
              <a:rPr lang="en-US" sz="2000" dirty="0" smtClean="0"/>
              <a:t>17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4 </a:t>
            </a:r>
            <a:r>
              <a:rPr lang="en-US" sz="2000" b="1" dirty="0"/>
              <a:t>- </a:t>
            </a:r>
            <a:r>
              <a:rPr lang="en-US" sz="2000" dirty="0" smtClean="0"/>
              <a:t>22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5 </a:t>
            </a:r>
            <a:r>
              <a:rPr lang="en-US" sz="2000" b="1" dirty="0"/>
              <a:t>- </a:t>
            </a:r>
            <a:r>
              <a:rPr lang="en-US" sz="2000" dirty="0" smtClean="0"/>
              <a:t>25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6 </a:t>
            </a:r>
            <a:r>
              <a:rPr lang="en-US" sz="2000" b="1" dirty="0"/>
              <a:t>- </a:t>
            </a:r>
            <a:r>
              <a:rPr lang="en-US" sz="2000" dirty="0" smtClean="0"/>
              <a:t>28 </a:t>
            </a:r>
            <a:r>
              <a:rPr lang="en-US" sz="2000" dirty="0"/>
              <a:t>bits of payload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62000" y="4343400"/>
            <a:ext cx="6553200" cy="21336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2000" y="2182641"/>
            <a:ext cx="6553200" cy="2084559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331798" y="281940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Standard</a:t>
            </a:r>
            <a:endParaRPr lang="en-US" sz="2800" b="1" dirty="0"/>
          </a:p>
        </p:txBody>
      </p:sp>
      <p:sp>
        <p:nvSpPr>
          <p:cNvPr id="56" name="Rectangle 55"/>
          <p:cNvSpPr/>
          <p:nvPr/>
        </p:nvSpPr>
        <p:spPr>
          <a:xfrm>
            <a:off x="7331798" y="5029200"/>
            <a:ext cx="167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User-defined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475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32-bit mode (</a:t>
            </a:r>
            <a:r>
              <a:rPr lang="en-US" dirty="0"/>
              <a:t>Oscilloscope </a:t>
            </a:r>
            <a:r>
              <a:rPr lang="en-US" dirty="0" smtClean="0"/>
              <a:t>mode)</a:t>
            </a:r>
          </a:p>
          <a:p>
            <a:r>
              <a:rPr lang="en-US" sz="2400" dirty="0" smtClean="0"/>
              <a:t>General definition </a:t>
            </a:r>
            <a:endParaRPr lang="en-US" sz="2400" dirty="0"/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647997" y="3574655"/>
            <a:ext cx="3429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90897" y="3574654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33797" y="3574656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76697" y="3574655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19597" y="3574654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62497" y="3574653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5397" y="3574655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48297" y="3574654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91197" y="3574652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34097" y="3574651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76997" y="3574653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19897" y="3574652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62797" y="3574651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05697" y="3574650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448597" y="3574652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91497" y="357465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7997" y="4533435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90897" y="4533434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33797" y="4533436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676697" y="4533435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19597" y="4533434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362497" y="4533433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5397" y="453343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48297" y="453343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1197" y="453343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34097" y="453343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76997" y="4533433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419897" y="453343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62797" y="453343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05697" y="453343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48597" y="453343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91497" y="453343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Left Brace 84"/>
          <p:cNvSpPr/>
          <p:nvPr/>
        </p:nvSpPr>
        <p:spPr>
          <a:xfrm rot="5400000">
            <a:off x="2371897" y="2943535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e 85"/>
          <p:cNvSpPr/>
          <p:nvPr/>
        </p:nvSpPr>
        <p:spPr>
          <a:xfrm rot="5400000">
            <a:off x="3400597" y="2943535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/>
          <p:cNvSpPr/>
          <p:nvPr/>
        </p:nvSpPr>
        <p:spPr>
          <a:xfrm rot="5400000">
            <a:off x="4436917" y="2924485"/>
            <a:ext cx="266700" cy="102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036617" y="3047536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3019597" y="3047536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 address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4127844" y="3047535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363531" y="3047536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Channel address</a:t>
            </a:r>
            <a:endParaRPr lang="en-US" sz="1200" dirty="0"/>
          </a:p>
        </p:txBody>
      </p:sp>
      <p:sp>
        <p:nvSpPr>
          <p:cNvPr id="92" name="Left Brace 91"/>
          <p:cNvSpPr/>
          <p:nvPr/>
        </p:nvSpPr>
        <p:spPr>
          <a:xfrm rot="5400000">
            <a:off x="5286547" y="2687623"/>
            <a:ext cx="266700" cy="3429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886498" y="4048435"/>
            <a:ext cx="1155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Raw ADC data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Left Brace 93"/>
          <p:cNvSpPr/>
          <p:nvPr/>
        </p:nvSpPr>
        <p:spPr>
          <a:xfrm rot="5400000">
            <a:off x="1671008" y="3275080"/>
            <a:ext cx="266700" cy="3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86097" y="304564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sp>
        <p:nvSpPr>
          <p:cNvPr id="96" name="Left Brace 95"/>
          <p:cNvSpPr/>
          <p:nvPr/>
        </p:nvSpPr>
        <p:spPr>
          <a:xfrm rot="5400000">
            <a:off x="5793803" y="2576962"/>
            <a:ext cx="284697" cy="17106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eft Brace 96"/>
          <p:cNvSpPr/>
          <p:nvPr/>
        </p:nvSpPr>
        <p:spPr>
          <a:xfrm rot="5400000">
            <a:off x="2543347" y="3374578"/>
            <a:ext cx="266700" cy="2057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31945" y="4036248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 counter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Left Brace 98"/>
          <p:cNvSpPr/>
          <p:nvPr/>
        </p:nvSpPr>
        <p:spPr>
          <a:xfrm rot="5400000">
            <a:off x="6824295" y="3264554"/>
            <a:ext cx="277304" cy="3428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562898" y="3045648"/>
            <a:ext cx="7048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Unused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762000" y="5638800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maximum length of the raw data train is 64</a:t>
            </a:r>
          </a:p>
        </p:txBody>
      </p:sp>
    </p:spTree>
    <p:extLst>
      <p:ext uri="{BB962C8B-B14F-4D97-AF65-F5344CB8AC3E}">
        <p14:creationId xmlns:p14="http://schemas.microsoft.com/office/powerpoint/2010/main" val="371389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64-bit data (16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General definition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3" name="Picture 52"/>
          <p:cNvPicPr/>
          <p:nvPr/>
        </p:nvPicPr>
        <p:blipFill>
          <a:blip r:embed="rId2"/>
          <a:stretch>
            <a:fillRect/>
          </a:stretch>
        </p:blipFill>
        <p:spPr>
          <a:xfrm>
            <a:off x="1880857" y="2667000"/>
            <a:ext cx="5486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32-bit mode (8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Payload definition </a:t>
            </a:r>
            <a:endParaRPr lang="en-US" sz="2400" dirty="0"/>
          </a:p>
          <a:p>
            <a:pPr marL="0" lvl="0" indent="0">
              <a:buNone/>
            </a:pPr>
            <a:r>
              <a:rPr lang="en-US" sz="2000" b="1" dirty="0" smtClean="0"/>
              <a:t>      -- Time </a:t>
            </a:r>
            <a:r>
              <a:rPr lang="en-US" sz="2000" b="1" dirty="0"/>
              <a:t>mode –</a:t>
            </a:r>
            <a:r>
              <a:rPr lang="en-US" sz="2000" dirty="0"/>
              <a:t> Bit 10~0, TDC data bits (11 bits, LSB: 50ps).</a:t>
            </a:r>
          </a:p>
          <a:p>
            <a:pPr marL="0" lvl="0" indent="0">
              <a:buNone/>
            </a:pPr>
            <a:r>
              <a:rPr lang="en-US" sz="2000" b="1" dirty="0" smtClean="0"/>
              <a:t>      </a:t>
            </a:r>
            <a:r>
              <a:rPr lang="en-US" sz="2000" b="1" dirty="0"/>
              <a:t>-- </a:t>
            </a:r>
            <a:r>
              <a:rPr lang="en-US" sz="2000" b="1" dirty="0" smtClean="0"/>
              <a:t>Energy </a:t>
            </a:r>
            <a:r>
              <a:rPr lang="en-US" sz="2000" b="1" dirty="0"/>
              <a:t>mode –</a:t>
            </a:r>
            <a:r>
              <a:rPr lang="en-US" sz="2000" dirty="0"/>
              <a:t> Bit 10~0, energy data bits (11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mode1 –</a:t>
            </a:r>
            <a:r>
              <a:rPr lang="en-US" sz="2000" dirty="0"/>
              <a:t> Bit 10~0, test pattern data: 10101010101.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mode2 –</a:t>
            </a:r>
            <a:r>
              <a:rPr lang="en-US" sz="2000" dirty="0"/>
              <a:t> Bit 10~0, test pattern data: 01010101010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r>
              <a:rPr lang="en-US" sz="2000" b="1" dirty="0" smtClean="0"/>
              <a:t>      -- Anger-logic </a:t>
            </a:r>
            <a:r>
              <a:rPr lang="en-US" sz="2000" b="1" dirty="0"/>
              <a:t>flood map plot mode – </a:t>
            </a:r>
            <a:r>
              <a:rPr lang="en-US" sz="1800" dirty="0" smtClean="0"/>
              <a:t>Bit </a:t>
            </a:r>
            <a:r>
              <a:rPr lang="en-US" sz="1800" dirty="0"/>
              <a:t>18, not </a:t>
            </a:r>
            <a:r>
              <a:rPr lang="en-US" sz="1800" dirty="0" smtClean="0"/>
              <a:t>used, </a:t>
            </a:r>
          </a:p>
          <a:p>
            <a:pPr marL="0" lv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Bit </a:t>
            </a:r>
            <a:r>
              <a:rPr lang="en-US" sz="1800" dirty="0"/>
              <a:t>17~9, Y value (9 bits</a:t>
            </a:r>
            <a:r>
              <a:rPr lang="en-US" sz="1800" dirty="0" smtClean="0"/>
              <a:t>), Bit </a:t>
            </a:r>
            <a:r>
              <a:rPr lang="en-US" sz="1800" dirty="0"/>
              <a:t>8~0, X value (9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User-defined mode 1 - </a:t>
            </a:r>
            <a:r>
              <a:rPr lang="en-US" sz="2000" dirty="0" smtClean="0"/>
              <a:t>11 bits of 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2 </a:t>
            </a:r>
            <a:r>
              <a:rPr lang="en-US" sz="2000" b="1" dirty="0"/>
              <a:t>- </a:t>
            </a:r>
            <a:r>
              <a:rPr lang="en-US" sz="2000" dirty="0" smtClean="0"/>
              <a:t>14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3 </a:t>
            </a:r>
            <a:r>
              <a:rPr lang="en-US" sz="2000" b="1" dirty="0"/>
              <a:t>- </a:t>
            </a:r>
            <a:r>
              <a:rPr lang="en-US" sz="2000" dirty="0" smtClean="0"/>
              <a:t>17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4 </a:t>
            </a:r>
            <a:r>
              <a:rPr lang="en-US" sz="2000" b="1" dirty="0"/>
              <a:t>- </a:t>
            </a:r>
            <a:r>
              <a:rPr lang="en-US" sz="2000" dirty="0" smtClean="0"/>
              <a:t>22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5 </a:t>
            </a:r>
            <a:r>
              <a:rPr lang="en-US" sz="2000" b="1" dirty="0"/>
              <a:t>- </a:t>
            </a:r>
            <a:r>
              <a:rPr lang="en-US" sz="2000" dirty="0" smtClean="0"/>
              <a:t>25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6 </a:t>
            </a:r>
            <a:r>
              <a:rPr lang="en-US" sz="2000" b="1" dirty="0"/>
              <a:t>- </a:t>
            </a:r>
            <a:r>
              <a:rPr lang="en-US" sz="2000" dirty="0" smtClean="0"/>
              <a:t>28 </a:t>
            </a:r>
            <a:r>
              <a:rPr lang="en-US" sz="2000" dirty="0"/>
              <a:t>bits of payload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62000" y="4343400"/>
            <a:ext cx="6553200" cy="21336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2000" y="2182641"/>
            <a:ext cx="6553200" cy="2084559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331798" y="281940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Standard</a:t>
            </a:r>
            <a:endParaRPr lang="en-US" sz="2800" b="1" dirty="0"/>
          </a:p>
        </p:txBody>
      </p:sp>
      <p:sp>
        <p:nvSpPr>
          <p:cNvPr id="56" name="Rectangle 55"/>
          <p:cNvSpPr/>
          <p:nvPr/>
        </p:nvSpPr>
        <p:spPr>
          <a:xfrm>
            <a:off x="7331798" y="5029200"/>
            <a:ext cx="167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User-defined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349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Single event mode</a:t>
            </a:r>
          </a:p>
          <a:p>
            <a:pPr marL="0" indent="0">
              <a:buNone/>
            </a:pPr>
            <a:r>
              <a:rPr lang="en-US" dirty="0" smtClean="0"/>
              <a:t>     In </a:t>
            </a:r>
            <a:r>
              <a:rPr lang="en-US" dirty="0"/>
              <a:t>single event data mode (including the 32-bit raw ADC data mode), </a:t>
            </a:r>
            <a:r>
              <a:rPr lang="en-US" dirty="0" smtClean="0"/>
              <a:t>the </a:t>
            </a:r>
            <a:r>
              <a:rPr lang="en-US" dirty="0"/>
              <a:t>formats of the data from CUC/CDUC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PC are the exactly the same that those defined in previous section (DB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CUC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Coincidence event mode</a:t>
            </a:r>
            <a:endParaRPr lang="en-US" dirty="0"/>
          </a:p>
          <a:p>
            <a:pPr lvl="0"/>
            <a:r>
              <a:rPr lang="en-US" sz="2000" dirty="0"/>
              <a:t>Two 32-bit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64-bit coincidence event data</a:t>
            </a:r>
          </a:p>
          <a:p>
            <a:pPr lvl="0"/>
            <a:r>
              <a:rPr lang="en-US" sz="2000" dirty="0"/>
              <a:t>Two 64-bit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128-bit coincidence event data</a:t>
            </a:r>
          </a:p>
          <a:p>
            <a:pPr lvl="0"/>
            <a:r>
              <a:rPr lang="en-US" sz="2000" dirty="0"/>
              <a:t>Two 32-bit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32-bit coincidence event data</a:t>
            </a:r>
          </a:p>
          <a:p>
            <a:pPr lvl="0"/>
            <a:r>
              <a:rPr lang="en-US" sz="2000" dirty="0"/>
              <a:t>Two 64-bit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64-bit coincidence event data</a:t>
            </a:r>
          </a:p>
          <a:p>
            <a:endParaRPr lang="en-US" sz="36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828800"/>
            <a:ext cx="6781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2577749" y="3062172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3606449" y="3062172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4642769" y="3043122"/>
            <a:ext cx="266700" cy="102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42469" y="3166173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225449" y="3166173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 address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333696" y="3166172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13" name="Left Brace 12"/>
          <p:cNvSpPr/>
          <p:nvPr/>
        </p:nvSpPr>
        <p:spPr>
          <a:xfrm rot="5400000">
            <a:off x="5658134" y="3056457"/>
            <a:ext cx="285750" cy="102108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58055" y="3166173"/>
            <a:ext cx="1053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Block address</a:t>
            </a:r>
            <a:endParaRPr lang="en-US" sz="1200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6692549" y="3062172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5320949" y="2482410"/>
            <a:ext cx="266700" cy="3771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87749" y="3169983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8298" y="4014672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ayload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1876860" y="3393717"/>
            <a:ext cx="266700" cy="3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91949" y="316428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2573373" y="3504697"/>
            <a:ext cx="275451" cy="17145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56672" y="4014672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950" y="5570493"/>
            <a:ext cx="3429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34850" y="5570492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77750" y="5570494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0650" y="5570493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63550" y="5570492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06450" y="5570491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49350" y="5570493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92250" y="5570492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35150" y="5570490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78050" y="5570489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0950" y="5570491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63850" y="5570490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06750" y="5570489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49650" y="5570488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92550" y="5570490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35450" y="5570489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91950" y="6376873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850" y="6376872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7750" y="6376874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0650" y="6376873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63550" y="6376872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06450" y="637687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49350" y="6376873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92250" y="637687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35150" y="637687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78050" y="6376869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20950" y="637687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63850" y="637687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06750" y="6376869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9650" y="6376868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92550" y="637687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35450" y="6376869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>
          <a:xfrm rot="5400000">
            <a:off x="2615850" y="4939373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5400000">
            <a:off x="3644550" y="4939373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5400000">
            <a:off x="4680870" y="4920323"/>
            <a:ext cx="266700" cy="102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80570" y="5043374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263550" y="5043374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 address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4371797" y="5043373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61" name="Left Brace 60"/>
          <p:cNvSpPr/>
          <p:nvPr/>
        </p:nvSpPr>
        <p:spPr>
          <a:xfrm rot="5400000">
            <a:off x="5696235" y="4933658"/>
            <a:ext cx="285750" cy="102108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96156" y="5043374"/>
            <a:ext cx="1053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Block address</a:t>
            </a:r>
            <a:endParaRPr lang="en-US" sz="1200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6730650" y="4939373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5400000">
            <a:off x="5359050" y="4359611"/>
            <a:ext cx="266700" cy="3771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25850" y="5047184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46399" y="5891873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ayload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>
          <a:xfrm rot="5400000">
            <a:off x="1914961" y="5270918"/>
            <a:ext cx="266700" cy="3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62296" y="5033073"/>
            <a:ext cx="5296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Left Brace 68"/>
          <p:cNvSpPr/>
          <p:nvPr/>
        </p:nvSpPr>
        <p:spPr>
          <a:xfrm rot="5400000">
            <a:off x="2611474" y="5381898"/>
            <a:ext cx="275451" cy="17145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94773" y="5891873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eft Brace 70"/>
          <p:cNvSpPr/>
          <p:nvPr/>
        </p:nvSpPr>
        <p:spPr>
          <a:xfrm>
            <a:off x="1396649" y="3683428"/>
            <a:ext cx="266700" cy="109324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>
            <a:off x="1434749" y="5554800"/>
            <a:ext cx="266700" cy="109324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>
            <a:off x="440350" y="4087073"/>
            <a:ext cx="1376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Single Event 1</a:t>
            </a:r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440349" y="5943394"/>
            <a:ext cx="1376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Single Event 2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1853849" y="4520918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96749" y="4520917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39649" y="4520919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82549" y="4520918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25449" y="4520917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68349" y="4520916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11249" y="4520918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54149" y="4520917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97049" y="452091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939949" y="452091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82849" y="4520916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25749" y="452091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968649" y="452091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311549" y="4520913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54449" y="452091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997349" y="452091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53849" y="3709877"/>
            <a:ext cx="3429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196749" y="3709876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39649" y="3709878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82549" y="3709877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25449" y="3709876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68349" y="3709875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911249" y="3709877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54149" y="3709876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97049" y="3709874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939949" y="3709873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282849" y="3709875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25749" y="3709874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968649" y="3709873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11549" y="3709872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54449" y="3709874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97349" y="3709873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11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word (fixed to 64 bits)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624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3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2667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System-level </a:t>
            </a:r>
            <a:r>
              <a:rPr lang="en-US" sz="2400" b="1" dirty="0"/>
              <a:t>hardware </a:t>
            </a:r>
            <a:r>
              <a:rPr lang="en-US" sz="2400" b="1" dirty="0" smtClean="0"/>
              <a:t>structure</a:t>
            </a:r>
            <a:endParaRPr lang="en-US" sz="24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514609"/>
              </p:ext>
            </p:extLst>
          </p:nvPr>
        </p:nvGraphicFramePr>
        <p:xfrm>
          <a:off x="1676400" y="169619"/>
          <a:ext cx="5867400" cy="645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Visio" r:id="rId3" imgW="15341600" imgH="16891000" progId="">
                  <p:embed/>
                </p:oleObj>
              </mc:Choice>
              <mc:Fallback>
                <p:oleObj name="Visio" r:id="rId3" imgW="15341600" imgH="168910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9619"/>
                        <a:ext cx="5867400" cy="6459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2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0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86432" y="1905000"/>
            <a:ext cx="7940012" cy="4146560"/>
            <a:chOff x="670588" y="471100"/>
            <a:chExt cx="7940012" cy="4146560"/>
          </a:xfrm>
        </p:grpSpPr>
        <p:sp>
          <p:nvSpPr>
            <p:cNvPr id="4" name="Rectangle 3"/>
            <p:cNvSpPr/>
            <p:nvPr/>
          </p:nvSpPr>
          <p:spPr>
            <a:xfrm>
              <a:off x="3200400" y="471100"/>
              <a:ext cx="1905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 data format</a:t>
              </a:r>
            </a:p>
            <a:p>
              <a:pPr algn="ctr"/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70588" y="1447800"/>
              <a:ext cx="2349146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Bit63=0, coincidence data</a:t>
              </a:r>
            </a:p>
            <a:p>
              <a:pPr algn="ctr"/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00911" y="1443335"/>
              <a:ext cx="248568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Bit63=1, not coincidence data</a:t>
              </a:r>
            </a:p>
            <a:p>
              <a:pPr algn="ctr"/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88" y="2286000"/>
              <a:ext cx="2349146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Bit62=0, default data format 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Bit62=1, User-defined data format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15398" y="2313801"/>
              <a:ext cx="239960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Bit62=1, single event data format</a:t>
              </a:r>
            </a:p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3600" y="2313801"/>
              <a:ext cx="2666999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Bit62=0, status  data 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format</a:t>
              </a:r>
            </a:p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15398" y="3048000"/>
              <a:ext cx="2399602" cy="15696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Bit61~58=0000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, time mode 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data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Bit61~58=0001, energy mode data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Bit61~58=0010, raw ADC data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Bit61~58=0011, Anger logic data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Bit61~58=0100, Test mode1 data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Bit61~58=0101, Test mode2 data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Bit61~58=0110~1010, reserved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Bit61~58=1011~1111, user-defined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3048000"/>
              <a:ext cx="2667000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Bit61~57=00000</a:t>
              </a:r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, time 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status word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Bit61~57=00001, event rate status word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Bit61~57=00010, temperature status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Bit61~57=00011~10000,reserved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Bit61~57=10001~11111, user-defined</a:t>
              </a:r>
            </a:p>
          </p:txBody>
        </p:sp>
        <p:cxnSp>
          <p:nvCxnSpPr>
            <p:cNvPr id="17" name="Straight Arrow Connector 16"/>
            <p:cNvCxnSpPr>
              <a:stCxn id="9" idx="2"/>
              <a:endCxn id="11" idx="0"/>
            </p:cNvCxnSpPr>
            <p:nvPr/>
          </p:nvCxnSpPr>
          <p:spPr>
            <a:xfrm>
              <a:off x="4515199" y="2775466"/>
              <a:ext cx="0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15" idx="0"/>
            </p:cNvCxnSpPr>
            <p:nvPr/>
          </p:nvCxnSpPr>
          <p:spPr>
            <a:xfrm>
              <a:off x="7277100" y="2775466"/>
              <a:ext cx="0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2"/>
              <a:endCxn id="7" idx="0"/>
            </p:cNvCxnSpPr>
            <p:nvPr/>
          </p:nvCxnSpPr>
          <p:spPr>
            <a:xfrm>
              <a:off x="1845161" y="1909465"/>
              <a:ext cx="0" cy="37653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2"/>
              <a:endCxn id="9" idx="0"/>
            </p:cNvCxnSpPr>
            <p:nvPr/>
          </p:nvCxnSpPr>
          <p:spPr>
            <a:xfrm flipH="1">
              <a:off x="4515199" y="1905000"/>
              <a:ext cx="1328557" cy="408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2"/>
              <a:endCxn id="10" idx="0"/>
            </p:cNvCxnSpPr>
            <p:nvPr/>
          </p:nvCxnSpPr>
          <p:spPr>
            <a:xfrm>
              <a:off x="5843756" y="1905000"/>
              <a:ext cx="1433344" cy="408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2"/>
              <a:endCxn id="5" idx="0"/>
            </p:cNvCxnSpPr>
            <p:nvPr/>
          </p:nvCxnSpPr>
          <p:spPr>
            <a:xfrm flipH="1">
              <a:off x="1845161" y="932765"/>
              <a:ext cx="2307739" cy="515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" idx="2"/>
              <a:endCxn id="6" idx="0"/>
            </p:cNvCxnSpPr>
            <p:nvPr/>
          </p:nvCxnSpPr>
          <p:spPr>
            <a:xfrm>
              <a:off x="4152900" y="932765"/>
              <a:ext cx="1690856" cy="510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914400" y="477953"/>
            <a:ext cx="7161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Branches in 64-bit list mode </a:t>
            </a:r>
            <a:r>
              <a:rPr lang="en-US" sz="3600" dirty="0"/>
              <a:t>data file</a:t>
            </a:r>
          </a:p>
        </p:txBody>
      </p:sp>
    </p:spTree>
    <p:extLst>
      <p:ext uri="{BB962C8B-B14F-4D97-AF65-F5344CB8AC3E}">
        <p14:creationId xmlns:p14="http://schemas.microsoft.com/office/powerpoint/2010/main" val="38335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98612" y="1605858"/>
            <a:ext cx="9144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5212" y="2139258"/>
            <a:ext cx="2000061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 8 bytes of data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7624" y="2748858"/>
            <a:ext cx="1828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the two MSB of the 8 bytes of data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295085" y="3440694"/>
            <a:ext cx="2352768" cy="6035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pattern “00”, …, “01”?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931812" y="4272858"/>
            <a:ext cx="3047999" cy="60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vent format status word (00000)?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465242" y="1910658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5243" y="2525916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65243" y="3212094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5805" y="4044258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6157" y="4018405"/>
            <a:ext cx="408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46757" y="4901898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77109" y="4876045"/>
            <a:ext cx="408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41411" y="5150781"/>
            <a:ext cx="1828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event data format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stCxn id="7" idx="3"/>
          </p:cNvCxnSpPr>
          <p:nvPr/>
        </p:nvCxnSpPr>
        <p:spPr>
          <a:xfrm flipH="1" flipV="1">
            <a:off x="4471469" y="2024958"/>
            <a:ext cx="1176384" cy="1717518"/>
          </a:xfrm>
          <a:prstGeom prst="bentConnector4">
            <a:avLst>
              <a:gd name="adj1" fmla="val -19432"/>
              <a:gd name="adj2" fmla="val 100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45072" y="34654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89558" y="5864005"/>
            <a:ext cx="9144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46757" y="5624635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1"/>
          </p:cNvCxnSpPr>
          <p:nvPr/>
        </p:nvCxnSpPr>
        <p:spPr>
          <a:xfrm rot="10800000" flipH="1">
            <a:off x="2931812" y="2024958"/>
            <a:ext cx="1533430" cy="2552700"/>
          </a:xfrm>
          <a:prstGeom prst="bentConnector4">
            <a:avLst>
              <a:gd name="adj1" fmla="val -14908"/>
              <a:gd name="adj2" fmla="val 10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45702" y="4300660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477953"/>
            <a:ext cx="7478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Algorithm to decode list mode data file</a:t>
            </a:r>
          </a:p>
        </p:txBody>
      </p:sp>
    </p:spTree>
    <p:extLst>
      <p:ext uri="{BB962C8B-B14F-4D97-AF65-F5344CB8AC3E}">
        <p14:creationId xmlns:p14="http://schemas.microsoft.com/office/powerpoint/2010/main" val="155106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54061"/>
              </p:ext>
            </p:extLst>
          </p:nvPr>
        </p:nvGraphicFramePr>
        <p:xfrm>
          <a:off x="1785937" y="152400"/>
          <a:ext cx="6291263" cy="6398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Visio" r:id="rId3" imgW="7620000" imgH="7747000" progId="">
                  <p:embed/>
                </p:oleObj>
              </mc:Choice>
              <mc:Fallback>
                <p:oleObj name="Visio" r:id="rId3" imgW="7620000" imgH="77470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7" y="152400"/>
                        <a:ext cx="6291263" cy="6398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2400" y="76200"/>
            <a:ext cx="3276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System-level firmware and software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1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 dirty="0">
                <a:latin typeface="+mn-lt"/>
              </a:rPr>
              <a:t>Programming Tools / Environment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701048"/>
              </p:ext>
            </p:extLst>
          </p:nvPr>
        </p:nvGraphicFramePr>
        <p:xfrm>
          <a:off x="304800" y="2080559"/>
          <a:ext cx="8382000" cy="1767840"/>
        </p:xfrm>
        <a:graphic>
          <a:graphicData uri="http://schemas.openxmlformats.org/drawingml/2006/table">
            <a:tbl>
              <a:tblPr/>
              <a:tblGrid>
                <a:gridCol w="3996521"/>
                <a:gridCol w="743539"/>
                <a:gridCol w="935681"/>
                <a:gridCol w="691355"/>
                <a:gridCol w="805962"/>
                <a:gridCol w="1208942"/>
              </a:tblGrid>
              <a:tr h="175895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DB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DUC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MB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CUC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Host PC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FPGA Firmware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Embedded </a:t>
                      </a: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MCU </a:t>
                      </a: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Software </a:t>
                      </a: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(NIOS)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PC Software 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79294" y="4143698"/>
            <a:ext cx="364574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solidFill>
                  <a:srgbClr val="FF0000"/>
                </a:solidFill>
                <a:ea typeface="宋体"/>
                <a:cs typeface="Times New Roman"/>
              </a:rPr>
              <a:t>X: VHDL (</a:t>
            </a:r>
            <a:r>
              <a:rPr lang="en-US" b="1" dirty="0">
                <a:solidFill>
                  <a:srgbClr val="FF0000"/>
                </a:solidFill>
                <a:ea typeface="宋体"/>
                <a:cs typeface="Times New Roman"/>
              </a:rPr>
              <a:t>Altera </a:t>
            </a:r>
            <a:r>
              <a:rPr lang="en-US" b="1" dirty="0" smtClean="0">
                <a:solidFill>
                  <a:srgbClr val="FF0000"/>
                </a:solidFill>
                <a:ea typeface="宋体"/>
                <a:cs typeface="Times New Roman"/>
              </a:rPr>
              <a:t>Quartus II ver. 12.0) </a:t>
            </a:r>
            <a:endParaRPr lang="en-US" b="1" dirty="0">
              <a:solidFill>
                <a:srgbClr val="FF0000"/>
              </a:solidFill>
              <a:ea typeface="宋体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572000"/>
            <a:ext cx="331231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solidFill>
                  <a:schemeClr val="accent1"/>
                </a:solidFill>
                <a:ea typeface="宋体"/>
                <a:cs typeface="Times New Roman"/>
              </a:rPr>
              <a:t>X: C (</a:t>
            </a:r>
            <a:r>
              <a:rPr lang="en-US" b="1" dirty="0">
                <a:solidFill>
                  <a:schemeClr val="accent1"/>
                </a:solidFill>
                <a:ea typeface="宋体"/>
                <a:cs typeface="Times New Roman"/>
              </a:rPr>
              <a:t>Altera </a:t>
            </a:r>
            <a:r>
              <a:rPr lang="en-US" b="1" dirty="0" smtClean="0">
                <a:solidFill>
                  <a:schemeClr val="accent1"/>
                </a:solidFill>
                <a:ea typeface="宋体"/>
                <a:cs typeface="Times New Roman"/>
              </a:rPr>
              <a:t>Nios II EDS ver. 12.0) </a:t>
            </a:r>
            <a:endParaRPr lang="en-US" b="1" dirty="0">
              <a:solidFill>
                <a:schemeClr val="accent1"/>
              </a:solidFill>
              <a:ea typeface="宋体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374" y="4999318"/>
            <a:ext cx="319157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ea typeface="宋体"/>
                <a:cs typeface="Times New Roman"/>
              </a:rPr>
              <a:t>X: C (NI LabWindows CVI 2009) </a:t>
            </a:r>
            <a:endParaRPr lang="en-US" b="1" dirty="0"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40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 programing style guidelines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49863"/>
            <a:ext cx="5181600" cy="42551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27295" y="60960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Based on “C </a:t>
            </a:r>
            <a:r>
              <a:rPr lang="en-US" dirty="0"/>
              <a:t>Style Guide” suggested by Software Engineering Laboratory (SEL), the National Aeronautics and Space Administration (NASA) in 1994.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2095" y="119146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Rules and guidelines are used to </a:t>
            </a:r>
            <a:r>
              <a:rPr lang="en-US" dirty="0"/>
              <a:t>guarantee the readability and </a:t>
            </a:r>
            <a:r>
              <a:rPr lang="en-US" dirty="0" smtClean="0"/>
              <a:t>maintainability </a:t>
            </a:r>
            <a:r>
              <a:rPr lang="en-US" dirty="0"/>
              <a:t>of the </a:t>
            </a:r>
            <a:r>
              <a:rPr lang="en-US" dirty="0" smtClean="0"/>
              <a:t>C source codes (details are in my word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3447074" cy="4442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453879" cy="4451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09600" y="6172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</a:t>
            </a:r>
            <a:r>
              <a:rPr lang="en-US" dirty="0" err="1"/>
              <a:t>JavaDoc</a:t>
            </a:r>
            <a:r>
              <a:rPr lang="en-US" dirty="0"/>
              <a:t> style documentation generated from “</a:t>
            </a:r>
            <a:r>
              <a:rPr lang="en-US" dirty="0" err="1"/>
              <a:t>OpenPETexampleCStyle.c</a:t>
            </a:r>
            <a:r>
              <a:rPr lang="en-US" dirty="0"/>
              <a:t>”.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 programing style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3447074" cy="4442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2787"/>
            <a:ext cx="3457027" cy="4455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09600" y="6172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</a:t>
            </a:r>
            <a:r>
              <a:rPr lang="en-US" dirty="0" err="1"/>
              <a:t>JavaDoc</a:t>
            </a:r>
            <a:r>
              <a:rPr lang="en-US" dirty="0"/>
              <a:t> style documentation generated from “</a:t>
            </a:r>
            <a:r>
              <a:rPr lang="en-US" dirty="0" err="1"/>
              <a:t>OpenPETexampleCStyle.c</a:t>
            </a:r>
            <a:r>
              <a:rPr lang="en-US" dirty="0"/>
              <a:t>”.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 programing style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VHDL </a:t>
            </a:r>
            <a:r>
              <a:rPr lang="en-US" dirty="0"/>
              <a:t>programing </a:t>
            </a:r>
            <a:r>
              <a:rPr lang="en-US" dirty="0" smtClean="0"/>
              <a:t>style </a:t>
            </a:r>
            <a:r>
              <a:rPr lang="en-US" dirty="0" err="1" smtClean="0"/>
              <a:t>guildlines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29" y="1981200"/>
            <a:ext cx="5429165" cy="3581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25973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12 rules and 14 guidelines are </a:t>
            </a:r>
            <a:r>
              <a:rPr lang="en-US" sz="2000" dirty="0"/>
              <a:t>used to guarantee the readability and maintainability of the </a:t>
            </a:r>
            <a:r>
              <a:rPr lang="en-US" sz="2000" dirty="0" smtClean="0"/>
              <a:t>VHDL source </a:t>
            </a:r>
            <a:r>
              <a:rPr lang="en-US" sz="2000" dirty="0"/>
              <a:t>codes (details are in my word file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93053" y="5831618"/>
            <a:ext cx="529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OpenPET</a:t>
            </a:r>
            <a:r>
              <a:rPr lang="en-US" dirty="0" smtClean="0"/>
              <a:t> VHDL program Style</a:t>
            </a:r>
            <a:r>
              <a:rPr lang="en-US" dirty="0"/>
              <a:t> </a:t>
            </a:r>
            <a:r>
              <a:rPr lang="en-US" dirty="0" smtClean="0"/>
              <a:t>template for file prolog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4527" y="63921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Rules and guidelines are developed from </a:t>
            </a:r>
            <a:r>
              <a:rPr lang="en-US" dirty="0"/>
              <a:t>Coding Style Guidelines suggested by </a:t>
            </a:r>
            <a:r>
              <a:rPr lang="en-US" dirty="0" smtClean="0"/>
              <a:t>Xilinx</a:t>
            </a:r>
            <a:r>
              <a:rPr lang="en-US" dirty="0"/>
              <a:t> </a:t>
            </a:r>
            <a:r>
              <a:rPr lang="en-US" dirty="0" smtClean="0"/>
              <a:t>and Altera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7743</TotalTime>
  <Words>1634</Words>
  <Application>Microsoft Office PowerPoint</Application>
  <PresentationFormat>On-screen Show (4:3)</PresentationFormat>
  <Paragraphs>438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Visio</vt:lpstr>
      <vt:lpstr>The OpenPET Firmware and Software Development</vt:lpstr>
      <vt:lpstr>Guidelines for firmware/software design</vt:lpstr>
      <vt:lpstr>System-level hardware structure</vt:lpstr>
      <vt:lpstr>PowerPoint Presentation</vt:lpstr>
      <vt:lpstr>Programming Tools / Environment</vt:lpstr>
      <vt:lpstr>C programing style guidelines</vt:lpstr>
      <vt:lpstr>C programing style guidelines</vt:lpstr>
      <vt:lpstr>C programing style guidelines</vt:lpstr>
      <vt:lpstr>VHDL programing style guildlines</vt:lpstr>
      <vt:lpstr>PowerPoint Presentation</vt:lpstr>
      <vt:lpstr>PowerPoint Presentation</vt:lpstr>
      <vt:lpstr>PowerPoint Presentation</vt:lpstr>
      <vt:lpstr>Graphical User Interface (GUI) design</vt:lpstr>
      <vt:lpstr>Graphical User Interface (GUI) design</vt:lpstr>
      <vt:lpstr>Graphical User Interface (GUI) design</vt:lpstr>
      <vt:lpstr>PowerPoint Presentation</vt:lpstr>
      <vt:lpstr>Firmware function and framework</vt:lpstr>
      <vt:lpstr>Event words and status words</vt:lpstr>
      <vt:lpstr>Event words</vt:lpstr>
      <vt:lpstr>Event data length</vt:lpstr>
      <vt:lpstr>Data paths and data mode combinations</vt:lpstr>
      <vt:lpstr>DBDUC, DUC MB and MBCUC</vt:lpstr>
      <vt:lpstr>DBDUC, DUC MB and MBCUC</vt:lpstr>
      <vt:lpstr>DBDUC, DUC MB and MBCUC</vt:lpstr>
      <vt:lpstr>DBDUC, DUC MB and MBCUC</vt:lpstr>
      <vt:lpstr>DBDUC, DUC MB and MBCUC</vt:lpstr>
      <vt:lpstr>CUC  host PC</vt:lpstr>
      <vt:lpstr>CUC  host PC</vt:lpstr>
      <vt:lpstr>Status word (fixed to 64 bits)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OpenPET Firmware and Software Framework</dc:title>
  <dc:creator>Qiyu Peng</dc:creator>
  <cp:lastModifiedBy>OpenPET</cp:lastModifiedBy>
  <cp:revision>113</cp:revision>
  <dcterms:created xsi:type="dcterms:W3CDTF">2012-10-25T20:08:15Z</dcterms:created>
  <dcterms:modified xsi:type="dcterms:W3CDTF">2013-06-07T19:07:31Z</dcterms:modified>
</cp:coreProperties>
</file>