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bin Bold" charset="1" panose="00000800000000000000"/>
      <p:regular r:id="rId14"/>
    </p:embeddedFont>
    <p:embeddedFont>
      <p:font typeface="Tlab 돋움 레귤러 Bold" charset="1" panose="02060800000000000000"/>
      <p:regular r:id="rId15"/>
    </p:embeddedFont>
    <p:embeddedFont>
      <p:font typeface="Tlab 돋움 레귤러" charset="1" panose="0206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yeongnam.com/web/view.php?key=20250616027186131" TargetMode="External" Type="http://schemas.openxmlformats.org/officeDocument/2006/relationships/hyperlink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50369" y="2140154"/>
            <a:ext cx="2070807" cy="85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999" spc="821">
                <a:solidFill>
                  <a:srgbClr val="4A60DD"/>
                </a:solidFill>
                <a:latin typeface="Cabin Bold"/>
                <a:ea typeface="Cabin Bold"/>
                <a:cs typeface="Cabin Bold"/>
                <a:sym typeface="Cabin Bold"/>
              </a:rPr>
              <a:t>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29786" y="2748639"/>
            <a:ext cx="711974" cy="711974"/>
            <a:chOff x="0" y="0"/>
            <a:chExt cx="949298" cy="949298"/>
          </a:xfrm>
        </p:grpSpPr>
        <p:sp>
          <p:nvSpPr>
            <p:cNvPr name="AutoShape 4" id="4"/>
            <p:cNvSpPr/>
            <p:nvPr/>
          </p:nvSpPr>
          <p:spPr>
            <a:xfrm>
              <a:off x="0" y="474649"/>
              <a:ext cx="949298" cy="0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474649" y="0"/>
              <a:ext cx="0" cy="949298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139021" y="139021"/>
              <a:ext cx="671255" cy="671255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 flipV="true">
              <a:off x="139021" y="139021"/>
              <a:ext cx="671255" cy="671255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2942351" y="3794005"/>
            <a:ext cx="12403299" cy="259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b="true" sz="8999" spc="-44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생태 특성 기반 산불 예측 및 대응 시스템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6731" y="7838290"/>
            <a:ext cx="6654539" cy="64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b="true" sz="3800" spc="9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4조 장희준, 송유진, 김선희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6250" y="6340990"/>
            <a:ext cx="5435501" cy="42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2501" spc="-25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피해 확산 예측 및 산림 복원력 예측 시스템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82796" y="1257103"/>
            <a:ext cx="5997609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 spc="-209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HISTORY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330298"/>
            <a:ext cx="650534" cy="650534"/>
            <a:chOff x="0" y="0"/>
            <a:chExt cx="867378" cy="867378"/>
          </a:xfrm>
        </p:grpSpPr>
        <p:sp>
          <p:nvSpPr>
            <p:cNvPr name="AutoShape 4" id="4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53967" y="2670998"/>
          <a:ext cx="12062045" cy="1914525"/>
        </p:xfrm>
        <a:graphic>
          <a:graphicData uri="http://schemas.openxmlformats.org/drawingml/2006/table">
            <a:tbl>
              <a:tblPr/>
              <a:tblGrid>
                <a:gridCol w="3625735"/>
                <a:gridCol w="4301455"/>
                <a:gridCol w="4134855"/>
              </a:tblGrid>
              <a:tr h="784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 b="true">
                          <a:solidFill>
                            <a:srgbClr val="000000"/>
                          </a:solidFill>
                          <a:latin typeface="Tlab 돋움 레귤러 Bold"/>
                          <a:ea typeface="Tlab 돋움 레귤러 Bold"/>
                          <a:cs typeface="Tlab 돋움 레귤러 Bold"/>
                          <a:sym typeface="Tlab 돋움 레귤러 Bold"/>
                        </a:rPr>
                        <a:t>순서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 b="true">
                          <a:solidFill>
                            <a:srgbClr val="000000"/>
                          </a:solidFill>
                          <a:latin typeface="Tlab 돋움 레귤러 Bold"/>
                          <a:ea typeface="Tlab 돋움 레귤러 Bold"/>
                          <a:cs typeface="Tlab 돋움 레귤러 Bold"/>
                          <a:sym typeface="Tlab 돋움 레귤러 Bold"/>
                        </a:rPr>
                        <a:t>변경 내용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 b="true">
                          <a:solidFill>
                            <a:srgbClr val="000000"/>
                          </a:solidFill>
                          <a:latin typeface="Tlab 돋움 레귤러 Bold"/>
                          <a:ea typeface="Tlab 돋움 레귤러 Bold"/>
                          <a:cs typeface="Tlab 돋움 레귤러 Bold"/>
                          <a:sym typeface="Tlab 돋움 레귤러 Bold"/>
                        </a:rPr>
                        <a:t>변경 날짜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5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개발 목표 1 - 기능 및 features 수정 </a:t>
                      </a:r>
                      <a:endParaRPr lang="en-US" sz="1100"/>
                    </a:p>
                    <a:p>
                      <a:pPr algn="ctr">
                        <a:lnSpc>
                          <a:spcPts val="2701"/>
                        </a:lnSpc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개발 목표 2 - 기능 및 features 수정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06/20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19065"/>
            <a:ext cx="673000" cy="673000"/>
            <a:chOff x="0" y="0"/>
            <a:chExt cx="897333" cy="897333"/>
          </a:xfrm>
        </p:grpSpPr>
        <p:sp>
          <p:nvSpPr>
            <p:cNvPr name="AutoShape 3" id="3"/>
            <p:cNvSpPr/>
            <p:nvPr/>
          </p:nvSpPr>
          <p:spPr>
            <a:xfrm>
              <a:off x="0" y="448667"/>
              <a:ext cx="897333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448667" y="0"/>
              <a:ext cx="0" cy="897333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31411" y="131411"/>
              <a:ext cx="634511" cy="634511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 flipV="true">
              <a:off x="131411" y="131411"/>
              <a:ext cx="634511" cy="634511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970583" y="1180906"/>
            <a:ext cx="5328916" cy="112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8499" spc="-254" b="true">
                <a:solidFill>
                  <a:srgbClr val="4A60DD"/>
                </a:solidFill>
                <a:latin typeface="Cabin Bold"/>
                <a:ea typeface="Cabin Bold"/>
                <a:cs typeface="Cabin Bold"/>
                <a:sym typeface="Cabin Bold"/>
              </a:rPr>
              <a:t>Contents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3971" y="2740427"/>
            <a:ext cx="552818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91"/>
              </a:lnSpc>
            </a:pPr>
            <a:r>
              <a:rPr lang="en-US" b="true" sz="3900" spc="117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3971" y="3923066"/>
            <a:ext cx="552818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91"/>
              </a:lnSpc>
            </a:pPr>
            <a:r>
              <a:rPr lang="en-US" b="true" sz="3900" spc="117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85389" y="2717073"/>
            <a:ext cx="5403203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91"/>
              </a:lnSpc>
            </a:pPr>
            <a:r>
              <a:rPr lang="en-US" sz="3900" b="true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85389" y="3923066"/>
            <a:ext cx="8047607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91"/>
              </a:lnSpc>
            </a:pPr>
            <a:r>
              <a:rPr lang="en-US" sz="3900" b="true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목표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6789" y="4848225"/>
            <a:ext cx="781418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12"/>
              </a:lnSpc>
            </a:pPr>
            <a:r>
              <a:rPr lang="en-US" sz="2900" spc="87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2.1.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42752" y="4848225"/>
            <a:ext cx="11547360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2"/>
              </a:lnSpc>
            </a:pPr>
            <a:r>
              <a:rPr lang="en-US" sz="290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확산속도 예측 모델을 활용한 위치 기반 위험도 시각화 시스템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56789" y="5412483"/>
            <a:ext cx="781418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12"/>
              </a:lnSpc>
            </a:pPr>
            <a:r>
              <a:rPr lang="en-US" sz="2900" spc="87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2.2.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26896" y="5412483"/>
            <a:ext cx="10895507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2"/>
              </a:lnSpc>
            </a:pPr>
            <a:r>
              <a:rPr lang="en-US" sz="290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산불 피해 이후 산림 복원력 예측 및 시각화 시스템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30298"/>
            <a:ext cx="650534" cy="650534"/>
            <a:chOff x="0" y="0"/>
            <a:chExt cx="867378" cy="867378"/>
          </a:xfrm>
        </p:grpSpPr>
        <p:sp>
          <p:nvSpPr>
            <p:cNvPr name="AutoShape 3" id="3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>
            <a:hlinkClick r:id="rId3" tooltip="https://www.yeongnam.com/web/view.php?key=20250616027186131"/>
          </p:cNvPr>
          <p:cNvSpPr/>
          <p:nvPr/>
        </p:nvSpPr>
        <p:spPr>
          <a:xfrm flipH="false" flipV="false" rot="0">
            <a:off x="1353967" y="7075957"/>
            <a:ext cx="7294871" cy="957452"/>
          </a:xfrm>
          <a:custGeom>
            <a:avLst/>
            <a:gdLst/>
            <a:ahLst/>
            <a:cxnLst/>
            <a:rect r="r" b="b" t="t" l="l"/>
            <a:pathLst>
              <a:path h="957452" w="7294871">
                <a:moveTo>
                  <a:pt x="0" y="0"/>
                </a:moveTo>
                <a:lnTo>
                  <a:pt x="7294871" y="0"/>
                </a:lnTo>
                <a:lnTo>
                  <a:pt x="7294871" y="957452"/>
                </a:lnTo>
                <a:lnTo>
                  <a:pt x="0" y="95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3967" y="4099787"/>
            <a:ext cx="7294871" cy="2270529"/>
          </a:xfrm>
          <a:custGeom>
            <a:avLst/>
            <a:gdLst/>
            <a:ahLst/>
            <a:cxnLst/>
            <a:rect r="r" b="b" t="t" l="l"/>
            <a:pathLst>
              <a:path h="2270529" w="7294871">
                <a:moveTo>
                  <a:pt x="0" y="0"/>
                </a:moveTo>
                <a:lnTo>
                  <a:pt x="7294871" y="0"/>
                </a:lnTo>
                <a:lnTo>
                  <a:pt x="7294871" y="2270529"/>
                </a:lnTo>
                <a:lnTo>
                  <a:pt x="0" y="2270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634968"/>
            <a:ext cx="8896883" cy="82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1)</a:t>
            </a:r>
            <a:r>
              <a:rPr lang="en-US" sz="2400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기후 변화로 인한 </a:t>
            </a:r>
            <a:r>
              <a:rPr lang="en-US" sz="2400" b="true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건조한 날씨의 증가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833605"/>
            <a:ext cx="5809085" cy="6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 spc="30" b="true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 변화와 인간의 부주의한 행동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82796" y="1257103"/>
            <a:ext cx="8192746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 spc="-209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613042"/>
            <a:ext cx="395920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2)</a:t>
            </a:r>
            <a:r>
              <a:rPr lang="en-US" sz="2400" spc="72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</a:t>
            </a:r>
            <a:r>
              <a:rPr lang="en-US" sz="2400" spc="72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병해충으로 인한 </a:t>
            </a: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약화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39916" y="1028125"/>
            <a:ext cx="6782259" cy="778726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485143" y="8099774"/>
            <a:ext cx="412990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3)</a:t>
            </a:r>
            <a:r>
              <a:rPr lang="en-US" sz="2400" spc="72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인간의 사소한 </a:t>
            </a: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부주의한 행동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35397" y="1454588"/>
            <a:ext cx="299129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 spc="54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3년간의 원인별 산불발생 현황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98354" y="8716684"/>
            <a:ext cx="112912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기후·산림·인간</a:t>
            </a:r>
            <a:r>
              <a:rPr lang="en-US" b="true" sz="4000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요인</a:t>
            </a:r>
            <a:r>
              <a:rPr lang="en-US" sz="4000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이 겹치며</a:t>
            </a:r>
            <a:r>
              <a:rPr lang="en-US" b="true" sz="4000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en-US" b="true" sz="400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위험</a:t>
            </a:r>
            <a:r>
              <a:rPr lang="en-US" b="true" sz="4000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가속화 추세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82796" y="2139752"/>
            <a:ext cx="2066925" cy="40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 spc="-24">
                <a:solidFill>
                  <a:srgbClr val="7F94F4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산불의 발생 이유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8854" y="1163328"/>
            <a:ext cx="2057064" cy="22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1"/>
              </a:lnSpc>
              <a:spcBef>
                <a:spcPct val="0"/>
              </a:spcBef>
            </a:pPr>
            <a:r>
              <a:rPr lang="en-US" sz="1301" spc="-13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출처: KOSIS 공공데이터포털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30298"/>
            <a:ext cx="650534" cy="650534"/>
            <a:chOff x="0" y="0"/>
            <a:chExt cx="867378" cy="867378"/>
          </a:xfrm>
        </p:grpSpPr>
        <p:sp>
          <p:nvSpPr>
            <p:cNvPr name="AutoShape 3" id="3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982796" y="1257103"/>
            <a:ext cx="8192746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 spc="-209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1731" y="2736360"/>
            <a:ext cx="7834689" cy="648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 spc="28" b="true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 변화로 인한 연중화되고 있다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6467" y="1895237"/>
            <a:ext cx="7834689" cy="648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 spc="28" b="true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동시에, 산불은 점점 더 대형화되고 있다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3967" y="8271202"/>
            <a:ext cx="6039148" cy="40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 spc="-24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산불이 더 이상 </a:t>
            </a:r>
            <a:r>
              <a:rPr lang="en-US" b="true" sz="2401" spc="-24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계절에만 국한되지 않고</a:t>
            </a:r>
            <a:r>
              <a:rPr lang="en-US" sz="2401" spc="-24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연중화됨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5615" y="7838801"/>
            <a:ext cx="4499000" cy="35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1"/>
              </a:lnSpc>
              <a:spcBef>
                <a:spcPct val="0"/>
              </a:spcBef>
            </a:pPr>
            <a:r>
              <a:rPr lang="en-US" sz="2101" spc="-2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예전에는 거의 없던 </a:t>
            </a:r>
            <a:r>
              <a:rPr lang="en-US" b="true" sz="2101" spc="-21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봄철 이후 산불</a:t>
            </a:r>
            <a:r>
              <a:rPr lang="en-US" sz="2101" spc="-2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의 등장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78333" y="7365399"/>
            <a:ext cx="3755454" cy="37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  <a:spcBef>
                <a:spcPct val="0"/>
              </a:spcBef>
            </a:pPr>
            <a:r>
              <a:rPr lang="en-US" sz="2201" spc="-22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1건당 피해 면적이 </a:t>
            </a:r>
            <a:r>
              <a:rPr lang="en-US" b="true" sz="2201" spc="-22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4배 이상</a:t>
            </a:r>
            <a:r>
              <a:rPr lang="en-US" sz="2201" spc="-22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증가 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96324" y="2395576"/>
            <a:ext cx="6831294" cy="5653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226176" y="3451298"/>
            <a:ext cx="4294729" cy="469339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982796" y="2130227"/>
            <a:ext cx="2365772" cy="40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 spc="-24">
                <a:solidFill>
                  <a:srgbClr val="7F94F4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악화되어 가는 산불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61780" y="3519421"/>
            <a:ext cx="353578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0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10년간 5~6월의 산불 발생 수치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89347" y="2678298"/>
            <a:ext cx="313342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0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1건당 피해 면적 그래프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74837" y="8949966"/>
            <a:ext cx="9309199" cy="53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이 변화 속에서 기존 </a:t>
            </a:r>
            <a:r>
              <a:rPr lang="en-US" b="true" sz="3201" spc="-32">
                <a:solidFill>
                  <a:srgbClr val="3176F4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대응 중심 방재 체계</a:t>
            </a: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는 한계가 있다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64222" y="8610258"/>
            <a:ext cx="264244" cy="53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526912" y="8628991"/>
            <a:ext cx="264244" cy="53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8787" y="2127856"/>
            <a:ext cx="6207151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기상·지형·식생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조건을 기반으로 </a:t>
            </a:r>
          </a:p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해당 지역의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확산 속도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</a:t>
            </a:r>
          </a:p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정량적으로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82796" y="1114425"/>
            <a:ext cx="5997609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 spc="-15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목표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81259"/>
            <a:ext cx="650534" cy="650534"/>
            <a:chOff x="0" y="0"/>
            <a:chExt cx="867378" cy="867378"/>
          </a:xfrm>
        </p:grpSpPr>
        <p:sp>
          <p:nvSpPr>
            <p:cNvPr name="AutoShape 5" id="5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643581" y="2320476"/>
            <a:ext cx="6264325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예측된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범위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시각화하는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시스템 구축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2084" y="8245692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Input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4936" y="8245692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target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4936" y="8673242"/>
            <a:ext cx="3759365" cy="39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다음 시간 동안의 산불 확산 거리</a:t>
            </a:r>
          </a:p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확산 속도를 범주형으로 변환한 등급 (빠름 / 보통 / 느림)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03655" y="1235410"/>
            <a:ext cx="7326222" cy="31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</a:t>
            </a:r>
            <a:r>
              <a:rPr lang="en-US" sz="1901" spc="-19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확산속도 예측 모델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을 활용한</a:t>
            </a:r>
            <a:r>
              <a:rPr lang="en-US" sz="1901" spc="-19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위험도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시각화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시스템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9066765" y="7897370"/>
            <a:ext cx="0" cy="624663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5174865" y="1028700"/>
            <a:ext cx="0" cy="755651"/>
          </a:xfrm>
          <a:prstGeom prst="line">
            <a:avLst/>
          </a:prstGeom>
          <a:ln cap="flat" w="9525">
            <a:solidFill>
              <a:srgbClr val="4242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871274" y="7596677"/>
            <a:ext cx="16545431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744754" y="4233454"/>
            <a:ext cx="4022498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1) 예측 모델의 입력값이 되는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기후지형·산림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데이터를 자동 수집하여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위치 기반 분석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가능 형태로 구성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38951" y="4233454"/>
            <a:ext cx="4558056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3) 예측된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범위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와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위험도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지도 위에 시각화 및 공간 단위로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거리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및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면적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시뮬레이션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결과 표시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97007" y="6016302"/>
            <a:ext cx="4019697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등급별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색상 표시로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속도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시각적 인지 및 실제 산불 기록 기반 모델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성능 검증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기능 제공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63630" y="6397302"/>
            <a:ext cx="4658901" cy="75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2)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거리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단위 수치값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과 등급으로 이중 예측하는 모델 개발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06469" y="8673242"/>
            <a:ext cx="1101885" cy="180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5"/>
              </a:lnSpc>
            </a:pPr>
            <a:r>
              <a:rPr lang="en-US" b="true" sz="1146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기상 정보 ]</a:t>
            </a:r>
          </a:p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평균 기온</a:t>
            </a:r>
          </a:p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평균 습도</a:t>
            </a:r>
          </a:p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평균 풍속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풍향</a:t>
            </a: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537434" y="8673242"/>
            <a:ext cx="1274862" cy="79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지형 정보 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고도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경사도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방위각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03273" y="8673242"/>
            <a:ext cx="1577132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식생 / 산림 정보 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산림 유형 (침엽수/활엽수/혼효림 등)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임상 밀도 / 산림 밀도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NDVI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21951" y="8668179"/>
            <a:ext cx="1101885" cy="100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누적 강수량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무강수일 수</a:t>
            </a: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</p:txBody>
      </p:sp>
      <p:sp>
        <p:nvSpPr>
          <p:cNvPr name="AutoShape 25" id="25"/>
          <p:cNvSpPr/>
          <p:nvPr/>
        </p:nvSpPr>
        <p:spPr>
          <a:xfrm>
            <a:off x="871274" y="3872341"/>
            <a:ext cx="16545431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8644544" y="2475178"/>
            <a:ext cx="998912" cy="795496"/>
            <a:chOff x="0" y="0"/>
            <a:chExt cx="102064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20640" cy="812800"/>
            </a:xfrm>
            <a:custGeom>
              <a:avLst/>
              <a:gdLst/>
              <a:ahLst/>
              <a:cxnLst/>
              <a:rect r="r" b="b" t="t" l="l"/>
              <a:pathLst>
                <a:path h="812800" w="1020640">
                  <a:moveTo>
                    <a:pt x="1020640" y="406400"/>
                  </a:moveTo>
                  <a:lnTo>
                    <a:pt x="614240" y="0"/>
                  </a:lnTo>
                  <a:lnTo>
                    <a:pt x="61424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14240" y="609600"/>
                  </a:lnTo>
                  <a:lnTo>
                    <a:pt x="614240" y="812800"/>
                  </a:lnTo>
                  <a:lnTo>
                    <a:pt x="1020640" y="406400"/>
                  </a:lnTo>
                  <a:close/>
                </a:path>
              </a:pathLst>
            </a:custGeom>
            <a:solidFill>
              <a:srgbClr val="4A60D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74625"/>
              <a:ext cx="91904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5406" y="2066346"/>
            <a:ext cx="5598938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피해 직후의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구조, 피해 특성, 기후 조건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을 기반으로 </a:t>
            </a:r>
          </a:p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해당 지역의 산림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복원력을 예측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82796" y="1114425"/>
            <a:ext cx="5997609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 spc="-15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목표 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81259"/>
            <a:ext cx="650534" cy="650534"/>
            <a:chOff x="0" y="0"/>
            <a:chExt cx="867378" cy="867378"/>
          </a:xfrm>
        </p:grpSpPr>
        <p:sp>
          <p:nvSpPr>
            <p:cNvPr name="AutoShape 5" id="5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1246874" y="2320476"/>
            <a:ext cx="5523188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피해지의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예측 및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시각화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시스템 구축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644544" y="2475178"/>
            <a:ext cx="998912" cy="795496"/>
            <a:chOff x="0" y="0"/>
            <a:chExt cx="10206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0640" cy="812800"/>
            </a:xfrm>
            <a:custGeom>
              <a:avLst/>
              <a:gdLst/>
              <a:ahLst/>
              <a:cxnLst/>
              <a:rect r="r" b="b" t="t" l="l"/>
              <a:pathLst>
                <a:path h="812800" w="1020640">
                  <a:moveTo>
                    <a:pt x="1020640" y="406400"/>
                  </a:moveTo>
                  <a:lnTo>
                    <a:pt x="614240" y="0"/>
                  </a:lnTo>
                  <a:lnTo>
                    <a:pt x="61424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14240" y="609600"/>
                  </a:lnTo>
                  <a:lnTo>
                    <a:pt x="614240" y="812800"/>
                  </a:lnTo>
                  <a:lnTo>
                    <a:pt x="1020640" y="406400"/>
                  </a:lnTo>
                  <a:close/>
                </a:path>
              </a:pathLst>
            </a:custGeom>
            <a:solidFill>
              <a:srgbClr val="4A60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74625"/>
              <a:ext cx="91904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933540" y="8347861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target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3540" y="8800713"/>
            <a:ext cx="2764391" cy="799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</a:t>
            </a: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발생 후 2년 내식생 회복 수준 증가율 (2년 </a:t>
            </a: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후 – 피해 직후 / 피해 직전)</a:t>
            </a:r>
          </a:p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일정 복원 수준 도달까지 걸린 시간</a:t>
            </a:r>
          </a:p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복원력 (높음 / 중간 / 낮음 라벨링)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44808" y="1235410"/>
            <a:ext cx="8291769" cy="31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산불 피해 이후 </a:t>
            </a:r>
            <a:r>
              <a:rPr lang="en-US" sz="1901" spc="-19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산림 복원력 예측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및 시각화 시스템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9066765" y="7897370"/>
            <a:ext cx="0" cy="624663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5174865" y="1028700"/>
            <a:ext cx="0" cy="755651"/>
          </a:xfrm>
          <a:prstGeom prst="line">
            <a:avLst/>
          </a:prstGeom>
          <a:ln cap="flat" w="9525">
            <a:solidFill>
              <a:srgbClr val="4242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505906" y="7649720"/>
            <a:ext cx="17120719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146452" y="8202170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Input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5684" y="8655021"/>
            <a:ext cx="1851064" cy="180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5"/>
              </a:lnSpc>
            </a:pPr>
            <a:r>
              <a:rPr lang="en-US" b="true" sz="1146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산불 이전의 산림 구조 ]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임분밀도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임상 유형 비율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영급 분포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지형 (경사도, 고도, 방위)</a:t>
            </a: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779557" y="8655021"/>
            <a:ext cx="2098190" cy="79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산불피해 특성 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피해 면적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지속 시간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고온 노출 시간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21238" y="8655021"/>
            <a:ext cx="245081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환경조건]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기후: 온도, 강수량, 습도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인위적 복원 여부(조림, 복원 사업 등)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4754" y="4233454"/>
            <a:ext cx="4430111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이전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산림 구조와 피해 특성을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분석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하여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에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영향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을 주는 요인 규명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87259" y="4428546"/>
            <a:ext cx="4559615" cy="75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피해 이후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식생 복원력과 복원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하는 복원력 모델 구축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51713" y="6016302"/>
            <a:ext cx="4421610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과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에 대한 </a:t>
            </a:r>
          </a:p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 결과를 지도 위에 공간 단위별로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시각화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하여 표현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44875" y="6016302"/>
            <a:ext cx="3772020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피해 직후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산림 상태와 환경 조건을 바탕으로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과 </a:t>
            </a:r>
          </a:p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정량화</a:t>
            </a:r>
          </a:p>
        </p:txBody>
      </p:sp>
      <p:sp>
        <p:nvSpPr>
          <p:cNvPr name="AutoShape 27" id="27"/>
          <p:cNvSpPr/>
          <p:nvPr/>
        </p:nvSpPr>
        <p:spPr>
          <a:xfrm>
            <a:off x="871274" y="3923721"/>
            <a:ext cx="16545431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12851961" y="4233454"/>
            <a:ext cx="4910987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5)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실제 복원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이력과의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비교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통해 예측 모델의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정밀도와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 속도 및 복원력 </a:t>
            </a:r>
          </a:p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 정확도 검증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DAGqqTFH9pA</dc:identifier>
  <dcterms:modified xsi:type="dcterms:W3CDTF">2011-08-01T06:04:30Z</dcterms:modified>
  <cp:revision>1</cp:revision>
  <dc:title>생성형AI-4조_기획서_v0.3</dc:title>
</cp:coreProperties>
</file>