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0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6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7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7684-93AC-447E-B51E-A0331599EA9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3329-588D-4637-97F1-0C091BFC1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5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2627769" y="0"/>
            <a:ext cx="9564231" cy="6885539"/>
            <a:chOff x="3990875" y="-27539"/>
            <a:chExt cx="14363687" cy="10340792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0875" y="-27539"/>
              <a:ext cx="14363687" cy="10340792"/>
            </a:xfrm>
            <a:prstGeom prst="rect">
              <a:avLst/>
            </a:prstGeom>
          </p:spPr>
        </p:pic>
      </p:grpSp>
      <p:sp>
        <p:nvSpPr>
          <p:cNvPr id="6" name="Object 5"/>
          <p:cNvSpPr txBox="1"/>
          <p:nvPr/>
        </p:nvSpPr>
        <p:spPr>
          <a:xfrm>
            <a:off x="2726427" y="1551673"/>
            <a:ext cx="9465573" cy="3599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P</a:t>
            </a:r>
            <a:r>
              <a:rPr lang="en-US" sz="7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ersonal</a:t>
            </a:r>
            <a:r>
              <a:rPr lang="en-US" sz="7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4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itchFamily="34" charset="0"/>
                <a:cs typeface="Noto Sans CJK KR Black" pitchFamily="34" charset="0"/>
              </a:rPr>
              <a:t>menu</a:t>
            </a:r>
          </a:p>
          <a:p>
            <a:pPr algn="just"/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itchFamily="34" charset="0"/>
                <a:cs typeface="Noto Sans CJK KR Black" pitchFamily="34" charset="0"/>
              </a:rPr>
              <a:t>R</a:t>
            </a:r>
            <a:r>
              <a:rPr lang="en-US" sz="7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itchFamily="34" charset="0"/>
                <a:cs typeface="Noto Sans CJK KR Black" pitchFamily="34" charset="0"/>
              </a:rPr>
              <a:t>ecomendation</a:t>
            </a:r>
          </a:p>
          <a:p>
            <a:pPr algn="just"/>
            <a:r>
              <a:rPr lang="en-US" sz="4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itchFamily="34" charset="0"/>
                <a:cs typeface="Noto Sans CJK KR Black" pitchFamily="34" charset="0"/>
              </a:rPr>
              <a:t>program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876550" y="4698394"/>
            <a:ext cx="6171429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b="1" kern="0" spc="1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 CAKD3 임희진</a:t>
            </a:r>
            <a:endParaRPr lang="en-US" sz="1400" dirty="0"/>
          </a:p>
        </p:txBody>
      </p:sp>
      <p:grpSp>
        <p:nvGrpSpPr>
          <p:cNvPr id="8" name="그룹 1002"/>
          <p:cNvGrpSpPr/>
          <p:nvPr/>
        </p:nvGrpSpPr>
        <p:grpSpPr>
          <a:xfrm>
            <a:off x="11782662" y="198158"/>
            <a:ext cx="218227" cy="568687"/>
            <a:chOff x="17727759" y="247849"/>
            <a:chExt cx="327736" cy="854062"/>
          </a:xfrm>
        </p:grpSpPr>
        <p:grpSp>
          <p:nvGrpSpPr>
            <p:cNvPr id="9" name="그룹 1003"/>
            <p:cNvGrpSpPr/>
            <p:nvPr/>
          </p:nvGrpSpPr>
          <p:grpSpPr>
            <a:xfrm>
              <a:off x="17727759" y="247849"/>
              <a:ext cx="327735" cy="327735"/>
              <a:chOff x="17727759" y="247849"/>
              <a:chExt cx="327735" cy="327735"/>
            </a:xfrm>
          </p:grpSpPr>
          <p:pic>
            <p:nvPicPr>
              <p:cNvPr id="12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727759" y="24784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" name="그룹 1004"/>
            <p:cNvGrpSpPr/>
            <p:nvPr/>
          </p:nvGrpSpPr>
          <p:grpSpPr>
            <a:xfrm>
              <a:off x="17727760" y="774175"/>
              <a:ext cx="327735" cy="327735"/>
              <a:chOff x="17727760" y="774175"/>
              <a:chExt cx="327735" cy="327735"/>
            </a:xfrm>
          </p:grpSpPr>
          <p:pic>
            <p:nvPicPr>
              <p:cNvPr id="11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727760" y="774175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13" name="Object 15"/>
          <p:cNvSpPr txBox="1"/>
          <p:nvPr/>
        </p:nvSpPr>
        <p:spPr>
          <a:xfrm>
            <a:off x="7352914" y="6456259"/>
            <a:ext cx="4790962" cy="33026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Project </a:t>
            </a:r>
            <a:r>
              <a:rPr lang="en-US" sz="1800" dirty="0" err="1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presentaition</a:t>
            </a:r>
            <a:r>
              <a:rPr lang="en-US" sz="1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date_2021.07.05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3" y="887633"/>
            <a:ext cx="5101850" cy="567239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33350" y="171450"/>
            <a:ext cx="11909324" cy="650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CC99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9850" y="312719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 정보 입력 클래스</a:t>
            </a:r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0450" y="36586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프로그램이 직접 실행되는 메인 클래스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322" y="873774"/>
            <a:ext cx="5102662" cy="18361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396423" y="1824428"/>
            <a:ext cx="1810744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10367" y="1362763"/>
            <a:ext cx="4310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활동지수가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적을 때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몸무게가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60kg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이상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60kg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이하일 경우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계산을 다르게 함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4322" y="2723807"/>
            <a:ext cx="5102661" cy="163573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5785" y="4373396"/>
            <a:ext cx="5102661" cy="163573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396423" y="3541671"/>
            <a:ext cx="1810744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0367" y="3094691"/>
            <a:ext cx="4310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활동지수가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보통일 때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몸무게가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60kg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이상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60kg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이하일 경우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계산을 다르게 함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5396423" y="5210817"/>
            <a:ext cx="1810744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0367" y="4763837"/>
            <a:ext cx="4310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활동지수가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많을 때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몸무게가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60kg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이상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60kg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이하일 경우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계산을 다르게 함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060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1" y="1170254"/>
            <a:ext cx="6867525" cy="35242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33350" y="171450"/>
            <a:ext cx="11909324" cy="650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CC99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9850" y="312719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 정보 입력 클래스</a:t>
            </a:r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0450" y="36586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프로그램이 직접 실행되는 메인 클래스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321" y="1490664"/>
            <a:ext cx="6892846" cy="112602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181846" y="2058569"/>
            <a:ext cx="136363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597" y="1592009"/>
            <a:ext cx="299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다이어트 여부 확인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탄수화물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단백질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지방 섭취 비율 계산 변수 지정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321" y="3136815"/>
            <a:ext cx="6892846" cy="157753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891476" y="5469422"/>
            <a:ext cx="23622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56876" y="5265305"/>
            <a:ext cx="458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다이어트 여부에 따른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멘트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출력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99789" y="4714349"/>
            <a:ext cx="9665" cy="75493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6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3" y="827530"/>
            <a:ext cx="7459891" cy="57145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33350" y="171450"/>
            <a:ext cx="11909324" cy="650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CC99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9850" y="312719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 정보 입력 클래스</a:t>
            </a:r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0450" y="36586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프로그램이 직접 실행되는 메인 클래스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139" y="1267703"/>
            <a:ext cx="6817999" cy="123442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340138" y="1717747"/>
            <a:ext cx="136363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4222" y="1498273"/>
            <a:ext cx="299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평소 먹는 끼니 수 입력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끼별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섭취 칼로리 계산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2139" y="2536714"/>
            <a:ext cx="6817999" cy="400540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340138" y="3174956"/>
            <a:ext cx="136363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43250" y="4355165"/>
            <a:ext cx="2989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상속받은 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한식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양식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일식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메뉴 선택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9382" y="3764934"/>
            <a:ext cx="966686" cy="189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45258" y="6040310"/>
            <a:ext cx="966686" cy="189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814222" y="2990290"/>
            <a:ext cx="29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한식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양식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일식 메뉴 선택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96068" y="3859434"/>
            <a:ext cx="5977465" cy="82263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411944" y="4949872"/>
            <a:ext cx="5961589" cy="11790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5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r="543"/>
          <a:stretch/>
        </p:blipFill>
        <p:spPr>
          <a:xfrm>
            <a:off x="255877" y="1591054"/>
            <a:ext cx="8356108" cy="469322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33350" y="171450"/>
            <a:ext cx="11909324" cy="650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CC99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9850" y="312719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 정보 입력 클래스</a:t>
            </a:r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0450" y="36586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프로그램이 직접 실행되는 메인 클래스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877" y="1591054"/>
            <a:ext cx="8339370" cy="247085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013026" y="2280707"/>
            <a:ext cx="0" cy="43226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75644" y="2826483"/>
            <a:ext cx="299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첫번째 끼니 선택 후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섭취 칼로리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잔여량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계산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877" y="4052155"/>
            <a:ext cx="8339370" cy="222101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75644" y="5207937"/>
            <a:ext cx="290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두번째 끼니 선택 후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섭취 칼로리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잔여량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계산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595247" y="2280707"/>
            <a:ext cx="1432019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0013026" y="4624896"/>
            <a:ext cx="0" cy="43226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595247" y="4624896"/>
            <a:ext cx="1432019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877" y="813387"/>
            <a:ext cx="718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매 끼당 식단 선택 후 섭취 해야 될 칼로리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잔여량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계산 코드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끼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3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끼 계산 코드 有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50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98" t="2784" r="1"/>
          <a:stretch/>
        </p:blipFill>
        <p:spPr>
          <a:xfrm>
            <a:off x="255877" y="1276874"/>
            <a:ext cx="7599650" cy="472944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33350" y="171450"/>
            <a:ext cx="11909324" cy="650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CC99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9850" y="312719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 정보 입력 클래스</a:t>
            </a:r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0450" y="36586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프로그램이 직접 실행되는 메인 클래스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877" y="1279624"/>
            <a:ext cx="7599650" cy="289554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275422" y="1517183"/>
            <a:ext cx="0" cy="43226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52437" y="2081066"/>
            <a:ext cx="299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최종 칼로리가 섭취 칼로리보다 적을 경우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더 섭취할 간식 추천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615" y="4175171"/>
            <a:ext cx="7582912" cy="183114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52437" y="5004893"/>
            <a:ext cx="290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최종 칼로리가 섭취 칼로리 보다 많을 경우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식사량 조절할 것을 추천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855527" y="1517183"/>
            <a:ext cx="1432019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261182" y="4451576"/>
            <a:ext cx="0" cy="43226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843403" y="4451576"/>
            <a:ext cx="1432019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877" y="864798"/>
            <a:ext cx="718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최종 칼로리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잔여량에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따른 문구 출력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24466" y="6182400"/>
            <a:ext cx="210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 종료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05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보완점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350" y="330200"/>
            <a:ext cx="11909324" cy="63430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8450" y="107434"/>
            <a:ext cx="401585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Program </a:t>
            </a:r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보완점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2" y="2702911"/>
            <a:ext cx="2112006" cy="21120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81608" y="5302704"/>
            <a:ext cx="2013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 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간소화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04900" y="2409825"/>
            <a:ext cx="97345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14794" y="1169221"/>
            <a:ext cx="963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accent6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0312" y="1169221"/>
            <a:ext cx="946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6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27" y="2632592"/>
            <a:ext cx="2352370" cy="235237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965328" y="5302704"/>
            <a:ext cx="2013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추가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05037" y="1169221"/>
            <a:ext cx="946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accent6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endParaRPr lang="ko-KR" altLang="en-US" sz="4400" dirty="0">
              <a:solidFill>
                <a:schemeClr val="accent6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35" y="2632592"/>
            <a:ext cx="2140978" cy="2140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372956" y="5118038"/>
            <a:ext cx="2557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사용자가 직접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메뉴 구성</a:t>
            </a:r>
            <a:r>
              <a:rPr lang="ko-KR" altLang="en-US" sz="20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하도록 수정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337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기대 효과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350" y="330200"/>
            <a:ext cx="11909324" cy="63430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8450" y="107434"/>
            <a:ext cx="456882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Program </a:t>
            </a:r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기대 효과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300" y="1508574"/>
            <a:ext cx="10706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질병에 따라 섭취해야 되는 식단 입력 후 환자들이 정보를 얻을 수 있도록 함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b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질병 카테고리를 따로 지정해 식단 추천을 할 수 있도록 함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재료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메뉴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별 탄수화물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단백질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지방 뿐 아니라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나트륨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비타민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당질 등 데이터를 추가하면 더 많은 케이스의 사람들이 이용할 수 있음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자신의 식단을 입력하여 사람들과 공유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할 수 있도록 함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알레르기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또는 못 먹는 음식 입력 시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대체 식품 추천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할 수 있도록 함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17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기대 효과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350" y="330200"/>
            <a:ext cx="11909324" cy="63430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8450" y="107434"/>
            <a:ext cx="456882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Program </a:t>
            </a:r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기대 효과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962" y="2066731"/>
            <a:ext cx="10706100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처음에는 일반 사람들 대상으로 식단을 추천하려고 했지만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식단 조절을 해야하는 대상은 일반인이 아닌 질병을 가진 사람들이라고 판단함</a:t>
            </a:r>
            <a:r>
              <a:rPr lang="en-US" altLang="ko-KR" sz="24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따라서 </a:t>
            </a:r>
            <a:r>
              <a:rPr lang="ko-KR" altLang="en-US" sz="24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질병 및 알레르기 식단을 추천하고 정보를 알려주는 프로그램으로</a:t>
            </a:r>
            <a:endParaRPr lang="en-US" altLang="ko-KR" sz="2400" dirty="0" smtClean="0">
              <a:solidFill>
                <a:srgbClr val="C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업데이트하면 병원 및 일상생활에서 유용하게 활용 가능하다고 생각</a:t>
            </a:r>
            <a:r>
              <a:rPr lang="ko-KR" altLang="en-US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</a:t>
            </a:r>
            <a:r>
              <a:rPr lang="en-US" altLang="ko-KR" sz="2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07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350" y="330200"/>
            <a:ext cx="11909324" cy="63430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4962" y="1870524"/>
            <a:ext cx="10706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End of document.</a:t>
            </a:r>
          </a:p>
          <a:p>
            <a:pPr>
              <a:lnSpc>
                <a:spcPct val="150000"/>
              </a:lnSpc>
            </a:pP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Q &amp; A Time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/>
          <p:cNvSpPr txBox="1"/>
          <p:nvPr/>
        </p:nvSpPr>
        <p:spPr>
          <a:xfrm>
            <a:off x="1003536" y="5055457"/>
            <a:ext cx="3239464" cy="526417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Program 기획 의도</a:t>
            </a:r>
            <a:endParaRPr 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Object 17"/>
          <p:cNvSpPr txBox="1"/>
          <p:nvPr/>
        </p:nvSpPr>
        <p:spPr>
          <a:xfrm>
            <a:off x="927949" y="5756476"/>
            <a:ext cx="3337607" cy="493537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Program 사용 설명</a:t>
            </a:r>
            <a:endParaRPr 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00441" y="973200"/>
            <a:ext cx="10191115" cy="3660886"/>
            <a:chOff x="1600200" y="2340169"/>
            <a:chExt cx="15697200" cy="5638800"/>
          </a:xfrm>
        </p:grpSpPr>
        <p:sp>
          <p:nvSpPr>
            <p:cNvPr id="6" name="타원 5"/>
            <p:cNvSpPr/>
            <p:nvPr/>
          </p:nvSpPr>
          <p:spPr>
            <a:xfrm>
              <a:off x="1600200" y="2340169"/>
              <a:ext cx="5638800" cy="5638800"/>
            </a:xfrm>
            <a:prstGeom prst="ellipse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629400" y="2340169"/>
              <a:ext cx="5638800" cy="5638800"/>
            </a:xfrm>
            <a:prstGeom prst="ellips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1658600" y="2340169"/>
              <a:ext cx="5638800" cy="5638800"/>
            </a:xfrm>
            <a:prstGeom prst="ellips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98" y="1743630"/>
            <a:ext cx="2047780" cy="20477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09" y="1778864"/>
            <a:ext cx="1874831" cy="18748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427" y="1815040"/>
            <a:ext cx="2023372" cy="202337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66554" y="647388"/>
            <a:ext cx="2186468" cy="640525"/>
          </a:xfrm>
          <a:prstGeom prst="rect">
            <a:avLst/>
          </a:prstGeom>
          <a:solidFill>
            <a:srgbClr val="94B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About</a:t>
            </a:r>
            <a:endParaRPr lang="ko-KR" altLang="en-US" sz="3200" b="1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83891" y="647388"/>
            <a:ext cx="2186468" cy="640525"/>
          </a:xfrm>
          <a:prstGeom prst="rect">
            <a:avLst/>
          </a:prstGeom>
          <a:solidFill>
            <a:srgbClr val="867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Structure</a:t>
            </a:r>
            <a:endParaRPr lang="ko-KR" altLang="en-US" sz="3200" b="1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01228" y="647388"/>
            <a:ext cx="2186468" cy="640525"/>
          </a:xfrm>
          <a:prstGeom prst="rect">
            <a:avLst/>
          </a:prstGeom>
          <a:solidFill>
            <a:srgbClr val="A9B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After</a:t>
            </a:r>
            <a:endParaRPr lang="ko-KR" altLang="en-US" sz="3200" b="1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3350" y="149136"/>
            <a:ext cx="11909324" cy="64581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bject 5"/>
          <p:cNvSpPr txBox="1"/>
          <p:nvPr/>
        </p:nvSpPr>
        <p:spPr>
          <a:xfrm>
            <a:off x="4661327" y="5018360"/>
            <a:ext cx="3239464" cy="526417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Program </a:t>
            </a:r>
            <a:r>
              <a:rPr lang="ko-KR" altLang="en-US" sz="20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사용 함수</a:t>
            </a:r>
            <a:endParaRPr lang="en-US" sz="20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4661327" y="5698717"/>
            <a:ext cx="3239464" cy="526417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Program </a:t>
            </a:r>
            <a:r>
              <a:rPr lang="ko-KR" alt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구조</a:t>
            </a:r>
            <a:endParaRPr lang="en-US" sz="20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8056941" y="5054732"/>
            <a:ext cx="3239464" cy="526417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Program</a:t>
            </a:r>
            <a:r>
              <a:rPr lang="ko-KR" altLang="en-US" sz="20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ko-KR" alt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보완점</a:t>
            </a:r>
            <a:endParaRPr lang="en-US" sz="20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8056941" y="5723596"/>
            <a:ext cx="3239464" cy="526417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Program </a:t>
            </a:r>
            <a:r>
              <a:rPr lang="ko-KR" alt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기대 효과</a:t>
            </a:r>
            <a:endParaRPr lang="en-US" sz="20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0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ckessen Group – Food Ingredient Specia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4" b="9908"/>
          <a:stretch/>
        </p:blipFill>
        <p:spPr bwMode="auto">
          <a:xfrm>
            <a:off x="0" y="-42513"/>
            <a:ext cx="12192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2400" y="114300"/>
            <a:ext cx="11887200" cy="655897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2400" y="114300"/>
            <a:ext cx="11887200" cy="655897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94BFCB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kern="0" spc="200" dirty="0" err="1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기획</a:t>
            </a:r>
            <a:r>
              <a:rPr lang="en-US" altLang="ko-KR" sz="2000" kern="0" spc="20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 </a:t>
            </a:r>
            <a:r>
              <a:rPr lang="en-US" altLang="ko-KR" sz="2000" kern="0" spc="200" dirty="0" err="1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의도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96321"/>
            <a:ext cx="12192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kern="0" spc="2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옷도</a:t>
            </a:r>
            <a:r>
              <a:rPr lang="en-US" altLang="ko-KR" sz="3200" kern="0" spc="2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, </a:t>
            </a:r>
            <a:r>
              <a:rPr lang="ko-KR" altLang="en-US" sz="3200" kern="0" spc="2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신발도 자신에게 맞는 것만 입고 신으면서</a:t>
            </a:r>
            <a:endParaRPr lang="en-US" altLang="ko-KR" sz="3200" kern="0" spc="200" dirty="0" smtClean="0">
              <a:latin typeface="Noto Sans CJK KR Black" panose="020B0A00000000000000" pitchFamily="34" charset="-127"/>
              <a:ea typeface="Noto Sans CJK KR Black" panose="020B0A00000000000000" pitchFamily="34" charset="-127"/>
              <a:cs typeface="Noto Sans CJK KR Black" pitchFamily="34" charset="0"/>
            </a:endParaRPr>
          </a:p>
          <a:p>
            <a:pPr algn="ctr"/>
            <a:r>
              <a:rPr lang="en-US" altLang="ko-KR" sz="3600" kern="0" spc="200" dirty="0" smtClean="0">
                <a:effectLst>
                  <a:glow rad="355600">
                    <a:srgbClr val="FFFF00">
                      <a:alpha val="46000"/>
                    </a:srgbClr>
                  </a:glo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“</a:t>
            </a:r>
            <a:r>
              <a:rPr lang="ko-KR" altLang="en-US" sz="3600" kern="0" spc="200" dirty="0" smtClean="0">
                <a:effectLst>
                  <a:glow rad="355600">
                    <a:srgbClr val="FFFF00">
                      <a:alpha val="46000"/>
                    </a:srgbClr>
                  </a:glo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왜 음식은 자신의 몸에 맞게 섭취하지 않나요</a:t>
            </a:r>
            <a:r>
              <a:rPr lang="en-US" altLang="ko-KR" sz="3600" kern="0" spc="200" dirty="0" smtClean="0">
                <a:effectLst>
                  <a:glow rad="355600">
                    <a:srgbClr val="FFFF00">
                      <a:alpha val="46000"/>
                    </a:srgbClr>
                  </a:glo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Noto Sans CJK KR Black" pitchFamily="34" charset="0"/>
              </a:rPr>
              <a:t>?”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0000" y="2214000"/>
            <a:ext cx="1084792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kern="0" spc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사람은</a:t>
            </a:r>
            <a:r>
              <a:rPr lang="en-US" altLang="ko-KR" sz="2200" kern="0" spc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자신의</a:t>
            </a:r>
            <a:r>
              <a:rPr lang="en-US" altLang="ko-KR" sz="2200" kern="0" spc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키와</a:t>
            </a:r>
            <a:r>
              <a:rPr lang="en-US" altLang="ko-KR" sz="2200" kern="0" spc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몸무게</a:t>
            </a:r>
            <a:r>
              <a:rPr lang="en-US" altLang="ko-KR" sz="2200" kern="0" spc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, </a:t>
            </a:r>
            <a:r>
              <a:rPr lang="en-US" altLang="ko-KR" sz="2200" kern="0" spc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나이에</a:t>
            </a:r>
            <a:r>
              <a:rPr lang="en-US" altLang="ko-KR" sz="2200" kern="0" spc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따라</a:t>
            </a:r>
            <a:r>
              <a:rPr lang="en-US" altLang="ko-KR" sz="2200" kern="0" spc="1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ko-KR" altLang="en-US" sz="2200" kern="0" spc="1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섭취해야 </a:t>
            </a:r>
            <a:r>
              <a:rPr lang="en-US" altLang="ko-KR" sz="2200" kern="0" spc="1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하는</a:t>
            </a:r>
            <a:endParaRPr lang="en-US" altLang="ko-KR" sz="2200" kern="0" spc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kern="0" spc="100" dirty="0" err="1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탄수화물</a:t>
            </a:r>
            <a:r>
              <a:rPr lang="en-US" altLang="ko-KR" sz="22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, </a:t>
            </a:r>
            <a:r>
              <a:rPr lang="en-US" altLang="ko-KR" sz="2200" kern="0" spc="100" dirty="0" err="1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단백질</a:t>
            </a:r>
            <a:r>
              <a:rPr lang="en-US" altLang="ko-KR" sz="22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, </a:t>
            </a:r>
            <a:r>
              <a:rPr lang="en-US" altLang="ko-KR" sz="2200" kern="0" spc="100" dirty="0" err="1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지방</a:t>
            </a:r>
            <a:r>
              <a:rPr lang="en-US" altLang="ko-KR" sz="2200" kern="0" spc="1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ko-KR" altLang="en-US" sz="2200" kern="0" spc="1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양이</a:t>
            </a:r>
            <a:r>
              <a:rPr lang="en-US" altLang="ko-KR" sz="2200" kern="0" spc="1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정해져</a:t>
            </a:r>
            <a:r>
              <a:rPr lang="en-US" altLang="ko-KR" sz="22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있습니다</a:t>
            </a:r>
            <a:r>
              <a:rPr lang="en-US" altLang="ko-KR" sz="22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다이어트 식으로 샐러드</a:t>
            </a:r>
            <a:r>
              <a:rPr lang="en-US" altLang="ko-KR" sz="22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, </a:t>
            </a:r>
            <a:r>
              <a:rPr lang="ko-KR" altLang="en-US" sz="2200" kern="0" spc="100" dirty="0" err="1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닭가슴살</a:t>
            </a:r>
            <a:r>
              <a:rPr lang="en-US" altLang="ko-KR" sz="22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, </a:t>
            </a:r>
            <a:r>
              <a:rPr lang="ko-KR" altLang="en-US" sz="22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현미밥 이런 것들만 먹으라는 의미가 아닌</a:t>
            </a:r>
            <a:endParaRPr lang="en-US" altLang="ko-KR" sz="22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kern="0" spc="1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우리가 흔히 먹는 음식을 통해서 </a:t>
            </a:r>
            <a:r>
              <a:rPr lang="en-US" altLang="ko-KR" sz="2200" kern="0" spc="1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kcal</a:t>
            </a:r>
            <a:r>
              <a:rPr lang="ko-KR" altLang="en-US" sz="22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와</a:t>
            </a:r>
            <a:r>
              <a:rPr lang="ko-KR" altLang="en-US" sz="2200" kern="0" spc="1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영양소를 맞춰 섭취</a:t>
            </a:r>
            <a:r>
              <a:rPr lang="ko-KR" altLang="en-US" sz="22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해야 합니다</a:t>
            </a:r>
            <a:r>
              <a:rPr lang="en-US" altLang="ko-KR" sz="22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endParaRPr lang="en-US" altLang="ko-KR" sz="11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하지만</a:t>
            </a:r>
            <a:r>
              <a:rPr lang="en-US" altLang="ko-KR" sz="22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하나하나</a:t>
            </a:r>
            <a:r>
              <a:rPr lang="en-US" altLang="ko-KR" sz="22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찾기</a:t>
            </a:r>
            <a:r>
              <a:rPr lang="en-US" altLang="ko-KR" sz="22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어렵기</a:t>
            </a:r>
            <a:r>
              <a:rPr lang="en-US" altLang="ko-KR" sz="22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때문에</a:t>
            </a:r>
            <a:r>
              <a:rPr lang="en-US" altLang="ko-KR" sz="22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많은</a:t>
            </a:r>
            <a:r>
              <a:rPr lang="en-US" altLang="ko-KR" sz="22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사람들이</a:t>
            </a:r>
            <a:r>
              <a:rPr lang="en-US" altLang="ko-KR" sz="22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불균형한</a:t>
            </a:r>
            <a:r>
              <a:rPr lang="en-US" altLang="ko-KR" sz="22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영양소를</a:t>
            </a:r>
            <a:r>
              <a:rPr lang="en-US" altLang="ko-KR" sz="22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2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섭취합니다</a:t>
            </a:r>
            <a:r>
              <a:rPr lang="en-US" altLang="ko-KR" sz="22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.</a:t>
            </a:r>
            <a:endParaRPr lang="en-US" altLang="ko-KR" sz="22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불균형한 식단을 먹게 되면 결국 우리 몸에 안 좋은 영향을 받게 됩니다</a:t>
            </a:r>
            <a:r>
              <a:rPr lang="en-US" altLang="ko-KR" sz="22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.</a:t>
            </a:r>
            <a:endParaRPr lang="en-US" altLang="ko-KR" sz="22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7020" y="1945202"/>
            <a:ext cx="1075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3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ckessen Group – Food Ingredient Specia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4" b="9908"/>
          <a:stretch/>
        </p:blipFill>
        <p:spPr bwMode="auto">
          <a:xfrm>
            <a:off x="0" y="-42513"/>
            <a:ext cx="12192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2400" y="114300"/>
            <a:ext cx="11887200" cy="655897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2400" y="114300"/>
            <a:ext cx="11887200" cy="655897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94BFCB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kern="0" spc="200" dirty="0" err="1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기획</a:t>
            </a:r>
            <a:r>
              <a:rPr lang="en-US" altLang="ko-KR" sz="2000" kern="0" spc="200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 </a:t>
            </a:r>
            <a:r>
              <a:rPr lang="en-US" altLang="ko-KR" sz="2000" kern="0" spc="200" dirty="0" err="1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lack" pitchFamily="34" charset="0"/>
              </a:rPr>
              <a:t>의도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7020" y="1945202"/>
            <a:ext cx="1075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7020" y="351626"/>
            <a:ext cx="10226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따라서</a:t>
            </a:r>
            <a:r>
              <a:rPr lang="en-US" altLang="ko-KR" sz="20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ko-KR" altLang="en-US" sz="20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우리 모두가 </a:t>
            </a:r>
            <a:r>
              <a:rPr lang="ko-KR" altLang="en-US" sz="2000" kern="0" spc="100" dirty="0" err="1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균형잡힌</a:t>
            </a:r>
            <a:r>
              <a:rPr lang="ko-KR" altLang="en-US" sz="2000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ko-KR" altLang="en-US" sz="20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건강한 식습관을 만들 수 있도록</a:t>
            </a:r>
            <a:endParaRPr lang="en-US" altLang="ko-KR" sz="20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kern="0" spc="100" dirty="0" err="1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프로그램에</a:t>
            </a:r>
            <a:r>
              <a:rPr lang="en-US" altLang="ko-KR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키, </a:t>
            </a:r>
            <a:r>
              <a:rPr lang="ko-KR" altLang="en-US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몸무게</a:t>
            </a:r>
            <a:r>
              <a:rPr lang="en-US" altLang="ko-KR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, </a:t>
            </a:r>
            <a:r>
              <a:rPr lang="ko-KR" altLang="en-US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성별</a:t>
            </a:r>
            <a:r>
              <a:rPr lang="en-US" altLang="ko-KR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, </a:t>
            </a:r>
            <a:r>
              <a:rPr lang="en-US" altLang="ko-KR" sz="2000" kern="0" spc="100" dirty="0" err="1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나이만</a:t>
            </a:r>
            <a:r>
              <a:rPr lang="en-US" altLang="ko-KR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en-US" altLang="ko-KR" sz="2000" kern="0" spc="100" dirty="0" err="1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입력</a:t>
            </a:r>
            <a:r>
              <a:rPr lang="en-US" altLang="ko-KR" sz="20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하면</a:t>
            </a:r>
            <a:endParaRPr lang="en-US" altLang="ko-KR" sz="20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하루 </a:t>
            </a:r>
            <a:r>
              <a:rPr lang="ko-KR" altLang="en-US" sz="2000" kern="0" spc="100" dirty="0" err="1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섭취해야될</a:t>
            </a:r>
            <a:r>
              <a:rPr lang="ko-KR" altLang="en-US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적정 </a:t>
            </a:r>
            <a:r>
              <a:rPr lang="en-US" altLang="ko-KR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kcal</a:t>
            </a:r>
            <a:r>
              <a:rPr lang="ko-KR" altLang="en-US" sz="2000" kern="0" spc="100" dirty="0" smtClean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와 탄수화물</a:t>
            </a:r>
            <a:r>
              <a:rPr lang="en-US" altLang="ko-KR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, </a:t>
            </a:r>
            <a:r>
              <a:rPr lang="ko-KR" altLang="en-US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단백질</a:t>
            </a:r>
            <a:r>
              <a:rPr lang="en-US" altLang="ko-KR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, </a:t>
            </a:r>
            <a:r>
              <a:rPr lang="ko-KR" altLang="en-US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지방 </a:t>
            </a:r>
            <a:r>
              <a:rPr lang="en-US" altLang="ko-KR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kcal </a:t>
            </a:r>
            <a:r>
              <a:rPr lang="ko-KR" altLang="en-US" sz="2000" kern="0" spc="100" dirty="0">
                <a:solidFill>
                  <a:srgbClr val="C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양</a:t>
            </a:r>
            <a:r>
              <a:rPr lang="ko-KR" altLang="en-US" sz="20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을</a:t>
            </a:r>
            <a:r>
              <a:rPr lang="en-US" altLang="ko-KR" sz="20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</a:t>
            </a:r>
            <a:r>
              <a:rPr lang="ko-KR" altLang="en-US" sz="2000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알려드릴려고</a:t>
            </a:r>
            <a:r>
              <a:rPr lang="ko-KR" altLang="en-US" sz="20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합니다</a:t>
            </a:r>
            <a:r>
              <a:rPr lang="en-US" altLang="ko-KR" sz="2000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.</a:t>
            </a:r>
            <a:endParaRPr lang="en-US" altLang="ko-KR" sz="2000" kern="0" spc="1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020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프로그램 사용 대상</a:t>
            </a:r>
            <a:endParaRPr lang="ko-KR" altLang="en-US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14" y="2888750"/>
            <a:ext cx="2241771" cy="22417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297" y="2758682"/>
            <a:ext cx="2348473" cy="23484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1" y="3013561"/>
            <a:ext cx="1992150" cy="19921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54660" y="5394036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kern="0" spc="100" dirty="0" err="1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균형잡힌</a:t>
            </a:r>
            <a:r>
              <a:rPr lang="ko-KR" altLang="en-US" kern="0" spc="1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 건강한 </a:t>
            </a:r>
            <a:r>
              <a:rPr lang="ko-KR" altLang="en-US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식사를</a:t>
            </a:r>
            <a:endParaRPr lang="en-US" altLang="ko-KR" kern="0" spc="100" dirty="0" smtClean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Noto Sans CJK KR Bold" pitchFamily="34" charset="0"/>
            </a:endParaRPr>
          </a:p>
          <a:p>
            <a:pPr algn="ctr"/>
            <a:r>
              <a:rPr lang="ko-KR" altLang="en-US" kern="0" spc="1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Bold" pitchFamily="34" charset="0"/>
              </a:rPr>
              <a:t>하고 싶은 사람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51484" y="5394036"/>
            <a:ext cx="2089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다이어트로 체중을</a:t>
            </a:r>
            <a:endParaRPr lang="en-US" altLang="ko-KR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감량하고 싶은 사람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78650" y="5394036"/>
            <a:ext cx="3041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당뇨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암등의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질병으로 인해</a:t>
            </a:r>
            <a:endParaRPr lang="en-US" altLang="ko-KR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균형잡힌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식사가 필요한 사람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73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3350" y="330200"/>
            <a:ext cx="11909324" cy="63430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450" y="107434"/>
            <a:ext cx="3840413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How to use?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94BFCB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설명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2895442" y="1304395"/>
            <a:ext cx="8804326" cy="9910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키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, 몸무게,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성별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나이</a:t>
            </a:r>
            <a:r>
              <a:rPr lang="en-US" sz="2800" dirty="0" err="1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를</a:t>
            </a:r>
            <a:r>
              <a:rPr 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입력해 </a:t>
            </a:r>
            <a:r>
              <a:rPr lang="en-US" sz="2800" dirty="0" err="1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주세요</a:t>
            </a:r>
            <a:r>
              <a:rPr 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Noto Sans CJK KR Regular" pitchFamily="34" charset="0"/>
              </a:rPr>
              <a:t>.</a:t>
            </a:r>
          </a:p>
          <a:p>
            <a:pPr algn="just"/>
            <a:r>
              <a:rPr lang="ko-KR" alt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그리고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평소 활동량과 다이어트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중이신지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입력</a:t>
            </a:r>
            <a:r>
              <a:rPr lang="ko-KR" alt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해주세요</a:t>
            </a:r>
            <a:r>
              <a:rPr lang="en-US" altLang="ko-KR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3052" y="2912821"/>
            <a:ext cx="9704742" cy="157451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하루 섭취해야 될 칼로리를 확인</a:t>
            </a:r>
            <a:r>
              <a:rPr lang="ko-KR" alt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해주세요</a:t>
            </a:r>
            <a:r>
              <a:rPr lang="en-US" altLang="ko-KR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algn="r"/>
            <a:r>
              <a:rPr lang="ko-KR" alt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하루 몇 끼를 먹는지 입력해주시면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끼 적정 섭취 칼로리를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r"/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탄수화물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단백질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지방의 비율</a:t>
            </a:r>
            <a:r>
              <a:rPr lang="ko-KR" altLang="en-US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맞춰 알려드립니다</a:t>
            </a:r>
            <a:r>
              <a:rPr lang="en-US" altLang="ko-KR" sz="2800" dirty="0" smtClean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8750" y="5950003"/>
            <a:ext cx="181129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Third.</a:t>
            </a:r>
            <a:endParaRPr lang="ko-KR" altLang="en-US" sz="3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2" y="4470156"/>
            <a:ext cx="1479847" cy="1479847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150162" y="2543299"/>
            <a:ext cx="8068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50162" y="4529890"/>
            <a:ext cx="8068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08750" y="2206756"/>
            <a:ext cx="181129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First.</a:t>
            </a:r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9897977" y="4041910"/>
            <a:ext cx="192954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Second.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31" y="1035625"/>
            <a:ext cx="1271531" cy="12715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344" y="2807136"/>
            <a:ext cx="1374687" cy="1374687"/>
          </a:xfrm>
          <a:prstGeom prst="rect">
            <a:avLst/>
          </a:prstGeom>
        </p:spPr>
      </p:pic>
      <p:sp>
        <p:nvSpPr>
          <p:cNvPr id="19" name="Object 6"/>
          <p:cNvSpPr txBox="1"/>
          <p:nvPr/>
        </p:nvSpPr>
        <p:spPr>
          <a:xfrm>
            <a:off x="2585764" y="5141064"/>
            <a:ext cx="9704742" cy="109277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취향과 섭취 칼로리에 맞춰 식단을 선택해주세요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r>
              <a:rPr lang="ko-KR" altLang="en-US" sz="28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섭취 칼로리가 부족한지</a:t>
            </a:r>
            <a:r>
              <a:rPr lang="en-US" altLang="ko-KR" sz="28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8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많은지 판단해드립니다</a:t>
            </a:r>
            <a:r>
              <a:rPr lang="en-US" altLang="ko-KR" sz="28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88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76300" y="583683"/>
            <a:ext cx="2667000" cy="419501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6300" y="1446806"/>
            <a:ext cx="2667000" cy="419501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6300" y="2297229"/>
            <a:ext cx="2667000" cy="1221408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6300" y="3932797"/>
            <a:ext cx="2667000" cy="419501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6300" y="4787539"/>
            <a:ext cx="2667000" cy="419501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6300" y="5680128"/>
            <a:ext cx="2667000" cy="419501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3350" y="171450"/>
            <a:ext cx="11909324" cy="650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CC99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코드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050" y="583683"/>
            <a:ext cx="286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 </a:t>
            </a:r>
            <a:r>
              <a:rPr lang="ko-KR" altLang="en-US" sz="2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작성 및 상속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3361" y="633852"/>
            <a:ext cx="81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식단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사용자가 정보 입력을 할 수 있는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 만들어 상속 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050" y="1446806"/>
            <a:ext cx="286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Input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361" y="1493529"/>
            <a:ext cx="81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자신의 정보를 입력 및 다른 선택 사항을 입력할 수 있도록 함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050" y="2309929"/>
            <a:ext cx="286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While ~ continue ~ break </a:t>
            </a:r>
            <a:r>
              <a:rPr lang="ko-KR" altLang="en-US" sz="24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반복문</a:t>
            </a:r>
            <a:r>
              <a:rPr lang="ko-KR" altLang="en-US" sz="2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</a:t>
            </a:r>
            <a:endParaRPr lang="en-US" altLang="ko-KR" sz="2400" dirty="0" smtClean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2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Try, except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3361" y="2661106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사용자가 입력한 정보가 맞지 않을 때에는 다시 반복 입력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정보가 맞을 때는 다음 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while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문으로 넘어갈 수 있도록 함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0" y="3911716"/>
            <a:ext cx="286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Time.sleep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3361" y="4033031"/>
            <a:ext cx="81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프로그램이 제공하는 정보를 사용자가 시간을 두고 확인가능 할 수 있도록 함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050" y="4774839"/>
            <a:ext cx="286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With open ~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3361" y="4860582"/>
            <a:ext cx="81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식단별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칼로리 데이터를 가지고 있는 파일을 불러와 사용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050" y="5637964"/>
            <a:ext cx="286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round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3361" y="5688133"/>
            <a:ext cx="81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칼로리 계산 시 소수점 단위를 반올림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2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350" y="171450"/>
            <a:ext cx="11909324" cy="650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CC99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7" y="469900"/>
            <a:ext cx="6743323" cy="56769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569200" y="2161799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메뉴 클래스</a:t>
            </a:r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9200" y="2822199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식단 내용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칼로리를 출력해주는 클래스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 예시는 한식 식단 메뉴 예시이며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양식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일식 메뉴도 함수로 지정하여 작성함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0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00117" y="715992"/>
            <a:ext cx="7997665" cy="5870304"/>
            <a:chOff x="406502" y="613134"/>
            <a:chExt cx="8110970" cy="59534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19297"/>
            <a:stretch/>
          </p:blipFill>
          <p:spPr>
            <a:xfrm>
              <a:off x="406502" y="613134"/>
              <a:ext cx="8107896" cy="4737543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51406" r="19111"/>
            <a:stretch/>
          </p:blipFill>
          <p:spPr>
            <a:xfrm>
              <a:off x="406502" y="5320532"/>
              <a:ext cx="8110970" cy="1246072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  <p:sp>
        <p:nvSpPr>
          <p:cNvPr id="2" name="직사각형 1"/>
          <p:cNvSpPr/>
          <p:nvPr/>
        </p:nvSpPr>
        <p:spPr>
          <a:xfrm>
            <a:off x="133350" y="171450"/>
            <a:ext cx="11909324" cy="650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CC99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9850" y="209658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 정보 입력 클래스</a:t>
            </a:r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0450" y="254327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프로그램이 직접 실행되는 메인 클래스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2600" y="2683646"/>
            <a:ext cx="4282440" cy="69132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035040" y="3077312"/>
            <a:ext cx="2943860" cy="2832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82100" y="2920973"/>
            <a:ext cx="230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 정보 입력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0159" y="4280796"/>
            <a:ext cx="7014591" cy="223638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294750" y="4465462"/>
            <a:ext cx="143945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40775" y="5088171"/>
            <a:ext cx="258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 정보 입력 확인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맞으면 다음으로 패스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틀리면 다시 입력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719310" y="4458910"/>
            <a:ext cx="10938" cy="53406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49568" y="3347558"/>
            <a:ext cx="5041929" cy="42107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791497" y="3573876"/>
            <a:ext cx="2187403" cy="210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82100" y="3422364"/>
            <a:ext cx="230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기초대사량 계산 식 변수 지정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30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0945" r="3705"/>
          <a:stretch/>
        </p:blipFill>
        <p:spPr>
          <a:xfrm>
            <a:off x="314322" y="1101192"/>
            <a:ext cx="8853055" cy="38481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33350" y="171450"/>
            <a:ext cx="11909324" cy="650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617200" y="6273169"/>
            <a:ext cx="1422400" cy="400110"/>
          </a:xfrm>
          <a:prstGeom prst="rect">
            <a:avLst/>
          </a:prstGeom>
          <a:solidFill>
            <a:srgbClr val="CC99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kern="0" spc="200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구조</a:t>
            </a:r>
            <a:endParaRPr lang="en-US" altLang="ko-KR" sz="9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9850" y="312719"/>
            <a:ext cx="43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 정보 입력 클래스</a:t>
            </a:r>
            <a:r>
              <a:rPr lang="en-US" altLang="ko-KR" sz="2400" b="1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  <a:endParaRPr lang="ko-KR" altLang="en-US" sz="24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0450" y="36586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프로그램이 직접 실행되는 메인 클래스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321" y="1131067"/>
            <a:ext cx="5828783" cy="218715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143104" y="2058569"/>
            <a:ext cx="3333405" cy="33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37911" y="1815714"/>
            <a:ext cx="230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성별에 따라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기초대사량 계산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321" y="3371758"/>
            <a:ext cx="8853056" cy="157753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44967" y="5704365"/>
            <a:ext cx="236220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39969" y="5242558"/>
            <a:ext cx="458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활동지수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입력 및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활동지수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계산 변수 지정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활동지수에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따라 총 섭취해야하는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칼로리 계산할 수 있도록 함</a:t>
            </a:r>
            <a:endParaRPr lang="en-US" altLang="ko-KR" dirty="0" smtClean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53280" y="4949292"/>
            <a:ext cx="9665" cy="75493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732</Words>
  <Application>Microsoft Office PowerPoint</Application>
  <PresentationFormat>와이드스크린</PresentationFormat>
  <Paragraphs>157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Noto Sans CJK KR Regular</vt:lpstr>
      <vt:lpstr>에스코어 드림 3 Light</vt:lpstr>
      <vt:lpstr>Noto Sans CJK KR Black</vt:lpstr>
      <vt:lpstr>Noto Sans CJK KR Bold</vt:lpstr>
      <vt:lpstr>맑은 고딕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희진</dc:creator>
  <cp:lastModifiedBy>임 희진</cp:lastModifiedBy>
  <cp:revision>17</cp:revision>
  <dcterms:created xsi:type="dcterms:W3CDTF">2021-07-04T00:49:19Z</dcterms:created>
  <dcterms:modified xsi:type="dcterms:W3CDTF">2021-07-04T03:05:53Z</dcterms:modified>
</cp:coreProperties>
</file>