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78" r:id="rId3"/>
    <p:sldId id="466" r:id="rId4"/>
    <p:sldId id="467" r:id="rId5"/>
    <p:sldId id="468" r:id="rId6"/>
    <p:sldId id="474" r:id="rId7"/>
    <p:sldId id="470" r:id="rId8"/>
    <p:sldId id="471" r:id="rId9"/>
    <p:sldId id="472" r:id="rId10"/>
    <p:sldId id="473" r:id="rId11"/>
    <p:sldId id="475" r:id="rId12"/>
    <p:sldId id="477" r:id="rId13"/>
    <p:sldId id="476" r:id="rId14"/>
    <p:sldId id="479" r:id="rId15"/>
    <p:sldId id="480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8" d="100"/>
          <a:sy n="68" d="100"/>
        </p:scale>
        <p:origin x="1264" y="6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C1815-FBF4-4FBE-8BEC-07EA1BDBBB0B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C4AE-BDA2-4AE8-B31F-7247532AE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6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8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7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5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20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58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49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2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5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8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7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8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7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4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5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2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DA28-9F9C-4A9C-9B0F-279AB93A3F3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2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궁서" panose="02030600000101010101" pitchFamily="18" charset="-127"/>
                <a:cs typeface="Arial" panose="020B0604020202020204" pitchFamily="34" charset="0"/>
              </a:rPr>
              <a:t>End-to-end Machine Learning Project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궁서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Prof. </a:t>
            </a:r>
            <a:r>
              <a:rPr lang="en-US" altLang="ko-KR" sz="24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Hyon</a:t>
            </a:r>
            <a:r>
              <a:rPr lang="en-US" altLang="ko-KR" sz="2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4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Hee</a:t>
            </a:r>
            <a:r>
              <a:rPr lang="en-US" altLang="ko-KR" sz="2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Kim</a:t>
            </a:r>
            <a:endParaRPr lang="en-US" altLang="ko-K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Department of Statistics and Information Science, </a:t>
            </a:r>
          </a:p>
          <a:p>
            <a:r>
              <a:rPr lang="en-US" altLang="ko-KR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Dongduk</a:t>
            </a:r>
            <a:r>
              <a:rPr lang="en-US" altLang="ko-K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Women’s </a:t>
            </a:r>
            <a:r>
              <a:rPr lang="en-US" altLang="ko-K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University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heekim@dongduk.ac.kr</a:t>
            </a:r>
            <a:endParaRPr lang="ko-KR" alt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6553" y="5865167"/>
            <a:ext cx="6070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[https://github.com/heekim33/CDM_1108]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4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ural Network Graph With Multiple Inpu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6308"/>
            <a:ext cx="4347239" cy="678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7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 예측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병합 구조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자살 </a:t>
            </a:r>
            <a:r>
              <a:rPr lang="ko-KR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고위험군 감별 프로젝트</a:t>
            </a:r>
            <a:endParaRPr lang="en-US" altLang="ko-KR" sz="28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이미지 분류 및 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LIME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적용 프로젝트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06" y="116632"/>
            <a:ext cx="9007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국민 건강 영양 조사 데이터 </a:t>
            </a:r>
            <a:r>
              <a:rPr lang="en-US" altLang="ko-KR" sz="2400" dirty="0" smtClean="0"/>
              <a:t>(http://knhanes.cdc.go.kr)</a:t>
            </a:r>
            <a:endParaRPr lang="en-US" altLang="ko-KR" sz="2400" dirty="0"/>
          </a:p>
          <a:p>
            <a:r>
              <a:rPr lang="ko-KR" altLang="en-US" sz="2400" dirty="0" smtClean="0"/>
              <a:t>케이스</a:t>
            </a:r>
            <a:r>
              <a:rPr lang="en-US" altLang="ko-KR" sz="2400" dirty="0" smtClean="0"/>
              <a:t>: 7380 =&gt; </a:t>
            </a:r>
            <a:r>
              <a:rPr lang="ko-KR" altLang="en-US" sz="2400" dirty="0" smtClean="0"/>
              <a:t>원본 데이터와 유사한 패턴으로 가상으로 생성</a:t>
            </a:r>
            <a:endParaRPr lang="en-US" altLang="ko-KR" sz="2400" dirty="0" smtClean="0"/>
          </a:p>
          <a:p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08720"/>
            <a:ext cx="678282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1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 fontScale="92500"/>
          </a:bodyPr>
          <a:lstStyle/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 예측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보스턴 주택 가격 예측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Boston.ipynb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housing.csv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병합 구조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국민건강보험공단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functional_api.ipynb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undersampling.csv</a:t>
            </a:r>
          </a:p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이미지에 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LIME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적용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얼굴인식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XAI.ipynb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셋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자살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고위험군 감별 시스템 프로젝트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suicide_deep_learning.ipynb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suicide_data.csv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이미지 분류 실습</a:t>
            </a:r>
            <a:endParaRPr lang="en-US" altLang="ko-KR" sz="28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구글 드라이브에 디렉토리 구조 만들기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n-US" altLang="ko-KR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datasets/small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</a:t>
            </a:r>
          </a:p>
          <a:p>
            <a:pPr lvl="1"/>
            <a:r>
              <a:rPr lang="en-US" altLang="ko-K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ats</a:t>
            </a:r>
          </a:p>
          <a:p>
            <a:pPr lvl="1"/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dogs</a:t>
            </a:r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  <a:p>
            <a:pPr lvl="1"/>
            <a:r>
              <a:rPr lang="en-US" altLang="ko-K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ats</a:t>
            </a:r>
          </a:p>
          <a:p>
            <a:pPr lvl="1"/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dogs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lvl="1"/>
            <a:r>
              <a:rPr lang="en-US" altLang="ko-K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ats</a:t>
            </a:r>
          </a:p>
          <a:p>
            <a:pPr lvl="1"/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dogs</a:t>
            </a: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드라이브 마운트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이미지 저장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=&gt; cats and dogs download </a:t>
            </a:r>
          </a:p>
          <a:p>
            <a:pPr lvl="1"/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동영상 참조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1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 fontScale="92500"/>
          </a:bodyPr>
          <a:lstStyle/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 예측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보스턴 주택 가격 예측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Boston.ipynb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housing.csv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병합 구조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국민건강보험공단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functional_api.ipynb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undersampling.csv</a:t>
            </a:r>
          </a:p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이미지에 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LIME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적용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얼굴인식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XAI.ipynb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셋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자살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고위험군 감별 시스템 프로젝트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suicide_deep_learning.ipynb</a:t>
            </a:r>
            <a:r>
              <a:rPr lang="en-US" altLang="ko-K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suicide_data.csv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이미지 분류 실습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7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 예측</a:t>
            </a:r>
            <a:r>
              <a:rPr lang="en-US" altLang="ko-K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병합 구조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자살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고위험군 감별 프로젝트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이미지 분류 및 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LIME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적용 프로젝트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보스턴 주택 가격 예측 데이터 셋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81"/>
          <a:stretch/>
        </p:blipFill>
        <p:spPr>
          <a:xfrm>
            <a:off x="323528" y="1916832"/>
            <a:ext cx="8072579" cy="4752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991" y="1404146"/>
            <a:ext cx="848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u="sng" dirty="0" smtClean="0"/>
              <a:t>1978</a:t>
            </a:r>
            <a:r>
              <a:rPr lang="ko-KR" altLang="en-US" sz="2000" b="1" u="sng" dirty="0" smtClean="0"/>
              <a:t>년 </a:t>
            </a:r>
            <a:r>
              <a:rPr lang="ko-KR" altLang="en-US" sz="2000" b="1" u="sng" dirty="0"/>
              <a:t>미국 보스턴 지역의 주택 가격에 영향을 미치는 요소들을 </a:t>
            </a:r>
            <a:r>
              <a:rPr lang="ko-KR" altLang="en-US" sz="2000" b="1" u="sng" dirty="0" smtClean="0"/>
              <a:t>정리</a:t>
            </a:r>
            <a:endParaRPr lang="ko-KR" alt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39510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Model Evaluation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395" y="1259632"/>
            <a:ext cx="7770997" cy="5265712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Mean Squared Error (RMSE)</a:t>
            </a:r>
          </a:p>
          <a:p>
            <a:pPr marL="0" indent="0">
              <a:buNone/>
            </a:pP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Absolute Percentage Error (MAPE)</a:t>
            </a: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oot-Mean-Square Error in R Programming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495581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7426" t="13610" r="6430" b="17662"/>
          <a:stretch/>
        </p:blipFill>
        <p:spPr>
          <a:xfrm>
            <a:off x="1187624" y="4653136"/>
            <a:ext cx="510456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 예측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병합 구조</a:t>
            </a:r>
            <a:endParaRPr lang="en-US" altLang="ko-KR" sz="28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자살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고위험군 감별 프로젝트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이미지 분류 및 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LIME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적용 프로젝트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340768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800" dirty="0"/>
          </a:p>
          <a:p>
            <a:r>
              <a:rPr lang="ko-KR" altLang="en-US" sz="2800" dirty="0" err="1"/>
              <a:t>from</a:t>
            </a:r>
            <a:r>
              <a:rPr lang="ko-KR" altLang="en-US" sz="2800" dirty="0"/>
              <a:t> </a:t>
            </a:r>
            <a:r>
              <a:rPr lang="ko-KR" altLang="en-US" sz="2800" dirty="0" err="1"/>
              <a:t>keras.utils</a:t>
            </a:r>
            <a:r>
              <a:rPr lang="ko-KR" altLang="en-US" sz="2800" dirty="0"/>
              <a:t> </a:t>
            </a:r>
            <a:r>
              <a:rPr lang="ko-KR" altLang="en-US" sz="2800" dirty="0" err="1"/>
              <a:t>import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plot_model</a:t>
            </a:r>
            <a:endParaRPr lang="ko-KR" altLang="en-US" sz="2800" dirty="0"/>
          </a:p>
          <a:p>
            <a:r>
              <a:rPr lang="ko-KR" altLang="en-US" sz="2800" dirty="0" err="1">
                <a:solidFill>
                  <a:schemeClr val="accent2"/>
                </a:solidFill>
              </a:rPr>
              <a:t>from</a:t>
            </a:r>
            <a:r>
              <a:rPr lang="ko-KR" altLang="en-US" sz="2800" dirty="0">
                <a:solidFill>
                  <a:schemeClr val="accent2"/>
                </a:solidFill>
              </a:rPr>
              <a:t> </a:t>
            </a:r>
            <a:r>
              <a:rPr lang="ko-KR" altLang="en-US" sz="2800" dirty="0" err="1">
                <a:solidFill>
                  <a:schemeClr val="accent2"/>
                </a:solidFill>
              </a:rPr>
              <a:t>keras.models</a:t>
            </a:r>
            <a:r>
              <a:rPr lang="ko-KR" altLang="en-US" sz="2800" dirty="0">
                <a:solidFill>
                  <a:schemeClr val="accent2"/>
                </a:solidFill>
              </a:rPr>
              <a:t> </a:t>
            </a:r>
            <a:r>
              <a:rPr lang="ko-KR" altLang="en-US" sz="2800" dirty="0" err="1">
                <a:solidFill>
                  <a:schemeClr val="accent2"/>
                </a:solidFill>
              </a:rPr>
              <a:t>import</a:t>
            </a:r>
            <a:r>
              <a:rPr lang="ko-KR" altLang="en-US" sz="2800" dirty="0">
                <a:solidFill>
                  <a:schemeClr val="accent2"/>
                </a:solidFill>
              </a:rPr>
              <a:t> </a:t>
            </a:r>
            <a:r>
              <a:rPr lang="ko-KR" altLang="en-US" sz="2800" dirty="0" err="1">
                <a:solidFill>
                  <a:schemeClr val="accent2"/>
                </a:solidFill>
              </a:rPr>
              <a:t>Model</a:t>
            </a:r>
            <a:endParaRPr lang="ko-KR" altLang="en-US" sz="2800" dirty="0">
              <a:solidFill>
                <a:schemeClr val="accent2"/>
              </a:solidFill>
            </a:endParaRPr>
          </a:p>
          <a:p>
            <a:r>
              <a:rPr lang="ko-KR" altLang="en-US" sz="2800" dirty="0" err="1">
                <a:solidFill>
                  <a:schemeClr val="accent2"/>
                </a:solidFill>
              </a:rPr>
              <a:t>from</a:t>
            </a:r>
            <a:r>
              <a:rPr lang="ko-KR" altLang="en-US" sz="2800" dirty="0">
                <a:solidFill>
                  <a:schemeClr val="accent2"/>
                </a:solidFill>
              </a:rPr>
              <a:t> </a:t>
            </a:r>
            <a:r>
              <a:rPr lang="ko-KR" altLang="en-US" sz="2800" dirty="0" err="1">
                <a:solidFill>
                  <a:schemeClr val="accent2"/>
                </a:solidFill>
              </a:rPr>
              <a:t>keras.layers</a:t>
            </a:r>
            <a:r>
              <a:rPr lang="ko-KR" altLang="en-US" sz="2800" dirty="0">
                <a:solidFill>
                  <a:schemeClr val="accent2"/>
                </a:solidFill>
              </a:rPr>
              <a:t> </a:t>
            </a:r>
            <a:r>
              <a:rPr lang="ko-KR" altLang="en-US" sz="2800" dirty="0" err="1">
                <a:solidFill>
                  <a:schemeClr val="accent2"/>
                </a:solidFill>
              </a:rPr>
              <a:t>import</a:t>
            </a:r>
            <a:r>
              <a:rPr lang="ko-KR" altLang="en-US" sz="2800" dirty="0">
                <a:solidFill>
                  <a:schemeClr val="accent2"/>
                </a:solidFill>
              </a:rPr>
              <a:t> </a:t>
            </a:r>
            <a:r>
              <a:rPr lang="ko-KR" altLang="en-US" sz="2800" dirty="0" err="1">
                <a:solidFill>
                  <a:schemeClr val="accent2"/>
                </a:solidFill>
              </a:rPr>
              <a:t>Input</a:t>
            </a:r>
            <a:endParaRPr lang="ko-KR" altLang="en-US" sz="2800" dirty="0">
              <a:solidFill>
                <a:schemeClr val="accent2"/>
              </a:solidFill>
            </a:endParaRPr>
          </a:p>
          <a:p>
            <a:r>
              <a:rPr lang="ko-KR" altLang="en-US" sz="2800" dirty="0" err="1"/>
              <a:t>from</a:t>
            </a:r>
            <a:r>
              <a:rPr lang="ko-KR" altLang="en-US" sz="2800" dirty="0"/>
              <a:t> </a:t>
            </a:r>
            <a:r>
              <a:rPr lang="ko-KR" altLang="en-US" sz="2800" dirty="0" err="1"/>
              <a:t>keras.layers</a:t>
            </a:r>
            <a:r>
              <a:rPr lang="ko-KR" altLang="en-US" sz="2800" dirty="0"/>
              <a:t> </a:t>
            </a:r>
            <a:r>
              <a:rPr lang="ko-KR" altLang="en-US" sz="2800" dirty="0" err="1"/>
              <a:t>import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Dense</a:t>
            </a:r>
            <a:endParaRPr lang="ko-KR" altLang="en-US" sz="2800" dirty="0"/>
          </a:p>
          <a:p>
            <a:r>
              <a:rPr lang="ko-KR" altLang="en-US" sz="2800" dirty="0" err="1"/>
              <a:t>from</a:t>
            </a:r>
            <a:r>
              <a:rPr lang="ko-KR" altLang="en-US" sz="2800" dirty="0"/>
              <a:t> </a:t>
            </a:r>
            <a:r>
              <a:rPr lang="ko-KR" altLang="en-US" sz="2800" dirty="0" err="1"/>
              <a:t>keras.layers</a:t>
            </a:r>
            <a:r>
              <a:rPr lang="ko-KR" altLang="en-US" sz="2800" dirty="0"/>
              <a:t> </a:t>
            </a:r>
            <a:r>
              <a:rPr lang="ko-KR" altLang="en-US" sz="2800" dirty="0" err="1"/>
              <a:t>import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Flatten</a:t>
            </a:r>
            <a:endParaRPr lang="ko-KR" altLang="en-US" sz="2800" dirty="0"/>
          </a:p>
          <a:p>
            <a:r>
              <a:rPr lang="ko-KR" altLang="en-US" sz="2800" dirty="0" err="1"/>
              <a:t>from</a:t>
            </a:r>
            <a:r>
              <a:rPr lang="ko-KR" altLang="en-US" sz="2800" dirty="0"/>
              <a:t> </a:t>
            </a:r>
            <a:r>
              <a:rPr lang="ko-KR" altLang="en-US" sz="2800" dirty="0" err="1"/>
              <a:t>keras.layers.convolutional</a:t>
            </a:r>
            <a:r>
              <a:rPr lang="ko-KR" altLang="en-US" sz="2800" dirty="0"/>
              <a:t> </a:t>
            </a:r>
            <a:r>
              <a:rPr lang="ko-KR" altLang="en-US" sz="2800" dirty="0" err="1"/>
              <a:t>import</a:t>
            </a:r>
            <a:r>
              <a:rPr lang="ko-KR" altLang="en-US" sz="2800" dirty="0"/>
              <a:t> Conv2D</a:t>
            </a:r>
          </a:p>
          <a:p>
            <a:r>
              <a:rPr lang="ko-KR" altLang="en-US" sz="2800" dirty="0" err="1"/>
              <a:t>from</a:t>
            </a:r>
            <a:r>
              <a:rPr lang="ko-KR" altLang="en-US" sz="2800" dirty="0"/>
              <a:t> </a:t>
            </a:r>
            <a:r>
              <a:rPr lang="ko-KR" altLang="en-US" sz="2800" dirty="0" err="1"/>
              <a:t>keras.layers.pooling</a:t>
            </a:r>
            <a:r>
              <a:rPr lang="ko-KR" altLang="en-US" sz="2800" dirty="0"/>
              <a:t> </a:t>
            </a:r>
            <a:r>
              <a:rPr lang="ko-KR" altLang="en-US" sz="2800" dirty="0" err="1"/>
              <a:t>import</a:t>
            </a:r>
            <a:r>
              <a:rPr lang="ko-KR" altLang="en-US" sz="2800" dirty="0"/>
              <a:t> MaxPooling2D</a:t>
            </a:r>
          </a:p>
          <a:p>
            <a:r>
              <a:rPr lang="ko-KR" altLang="en-US" sz="2800" dirty="0" err="1">
                <a:solidFill>
                  <a:schemeClr val="accent2"/>
                </a:solidFill>
              </a:rPr>
              <a:t>from</a:t>
            </a:r>
            <a:r>
              <a:rPr lang="ko-KR" altLang="en-US" sz="2800" dirty="0">
                <a:solidFill>
                  <a:schemeClr val="accent2"/>
                </a:solidFill>
              </a:rPr>
              <a:t> </a:t>
            </a:r>
            <a:r>
              <a:rPr lang="ko-KR" altLang="en-US" sz="2800" dirty="0" err="1">
                <a:solidFill>
                  <a:schemeClr val="accent2"/>
                </a:solidFill>
              </a:rPr>
              <a:t>keras.layers.merge</a:t>
            </a:r>
            <a:r>
              <a:rPr lang="ko-KR" altLang="en-US" sz="2800" dirty="0">
                <a:solidFill>
                  <a:schemeClr val="accent2"/>
                </a:solidFill>
              </a:rPr>
              <a:t> </a:t>
            </a:r>
            <a:r>
              <a:rPr lang="ko-KR" altLang="en-US" sz="2800" dirty="0" err="1">
                <a:solidFill>
                  <a:schemeClr val="accent2"/>
                </a:solidFill>
              </a:rPr>
              <a:t>import</a:t>
            </a:r>
            <a:r>
              <a:rPr lang="ko-KR" altLang="en-US" sz="2800" dirty="0">
                <a:solidFill>
                  <a:schemeClr val="accent2"/>
                </a:solidFill>
              </a:rPr>
              <a:t> </a:t>
            </a:r>
            <a:r>
              <a:rPr lang="ko-KR" altLang="en-US" sz="2800" dirty="0" err="1" smtClean="0">
                <a:solidFill>
                  <a:schemeClr val="accent2"/>
                </a:solidFill>
              </a:rPr>
              <a:t>concatenate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57200" y="40466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Multiple Input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1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476672"/>
            <a:ext cx="74888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# </a:t>
            </a:r>
            <a:r>
              <a:rPr lang="ko-KR" altLang="en-US" sz="2000" dirty="0" err="1"/>
              <a:t>first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input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model</a:t>
            </a:r>
            <a:endParaRPr lang="ko-KR" altLang="en-US" sz="2000" dirty="0"/>
          </a:p>
          <a:p>
            <a:r>
              <a:rPr lang="ko-KR" altLang="en-US" sz="2000" dirty="0"/>
              <a:t>visible1 = </a:t>
            </a:r>
            <a:r>
              <a:rPr lang="ko-KR" altLang="en-US" sz="2000" dirty="0" err="1"/>
              <a:t>Input</a:t>
            </a:r>
            <a:r>
              <a:rPr lang="ko-KR" altLang="en-US" sz="2000" dirty="0"/>
              <a:t>(</a:t>
            </a:r>
            <a:r>
              <a:rPr lang="ko-KR" altLang="en-US" sz="2000" dirty="0" err="1"/>
              <a:t>shape</a:t>
            </a:r>
            <a:r>
              <a:rPr lang="ko-KR" altLang="en-US" sz="2000" dirty="0"/>
              <a:t>=(64,64,1))</a:t>
            </a:r>
          </a:p>
          <a:p>
            <a:r>
              <a:rPr lang="ko-KR" altLang="en-US" sz="2000" dirty="0"/>
              <a:t>conv11 = Conv2D(32, </a:t>
            </a:r>
            <a:r>
              <a:rPr lang="ko-KR" altLang="en-US" sz="2000" dirty="0" err="1"/>
              <a:t>kernel_size</a:t>
            </a:r>
            <a:r>
              <a:rPr lang="ko-KR" altLang="en-US" sz="2000" dirty="0"/>
              <a:t>=4, </a:t>
            </a:r>
            <a:r>
              <a:rPr lang="ko-KR" altLang="en-US" sz="2000" dirty="0" err="1"/>
              <a:t>activation</a:t>
            </a:r>
            <a:r>
              <a:rPr lang="ko-KR" altLang="en-US" sz="2000" dirty="0"/>
              <a:t>='</a:t>
            </a:r>
            <a:r>
              <a:rPr lang="ko-KR" altLang="en-US" sz="2000" dirty="0" err="1"/>
              <a:t>relu</a:t>
            </a:r>
            <a:r>
              <a:rPr lang="ko-KR" altLang="en-US" sz="2000" dirty="0"/>
              <a:t>')(visible1)</a:t>
            </a:r>
          </a:p>
          <a:p>
            <a:r>
              <a:rPr lang="ko-KR" altLang="en-US" sz="2000" dirty="0"/>
              <a:t>pool11 = MaxPooling2D(</a:t>
            </a:r>
            <a:r>
              <a:rPr lang="ko-KR" altLang="en-US" sz="2000" dirty="0" err="1"/>
              <a:t>pool_size</a:t>
            </a:r>
            <a:r>
              <a:rPr lang="ko-KR" altLang="en-US" sz="2000" dirty="0"/>
              <a:t>=(2, 2))(conv11)</a:t>
            </a:r>
          </a:p>
          <a:p>
            <a:r>
              <a:rPr lang="ko-KR" altLang="en-US" sz="2000" dirty="0"/>
              <a:t>conv12 = Conv2D(16, </a:t>
            </a:r>
            <a:r>
              <a:rPr lang="ko-KR" altLang="en-US" sz="2000" dirty="0" err="1"/>
              <a:t>kernel_size</a:t>
            </a:r>
            <a:r>
              <a:rPr lang="ko-KR" altLang="en-US" sz="2000" dirty="0"/>
              <a:t>=4, </a:t>
            </a:r>
            <a:r>
              <a:rPr lang="ko-KR" altLang="en-US" sz="2000" dirty="0" err="1"/>
              <a:t>activation</a:t>
            </a:r>
            <a:r>
              <a:rPr lang="ko-KR" altLang="en-US" sz="2000" dirty="0"/>
              <a:t>='</a:t>
            </a:r>
            <a:r>
              <a:rPr lang="ko-KR" altLang="en-US" sz="2000" dirty="0" err="1"/>
              <a:t>relu</a:t>
            </a:r>
            <a:r>
              <a:rPr lang="ko-KR" altLang="en-US" sz="2000" dirty="0"/>
              <a:t>')(pool11)</a:t>
            </a:r>
          </a:p>
          <a:p>
            <a:r>
              <a:rPr lang="ko-KR" altLang="en-US" sz="2000" dirty="0"/>
              <a:t>pool12 = MaxPooling2D(</a:t>
            </a:r>
            <a:r>
              <a:rPr lang="ko-KR" altLang="en-US" sz="2000" dirty="0" err="1"/>
              <a:t>pool_size</a:t>
            </a:r>
            <a:r>
              <a:rPr lang="ko-KR" altLang="en-US" sz="2000" dirty="0"/>
              <a:t>=(2, 2))(conv12)</a:t>
            </a:r>
          </a:p>
          <a:p>
            <a:r>
              <a:rPr lang="ko-KR" altLang="en-US" sz="2000" dirty="0">
                <a:solidFill>
                  <a:schemeClr val="accent2"/>
                </a:solidFill>
              </a:rPr>
              <a:t>flat1 = </a:t>
            </a:r>
            <a:r>
              <a:rPr lang="ko-KR" altLang="en-US" sz="2000" dirty="0" err="1">
                <a:solidFill>
                  <a:schemeClr val="accent2"/>
                </a:solidFill>
              </a:rPr>
              <a:t>Flatten</a:t>
            </a:r>
            <a:r>
              <a:rPr lang="ko-KR" altLang="en-US" sz="2000" dirty="0">
                <a:solidFill>
                  <a:schemeClr val="accent2"/>
                </a:solidFill>
              </a:rPr>
              <a:t>()(pool12)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3284984"/>
            <a:ext cx="74302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# second input model</a:t>
            </a:r>
          </a:p>
          <a:p>
            <a:r>
              <a:rPr lang="en-US" altLang="ko-KR" sz="2000" dirty="0"/>
              <a:t>visible2 = Input(shape=(32,32,3))</a:t>
            </a:r>
          </a:p>
          <a:p>
            <a:r>
              <a:rPr lang="en-US" altLang="ko-KR" sz="2000" dirty="0"/>
              <a:t>conv21 = Conv2D(32, </a:t>
            </a:r>
            <a:r>
              <a:rPr lang="en-US" altLang="ko-KR" sz="2000" dirty="0" err="1"/>
              <a:t>kernel_size</a:t>
            </a:r>
            <a:r>
              <a:rPr lang="en-US" altLang="ko-KR" sz="2000" dirty="0"/>
              <a:t>=4, activation='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')(visible2)</a:t>
            </a:r>
          </a:p>
          <a:p>
            <a:r>
              <a:rPr lang="en-US" altLang="ko-KR" sz="2000" dirty="0"/>
              <a:t>pool21 = MaxPooling2D(</a:t>
            </a:r>
            <a:r>
              <a:rPr lang="en-US" altLang="ko-KR" sz="2000" dirty="0" err="1"/>
              <a:t>pool_size</a:t>
            </a:r>
            <a:r>
              <a:rPr lang="en-US" altLang="ko-KR" sz="2000" dirty="0"/>
              <a:t>=(2, 2))(conv21)</a:t>
            </a:r>
          </a:p>
          <a:p>
            <a:r>
              <a:rPr lang="en-US" altLang="ko-KR" sz="2000" dirty="0"/>
              <a:t>conv22 = Conv2D(16, </a:t>
            </a:r>
            <a:r>
              <a:rPr lang="en-US" altLang="ko-KR" sz="2000" dirty="0" err="1"/>
              <a:t>kernel_size</a:t>
            </a:r>
            <a:r>
              <a:rPr lang="en-US" altLang="ko-KR" sz="2000" dirty="0"/>
              <a:t>=4, activation='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')(pool21)</a:t>
            </a:r>
          </a:p>
          <a:p>
            <a:r>
              <a:rPr lang="en-US" altLang="ko-KR" sz="2000" dirty="0"/>
              <a:t>pool22 = MaxPooling2D(</a:t>
            </a:r>
            <a:r>
              <a:rPr lang="en-US" altLang="ko-KR" sz="2000" dirty="0" err="1"/>
              <a:t>pool_size</a:t>
            </a:r>
            <a:r>
              <a:rPr lang="en-US" altLang="ko-KR" sz="2000" dirty="0"/>
              <a:t>=(2, 2))(conv22)</a:t>
            </a:r>
          </a:p>
          <a:p>
            <a:r>
              <a:rPr lang="en-US" altLang="ko-KR" sz="2000" dirty="0">
                <a:solidFill>
                  <a:schemeClr val="accent2"/>
                </a:solidFill>
              </a:rPr>
              <a:t>flat2 = Flatten()(pool22)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68760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# interpretation model</a:t>
            </a:r>
          </a:p>
          <a:p>
            <a:r>
              <a:rPr lang="en-US" altLang="ko-KR" sz="2400" dirty="0"/>
              <a:t>hidden1 = Dense(10, activation='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')(merge)</a:t>
            </a:r>
          </a:p>
          <a:p>
            <a:r>
              <a:rPr lang="en-US" altLang="ko-KR" sz="2400" dirty="0"/>
              <a:t>hidden2 = Dense(10, activation='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')(hidden1)</a:t>
            </a:r>
          </a:p>
          <a:p>
            <a:r>
              <a:rPr lang="en-US" altLang="ko-KR" sz="2400" dirty="0"/>
              <a:t>output = Dense(1, activation='sigmoid')(hidden2)</a:t>
            </a:r>
          </a:p>
          <a:p>
            <a:r>
              <a:rPr lang="en-US" altLang="ko-KR" sz="2400" dirty="0">
                <a:solidFill>
                  <a:schemeClr val="accent2"/>
                </a:solidFill>
              </a:rPr>
              <a:t>model = Model(inputs=[visible1, visible2], outputs=output</a:t>
            </a:r>
            <a:r>
              <a:rPr lang="en-US" altLang="ko-KR" sz="2400" dirty="0" smtClean="0">
                <a:solidFill>
                  <a:schemeClr val="accent2"/>
                </a:solidFill>
              </a:rPr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# summarize layers</a:t>
            </a:r>
          </a:p>
          <a:p>
            <a:r>
              <a:rPr lang="en-US" altLang="ko-KR" sz="2400" dirty="0"/>
              <a:t>print(</a:t>
            </a:r>
            <a:r>
              <a:rPr lang="en-US" altLang="ko-KR" sz="2400" dirty="0" err="1"/>
              <a:t>model.summary</a:t>
            </a:r>
            <a:r>
              <a:rPr lang="en-US" altLang="ko-KR" sz="2400" dirty="0"/>
              <a:t>())</a:t>
            </a:r>
          </a:p>
          <a:p>
            <a:r>
              <a:rPr lang="en-US" altLang="ko-KR" sz="2400" dirty="0"/>
              <a:t># plot graph</a:t>
            </a:r>
          </a:p>
          <a:p>
            <a:r>
              <a:rPr lang="en-US" altLang="ko-KR" sz="2400" dirty="0" err="1"/>
              <a:t>plot_model</a:t>
            </a:r>
            <a:r>
              <a:rPr lang="en-US" altLang="ko-KR" sz="2400" dirty="0"/>
              <a:t>(model, </a:t>
            </a:r>
            <a:r>
              <a:rPr lang="en-US" altLang="ko-KR" sz="2400" dirty="0" err="1"/>
              <a:t>to_file</a:t>
            </a:r>
            <a:r>
              <a:rPr lang="en-US" altLang="ko-KR" sz="2400" dirty="0"/>
              <a:t>='multiple_inputs.png')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52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11551</TotalTime>
  <Words>456</Words>
  <Application>Microsoft Office PowerPoint</Application>
  <PresentationFormat>화면 슬라이드 쇼(4:3)</PresentationFormat>
  <Paragraphs>131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궁서</vt:lpstr>
      <vt:lpstr>맑은 고딕</vt:lpstr>
      <vt:lpstr>Arial</vt:lpstr>
      <vt:lpstr>Calibri</vt:lpstr>
      <vt:lpstr>Office 테마</vt:lpstr>
      <vt:lpstr>End-to-end Machine Learning Project</vt:lpstr>
      <vt:lpstr>Contents</vt:lpstr>
      <vt:lpstr>Contents</vt:lpstr>
      <vt:lpstr>보스턴 주택 가격 예측 데이터 셋</vt:lpstr>
      <vt:lpstr>Model Evaluation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Contents</vt:lpstr>
      <vt:lpstr>PowerPoint 프레젠테이션</vt:lpstr>
      <vt:lpstr>Contents</vt:lpstr>
      <vt:lpstr>구글 드라이브에 디렉토리 구조 만들기</vt:lpstr>
      <vt:lpstr>드라이브 마운트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Tag-based Profiles for Clustering Users in a Social Music Site</dc:title>
  <dc:creator>Windows 사용자</dc:creator>
  <cp:lastModifiedBy>infostat77</cp:lastModifiedBy>
  <cp:revision>591</cp:revision>
  <cp:lastPrinted>2020-07-17T05:51:22Z</cp:lastPrinted>
  <dcterms:created xsi:type="dcterms:W3CDTF">2012-02-27T05:20:48Z</dcterms:created>
  <dcterms:modified xsi:type="dcterms:W3CDTF">2020-11-07T16:27:43Z</dcterms:modified>
</cp:coreProperties>
</file>