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286" r:id="rId17"/>
    <p:sldId id="287" r:id="rId18"/>
    <p:sldId id="288" r:id="rId19"/>
    <p:sldId id="289" r:id="rId20"/>
    <p:sldId id="290" r:id="rId21"/>
    <p:sldId id="282" r:id="rId22"/>
    <p:sldId id="283" r:id="rId23"/>
    <p:sldId id="284" r:id="rId24"/>
    <p:sldId id="285" r:id="rId25"/>
    <p:sldId id="276" r:id="rId26"/>
    <p:sldId id="277" r:id="rId27"/>
    <p:sldId id="278" r:id="rId28"/>
    <p:sldId id="279" r:id="rId29"/>
    <p:sldId id="280" r:id="rId30"/>
    <p:sldId id="281" r:id="rId31"/>
    <p:sldId id="269" r:id="rId32"/>
    <p:sldId id="270" r:id="rId33"/>
    <p:sldId id="271" r:id="rId34"/>
    <p:sldId id="272" r:id="rId35"/>
    <p:sldId id="273" r:id="rId36"/>
    <p:sldId id="274" r:id="rId37"/>
    <p:sldId id="275" r:id="rId38"/>
    <p:sldId id="257" r:id="rId39"/>
    <p:sldId id="259" r:id="rId40"/>
    <p:sldId id="262" r:id="rId41"/>
    <p:sldId id="265" r:id="rId42"/>
    <p:sldId id="260" r:id="rId43"/>
    <p:sldId id="258" r:id="rId44"/>
    <p:sldId id="261" r:id="rId45"/>
    <p:sldId id="263" r:id="rId46"/>
    <p:sldId id="264" r:id="rId47"/>
    <p:sldId id="266" r:id="rId48"/>
    <p:sldId id="267" r:id="rId4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SLO 1</c:v>
                </c:pt>
              </c:strCache>
            </c:strRef>
          </c:tx>
          <c:cat>
            <c:strRef>
              <c:f>Sheet1!$A$2:$A$4</c:f>
              <c:strCache>
                <c:ptCount val="3"/>
                <c:pt idx="0">
                  <c:v>PC 1</c:v>
                </c:pt>
                <c:pt idx="1">
                  <c:v>PC 2</c:v>
                </c:pt>
                <c:pt idx="2">
                  <c:v>PC 3 </c:v>
                </c:pt>
              </c:strCache>
            </c:strRef>
          </c:cat>
          <c:val>
            <c:numRef>
              <c:f>Sheet1!$B$2:$B$4</c:f>
              <c:numCache>
                <c:formatCode>General</c:formatCode>
                <c:ptCount val="3"/>
                <c:pt idx="0">
                  <c:v>32</c:v>
                </c:pt>
                <c:pt idx="1">
                  <c:v>2</c:v>
                </c:pt>
                <c:pt idx="2">
                  <c:v>10</c:v>
                </c:pt>
              </c:numCache>
            </c:numRef>
          </c:val>
        </c:ser>
        <c:ser>
          <c:idx val="1"/>
          <c:order val="1"/>
          <c:tx>
            <c:strRef>
              <c:f>Sheet1!$C$1</c:f>
              <c:strCache>
                <c:ptCount val="1"/>
                <c:pt idx="0">
                  <c:v>SLO 2</c:v>
                </c:pt>
              </c:strCache>
            </c:strRef>
          </c:tx>
          <c:cat>
            <c:strRef>
              <c:f>Sheet1!$A$2:$A$4</c:f>
              <c:strCache>
                <c:ptCount val="3"/>
                <c:pt idx="0">
                  <c:v>PC 1</c:v>
                </c:pt>
                <c:pt idx="1">
                  <c:v>PC 2</c:v>
                </c:pt>
                <c:pt idx="2">
                  <c:v>PC 3 </c:v>
                </c:pt>
              </c:strCache>
            </c:strRef>
          </c:cat>
          <c:val>
            <c:numRef>
              <c:f>Sheet1!$C$2:$C$4</c:f>
              <c:numCache>
                <c:formatCode>General</c:formatCode>
                <c:ptCount val="3"/>
                <c:pt idx="0">
                  <c:v>12</c:v>
                </c:pt>
                <c:pt idx="1">
                  <c:v>12</c:v>
                </c:pt>
                <c:pt idx="2">
                  <c:v>30</c:v>
                </c:pt>
              </c:numCache>
            </c:numRef>
          </c:val>
        </c:ser>
        <c:ser>
          <c:idx val="2"/>
          <c:order val="2"/>
          <c:tx>
            <c:strRef>
              <c:f>Sheet1!$D$1</c:f>
              <c:strCache>
                <c:ptCount val="1"/>
                <c:pt idx="0">
                  <c:v>SLO 3</c:v>
                </c:pt>
              </c:strCache>
            </c:strRef>
          </c:tx>
          <c:cat>
            <c:strRef>
              <c:f>Sheet1!$A$2:$A$4</c:f>
              <c:strCache>
                <c:ptCount val="3"/>
                <c:pt idx="0">
                  <c:v>PC 1</c:v>
                </c:pt>
                <c:pt idx="1">
                  <c:v>PC 2</c:v>
                </c:pt>
                <c:pt idx="2">
                  <c:v>PC 3 </c:v>
                </c:pt>
              </c:strCache>
            </c:strRef>
          </c:cat>
          <c:val>
            <c:numRef>
              <c:f>Sheet1!$D$2:$D$4</c:f>
              <c:numCache>
                <c:formatCode>General</c:formatCode>
                <c:ptCount val="3"/>
                <c:pt idx="0">
                  <c:v>10</c:v>
                </c:pt>
                <c:pt idx="1">
                  <c:v>20</c:v>
                </c:pt>
                <c:pt idx="2">
                  <c:v>12</c:v>
                </c:pt>
              </c:numCache>
            </c:numRef>
          </c:val>
        </c:ser>
        <c:dLbls>
          <c:showLegendKey val="0"/>
          <c:showVal val="0"/>
          <c:showCatName val="0"/>
          <c:showSerName val="0"/>
          <c:showPercent val="0"/>
          <c:showBubbleSize val="0"/>
        </c:dLbls>
        <c:axId val="114277376"/>
        <c:axId val="114361088"/>
      </c:radarChart>
      <c:catAx>
        <c:axId val="114277376"/>
        <c:scaling>
          <c:orientation val="minMax"/>
        </c:scaling>
        <c:delete val="0"/>
        <c:axPos val="b"/>
        <c:majorGridlines/>
        <c:numFmt formatCode="m/d/yyyy" sourceLinked="1"/>
        <c:majorTickMark val="out"/>
        <c:minorTickMark val="none"/>
        <c:tickLblPos val="nextTo"/>
        <c:crossAx val="114361088"/>
        <c:crosses val="autoZero"/>
        <c:auto val="1"/>
        <c:lblAlgn val="ctr"/>
        <c:lblOffset val="100"/>
        <c:noMultiLvlLbl val="0"/>
      </c:catAx>
      <c:valAx>
        <c:axId val="114361088"/>
        <c:scaling>
          <c:orientation val="minMax"/>
        </c:scaling>
        <c:delete val="1"/>
        <c:axPos val="l"/>
        <c:majorGridlines/>
        <c:numFmt formatCode="General" sourceLinked="1"/>
        <c:majorTickMark val="cross"/>
        <c:minorTickMark val="none"/>
        <c:tickLblPos val="nextTo"/>
        <c:crossAx val="114277376"/>
        <c:crosses val="autoZero"/>
        <c:crossBetween val="between"/>
      </c:valAx>
    </c:plotArea>
    <c:legend>
      <c:legendPos val="r"/>
      <c:layout>
        <c:manualLayout>
          <c:xMode val="edge"/>
          <c:yMode val="edge"/>
          <c:x val="0.76223875809160091"/>
          <c:y val="0.53449413428186376"/>
          <c:w val="9.5332982922997758E-2"/>
          <c:h val="0.18690285663787198"/>
        </c:manualLayout>
      </c:layout>
      <c:overlay val="0"/>
    </c:legend>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pPr>
            <a:r>
              <a:rPr lang="en-US" sz="1200" b="0" dirty="0"/>
              <a:t>SLO 1</a:t>
            </a:r>
          </a:p>
        </c:rich>
      </c:tx>
      <c:layout>
        <c:manualLayout>
          <c:xMode val="edge"/>
          <c:yMode val="edge"/>
          <c:x val="0.55557331717960368"/>
          <c:y val="0.10809730818439528"/>
        </c:manualLayout>
      </c:layout>
      <c:overlay val="0"/>
    </c:title>
    <c:autoTitleDeleted val="0"/>
    <c:plotArea>
      <c:layout/>
      <c:scatterChart>
        <c:scatterStyle val="lineMarker"/>
        <c:varyColors val="0"/>
        <c:ser>
          <c:idx val="0"/>
          <c:order val="0"/>
          <c:tx>
            <c:strRef>
              <c:f>Feuil1!$B$1</c:f>
              <c:strCache>
                <c:ptCount val="1"/>
                <c:pt idx="0">
                  <c:v>SLO 1</c:v>
                </c:pt>
              </c:strCache>
            </c:strRef>
          </c:tx>
          <c:spPr>
            <a:ln w="28575">
              <a:noFill/>
            </a:ln>
          </c:spPr>
          <c:xVal>
            <c:strRef>
              <c:f>Feuil1!$A$2:$A$9</c:f>
              <c:strCache>
                <c:ptCount val="8"/>
                <c:pt idx="0">
                  <c:v>0,7</c:v>
                </c:pt>
                <c:pt idx="1">
                  <c:v>0,8</c:v>
                </c:pt>
                <c:pt idx="2">
                  <c:v>0,6</c:v>
                </c:pt>
                <c:pt idx="3">
                  <c:v>0.2</c:v>
                </c:pt>
                <c:pt idx="4">
                  <c:v>0.3</c:v>
                </c:pt>
                <c:pt idx="5">
                  <c:v>1</c:v>
                </c:pt>
                <c:pt idx="6">
                  <c:v>0.3</c:v>
                </c:pt>
                <c:pt idx="7">
                  <c:v>1</c:v>
                </c:pt>
              </c:strCache>
            </c:strRef>
          </c:xVal>
          <c:yVal>
            <c:numRef>
              <c:f>Feuil1!$B$2:$B$9</c:f>
              <c:numCache>
                <c:formatCode>General</c:formatCode>
                <c:ptCount val="8"/>
                <c:pt idx="0">
                  <c:v>17</c:v>
                </c:pt>
                <c:pt idx="1">
                  <c:v>20</c:v>
                </c:pt>
                <c:pt idx="2">
                  <c:v>3</c:v>
                </c:pt>
                <c:pt idx="3">
                  <c:v>40</c:v>
                </c:pt>
                <c:pt idx="4">
                  <c:v>30</c:v>
                </c:pt>
                <c:pt idx="5">
                  <c:v>60</c:v>
                </c:pt>
                <c:pt idx="6">
                  <c:v>70</c:v>
                </c:pt>
                <c:pt idx="7">
                  <c:v>15</c:v>
                </c:pt>
              </c:numCache>
            </c:numRef>
          </c:yVal>
          <c:smooth val="0"/>
        </c:ser>
        <c:dLbls>
          <c:showLegendKey val="0"/>
          <c:showVal val="0"/>
          <c:showCatName val="0"/>
          <c:showSerName val="0"/>
          <c:showPercent val="0"/>
          <c:showBubbleSize val="0"/>
        </c:dLbls>
        <c:axId val="114517120"/>
        <c:axId val="114519040"/>
      </c:scatterChart>
      <c:valAx>
        <c:axId val="114517120"/>
        <c:scaling>
          <c:orientation val="minMax"/>
        </c:scaling>
        <c:delete val="0"/>
        <c:axPos val="b"/>
        <c:title>
          <c:tx>
            <c:rich>
              <a:bodyPr/>
              <a:lstStyle/>
              <a:p>
                <a:pPr>
                  <a:defRPr sz="1200"/>
                </a:pPr>
                <a:r>
                  <a:rPr lang="fr-FR" sz="1200" b="0" dirty="0"/>
                  <a:t>Network Inputs </a:t>
                </a:r>
                <a:r>
                  <a:rPr lang="fr-FR" sz="1200" b="0" dirty="0" smtClean="0"/>
                  <a:t>rate in Mbits</a:t>
                </a:r>
                <a:endParaRPr lang="fr-FR" sz="1200" b="0" dirty="0"/>
              </a:p>
            </c:rich>
          </c:tx>
          <c:layout/>
          <c:overlay val="0"/>
        </c:title>
        <c:numFmt formatCode="0" sourceLinked="0"/>
        <c:majorTickMark val="none"/>
        <c:minorTickMark val="none"/>
        <c:tickLblPos val="nextTo"/>
        <c:txPr>
          <a:bodyPr/>
          <a:lstStyle/>
          <a:p>
            <a:pPr>
              <a:defRPr sz="1200"/>
            </a:pPr>
            <a:endParaRPr lang="fr-FR"/>
          </a:p>
        </c:txPr>
        <c:crossAx val="114519040"/>
        <c:crosses val="autoZero"/>
        <c:crossBetween val="midCat"/>
      </c:valAx>
      <c:valAx>
        <c:axId val="114519040"/>
        <c:scaling>
          <c:orientation val="minMax"/>
          <c:max val="1"/>
        </c:scaling>
        <c:delete val="0"/>
        <c:axPos val="l"/>
        <c:majorGridlines/>
        <c:title>
          <c:tx>
            <c:rich>
              <a:bodyPr/>
              <a:lstStyle/>
              <a:p>
                <a:pPr>
                  <a:defRPr sz="1200"/>
                </a:pPr>
                <a:r>
                  <a:rPr lang="fr-FR" sz="1200" b="0" dirty="0"/>
                  <a:t> VNF CPU Stress </a:t>
                </a:r>
              </a:p>
            </c:rich>
          </c:tx>
          <c:layout/>
          <c:overlay val="0"/>
        </c:title>
        <c:numFmt formatCode="0%" sourceLinked="0"/>
        <c:majorTickMark val="none"/>
        <c:minorTickMark val="none"/>
        <c:tickLblPos val="nextTo"/>
        <c:spPr>
          <a:ln w="6350"/>
        </c:spPr>
        <c:txPr>
          <a:bodyPr/>
          <a:lstStyle/>
          <a:p>
            <a:pPr>
              <a:defRPr sz="1200"/>
            </a:pPr>
            <a:endParaRPr lang="fr-FR"/>
          </a:p>
        </c:txPr>
        <c:crossAx val="114517120"/>
        <c:crosses val="autoZero"/>
        <c:crossBetween val="midCat"/>
      </c:valAx>
    </c:plotArea>
    <c:plotVisOnly val="1"/>
    <c:dispBlanksAs val="gap"/>
    <c:showDLblsOverMax val="0"/>
  </c:chart>
  <c:txPr>
    <a:bodyPr/>
    <a:lstStyle/>
    <a:p>
      <a:pPr>
        <a:defRPr sz="18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076FE-8E7B-4CAC-BE64-B2773AA0A6F1}" type="datetimeFigureOut">
              <a:rPr lang="en-US" smtClean="0"/>
              <a:t>10/31/2016</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EC2F01-FEF7-42C3-9226-3831F0FD8669}" type="slidenum">
              <a:rPr lang="en-US" smtClean="0"/>
              <a:t>‹N°›</a:t>
            </a:fld>
            <a:endParaRPr lang="en-US"/>
          </a:p>
        </p:txBody>
      </p:sp>
    </p:spTree>
    <p:extLst>
      <p:ext uri="{BB962C8B-B14F-4D97-AF65-F5344CB8AC3E}">
        <p14:creationId xmlns:p14="http://schemas.microsoft.com/office/powerpoint/2010/main" val="61587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In the above diagram, a chunk of neural network, </a:t>
            </a:r>
            <a:r>
              <a:rPr lang="en-US" sz="1200" i="1" kern="1200" dirty="0">
                <a:solidFill>
                  <a:schemeClr val="tx1"/>
                </a:solidFill>
                <a:effectLst/>
                <a:latin typeface="+mn-lt"/>
                <a:ea typeface="+mn-ea"/>
                <a:cs typeface="+mn-cs"/>
              </a:rPr>
              <a:t>A</a:t>
            </a:r>
            <a:r>
              <a:rPr lang="en-US" dirty="0"/>
              <a:t>, looks at some input </a:t>
            </a:r>
            <a:r>
              <a:rPr lang="en-US" sz="1200" i="1" kern="1200" dirty="0" err="1">
                <a:solidFill>
                  <a:schemeClr val="tx1"/>
                </a:solidFill>
                <a:effectLst/>
                <a:latin typeface="+mn-lt"/>
                <a:ea typeface="+mn-ea"/>
                <a:cs typeface="+mn-cs"/>
              </a:rPr>
              <a:t>xt</a:t>
            </a:r>
            <a:r>
              <a:rPr lang="en-US" dirty="0"/>
              <a:t> and outputs a value </a:t>
            </a:r>
            <a:r>
              <a:rPr lang="en-US" sz="1200" i="1" kern="1200" dirty="0">
                <a:solidFill>
                  <a:schemeClr val="tx1"/>
                </a:solidFill>
                <a:effectLst/>
                <a:latin typeface="+mn-lt"/>
                <a:ea typeface="+mn-ea"/>
                <a:cs typeface="+mn-cs"/>
              </a:rPr>
              <a:t>ht</a:t>
            </a:r>
            <a:r>
              <a:rPr lang="en-US" dirty="0"/>
              <a:t>. A loop allows information to be passed from one step of the network to the next.</a:t>
            </a:r>
          </a:p>
        </p:txBody>
      </p:sp>
      <p:sp>
        <p:nvSpPr>
          <p:cNvPr id="4" name="Espace réservé du numéro de diapositive 3"/>
          <p:cNvSpPr>
            <a:spLocks noGrp="1"/>
          </p:cNvSpPr>
          <p:nvPr>
            <p:ph type="sldNum" sz="quarter" idx="10"/>
          </p:nvPr>
        </p:nvSpPr>
        <p:spPr/>
        <p:txBody>
          <a:bodyPr/>
          <a:lstStyle/>
          <a:p>
            <a:fld id="{4A90A86B-6101-4A47-A616-48EDC4B82A33}" type="slidenum">
              <a:rPr lang="en-US" smtClean="0"/>
              <a:t>16</a:t>
            </a:fld>
            <a:endParaRPr lang="en-US"/>
          </a:p>
        </p:txBody>
      </p:sp>
    </p:spTree>
    <p:extLst>
      <p:ext uri="{BB962C8B-B14F-4D97-AF65-F5344CB8AC3E}">
        <p14:creationId xmlns:p14="http://schemas.microsoft.com/office/powerpoint/2010/main" val="6593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“LSTMs,” a very special kind of recurrent neural network which works, for many tasks, much </a:t>
            </a:r>
            <a:r>
              <a:rPr lang="en-US" dirty="0" err="1"/>
              <a:t>much</a:t>
            </a:r>
            <a:r>
              <a:rPr lang="en-US" dirty="0"/>
              <a:t> better than the standard version. Almost all exciting results based on recurrent neural networks are achieved with them. It’s these LSTMs that this essay will explore.</a:t>
            </a:r>
          </a:p>
        </p:txBody>
      </p:sp>
      <p:sp>
        <p:nvSpPr>
          <p:cNvPr id="4" name="Espace réservé du numéro de diapositive 3"/>
          <p:cNvSpPr>
            <a:spLocks noGrp="1"/>
          </p:cNvSpPr>
          <p:nvPr>
            <p:ph type="sldNum" sz="quarter" idx="10"/>
          </p:nvPr>
        </p:nvSpPr>
        <p:spPr/>
        <p:txBody>
          <a:bodyPr/>
          <a:lstStyle/>
          <a:p>
            <a:fld id="{4A90A86B-6101-4A47-A616-48EDC4B82A33}" type="slidenum">
              <a:rPr lang="en-US" smtClean="0"/>
              <a:t>17</a:t>
            </a:fld>
            <a:endParaRPr lang="en-US"/>
          </a:p>
        </p:txBody>
      </p:sp>
    </p:spTree>
    <p:extLst>
      <p:ext uri="{BB962C8B-B14F-4D97-AF65-F5344CB8AC3E}">
        <p14:creationId xmlns:p14="http://schemas.microsoft.com/office/powerpoint/2010/main" val="11528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LSTMs also have this chain like structure, but the repeating module has a different structure. Instead of having a single neural network layer, there are four, interacting in a very special way.</a:t>
            </a:r>
          </a:p>
          <a:p>
            <a:endParaRPr lang="en-US" dirty="0"/>
          </a:p>
          <a:p>
            <a:endParaRPr lang="en-US" dirty="0"/>
          </a:p>
        </p:txBody>
      </p:sp>
      <p:sp>
        <p:nvSpPr>
          <p:cNvPr id="4" name="Espace réservé du numéro de diapositive 3"/>
          <p:cNvSpPr>
            <a:spLocks noGrp="1"/>
          </p:cNvSpPr>
          <p:nvPr>
            <p:ph type="sldNum" sz="quarter" idx="10"/>
          </p:nvPr>
        </p:nvSpPr>
        <p:spPr/>
        <p:txBody>
          <a:bodyPr/>
          <a:lstStyle/>
          <a:p>
            <a:fld id="{4A90A86B-6101-4A47-A616-48EDC4B82A33}" type="slidenum">
              <a:rPr lang="en-US" smtClean="0"/>
              <a:t>18</a:t>
            </a:fld>
            <a:endParaRPr lang="en-US"/>
          </a:p>
        </p:txBody>
      </p:sp>
    </p:spTree>
    <p:extLst>
      <p:ext uri="{BB962C8B-B14F-4D97-AF65-F5344CB8AC3E}">
        <p14:creationId xmlns:p14="http://schemas.microsoft.com/office/powerpoint/2010/main" val="4009100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a:t>Tapis</a:t>
            </a:r>
            <a:r>
              <a:rPr lang="en-US" b="1" baseline="0" dirty="0"/>
              <a:t> </a:t>
            </a:r>
            <a:r>
              <a:rPr lang="en-US" b="1" baseline="0" dirty="0" err="1"/>
              <a:t>Roulant</a:t>
            </a:r>
            <a:endParaRPr lang="en-US" b="1" dirty="0"/>
          </a:p>
          <a:p>
            <a:r>
              <a:rPr lang="en-US" dirty="0"/>
              <a:t>The LSTM does have the ability to remove or add information to the cell state, carefully regulated by structures called gates.</a:t>
            </a:r>
          </a:p>
          <a:p>
            <a:r>
              <a:rPr lang="en-US" dirty="0"/>
              <a:t>Gates are a way to optionally let information through. They are composed out of a sigmoid neural net layer and a pointwise multiplication operation</a:t>
            </a:r>
          </a:p>
          <a:p>
            <a:endParaRPr lang="en-US" dirty="0"/>
          </a:p>
        </p:txBody>
      </p:sp>
      <p:sp>
        <p:nvSpPr>
          <p:cNvPr id="4" name="Espace réservé du numéro de diapositive 3"/>
          <p:cNvSpPr>
            <a:spLocks noGrp="1"/>
          </p:cNvSpPr>
          <p:nvPr>
            <p:ph type="sldNum" sz="quarter" idx="10"/>
          </p:nvPr>
        </p:nvSpPr>
        <p:spPr/>
        <p:txBody>
          <a:bodyPr/>
          <a:lstStyle/>
          <a:p>
            <a:fld id="{4A90A86B-6101-4A47-A616-48EDC4B82A33}" type="slidenum">
              <a:rPr lang="en-US" smtClean="0"/>
              <a:t>19</a:t>
            </a:fld>
            <a:endParaRPr lang="en-US"/>
          </a:p>
        </p:txBody>
      </p:sp>
    </p:spTree>
    <p:extLst>
      <p:ext uri="{BB962C8B-B14F-4D97-AF65-F5344CB8AC3E}">
        <p14:creationId xmlns:p14="http://schemas.microsoft.com/office/powerpoint/2010/main" val="139862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B1F81C83-9490-40F8-AAE0-C6561752018F}" type="slidenum">
              <a:rPr lang="fr-FR" smtClean="0"/>
              <a:t>25</a:t>
            </a:fld>
            <a:endParaRPr lang="fr-FR"/>
          </a:p>
        </p:txBody>
      </p:sp>
    </p:spTree>
    <p:extLst>
      <p:ext uri="{BB962C8B-B14F-4D97-AF65-F5344CB8AC3E}">
        <p14:creationId xmlns:p14="http://schemas.microsoft.com/office/powerpoint/2010/main" val="354022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546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469992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31/10/2016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31/10/2016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31/10/2016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31/10/2016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31/10/2016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31/10/2016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31/10/2016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31/10/2016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31/10/2016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2.tmp"/></Relationships>
</file>

<file path=ppt/slides/_rels/slide19.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5.tmp"/><Relationship Id="rId4" Type="http://schemas.openxmlformats.org/officeDocument/2006/relationships/image" Target="../media/image24.tm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3.png"/><Relationship Id="rId7" Type="http://schemas.openxmlformats.org/officeDocument/2006/relationships/image" Target="../media/image90.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3.jpe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0.png"/><Relationship Id="rId7" Type="http://schemas.openxmlformats.org/officeDocument/2006/relationships/image" Target="../media/image20.png"/><Relationship Id="rId12"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0.png"/><Relationship Id="rId10" Type="http://schemas.openxmlformats.org/officeDocument/2006/relationships/image" Target="../media/image23.png"/><Relationship Id="rId4" Type="http://schemas.openxmlformats.org/officeDocument/2006/relationships/image" Target="../media/image170.png"/><Relationship Id="rId9"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5696" y="2924944"/>
            <a:ext cx="93610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US" dirty="0"/>
          </a:p>
        </p:txBody>
      </p:sp>
      <p:cxnSp>
        <p:nvCxnSpPr>
          <p:cNvPr id="5" name="Connecteur droit avec flèche 4"/>
          <p:cNvCxnSpPr>
            <a:endCxn id="3" idx="0"/>
          </p:cNvCxnSpPr>
          <p:nvPr/>
        </p:nvCxnSpPr>
        <p:spPr>
          <a:xfrm>
            <a:off x="2303748" y="1844824"/>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a:stCxn id="3" idx="2"/>
          </p:cNvCxnSpPr>
          <p:nvPr/>
        </p:nvCxnSpPr>
        <p:spPr>
          <a:xfrm>
            <a:off x="2303748" y="3573016"/>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p:nvPr/>
        </p:nvCxnSpPr>
        <p:spPr>
          <a:xfrm flipV="1">
            <a:off x="2303748" y="3248980"/>
            <a:ext cx="1530170" cy="828092"/>
          </a:xfrm>
          <a:prstGeom prst="bentConnector3">
            <a:avLst>
              <a:gd name="adj1" fmla="val 100264"/>
            </a:avLst>
          </a:prstGeom>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2771801" y="3248980"/>
            <a:ext cx="1062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2429398" y="1844824"/>
            <a:ext cx="684803" cy="369332"/>
          </a:xfrm>
          <a:prstGeom prst="rect">
            <a:avLst/>
          </a:prstGeom>
          <a:noFill/>
        </p:spPr>
        <p:txBody>
          <a:bodyPr wrap="none" rtlCol="0">
            <a:spAutoFit/>
          </a:bodyPr>
          <a:lstStyle/>
          <a:p>
            <a:r>
              <a:rPr lang="en-US" dirty="0" smtClean="0">
                <a:solidFill>
                  <a:schemeClr val="tx2"/>
                </a:solidFill>
              </a:rPr>
              <a:t>Input</a:t>
            </a:r>
            <a:endParaRPr lang="en-US" dirty="0">
              <a:solidFill>
                <a:schemeClr val="tx2"/>
              </a:solidFill>
            </a:endParaRPr>
          </a:p>
        </p:txBody>
      </p:sp>
      <p:sp>
        <p:nvSpPr>
          <p:cNvPr id="35" name="ZoneTexte 34"/>
          <p:cNvSpPr txBox="1"/>
          <p:nvPr/>
        </p:nvSpPr>
        <p:spPr>
          <a:xfrm>
            <a:off x="2398006" y="4355812"/>
            <a:ext cx="856325" cy="369332"/>
          </a:xfrm>
          <a:prstGeom prst="rect">
            <a:avLst/>
          </a:prstGeom>
          <a:noFill/>
        </p:spPr>
        <p:txBody>
          <a:bodyPr wrap="none" rtlCol="0">
            <a:spAutoFit/>
          </a:bodyPr>
          <a:lstStyle/>
          <a:p>
            <a:r>
              <a:rPr lang="en-US" dirty="0" smtClean="0">
                <a:solidFill>
                  <a:schemeClr val="tx2"/>
                </a:solidFill>
              </a:rPr>
              <a:t>Output</a:t>
            </a:r>
            <a:endParaRPr lang="en-US" dirty="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871069"/>
            <a:ext cx="2024063"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85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395536" y="980728"/>
            <a:ext cx="8424936" cy="5256584"/>
          </a:xfrm>
        </p:spPr>
        <p:txBody>
          <a:bodyPr>
            <a:normAutofit fontScale="77500" lnSpcReduction="20000"/>
          </a:bodyPr>
          <a:lstStyle/>
          <a:p>
            <a:r>
              <a:rPr lang="en-US" b="1" dirty="0" smtClean="0"/>
              <a:t>Time series</a:t>
            </a:r>
            <a:r>
              <a:rPr lang="en-US" dirty="0" smtClean="0"/>
              <a:t>: a set of sequential data points or measurements collected at a regular time interval [CNSM’15].</a:t>
            </a:r>
          </a:p>
          <a:p>
            <a:r>
              <a:rPr lang="en-US" dirty="0" smtClean="0"/>
              <a:t>A </a:t>
            </a:r>
            <a:r>
              <a:rPr lang="en-US" b="1" dirty="0" smtClean="0"/>
              <a:t>model</a:t>
            </a:r>
            <a:r>
              <a:rPr lang="en-US" dirty="0" smtClean="0"/>
              <a:t> : is defined as a mathematical description of a process which generates a given time series [CNSM’15]. = Math formula</a:t>
            </a:r>
          </a:p>
          <a:p>
            <a:r>
              <a:rPr lang="en-US" b="1" dirty="0" smtClean="0"/>
              <a:t>Forecasting</a:t>
            </a:r>
            <a:r>
              <a:rPr lang="en-US" dirty="0" smtClean="0"/>
              <a:t>: is defined as a procedure where historical data is input into a model and prediction are produced as output of that model</a:t>
            </a:r>
          </a:p>
          <a:p>
            <a:r>
              <a:rPr lang="en-US" b="1" dirty="0" smtClean="0"/>
              <a:t>SLA Violation</a:t>
            </a:r>
            <a:r>
              <a:rPr lang="en-US" dirty="0" smtClean="0"/>
              <a:t>: we should define SLA violation specifically for this paper. a proposition is : </a:t>
            </a:r>
            <a:r>
              <a:rPr lang="en-US" dirty="0"/>
              <a:t>An SLA is violated, if one of its sub-part, i.e. SLO is out of the agreed threshold, for more than the agreed period of time. Generally, SLA contains penalties for such violations. If the violation occurs too frequently, the service provider may require an SLA update.  </a:t>
            </a:r>
          </a:p>
          <a:p>
            <a:endParaRPr lang="en-US" dirty="0" smtClean="0"/>
          </a:p>
          <a:p>
            <a:r>
              <a:rPr lang="en-US" dirty="0" smtClean="0"/>
              <a:t>According to [Mao and </a:t>
            </a:r>
            <a:r>
              <a:rPr lang="en-US" dirty="0" err="1" smtClean="0"/>
              <a:t>humphrey</a:t>
            </a:r>
            <a:r>
              <a:rPr lang="en-US" dirty="0" smtClean="0"/>
              <a:t>] the workload can be in 4 categories each of which has its own forecasting model</a:t>
            </a:r>
          </a:p>
          <a:p>
            <a:pPr lvl="1"/>
            <a:r>
              <a:rPr lang="en-US" dirty="0" smtClean="0"/>
              <a:t>Cyclic</a:t>
            </a:r>
          </a:p>
          <a:p>
            <a:pPr lvl="1"/>
            <a:r>
              <a:rPr lang="en-US" dirty="0" smtClean="0"/>
              <a:t>Stable</a:t>
            </a:r>
          </a:p>
          <a:p>
            <a:pPr lvl="1"/>
            <a:r>
              <a:rPr lang="en-US" dirty="0" smtClean="0"/>
              <a:t>Trending </a:t>
            </a:r>
          </a:p>
          <a:p>
            <a:pPr lvl="1"/>
            <a:r>
              <a:rPr lang="en-US" dirty="0" smtClean="0"/>
              <a:t>Stochastic</a:t>
            </a:r>
          </a:p>
          <a:p>
            <a:r>
              <a:rPr lang="en-US" b="1" dirty="0" smtClean="0"/>
              <a:t>Neural Networks</a:t>
            </a:r>
            <a:r>
              <a:rPr lang="en-US" dirty="0" smtClean="0"/>
              <a:t>: the Feed-Forward Neural Networks  is more suited for cyclical and rending workloads ; The RNN Recurrent Neural network is more suited for stochastic workload.</a:t>
            </a:r>
          </a:p>
          <a:p>
            <a:pPr lvl="1"/>
            <a:r>
              <a:rPr lang="en-US" dirty="0" smtClean="0"/>
              <a:t>ANN allows the network to remember state!</a:t>
            </a:r>
          </a:p>
          <a:p>
            <a:pPr lvl="1"/>
            <a:r>
              <a:rPr lang="en-US" dirty="0" smtClean="0"/>
              <a:t>Backpropagation is a common technique for ANN training </a:t>
            </a:r>
          </a:p>
          <a:p>
            <a:endParaRPr lang="en-US" dirty="0"/>
          </a:p>
        </p:txBody>
      </p:sp>
    </p:spTree>
    <p:extLst>
      <p:ext uri="{BB962C8B-B14F-4D97-AF65-F5344CB8AC3E}">
        <p14:creationId xmlns:p14="http://schemas.microsoft.com/office/powerpoint/2010/main" val="2499488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42988" y="4437112"/>
            <a:ext cx="7058025" cy="1223913"/>
          </a:xfrm>
        </p:spPr>
        <p:txBody>
          <a:bodyPr/>
          <a:lstStyle/>
          <a:p>
            <a:r>
              <a:rPr lang="en-US" dirty="0" smtClean="0"/>
              <a:t>Non linear dependence between the output and the inputs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86"/>
            <a:ext cx="74676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95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0"/>
            <a:ext cx="7610475" cy="691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09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evaluation metric</a:t>
            </a:r>
            <a:endParaRPr lang="en-US" dirty="0"/>
          </a:p>
        </p:txBody>
      </p:sp>
      <p:sp>
        <p:nvSpPr>
          <p:cNvPr id="3" name="Content Placeholder 2"/>
          <p:cNvSpPr>
            <a:spLocks noGrp="1"/>
          </p:cNvSpPr>
          <p:nvPr>
            <p:ph idx="1"/>
          </p:nvPr>
        </p:nvSpPr>
        <p:spPr>
          <a:xfrm>
            <a:off x="107504" y="836712"/>
            <a:ext cx="9001000" cy="5472608"/>
          </a:xfrm>
        </p:spPr>
        <p:txBody>
          <a:bodyPr/>
          <a:lstStyle/>
          <a:p>
            <a:r>
              <a:rPr lang="en-US" b="1" dirty="0" smtClean="0"/>
              <a:t>Root Mean </a:t>
            </a:r>
            <a:r>
              <a:rPr lang="en-US" b="1" dirty="0"/>
              <a:t>Squared Error (RMSE</a:t>
            </a:r>
            <a:r>
              <a:rPr lang="en-US" b="1" dirty="0" smtClean="0"/>
              <a:t>) </a:t>
            </a:r>
            <a:r>
              <a:rPr lang="en-US" dirty="0" smtClean="0"/>
              <a:t>: </a:t>
            </a:r>
            <a:r>
              <a:rPr lang="en-US" dirty="0"/>
              <a:t>gives an indication of how accurately the </a:t>
            </a:r>
            <a:r>
              <a:rPr lang="en-US" dirty="0" smtClean="0"/>
              <a:t>predictions follow </a:t>
            </a:r>
            <a:r>
              <a:rPr lang="en-US" dirty="0"/>
              <a:t>the true values. </a:t>
            </a:r>
            <a:r>
              <a:rPr lang="en-US" dirty="0" err="1"/>
              <a:t>Scikit</a:t>
            </a:r>
            <a:r>
              <a:rPr lang="en-US" dirty="0"/>
              <a:t>-learn [22] defines RMSE </a:t>
            </a:r>
            <a:r>
              <a:rPr lang="en-US" dirty="0" smtClean="0"/>
              <a:t>as the </a:t>
            </a:r>
            <a:r>
              <a:rPr lang="en-US" dirty="0"/>
              <a:t>error measure corresponding to the expected value of </a:t>
            </a:r>
            <a:r>
              <a:rPr lang="en-US" dirty="0" smtClean="0"/>
              <a:t>the quadratic </a:t>
            </a:r>
            <a:r>
              <a:rPr lang="en-US" dirty="0"/>
              <a:t>error loss and is calculated as the square ‘distance</a:t>
            </a:r>
            <a:r>
              <a:rPr lang="en-US" dirty="0" smtClean="0"/>
              <a:t>’ between </a:t>
            </a:r>
            <a:r>
              <a:rPr lang="en-US" dirty="0"/>
              <a:t>the predicted values and the true values</a:t>
            </a:r>
            <a:r>
              <a:rPr lang="en-US" dirty="0" smtClean="0"/>
              <a:t>.</a:t>
            </a:r>
          </a:p>
          <a:p>
            <a:r>
              <a:rPr lang="en-US" b="1" dirty="0"/>
              <a:t>Correct estimation</a:t>
            </a:r>
            <a:r>
              <a:rPr lang="en-US" dirty="0"/>
              <a:t>: A value within 10% of the </a:t>
            </a:r>
            <a:r>
              <a:rPr lang="en-US" dirty="0" smtClean="0"/>
              <a:t>true value </a:t>
            </a:r>
            <a:r>
              <a:rPr lang="en-US" dirty="0"/>
              <a:t>is classified as </a:t>
            </a:r>
            <a:r>
              <a:rPr lang="en-US" dirty="0" smtClean="0"/>
              <a:t>correct</a:t>
            </a:r>
          </a:p>
          <a:p>
            <a:r>
              <a:rPr lang="en-US" b="1" dirty="0"/>
              <a:t>Overload estimation</a:t>
            </a:r>
            <a:r>
              <a:rPr lang="en-US" dirty="0"/>
              <a:t>: Similar to Agile [5], we </a:t>
            </a:r>
            <a:r>
              <a:rPr lang="en-US" dirty="0" smtClean="0"/>
              <a:t>define overload </a:t>
            </a:r>
            <a:r>
              <a:rPr lang="en-US" dirty="0"/>
              <a:t>for a specific machine as any value above the </a:t>
            </a:r>
            <a:r>
              <a:rPr lang="en-US" dirty="0" smtClean="0"/>
              <a:t>70</a:t>
            </a:r>
            <a:r>
              <a:rPr lang="en-US" baseline="30000" dirty="0" smtClean="0"/>
              <a:t>th</a:t>
            </a:r>
            <a:r>
              <a:rPr lang="en-US" dirty="0" smtClean="0"/>
              <a:t> percentile </a:t>
            </a:r>
            <a:r>
              <a:rPr lang="en-US" dirty="0"/>
              <a:t>of all values in the that machine’s data </a:t>
            </a:r>
            <a:r>
              <a:rPr lang="en-US" dirty="0" smtClean="0"/>
              <a:t>trace</a:t>
            </a:r>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96952"/>
            <a:ext cx="4104456" cy="2157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88024" y="3501008"/>
            <a:ext cx="6218625" cy="646331"/>
          </a:xfrm>
          <a:prstGeom prst="rect">
            <a:avLst/>
          </a:prstGeom>
          <a:noFill/>
        </p:spPr>
        <p:txBody>
          <a:bodyPr wrap="none" rtlCol="0">
            <a:spAutoFit/>
          </a:bodyPr>
          <a:lstStyle/>
          <a:p>
            <a:r>
              <a:rPr lang="en-US" dirty="0" smtClean="0"/>
              <a:t>+ data point + pushing interval + N° of samples + cross validation</a:t>
            </a:r>
          </a:p>
          <a:p>
            <a:r>
              <a:rPr lang="en-US" dirty="0" smtClean="0"/>
              <a:t>+ validation </a:t>
            </a:r>
            <a:endParaRPr lang="en-US" dirty="0"/>
          </a:p>
        </p:txBody>
      </p:sp>
    </p:spTree>
    <p:extLst>
      <p:ext uri="{BB962C8B-B14F-4D97-AF65-F5344CB8AC3E}">
        <p14:creationId xmlns:p14="http://schemas.microsoft.com/office/powerpoint/2010/main" val="655647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ANN for regression and time series analysis</a:t>
            </a:r>
            <a:endParaRPr lang="en-US" dirty="0"/>
          </a:p>
        </p:txBody>
      </p:sp>
      <p:sp>
        <p:nvSpPr>
          <p:cNvPr id="3" name="Content Placeholder 2"/>
          <p:cNvSpPr>
            <a:spLocks noGrp="1"/>
          </p:cNvSpPr>
          <p:nvPr>
            <p:ph idx="1"/>
          </p:nvPr>
        </p:nvSpPr>
        <p:spPr/>
        <p:txBody>
          <a:bodyPr/>
          <a:lstStyle/>
          <a:p>
            <a:r>
              <a:rPr lang="en-US" dirty="0" smtClean="0"/>
              <a:t>only one hidden layer is sufficient to make any prediction [</a:t>
            </a:r>
            <a:r>
              <a:rPr lang="en-US" dirty="0" err="1" smtClean="0"/>
              <a:t>iOverbook</a:t>
            </a:r>
            <a:r>
              <a:rPr lang="en-US" dirty="0" smtClean="0"/>
              <a:t>]</a:t>
            </a:r>
          </a:p>
          <a:p>
            <a:endParaRPr lang="en-US" dirty="0" smtClean="0"/>
          </a:p>
          <a:p>
            <a:endParaRPr lang="en-US" dirty="0"/>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04" y="467421"/>
            <a:ext cx="7427945" cy="611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776" y="2708920"/>
            <a:ext cx="3885637" cy="280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008" y="1258905"/>
            <a:ext cx="4608512" cy="4941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39081" y="5877272"/>
            <a:ext cx="4605171" cy="646331"/>
          </a:xfrm>
          <a:prstGeom prst="rect">
            <a:avLst/>
          </a:prstGeom>
          <a:noFill/>
        </p:spPr>
        <p:txBody>
          <a:bodyPr wrap="none" rtlCol="0">
            <a:spAutoFit/>
          </a:bodyPr>
          <a:lstStyle/>
          <a:p>
            <a:r>
              <a:rPr lang="en-US" dirty="0" smtClean="0"/>
              <a:t>29 days with </a:t>
            </a:r>
            <a:r>
              <a:rPr lang="en-US" dirty="0" err="1" smtClean="0"/>
              <a:t>Levendt-marquard</a:t>
            </a:r>
            <a:r>
              <a:rPr lang="en-US" dirty="0" smtClean="0"/>
              <a:t> back-prop </a:t>
            </a:r>
            <a:r>
              <a:rPr lang="en-US" dirty="0" err="1" smtClean="0"/>
              <a:t>algo</a:t>
            </a:r>
            <a:endParaRPr lang="en-US" dirty="0" smtClean="0"/>
          </a:p>
          <a:p>
            <a:r>
              <a:rPr lang="en-US" dirty="0" smtClean="0"/>
              <a:t>The best performance was with 23 neurons</a:t>
            </a:r>
            <a:endParaRPr lang="en-US" dirty="0"/>
          </a:p>
        </p:txBody>
      </p:sp>
    </p:spTree>
    <p:extLst>
      <p:ext uri="{BB962C8B-B14F-4D97-AF65-F5344CB8AC3E}">
        <p14:creationId xmlns:p14="http://schemas.microsoft.com/office/powerpoint/2010/main" val="3409732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and metric dependencies</a:t>
            </a:r>
            <a:endParaRPr lang="en-US" dirty="0"/>
          </a:p>
        </p:txBody>
      </p:sp>
      <p:sp>
        <p:nvSpPr>
          <p:cNvPr id="3" name="Content Placeholder 2"/>
          <p:cNvSpPr>
            <a:spLocks noGrp="1"/>
          </p:cNvSpPr>
          <p:nvPr>
            <p:ph idx="1"/>
          </p:nvPr>
        </p:nvSpPr>
        <p:spPr/>
        <p:txBody>
          <a:bodyPr/>
          <a:lstStyle/>
          <a:p>
            <a:r>
              <a:rPr lang="en-US" dirty="0" smtClean="0"/>
              <a:t>SLA is  a function of SLOs</a:t>
            </a:r>
          </a:p>
          <a:p>
            <a:r>
              <a:rPr lang="en-US" dirty="0" smtClean="0"/>
              <a:t>SLOs are dependent of metrics  (UML) example (paper for streaming)</a:t>
            </a:r>
          </a:p>
          <a:p>
            <a:endParaRPr lang="en-US" dirty="0"/>
          </a:p>
          <a:p>
            <a:endParaRPr lang="en-US" dirty="0" smtClean="0"/>
          </a:p>
          <a:p>
            <a:endParaRPr lang="en-US" dirty="0"/>
          </a:p>
          <a:p>
            <a:r>
              <a:rPr lang="en-US" dirty="0" smtClean="0"/>
              <a:t>SLO </a:t>
            </a:r>
            <a:r>
              <a:rPr lang="en-US" dirty="0" smtClean="0">
                <a:sym typeface="Wingdings" panose="05000000000000000000" pitchFamily="2" charset="2"/>
              </a:rPr>
              <a:t> see paper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068960"/>
            <a:ext cx="44481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84" y="3068960"/>
            <a:ext cx="451485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709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Recurrent</a:t>
            </a:r>
            <a:r>
              <a:rPr lang="fr-FR" dirty="0"/>
              <a:t> Neural Networks</a:t>
            </a:r>
          </a:p>
        </p:txBody>
      </p:sp>
      <p:sp>
        <p:nvSpPr>
          <p:cNvPr id="4" name="Espace réservé du contenu 3"/>
          <p:cNvSpPr>
            <a:spLocks noGrp="1"/>
          </p:cNvSpPr>
          <p:nvPr>
            <p:ph idx="1"/>
          </p:nvPr>
        </p:nvSpPr>
        <p:spPr/>
        <p:txBody>
          <a:bodyPr/>
          <a:lstStyle/>
          <a:p>
            <a:r>
              <a:rPr lang="en-US" dirty="0"/>
              <a:t>Recurrent neural networks have state  memory. They are networks with loops in them, allowing information to persist</a:t>
            </a:r>
            <a:endParaRPr lang="fr-FR" dirty="0"/>
          </a:p>
        </p:txBody>
      </p:sp>
      <p:pic>
        <p:nvPicPr>
          <p:cNvPr id="2" name="Image 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3068960"/>
            <a:ext cx="1162212" cy="1495634"/>
          </a:xfrm>
          <a:prstGeom prst="rect">
            <a:avLst/>
          </a:prstGeom>
        </p:spPr>
      </p:pic>
      <p:sp>
        <p:nvSpPr>
          <p:cNvPr id="5" name="ZoneTexte 4"/>
          <p:cNvSpPr txBox="1"/>
          <p:nvPr/>
        </p:nvSpPr>
        <p:spPr>
          <a:xfrm>
            <a:off x="2843808" y="4771709"/>
            <a:ext cx="3630161" cy="369332"/>
          </a:xfrm>
          <a:prstGeom prst="rect">
            <a:avLst/>
          </a:prstGeom>
          <a:noFill/>
        </p:spPr>
        <p:txBody>
          <a:bodyPr wrap="none" rtlCol="0">
            <a:spAutoFit/>
          </a:bodyPr>
          <a:lstStyle/>
          <a:p>
            <a:r>
              <a:rPr lang="en-US" dirty="0"/>
              <a:t>One unit of Recurrent Neural nets</a:t>
            </a:r>
          </a:p>
        </p:txBody>
      </p:sp>
    </p:spTree>
    <p:extLst>
      <p:ext uri="{BB962C8B-B14F-4D97-AF65-F5344CB8AC3E}">
        <p14:creationId xmlns:p14="http://schemas.microsoft.com/office/powerpoint/2010/main" val="2030623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RNN unfolded</a:t>
            </a:r>
          </a:p>
        </p:txBody>
      </p:sp>
      <p:pic>
        <p:nvPicPr>
          <p:cNvPr id="4" name="Espace réservé du contenu 3" descr="Capture d’écr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4601" y="2802604"/>
            <a:ext cx="5534798" cy="1829055"/>
          </a:xfrm>
        </p:spPr>
      </p:pic>
      <p:sp>
        <p:nvSpPr>
          <p:cNvPr id="5" name="ZoneTexte 4"/>
          <p:cNvSpPr txBox="1"/>
          <p:nvPr/>
        </p:nvSpPr>
        <p:spPr>
          <a:xfrm>
            <a:off x="68310" y="5159693"/>
            <a:ext cx="9075690" cy="646331"/>
          </a:xfrm>
          <a:prstGeom prst="rect">
            <a:avLst/>
          </a:prstGeom>
          <a:noFill/>
        </p:spPr>
        <p:txBody>
          <a:bodyPr wrap="none" rtlCol="0">
            <a:spAutoFit/>
          </a:bodyPr>
          <a:lstStyle/>
          <a:p>
            <a:r>
              <a:rPr lang="en-US" dirty="0"/>
              <a:t>A recurrent neural network can be thought of as multiple copies  of the same network,</a:t>
            </a:r>
          </a:p>
          <a:p>
            <a:r>
              <a:rPr lang="en-US" dirty="0"/>
              <a:t> each passing a message to a successor. Consider what happens if we unroll the loop:</a:t>
            </a:r>
          </a:p>
        </p:txBody>
      </p:sp>
    </p:spTree>
    <p:extLst>
      <p:ext uri="{BB962C8B-B14F-4D97-AF65-F5344CB8AC3E}">
        <p14:creationId xmlns:p14="http://schemas.microsoft.com/office/powerpoint/2010/main" val="134460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LSTM </a:t>
            </a:r>
          </a:p>
        </p:txBody>
      </p:sp>
      <p:sp>
        <p:nvSpPr>
          <p:cNvPr id="3" name="Espace réservé du contenu 2"/>
          <p:cNvSpPr>
            <a:spLocks noGrp="1"/>
          </p:cNvSpPr>
          <p:nvPr>
            <p:ph idx="1"/>
          </p:nvPr>
        </p:nvSpPr>
        <p:spPr>
          <a:xfrm>
            <a:off x="467544" y="1196752"/>
            <a:ext cx="8280920" cy="4464273"/>
          </a:xfrm>
        </p:spPr>
        <p:txBody>
          <a:bodyPr/>
          <a:lstStyle/>
          <a:p>
            <a:r>
              <a:rPr lang="en-US" dirty="0"/>
              <a:t>Long Short Term Memory networks – usually just called “LSTMs” – are a special kind of RNN, capable of learning long-term dependencies</a:t>
            </a:r>
          </a:p>
        </p:txBody>
      </p:sp>
      <p:pic>
        <p:nvPicPr>
          <p:cNvPr id="4" name="Image 3"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26" y="2014340"/>
            <a:ext cx="4481020" cy="1863954"/>
          </a:xfrm>
          <a:prstGeom prst="rect">
            <a:avLst/>
          </a:prstGeom>
        </p:spPr>
      </p:pic>
      <p:pic>
        <p:nvPicPr>
          <p:cNvPr id="5" name="Image 4"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3800" y="4365104"/>
            <a:ext cx="5009871" cy="2057126"/>
          </a:xfrm>
          <a:prstGeom prst="rect">
            <a:avLst/>
          </a:prstGeom>
        </p:spPr>
      </p:pic>
    </p:spTree>
    <p:extLst>
      <p:ext uri="{BB962C8B-B14F-4D97-AF65-F5344CB8AC3E}">
        <p14:creationId xmlns:p14="http://schemas.microsoft.com/office/powerpoint/2010/main" val="91447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890" y="2142945"/>
            <a:ext cx="6592220" cy="2572109"/>
          </a:xfrm>
          <a:prstGeom prst="rect">
            <a:avLst/>
          </a:prstGeom>
        </p:spPr>
      </p:pic>
      <p:sp>
        <p:nvSpPr>
          <p:cNvPr id="6" name="ZoneTexte 5"/>
          <p:cNvSpPr txBox="1"/>
          <p:nvPr/>
        </p:nvSpPr>
        <p:spPr>
          <a:xfrm>
            <a:off x="82660" y="4715652"/>
            <a:ext cx="2257091" cy="369332"/>
          </a:xfrm>
          <a:prstGeom prst="rect">
            <a:avLst/>
          </a:prstGeom>
          <a:noFill/>
        </p:spPr>
        <p:txBody>
          <a:bodyPr wrap="square" rtlCol="0">
            <a:spAutoFit/>
          </a:bodyPr>
          <a:lstStyle/>
          <a:p>
            <a:r>
              <a:rPr lang="en-US" dirty="0" err="1"/>
              <a:t>SIP_Server_Cpu</a:t>
            </a:r>
            <a:r>
              <a:rPr lang="en-US" dirty="0"/>
              <a:t>(t-1)</a:t>
            </a:r>
          </a:p>
        </p:txBody>
      </p:sp>
      <p:sp>
        <p:nvSpPr>
          <p:cNvPr id="7" name="ZoneTexte 6"/>
          <p:cNvSpPr txBox="1"/>
          <p:nvPr/>
        </p:nvSpPr>
        <p:spPr>
          <a:xfrm>
            <a:off x="2555776" y="4725144"/>
            <a:ext cx="2088232" cy="369332"/>
          </a:xfrm>
          <a:prstGeom prst="rect">
            <a:avLst/>
          </a:prstGeom>
          <a:noFill/>
        </p:spPr>
        <p:txBody>
          <a:bodyPr wrap="square" rtlCol="0">
            <a:spAutoFit/>
          </a:bodyPr>
          <a:lstStyle/>
          <a:p>
            <a:r>
              <a:rPr lang="en-US" dirty="0" err="1"/>
              <a:t>SIP_Server_Cpu</a:t>
            </a:r>
            <a:r>
              <a:rPr lang="en-US" dirty="0"/>
              <a:t>(t)</a:t>
            </a:r>
          </a:p>
        </p:txBody>
      </p:sp>
      <p:sp>
        <p:nvSpPr>
          <p:cNvPr id="8" name="ZoneTexte 7"/>
          <p:cNvSpPr txBox="1"/>
          <p:nvPr/>
        </p:nvSpPr>
        <p:spPr>
          <a:xfrm>
            <a:off x="5148064" y="4715852"/>
            <a:ext cx="2304256" cy="369332"/>
          </a:xfrm>
          <a:prstGeom prst="rect">
            <a:avLst/>
          </a:prstGeom>
          <a:noFill/>
        </p:spPr>
        <p:txBody>
          <a:bodyPr wrap="square" rtlCol="0">
            <a:spAutoFit/>
          </a:bodyPr>
          <a:lstStyle/>
          <a:p>
            <a:r>
              <a:rPr lang="en-US" dirty="0" err="1"/>
              <a:t>SIP_Server_Cpu</a:t>
            </a:r>
            <a:r>
              <a:rPr lang="en-US" dirty="0"/>
              <a:t>(t+1)</a:t>
            </a:r>
          </a:p>
        </p:txBody>
      </p:sp>
      <p:cxnSp>
        <p:nvCxnSpPr>
          <p:cNvPr id="10" name="Connecteur droit avec flèche 9"/>
          <p:cNvCxnSpPr/>
          <p:nvPr/>
        </p:nvCxnSpPr>
        <p:spPr>
          <a:xfrm>
            <a:off x="971600" y="3140968"/>
            <a:ext cx="734481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ZoneTexte 10"/>
          <p:cNvSpPr txBox="1"/>
          <p:nvPr/>
        </p:nvSpPr>
        <p:spPr>
          <a:xfrm>
            <a:off x="0" y="2811058"/>
            <a:ext cx="3203848" cy="369332"/>
          </a:xfrm>
          <a:prstGeom prst="rect">
            <a:avLst/>
          </a:prstGeom>
          <a:noFill/>
        </p:spPr>
        <p:txBody>
          <a:bodyPr wrap="square" rtlCol="0">
            <a:spAutoFit/>
          </a:bodyPr>
          <a:lstStyle/>
          <a:p>
            <a:r>
              <a:rPr lang="en-US" dirty="0"/>
              <a:t>The cell state (</a:t>
            </a:r>
            <a:r>
              <a:rPr lang="fr-FR" b="1" dirty="0"/>
              <a:t>tapis roulant</a:t>
            </a:r>
            <a:r>
              <a:rPr lang="en-US" dirty="0"/>
              <a:t>)</a:t>
            </a:r>
          </a:p>
        </p:txBody>
      </p:sp>
      <p:sp>
        <p:nvSpPr>
          <p:cNvPr id="12" name="ZoneTexte 11"/>
          <p:cNvSpPr txBox="1"/>
          <p:nvPr/>
        </p:nvSpPr>
        <p:spPr>
          <a:xfrm>
            <a:off x="5508104" y="1773613"/>
            <a:ext cx="3635896" cy="369332"/>
          </a:xfrm>
          <a:prstGeom prst="rect">
            <a:avLst/>
          </a:prstGeom>
          <a:noFill/>
        </p:spPr>
        <p:txBody>
          <a:bodyPr wrap="square" rtlCol="0">
            <a:spAutoFit/>
          </a:bodyPr>
          <a:lstStyle/>
          <a:p>
            <a:r>
              <a:rPr lang="en-US" dirty="0" err="1"/>
              <a:t>SIP_Server_Cpu</a:t>
            </a:r>
            <a:r>
              <a:rPr lang="en-US" dirty="0"/>
              <a:t>(t+2) = h(t+1)  </a:t>
            </a:r>
          </a:p>
        </p:txBody>
      </p:sp>
      <p:sp>
        <p:nvSpPr>
          <p:cNvPr id="13" name="ZoneTexte 12"/>
          <p:cNvSpPr txBox="1"/>
          <p:nvPr/>
        </p:nvSpPr>
        <p:spPr>
          <a:xfrm>
            <a:off x="7748736" y="3573016"/>
            <a:ext cx="1152128" cy="369332"/>
          </a:xfrm>
          <a:prstGeom prst="rect">
            <a:avLst/>
          </a:prstGeom>
          <a:noFill/>
        </p:spPr>
        <p:txBody>
          <a:bodyPr wrap="square" rtlCol="0">
            <a:spAutoFit/>
          </a:bodyPr>
          <a:lstStyle/>
          <a:p>
            <a:r>
              <a:rPr lang="en-US" dirty="0"/>
              <a:t>h(t+1)</a:t>
            </a:r>
          </a:p>
        </p:txBody>
      </p:sp>
      <p:sp>
        <p:nvSpPr>
          <p:cNvPr id="14" name="Flèche vers le haut 13"/>
          <p:cNvSpPr/>
          <p:nvPr/>
        </p:nvSpPr>
        <p:spPr>
          <a:xfrm>
            <a:off x="1967920" y="3180390"/>
            <a:ext cx="743661" cy="5853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ZoneTexte 14"/>
          <p:cNvSpPr txBox="1"/>
          <p:nvPr/>
        </p:nvSpPr>
        <p:spPr>
          <a:xfrm>
            <a:off x="0" y="3473068"/>
            <a:ext cx="1856598" cy="369332"/>
          </a:xfrm>
          <a:prstGeom prst="rect">
            <a:avLst/>
          </a:prstGeom>
          <a:noFill/>
        </p:spPr>
        <p:txBody>
          <a:bodyPr wrap="none" rtlCol="0">
            <a:spAutoFit/>
          </a:bodyPr>
          <a:lstStyle/>
          <a:p>
            <a:r>
              <a:rPr lang="en-US" dirty="0"/>
              <a:t>information filter</a:t>
            </a:r>
          </a:p>
        </p:txBody>
      </p:sp>
      <p:sp>
        <p:nvSpPr>
          <p:cNvPr id="16" name="ZoneTexte 15"/>
          <p:cNvSpPr txBox="1"/>
          <p:nvPr/>
        </p:nvSpPr>
        <p:spPr>
          <a:xfrm>
            <a:off x="35496" y="1745367"/>
            <a:ext cx="2664296" cy="369332"/>
          </a:xfrm>
          <a:prstGeom prst="rect">
            <a:avLst/>
          </a:prstGeom>
          <a:noFill/>
        </p:spPr>
        <p:txBody>
          <a:bodyPr wrap="square" rtlCol="0">
            <a:spAutoFit/>
          </a:bodyPr>
          <a:lstStyle/>
          <a:p>
            <a:r>
              <a:rPr lang="en-US" dirty="0" err="1"/>
              <a:t>SIP_Server_Cpu</a:t>
            </a:r>
            <a:r>
              <a:rPr lang="en-US" dirty="0"/>
              <a:t>(t) + err</a:t>
            </a:r>
          </a:p>
        </p:txBody>
      </p:sp>
      <p:sp>
        <p:nvSpPr>
          <p:cNvPr id="17" name="ZoneTexte 16"/>
          <p:cNvSpPr txBox="1"/>
          <p:nvPr/>
        </p:nvSpPr>
        <p:spPr>
          <a:xfrm>
            <a:off x="2699792" y="1763524"/>
            <a:ext cx="2880320" cy="369332"/>
          </a:xfrm>
          <a:prstGeom prst="rect">
            <a:avLst/>
          </a:prstGeom>
          <a:noFill/>
        </p:spPr>
        <p:txBody>
          <a:bodyPr wrap="square" rtlCol="0">
            <a:spAutoFit/>
          </a:bodyPr>
          <a:lstStyle/>
          <a:p>
            <a:r>
              <a:rPr lang="en-US" dirty="0" err="1"/>
              <a:t>SIP_Server_Cpu</a:t>
            </a:r>
            <a:r>
              <a:rPr lang="en-US" dirty="0"/>
              <a:t>(t+1) + err</a:t>
            </a:r>
          </a:p>
        </p:txBody>
      </p:sp>
      <p:pic>
        <p:nvPicPr>
          <p:cNvPr id="19" name="Image 18" descr="Capture d’écra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00" y="5522786"/>
            <a:ext cx="708764" cy="789588"/>
          </a:xfrm>
          <a:prstGeom prst="rect">
            <a:avLst/>
          </a:prstGeom>
        </p:spPr>
      </p:pic>
      <p:sp>
        <p:nvSpPr>
          <p:cNvPr id="20" name="ZoneTexte 19"/>
          <p:cNvSpPr txBox="1"/>
          <p:nvPr/>
        </p:nvSpPr>
        <p:spPr>
          <a:xfrm>
            <a:off x="1211204" y="5805264"/>
            <a:ext cx="1720279" cy="369332"/>
          </a:xfrm>
          <a:prstGeom prst="rect">
            <a:avLst/>
          </a:prstGeom>
          <a:noFill/>
        </p:spPr>
        <p:txBody>
          <a:bodyPr wrap="none" rtlCol="0">
            <a:spAutoFit/>
          </a:bodyPr>
          <a:lstStyle/>
          <a:p>
            <a:r>
              <a:rPr lang="en-US" dirty="0"/>
              <a:t>What to forget </a:t>
            </a:r>
          </a:p>
        </p:txBody>
      </p:sp>
      <p:pic>
        <p:nvPicPr>
          <p:cNvPr id="21" name="Image 20" descr="Capture d’écra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4639" y="5704159"/>
            <a:ext cx="743054" cy="714475"/>
          </a:xfrm>
          <a:prstGeom prst="rect">
            <a:avLst/>
          </a:prstGeom>
        </p:spPr>
      </p:pic>
      <p:sp>
        <p:nvSpPr>
          <p:cNvPr id="22" name="ZoneTexte 21"/>
          <p:cNvSpPr txBox="1"/>
          <p:nvPr/>
        </p:nvSpPr>
        <p:spPr>
          <a:xfrm>
            <a:off x="5549818" y="6069970"/>
            <a:ext cx="1451038" cy="369332"/>
          </a:xfrm>
          <a:prstGeom prst="rect">
            <a:avLst/>
          </a:prstGeom>
          <a:noFill/>
        </p:spPr>
        <p:txBody>
          <a:bodyPr wrap="none" rtlCol="0">
            <a:spAutoFit/>
          </a:bodyPr>
          <a:lstStyle/>
          <a:p>
            <a:r>
              <a:rPr lang="en-US" dirty="0"/>
              <a:t>What to add</a:t>
            </a:r>
          </a:p>
        </p:txBody>
      </p:sp>
    </p:spTree>
    <p:extLst>
      <p:ext uri="{BB962C8B-B14F-4D97-AF65-F5344CB8AC3E}">
        <p14:creationId xmlns:p14="http://schemas.microsoft.com/office/powerpoint/2010/main" val="152200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C:\Users\cqmq6347\Desktop\MyDocuments\Figures\Feature engineerin g 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3"/>
            <a:ext cx="5544616" cy="42275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4365104"/>
            <a:ext cx="6352252" cy="369332"/>
          </a:xfrm>
          <a:prstGeom prst="rect">
            <a:avLst/>
          </a:prstGeom>
          <a:noFill/>
        </p:spPr>
        <p:txBody>
          <a:bodyPr wrap="none" rtlCol="0">
            <a:spAutoFit/>
          </a:bodyPr>
          <a:lstStyle/>
          <a:p>
            <a:r>
              <a:rPr lang="en-US" dirty="0" smtClean="0"/>
              <a:t>We will focus on four categories: </a:t>
            </a:r>
            <a:r>
              <a:rPr lang="en-US" b="1" dirty="0" smtClean="0"/>
              <a:t>CPU, memory, network and disk</a:t>
            </a:r>
            <a:endParaRPr lang="en-US" b="1" dirty="0"/>
          </a:p>
        </p:txBody>
      </p:sp>
    </p:spTree>
    <p:extLst>
      <p:ext uri="{BB962C8B-B14F-4D97-AF65-F5344CB8AC3E}">
        <p14:creationId xmlns:p14="http://schemas.microsoft.com/office/powerpoint/2010/main" val="2047259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 name="Picture 19"/>
          <p:cNvPicPr>
            <a:picLocks noChangeAspect="1"/>
          </p:cNvPicPr>
          <p:nvPr/>
        </p:nvPicPr>
        <p:blipFill>
          <a:blip r:embed="rId2"/>
          <a:stretch>
            <a:fillRect/>
          </a:stretch>
        </p:blipFill>
        <p:spPr>
          <a:xfrm>
            <a:off x="539552" y="1372680"/>
            <a:ext cx="9144000" cy="4796355"/>
          </a:xfrm>
          <a:prstGeom prst="rect">
            <a:avLst/>
          </a:prstGeom>
        </p:spPr>
      </p:pic>
    </p:spTree>
    <p:extLst>
      <p:ext uri="{BB962C8B-B14F-4D97-AF65-F5344CB8AC3E}">
        <p14:creationId xmlns:p14="http://schemas.microsoft.com/office/powerpoint/2010/main" val="172107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3" descr="C:\Users\qzhq7441\AppData\Local\Temp\SLO breach prediction-7.png"/>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7056784" cy="5184576"/>
          </a:xfrm>
          <a:prstGeom prst="rect">
            <a:avLst/>
          </a:prstGeom>
          <a:noFill/>
          <a:ln>
            <a:noFill/>
          </a:ln>
        </p:spPr>
      </p:pic>
    </p:spTree>
    <p:extLst>
      <p:ext uri="{BB962C8B-B14F-4D97-AF65-F5344CB8AC3E}">
        <p14:creationId xmlns:p14="http://schemas.microsoft.com/office/powerpoint/2010/main" val="663488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529550"/>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preparation</a:t>
            </a:r>
            <a:endParaRPr lang="en-US" sz="1200" dirty="0"/>
          </a:p>
        </p:txBody>
      </p:sp>
      <p:sp>
        <p:nvSpPr>
          <p:cNvPr id="5" name="Rectangle 4"/>
          <p:cNvSpPr/>
          <p:nvPr/>
        </p:nvSpPr>
        <p:spPr>
          <a:xfrm>
            <a:off x="1619672" y="53203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collector</a:t>
            </a:r>
            <a:endParaRPr lang="en-US" sz="1200" dirty="0"/>
          </a:p>
        </p:txBody>
      </p:sp>
      <p:sp>
        <p:nvSpPr>
          <p:cNvPr id="6" name="Rectangle 5"/>
          <p:cNvSpPr/>
          <p:nvPr/>
        </p:nvSpPr>
        <p:spPr>
          <a:xfrm>
            <a:off x="3275856" y="53203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CSE </a:t>
            </a:r>
          </a:p>
          <a:p>
            <a:pPr algn="ctr"/>
            <a:r>
              <a:rPr lang="en-US" sz="1200" dirty="0" smtClean="0"/>
              <a:t>Forecasting</a:t>
            </a:r>
            <a:endParaRPr lang="en-US" sz="1200" dirty="0"/>
          </a:p>
        </p:txBody>
      </p:sp>
      <p:sp>
        <p:nvSpPr>
          <p:cNvPr id="7" name="Rectangle 6"/>
          <p:cNvSpPr/>
          <p:nvPr/>
        </p:nvSpPr>
        <p:spPr>
          <a:xfrm>
            <a:off x="4566533" y="527064"/>
            <a:ext cx="1589643" cy="506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CSE </a:t>
            </a:r>
            <a:r>
              <a:rPr lang="en-US" sz="1200" dirty="0" smtClean="0">
                <a:solidFill>
                  <a:prstClr val="white"/>
                </a:solidFill>
              </a:rPr>
              <a:t>violation prediction</a:t>
            </a:r>
            <a:endParaRPr lang="en-US" sz="1200" dirty="0">
              <a:solidFill>
                <a:prstClr val="white"/>
              </a:solidFill>
            </a:endParaRPr>
          </a:p>
        </p:txBody>
      </p:sp>
      <p:sp>
        <p:nvSpPr>
          <p:cNvPr id="8" name="Rectangle 7"/>
          <p:cNvSpPr/>
          <p:nvPr/>
        </p:nvSpPr>
        <p:spPr>
          <a:xfrm>
            <a:off x="6228184" y="534522"/>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SLOs </a:t>
            </a:r>
          </a:p>
          <a:p>
            <a:pPr algn="ctr"/>
            <a:r>
              <a:rPr lang="en-US" sz="1200" dirty="0" smtClean="0"/>
              <a:t>repositories</a:t>
            </a:r>
            <a:endParaRPr lang="en-US" sz="1200" dirty="0"/>
          </a:p>
        </p:txBody>
      </p:sp>
      <p:sp>
        <p:nvSpPr>
          <p:cNvPr id="9" name="Rectangle 8"/>
          <p:cNvSpPr/>
          <p:nvPr/>
        </p:nvSpPr>
        <p:spPr>
          <a:xfrm>
            <a:off x="7884368" y="534522"/>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CSE SLA enforcer</a:t>
            </a:r>
            <a:endParaRPr lang="en-US" sz="1200" dirty="0"/>
          </a:p>
        </p:txBody>
      </p:sp>
      <p:sp>
        <p:nvSpPr>
          <p:cNvPr id="10" name="Rectangle 9"/>
          <p:cNvSpPr/>
          <p:nvPr/>
        </p:nvSpPr>
        <p:spPr>
          <a:xfrm>
            <a:off x="33650" y="6162818"/>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Data preparation</a:t>
            </a:r>
          </a:p>
        </p:txBody>
      </p:sp>
      <p:sp>
        <p:nvSpPr>
          <p:cNvPr id="11" name="Rectangle 10"/>
          <p:cNvSpPr/>
          <p:nvPr/>
        </p:nvSpPr>
        <p:spPr>
          <a:xfrm>
            <a:off x="1617826" y="6165304"/>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collector</a:t>
            </a:r>
            <a:endParaRPr lang="en-US" sz="1200" dirty="0"/>
          </a:p>
        </p:txBody>
      </p:sp>
      <p:sp>
        <p:nvSpPr>
          <p:cNvPr id="12" name="Rectangle 11"/>
          <p:cNvSpPr/>
          <p:nvPr/>
        </p:nvSpPr>
        <p:spPr>
          <a:xfrm>
            <a:off x="3274010" y="6165304"/>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CSE </a:t>
            </a:r>
          </a:p>
          <a:p>
            <a:pPr lvl="0" algn="ctr"/>
            <a:r>
              <a:rPr lang="en-US" sz="1200" dirty="0">
                <a:solidFill>
                  <a:prstClr val="white"/>
                </a:solidFill>
              </a:rPr>
              <a:t>Forecasting</a:t>
            </a:r>
          </a:p>
        </p:txBody>
      </p:sp>
      <p:sp>
        <p:nvSpPr>
          <p:cNvPr id="13" name="Rectangle 12"/>
          <p:cNvSpPr/>
          <p:nvPr/>
        </p:nvSpPr>
        <p:spPr>
          <a:xfrm>
            <a:off x="4566533" y="6165304"/>
            <a:ext cx="1552369" cy="50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CSE </a:t>
            </a:r>
            <a:r>
              <a:rPr lang="en-US" sz="1200" dirty="0" smtClean="0">
                <a:solidFill>
                  <a:prstClr val="white"/>
                </a:solidFill>
              </a:rPr>
              <a:t>violation </a:t>
            </a:r>
            <a:r>
              <a:rPr lang="en-US" sz="1200" dirty="0">
                <a:solidFill>
                  <a:prstClr val="white"/>
                </a:solidFill>
              </a:rPr>
              <a:t>prediction</a:t>
            </a:r>
          </a:p>
        </p:txBody>
      </p:sp>
      <p:sp>
        <p:nvSpPr>
          <p:cNvPr id="14" name="Rectangle 13"/>
          <p:cNvSpPr/>
          <p:nvPr/>
        </p:nvSpPr>
        <p:spPr>
          <a:xfrm>
            <a:off x="6226338" y="6165304"/>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SLOs </a:t>
            </a:r>
          </a:p>
          <a:p>
            <a:pPr lvl="0" algn="ctr"/>
            <a:r>
              <a:rPr lang="en-US" sz="1200" dirty="0">
                <a:solidFill>
                  <a:prstClr val="white"/>
                </a:solidFill>
              </a:rPr>
              <a:t>repositories</a:t>
            </a:r>
          </a:p>
        </p:txBody>
      </p:sp>
      <p:sp>
        <p:nvSpPr>
          <p:cNvPr id="15" name="Rectangle 14"/>
          <p:cNvSpPr/>
          <p:nvPr/>
        </p:nvSpPr>
        <p:spPr>
          <a:xfrm>
            <a:off x="7849551" y="6138882"/>
            <a:ext cx="1152128" cy="527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CSE SLA enforcer</a:t>
            </a:r>
          </a:p>
        </p:txBody>
      </p:sp>
      <p:cxnSp>
        <p:nvCxnSpPr>
          <p:cNvPr id="17" name="Straight Connector 16"/>
          <p:cNvCxnSpPr>
            <a:stCxn id="4" idx="2"/>
            <a:endCxn id="10" idx="0"/>
          </p:cNvCxnSpPr>
          <p:nvPr/>
        </p:nvCxnSpPr>
        <p:spPr>
          <a:xfrm flipH="1">
            <a:off x="609714" y="1033606"/>
            <a:ext cx="1846" cy="5129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2"/>
            <a:endCxn id="11" idx="0"/>
          </p:cNvCxnSpPr>
          <p:nvPr/>
        </p:nvCxnSpPr>
        <p:spPr>
          <a:xfrm flipH="1">
            <a:off x="2193890" y="1036092"/>
            <a:ext cx="1846" cy="5129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2"/>
            <a:endCxn id="12" idx="0"/>
          </p:cNvCxnSpPr>
          <p:nvPr/>
        </p:nvCxnSpPr>
        <p:spPr>
          <a:xfrm flipH="1">
            <a:off x="3850074" y="1036092"/>
            <a:ext cx="1846" cy="5129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13" idx="0"/>
          </p:cNvCxnSpPr>
          <p:nvPr/>
        </p:nvCxnSpPr>
        <p:spPr>
          <a:xfrm flipH="1">
            <a:off x="5342718" y="1033606"/>
            <a:ext cx="18637" cy="5131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a:endCxn id="14" idx="0"/>
          </p:cNvCxnSpPr>
          <p:nvPr/>
        </p:nvCxnSpPr>
        <p:spPr>
          <a:xfrm flipH="1">
            <a:off x="6802402" y="1038578"/>
            <a:ext cx="1846" cy="5126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5" idx="0"/>
          </p:cNvCxnSpPr>
          <p:nvPr/>
        </p:nvCxnSpPr>
        <p:spPr>
          <a:xfrm flipH="1">
            <a:off x="8425615" y="1038578"/>
            <a:ext cx="34817" cy="5100304"/>
          </a:xfrm>
          <a:prstGeom prst="line">
            <a:avLst/>
          </a:prstGeom>
        </p:spPr>
        <p:style>
          <a:lnRef idx="1">
            <a:schemeClr val="accent1"/>
          </a:lnRef>
          <a:fillRef idx="0">
            <a:schemeClr val="accent1"/>
          </a:fillRef>
          <a:effectRef idx="0">
            <a:schemeClr val="accent1"/>
          </a:effectRef>
          <a:fontRef idx="minor">
            <a:schemeClr val="tx1"/>
          </a:fontRef>
        </p:style>
      </p:cxnSp>
      <p:sp>
        <p:nvSpPr>
          <p:cNvPr id="28" name="Snip Single Corner Rectangle 27"/>
          <p:cNvSpPr/>
          <p:nvPr/>
        </p:nvSpPr>
        <p:spPr>
          <a:xfrm>
            <a:off x="179512" y="1124744"/>
            <a:ext cx="2376264" cy="1080120"/>
          </a:xfrm>
          <a:prstGeom prst="snip1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Snip Single Corner Rectangle 28"/>
          <p:cNvSpPr/>
          <p:nvPr/>
        </p:nvSpPr>
        <p:spPr>
          <a:xfrm>
            <a:off x="338808" y="3284984"/>
            <a:ext cx="6897488" cy="1584176"/>
          </a:xfrm>
          <a:prstGeom prst="snip1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Snip Single Corner Rectangle 29"/>
          <p:cNvSpPr/>
          <p:nvPr/>
        </p:nvSpPr>
        <p:spPr>
          <a:xfrm>
            <a:off x="6310073" y="4933488"/>
            <a:ext cx="2808312" cy="648072"/>
          </a:xfrm>
          <a:prstGeom prst="snip1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TextBox 30"/>
          <p:cNvSpPr txBox="1"/>
          <p:nvPr/>
        </p:nvSpPr>
        <p:spPr>
          <a:xfrm>
            <a:off x="176358" y="1124744"/>
            <a:ext cx="507210" cy="276999"/>
          </a:xfrm>
          <a:prstGeom prst="rect">
            <a:avLst/>
          </a:prstGeom>
          <a:noFill/>
        </p:spPr>
        <p:txBody>
          <a:bodyPr wrap="square" rtlCol="0">
            <a:spAutoFit/>
          </a:bodyPr>
          <a:lstStyle/>
          <a:p>
            <a:r>
              <a:rPr lang="en-US" sz="1200" dirty="0" smtClean="0"/>
              <a:t>loop</a:t>
            </a:r>
            <a:endParaRPr lang="en-US" sz="1600" dirty="0"/>
          </a:p>
        </p:txBody>
      </p:sp>
      <p:sp>
        <p:nvSpPr>
          <p:cNvPr id="32" name="TextBox 31"/>
          <p:cNvSpPr txBox="1"/>
          <p:nvPr/>
        </p:nvSpPr>
        <p:spPr>
          <a:xfrm>
            <a:off x="356109" y="3284984"/>
            <a:ext cx="507210" cy="276999"/>
          </a:xfrm>
          <a:prstGeom prst="rect">
            <a:avLst/>
          </a:prstGeom>
          <a:noFill/>
        </p:spPr>
        <p:txBody>
          <a:bodyPr wrap="square" rtlCol="0">
            <a:spAutoFit/>
          </a:bodyPr>
          <a:lstStyle/>
          <a:p>
            <a:r>
              <a:rPr lang="en-US" sz="1200" dirty="0" smtClean="0"/>
              <a:t>loop</a:t>
            </a:r>
            <a:endParaRPr lang="en-US" sz="1600" dirty="0"/>
          </a:p>
        </p:txBody>
      </p:sp>
      <p:sp>
        <p:nvSpPr>
          <p:cNvPr id="33" name="TextBox 32"/>
          <p:cNvSpPr txBox="1"/>
          <p:nvPr/>
        </p:nvSpPr>
        <p:spPr>
          <a:xfrm>
            <a:off x="6372200" y="4957427"/>
            <a:ext cx="507210" cy="276999"/>
          </a:xfrm>
          <a:prstGeom prst="rect">
            <a:avLst/>
          </a:prstGeom>
          <a:noFill/>
        </p:spPr>
        <p:txBody>
          <a:bodyPr wrap="square" rtlCol="0">
            <a:spAutoFit/>
          </a:bodyPr>
          <a:lstStyle/>
          <a:p>
            <a:r>
              <a:rPr lang="en-US" sz="1200" dirty="0" smtClean="0"/>
              <a:t>loop</a:t>
            </a:r>
            <a:endParaRPr lang="en-US" sz="1600" dirty="0"/>
          </a:p>
        </p:txBody>
      </p:sp>
      <p:cxnSp>
        <p:nvCxnSpPr>
          <p:cNvPr id="35" name="Straight Arrow Connector 34"/>
          <p:cNvCxnSpPr/>
          <p:nvPr/>
        </p:nvCxnSpPr>
        <p:spPr>
          <a:xfrm>
            <a:off x="609714" y="1628800"/>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611560" y="2060848"/>
            <a:ext cx="15823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11560" y="3933056"/>
            <a:ext cx="32385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342717" y="3933056"/>
            <a:ext cx="14596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50074" y="4293096"/>
            <a:ext cx="15860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342717" y="4581128"/>
            <a:ext cx="14596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804248" y="5265204"/>
            <a:ext cx="16543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a:off x="5144542" y="4924945"/>
            <a:ext cx="451793" cy="12700"/>
          </a:xfrm>
          <a:prstGeom prst="bentConnector5">
            <a:avLst>
              <a:gd name="adj1" fmla="val -2977"/>
              <a:gd name="adj2" fmla="val -6498465"/>
              <a:gd name="adj3" fmla="val 995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5400000">
            <a:off x="8228185" y="5869311"/>
            <a:ext cx="451793" cy="12700"/>
          </a:xfrm>
          <a:prstGeom prst="bentConnector5">
            <a:avLst>
              <a:gd name="adj1" fmla="val -2977"/>
              <a:gd name="adj2" fmla="val -6498465"/>
              <a:gd name="adj3" fmla="val 99527"/>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41935" y="1124744"/>
            <a:ext cx="1038426" cy="276999"/>
          </a:xfrm>
          <a:prstGeom prst="rect">
            <a:avLst/>
          </a:prstGeom>
          <a:noFill/>
        </p:spPr>
        <p:txBody>
          <a:bodyPr wrap="none" rtlCol="0">
            <a:spAutoFit/>
          </a:bodyPr>
          <a:lstStyle/>
          <a:p>
            <a:r>
              <a:rPr lang="en-US" sz="1200" dirty="0" smtClean="0"/>
              <a:t>[Data stream]</a:t>
            </a:r>
            <a:endParaRPr lang="en-US" sz="1200" dirty="0"/>
          </a:p>
        </p:txBody>
      </p:sp>
      <p:sp>
        <p:nvSpPr>
          <p:cNvPr id="79" name="Rectangle 78"/>
          <p:cNvSpPr/>
          <p:nvPr/>
        </p:nvSpPr>
        <p:spPr>
          <a:xfrm>
            <a:off x="2843345" y="3305279"/>
            <a:ext cx="1849289" cy="276999"/>
          </a:xfrm>
          <a:prstGeom prst="rect">
            <a:avLst/>
          </a:prstGeom>
        </p:spPr>
        <p:txBody>
          <a:bodyPr wrap="none">
            <a:spAutoFit/>
          </a:bodyPr>
          <a:lstStyle/>
          <a:p>
            <a:r>
              <a:rPr lang="en-US" sz="1200" dirty="0" smtClean="0"/>
              <a:t>[Processing SLOs violation]</a:t>
            </a:r>
            <a:endParaRPr lang="en-US" sz="1200" dirty="0"/>
          </a:p>
        </p:txBody>
      </p:sp>
      <p:sp>
        <p:nvSpPr>
          <p:cNvPr id="80" name="Rectangle 79"/>
          <p:cNvSpPr/>
          <p:nvPr/>
        </p:nvSpPr>
        <p:spPr>
          <a:xfrm>
            <a:off x="7142131" y="4933488"/>
            <a:ext cx="1647118" cy="276999"/>
          </a:xfrm>
          <a:prstGeom prst="rect">
            <a:avLst/>
          </a:prstGeom>
        </p:spPr>
        <p:txBody>
          <a:bodyPr wrap="none">
            <a:spAutoFit/>
          </a:bodyPr>
          <a:lstStyle/>
          <a:p>
            <a:r>
              <a:rPr lang="en-US" sz="1200" dirty="0" smtClean="0"/>
              <a:t>[SLO breach prediction]</a:t>
            </a:r>
            <a:endParaRPr lang="en-US" sz="1200" dirty="0"/>
          </a:p>
        </p:txBody>
      </p:sp>
      <p:sp>
        <p:nvSpPr>
          <p:cNvPr id="113" name="TextBox 112"/>
          <p:cNvSpPr txBox="1"/>
          <p:nvPr/>
        </p:nvSpPr>
        <p:spPr>
          <a:xfrm>
            <a:off x="-66743" y="2331055"/>
            <a:ext cx="692754" cy="276999"/>
          </a:xfrm>
          <a:prstGeom prst="rect">
            <a:avLst/>
          </a:prstGeom>
          <a:noFill/>
        </p:spPr>
        <p:txBody>
          <a:bodyPr wrap="none" rtlCol="0">
            <a:spAutoFit/>
          </a:bodyPr>
          <a:lstStyle/>
          <a:p>
            <a:r>
              <a:rPr lang="en-US" sz="1200" dirty="0" smtClean="0"/>
              <a:t>Filtering</a:t>
            </a:r>
            <a:endParaRPr lang="en-US" sz="1200" dirty="0"/>
          </a:p>
        </p:txBody>
      </p:sp>
      <p:sp>
        <p:nvSpPr>
          <p:cNvPr id="114" name="TextBox 113"/>
          <p:cNvSpPr txBox="1"/>
          <p:nvPr/>
        </p:nvSpPr>
        <p:spPr>
          <a:xfrm>
            <a:off x="-66743" y="2681688"/>
            <a:ext cx="952312" cy="461665"/>
          </a:xfrm>
          <a:prstGeom prst="rect">
            <a:avLst/>
          </a:prstGeom>
          <a:noFill/>
        </p:spPr>
        <p:txBody>
          <a:bodyPr wrap="none" rtlCol="0">
            <a:spAutoFit/>
          </a:bodyPr>
          <a:lstStyle/>
          <a:p>
            <a:r>
              <a:rPr lang="en-US" sz="1200" dirty="0" smtClean="0"/>
              <a:t>Preparation </a:t>
            </a:r>
          </a:p>
          <a:p>
            <a:r>
              <a:rPr lang="en-US" sz="1200" dirty="0" smtClean="0"/>
              <a:t>of data </a:t>
            </a:r>
            <a:endParaRPr lang="en-US" sz="1200" dirty="0"/>
          </a:p>
        </p:txBody>
      </p:sp>
      <p:sp>
        <p:nvSpPr>
          <p:cNvPr id="115" name="TextBox 114"/>
          <p:cNvSpPr txBox="1"/>
          <p:nvPr/>
        </p:nvSpPr>
        <p:spPr>
          <a:xfrm>
            <a:off x="641717" y="1429349"/>
            <a:ext cx="1381532" cy="276999"/>
          </a:xfrm>
          <a:prstGeom prst="rect">
            <a:avLst/>
          </a:prstGeom>
          <a:noFill/>
        </p:spPr>
        <p:txBody>
          <a:bodyPr wrap="none" rtlCol="0">
            <a:spAutoFit/>
          </a:bodyPr>
          <a:lstStyle/>
          <a:p>
            <a:r>
              <a:rPr lang="en-US" sz="1200" dirty="0" smtClean="0"/>
              <a:t>request time series</a:t>
            </a:r>
            <a:endParaRPr lang="en-US" sz="1200" dirty="0"/>
          </a:p>
        </p:txBody>
      </p:sp>
      <p:sp>
        <p:nvSpPr>
          <p:cNvPr id="116" name="TextBox 115"/>
          <p:cNvSpPr txBox="1"/>
          <p:nvPr/>
        </p:nvSpPr>
        <p:spPr>
          <a:xfrm>
            <a:off x="714755" y="1825079"/>
            <a:ext cx="1204176" cy="276999"/>
          </a:xfrm>
          <a:prstGeom prst="rect">
            <a:avLst/>
          </a:prstGeom>
          <a:noFill/>
        </p:spPr>
        <p:txBody>
          <a:bodyPr wrap="none" rtlCol="0">
            <a:spAutoFit/>
          </a:bodyPr>
          <a:lstStyle/>
          <a:p>
            <a:r>
              <a:rPr lang="en-US" sz="1200" dirty="0" smtClean="0"/>
              <a:t>send time series</a:t>
            </a:r>
            <a:endParaRPr lang="en-US" sz="1200" dirty="0"/>
          </a:p>
        </p:txBody>
      </p:sp>
      <p:sp>
        <p:nvSpPr>
          <p:cNvPr id="117" name="TextBox 116"/>
          <p:cNvSpPr txBox="1"/>
          <p:nvPr/>
        </p:nvSpPr>
        <p:spPr>
          <a:xfrm>
            <a:off x="1547664" y="3645024"/>
            <a:ext cx="1220912" cy="276999"/>
          </a:xfrm>
          <a:prstGeom prst="rect">
            <a:avLst/>
          </a:prstGeom>
          <a:noFill/>
        </p:spPr>
        <p:txBody>
          <a:bodyPr wrap="none" rtlCol="0">
            <a:spAutoFit/>
          </a:bodyPr>
          <a:lstStyle/>
          <a:p>
            <a:r>
              <a:rPr lang="en-US" sz="1200" dirty="0" smtClean="0"/>
              <a:t>pushing features</a:t>
            </a:r>
            <a:endParaRPr lang="en-US" sz="1200" dirty="0"/>
          </a:p>
        </p:txBody>
      </p:sp>
      <p:sp>
        <p:nvSpPr>
          <p:cNvPr id="118" name="TextBox 117"/>
          <p:cNvSpPr txBox="1"/>
          <p:nvPr/>
        </p:nvSpPr>
        <p:spPr>
          <a:xfrm>
            <a:off x="3996453" y="4057327"/>
            <a:ext cx="873701" cy="276999"/>
          </a:xfrm>
          <a:prstGeom prst="rect">
            <a:avLst/>
          </a:prstGeom>
          <a:noFill/>
        </p:spPr>
        <p:txBody>
          <a:bodyPr wrap="none" rtlCol="0">
            <a:spAutoFit/>
          </a:bodyPr>
          <a:lstStyle/>
          <a:p>
            <a:r>
              <a:rPr lang="en-US" sz="1200" dirty="0" smtClean="0"/>
              <a:t>forecasting</a:t>
            </a:r>
            <a:endParaRPr lang="en-US" sz="1200" dirty="0"/>
          </a:p>
        </p:txBody>
      </p:sp>
      <p:sp>
        <p:nvSpPr>
          <p:cNvPr id="119" name="TextBox 118"/>
          <p:cNvSpPr txBox="1"/>
          <p:nvPr/>
        </p:nvSpPr>
        <p:spPr>
          <a:xfrm>
            <a:off x="5588679" y="3645024"/>
            <a:ext cx="1062086" cy="276999"/>
          </a:xfrm>
          <a:prstGeom prst="rect">
            <a:avLst/>
          </a:prstGeom>
          <a:noFill/>
        </p:spPr>
        <p:txBody>
          <a:bodyPr wrap="none" rtlCol="0">
            <a:spAutoFit/>
          </a:bodyPr>
          <a:lstStyle/>
          <a:p>
            <a:r>
              <a:rPr lang="en-US" sz="1200" dirty="0" smtClean="0"/>
              <a:t>querying SLOs</a:t>
            </a:r>
            <a:endParaRPr lang="en-US" sz="1200" dirty="0"/>
          </a:p>
        </p:txBody>
      </p:sp>
      <p:sp>
        <p:nvSpPr>
          <p:cNvPr id="120" name="TextBox 119"/>
          <p:cNvSpPr txBox="1"/>
          <p:nvPr/>
        </p:nvSpPr>
        <p:spPr>
          <a:xfrm>
            <a:off x="5512742" y="4293096"/>
            <a:ext cx="1000402" cy="276999"/>
          </a:xfrm>
          <a:prstGeom prst="rect">
            <a:avLst/>
          </a:prstGeom>
          <a:noFill/>
        </p:spPr>
        <p:txBody>
          <a:bodyPr wrap="none" rtlCol="0">
            <a:spAutoFit/>
          </a:bodyPr>
          <a:lstStyle/>
          <a:p>
            <a:r>
              <a:rPr lang="en-US" sz="1200" dirty="0" smtClean="0"/>
              <a:t>sending SLOs</a:t>
            </a:r>
            <a:endParaRPr lang="en-US" sz="1200" dirty="0"/>
          </a:p>
        </p:txBody>
      </p:sp>
      <p:sp>
        <p:nvSpPr>
          <p:cNvPr id="121" name="TextBox 120"/>
          <p:cNvSpPr txBox="1"/>
          <p:nvPr/>
        </p:nvSpPr>
        <p:spPr>
          <a:xfrm>
            <a:off x="4143195" y="4812391"/>
            <a:ext cx="1723357" cy="276999"/>
          </a:xfrm>
          <a:prstGeom prst="rect">
            <a:avLst/>
          </a:prstGeom>
          <a:noFill/>
        </p:spPr>
        <p:txBody>
          <a:bodyPr wrap="none" rtlCol="0">
            <a:spAutoFit/>
          </a:bodyPr>
          <a:lstStyle/>
          <a:p>
            <a:r>
              <a:rPr lang="en-US" sz="1200" dirty="0" smtClean="0"/>
              <a:t>checking impact on SLOs</a:t>
            </a:r>
            <a:endParaRPr lang="en-US" sz="1200" dirty="0"/>
          </a:p>
        </p:txBody>
      </p:sp>
      <p:sp>
        <p:nvSpPr>
          <p:cNvPr id="122" name="TextBox 121"/>
          <p:cNvSpPr txBox="1"/>
          <p:nvPr/>
        </p:nvSpPr>
        <p:spPr>
          <a:xfrm>
            <a:off x="6948264" y="5209455"/>
            <a:ext cx="900118" cy="276999"/>
          </a:xfrm>
          <a:prstGeom prst="rect">
            <a:avLst/>
          </a:prstGeom>
          <a:noFill/>
        </p:spPr>
        <p:txBody>
          <a:bodyPr wrap="none" rtlCol="0">
            <a:spAutoFit/>
          </a:bodyPr>
          <a:lstStyle/>
          <a:p>
            <a:r>
              <a:rPr lang="en-US" sz="1200" dirty="0" smtClean="0"/>
              <a:t>notification</a:t>
            </a:r>
            <a:endParaRPr lang="en-US" sz="1200" dirty="0"/>
          </a:p>
        </p:txBody>
      </p:sp>
      <p:sp>
        <p:nvSpPr>
          <p:cNvPr id="123" name="TextBox 122"/>
          <p:cNvSpPr txBox="1"/>
          <p:nvPr/>
        </p:nvSpPr>
        <p:spPr>
          <a:xfrm>
            <a:off x="7631417" y="5615662"/>
            <a:ext cx="1437125" cy="461665"/>
          </a:xfrm>
          <a:prstGeom prst="rect">
            <a:avLst/>
          </a:prstGeom>
          <a:noFill/>
        </p:spPr>
        <p:txBody>
          <a:bodyPr wrap="none" rtlCol="0">
            <a:spAutoFit/>
          </a:bodyPr>
          <a:lstStyle/>
          <a:p>
            <a:r>
              <a:rPr lang="en-US" sz="1200" dirty="0" smtClean="0"/>
              <a:t>compute proactive </a:t>
            </a:r>
          </a:p>
          <a:p>
            <a:r>
              <a:rPr lang="en-US" sz="1200" dirty="0" smtClean="0"/>
              <a:t>management action</a:t>
            </a:r>
            <a:endParaRPr lang="en-US" sz="1200" dirty="0"/>
          </a:p>
        </p:txBody>
      </p:sp>
      <p:cxnSp>
        <p:nvCxnSpPr>
          <p:cNvPr id="68" name="Elbow Connector 72"/>
          <p:cNvCxnSpPr/>
          <p:nvPr/>
        </p:nvCxnSpPr>
        <p:spPr>
          <a:xfrm rot="5400000">
            <a:off x="392014" y="2424411"/>
            <a:ext cx="451793" cy="12700"/>
          </a:xfrm>
          <a:prstGeom prst="bentConnector5">
            <a:avLst>
              <a:gd name="adj1" fmla="val -2977"/>
              <a:gd name="adj2" fmla="val -6498465"/>
              <a:gd name="adj3" fmla="val 995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72"/>
          <p:cNvCxnSpPr/>
          <p:nvPr/>
        </p:nvCxnSpPr>
        <p:spPr>
          <a:xfrm rot="5400000">
            <a:off x="392014" y="3000475"/>
            <a:ext cx="451793" cy="12700"/>
          </a:xfrm>
          <a:prstGeom prst="bentConnector5">
            <a:avLst>
              <a:gd name="adj1" fmla="val -2977"/>
              <a:gd name="adj2" fmla="val -6498465"/>
              <a:gd name="adj3" fmla="val 9952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681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9832" y="404664"/>
            <a:ext cx="4019242" cy="369332"/>
          </a:xfrm>
          <a:prstGeom prst="rect">
            <a:avLst/>
          </a:prstGeom>
        </p:spPr>
        <p:txBody>
          <a:bodyPr wrap="none">
            <a:spAutoFit/>
          </a:bodyPr>
          <a:lstStyle/>
          <a:p>
            <a:r>
              <a:rPr lang="en-US" dirty="0">
                <a:solidFill>
                  <a:schemeClr val="tx2">
                    <a:lumMod val="60000"/>
                    <a:lumOff val="40000"/>
                  </a:schemeClr>
                </a:solidFill>
              </a:rPr>
              <a:t>SLO Breach prediction sequence diagram</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338138"/>
            <a:ext cx="9364663" cy="618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7921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92" y="21899"/>
            <a:ext cx="7382395" cy="48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992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501008"/>
            <a:ext cx="2193409" cy="157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92106"/>
            <a:ext cx="723124" cy="160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6" descr="C:\Program Files (x86)\Microsoft Office\MEDIA\CAGCAT10\j0292020.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9137" y="1385527"/>
            <a:ext cx="1012230" cy="960630"/>
          </a:xfrm>
          <a:prstGeom prst="rect">
            <a:avLst/>
          </a:prstGeom>
          <a:noFill/>
          <a:extLst>
            <a:ext uri="{909E8E84-426E-40DD-AFC4-6F175D3DCCD1}">
              <a14:hiddenFill xmlns:a14="http://schemas.microsoft.com/office/drawing/2010/main">
                <a:solidFill>
                  <a:srgbClr val="FFFFFF"/>
                </a:solidFill>
              </a14:hiddenFill>
            </a:ext>
          </a:extLst>
        </p:spPr>
      </p:pic>
      <p:cxnSp>
        <p:nvCxnSpPr>
          <p:cNvPr id="119" name="Connecteur droit avec flèche 118"/>
          <p:cNvCxnSpPr>
            <a:stCxn id="118" idx="1"/>
            <a:endCxn id="143" idx="3"/>
          </p:cNvCxnSpPr>
          <p:nvPr/>
        </p:nvCxnSpPr>
        <p:spPr>
          <a:xfrm flipH="1" flipV="1">
            <a:off x="5577147" y="827063"/>
            <a:ext cx="721990" cy="1038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Connecteur droit avec flèche 119"/>
          <p:cNvCxnSpPr>
            <a:stCxn id="118" idx="1"/>
            <a:endCxn id="117" idx="3"/>
          </p:cNvCxnSpPr>
          <p:nvPr/>
        </p:nvCxnSpPr>
        <p:spPr>
          <a:xfrm flipH="1">
            <a:off x="3970625" y="1865842"/>
            <a:ext cx="2328512" cy="113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4748" y="2230590"/>
            <a:ext cx="1133365" cy="231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718" y="1844824"/>
            <a:ext cx="3211856" cy="154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Rectangle 129"/>
          <p:cNvSpPr/>
          <p:nvPr/>
        </p:nvSpPr>
        <p:spPr>
          <a:xfrm>
            <a:off x="618431" y="601389"/>
            <a:ext cx="3211143" cy="93610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dirty="0" smtClean="0"/>
              <a:t>Cognitive Smart Engine</a:t>
            </a:r>
            <a:endParaRPr lang="en-US" dirty="0"/>
          </a:p>
        </p:txBody>
      </p:sp>
      <p:sp>
        <p:nvSpPr>
          <p:cNvPr id="117" name="Rectangle 116"/>
          <p:cNvSpPr/>
          <p:nvPr/>
        </p:nvSpPr>
        <p:spPr>
          <a:xfrm>
            <a:off x="3688522" y="2708920"/>
            <a:ext cx="282103" cy="576064"/>
          </a:xfrm>
          <a:prstGeom prst="rect">
            <a:avLst/>
          </a:prstGeom>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dirty="0" smtClean="0"/>
              <a:t>GUI</a:t>
            </a:r>
            <a:endParaRPr lang="en-US" dirty="0"/>
          </a:p>
        </p:txBody>
      </p:sp>
      <p:pic>
        <p:nvPicPr>
          <p:cNvPr id="2063"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77147" y="1196752"/>
            <a:ext cx="1611745" cy="23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Rectangle 142"/>
          <p:cNvSpPr/>
          <p:nvPr/>
        </p:nvSpPr>
        <p:spPr>
          <a:xfrm>
            <a:off x="5295044" y="116632"/>
            <a:ext cx="282103" cy="1420861"/>
          </a:xfrm>
          <a:prstGeom prst="rect">
            <a:avLst/>
          </a:prstGeom>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1200" dirty="0" smtClean="0"/>
              <a:t>GUI</a:t>
            </a:r>
            <a:endParaRPr lang="en-US" sz="1200" dirty="0"/>
          </a:p>
        </p:txBody>
      </p:sp>
      <p:cxnSp>
        <p:nvCxnSpPr>
          <p:cNvPr id="2072" name="Connecteur droit avec flèche 2071"/>
          <p:cNvCxnSpPr>
            <a:stCxn id="130" idx="3"/>
          </p:cNvCxnSpPr>
          <p:nvPr/>
        </p:nvCxnSpPr>
        <p:spPr>
          <a:xfrm flipV="1">
            <a:off x="3829574" y="548680"/>
            <a:ext cx="670418" cy="5207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74" name="Connecteur droit avec flèche 2073"/>
          <p:cNvCxnSpPr>
            <a:stCxn id="130" idx="3"/>
          </p:cNvCxnSpPr>
          <p:nvPr/>
        </p:nvCxnSpPr>
        <p:spPr>
          <a:xfrm>
            <a:off x="3829574" y="1069441"/>
            <a:ext cx="742426" cy="27701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76" name="Connecteur droit avec flèche 2075"/>
          <p:cNvCxnSpPr>
            <a:stCxn id="130" idx="2"/>
            <a:endCxn id="2058" idx="0"/>
          </p:cNvCxnSpPr>
          <p:nvPr/>
        </p:nvCxnSpPr>
        <p:spPr>
          <a:xfrm flipH="1">
            <a:off x="2223646" y="1537493"/>
            <a:ext cx="357" cy="3073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03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31"/>
          <p:cNvGrpSpPr/>
          <p:nvPr/>
        </p:nvGrpSpPr>
        <p:grpSpPr>
          <a:xfrm>
            <a:off x="760977" y="932811"/>
            <a:ext cx="7407254" cy="3583957"/>
            <a:chOff x="760977" y="932811"/>
            <a:chExt cx="7407254" cy="3583957"/>
          </a:xfrm>
        </p:grpSpPr>
        <p:cxnSp>
          <p:nvCxnSpPr>
            <p:cNvPr id="13" name="Straight Connector 16"/>
            <p:cNvCxnSpPr/>
            <p:nvPr/>
          </p:nvCxnSpPr>
          <p:spPr>
            <a:xfrm>
              <a:off x="760977" y="932811"/>
              <a:ext cx="7370432" cy="0"/>
            </a:xfrm>
            <a:prstGeom prst="line">
              <a:avLst/>
            </a:prstGeom>
            <a:ln w="6350" cmpd="sng">
              <a:solidFill>
                <a:schemeClr val="bg2"/>
              </a:solidFill>
              <a:prstDash val="lgDashDotDot"/>
            </a:ln>
            <a:effectLst/>
          </p:spPr>
          <p:style>
            <a:lnRef idx="2">
              <a:schemeClr val="accent1"/>
            </a:lnRef>
            <a:fillRef idx="0">
              <a:schemeClr val="accent1"/>
            </a:fillRef>
            <a:effectRef idx="1">
              <a:schemeClr val="accent1"/>
            </a:effectRef>
            <a:fontRef idx="minor">
              <a:schemeClr val="tx1"/>
            </a:fontRef>
          </p:style>
        </p:cxnSp>
        <p:cxnSp>
          <p:nvCxnSpPr>
            <p:cNvPr id="14" name="Straight Connector 18"/>
            <p:cNvCxnSpPr/>
            <p:nvPr/>
          </p:nvCxnSpPr>
          <p:spPr>
            <a:xfrm>
              <a:off x="8143683" y="938948"/>
              <a:ext cx="24548" cy="3565546"/>
            </a:xfrm>
            <a:prstGeom prst="line">
              <a:avLst/>
            </a:prstGeom>
            <a:ln w="6350" cmpd="sng">
              <a:solidFill>
                <a:schemeClr val="bg2"/>
              </a:solidFill>
              <a:prstDash val="lgDashDotDot"/>
            </a:ln>
            <a:effectLst/>
          </p:spPr>
          <p:style>
            <a:lnRef idx="2">
              <a:schemeClr val="accent1"/>
            </a:lnRef>
            <a:fillRef idx="0">
              <a:schemeClr val="accent1"/>
            </a:fillRef>
            <a:effectRef idx="1">
              <a:schemeClr val="accent1"/>
            </a:effectRef>
            <a:fontRef idx="minor">
              <a:schemeClr val="tx1"/>
            </a:fontRef>
          </p:style>
        </p:cxnSp>
        <p:cxnSp>
          <p:nvCxnSpPr>
            <p:cNvPr id="15" name="Straight Connector 20"/>
            <p:cNvCxnSpPr/>
            <p:nvPr/>
          </p:nvCxnSpPr>
          <p:spPr>
            <a:xfrm>
              <a:off x="767114" y="938948"/>
              <a:ext cx="12274" cy="1417626"/>
            </a:xfrm>
            <a:prstGeom prst="line">
              <a:avLst/>
            </a:prstGeom>
            <a:ln w="6350" cmpd="sng">
              <a:solidFill>
                <a:schemeClr val="bg2"/>
              </a:solidFill>
              <a:prstDash val="lgDashDotDot"/>
            </a:ln>
            <a:effectLst/>
          </p:spPr>
          <p:style>
            <a:lnRef idx="2">
              <a:schemeClr val="accent1"/>
            </a:lnRef>
            <a:fillRef idx="0">
              <a:schemeClr val="accent1"/>
            </a:fillRef>
            <a:effectRef idx="1">
              <a:schemeClr val="accent1"/>
            </a:effectRef>
            <a:fontRef idx="minor">
              <a:schemeClr val="tx1"/>
            </a:fontRef>
          </p:style>
        </p:cxnSp>
        <p:cxnSp>
          <p:nvCxnSpPr>
            <p:cNvPr id="16" name="Straight Connector 22"/>
            <p:cNvCxnSpPr/>
            <p:nvPr/>
          </p:nvCxnSpPr>
          <p:spPr>
            <a:xfrm flipV="1">
              <a:off x="785525" y="2338165"/>
              <a:ext cx="3896939" cy="6136"/>
            </a:xfrm>
            <a:prstGeom prst="line">
              <a:avLst/>
            </a:prstGeom>
            <a:ln w="6350" cmpd="sng">
              <a:solidFill>
                <a:schemeClr val="bg2"/>
              </a:solidFill>
              <a:prstDash val="lgDashDotDot"/>
            </a:ln>
            <a:effectLst/>
          </p:spPr>
          <p:style>
            <a:lnRef idx="2">
              <a:schemeClr val="accent1"/>
            </a:lnRef>
            <a:fillRef idx="0">
              <a:schemeClr val="accent1"/>
            </a:fillRef>
            <a:effectRef idx="1">
              <a:schemeClr val="accent1"/>
            </a:effectRef>
            <a:fontRef idx="minor">
              <a:schemeClr val="tx1"/>
            </a:fontRef>
          </p:style>
        </p:cxnSp>
        <p:cxnSp>
          <p:nvCxnSpPr>
            <p:cNvPr id="17" name="Straight Connector 24"/>
            <p:cNvCxnSpPr/>
            <p:nvPr/>
          </p:nvCxnSpPr>
          <p:spPr>
            <a:xfrm>
              <a:off x="4664054" y="2344301"/>
              <a:ext cx="18410" cy="2172467"/>
            </a:xfrm>
            <a:prstGeom prst="line">
              <a:avLst/>
            </a:prstGeom>
            <a:ln w="6350" cmpd="sng">
              <a:solidFill>
                <a:schemeClr val="bg2"/>
              </a:solidFill>
              <a:prstDash val="lgDashDotDot"/>
            </a:ln>
            <a:effectLst/>
          </p:spPr>
          <p:style>
            <a:lnRef idx="2">
              <a:schemeClr val="accent1"/>
            </a:lnRef>
            <a:fillRef idx="0">
              <a:schemeClr val="accent1"/>
            </a:fillRef>
            <a:effectRef idx="1">
              <a:schemeClr val="accent1"/>
            </a:effectRef>
            <a:fontRef idx="minor">
              <a:schemeClr val="tx1"/>
            </a:fontRef>
          </p:style>
        </p:cxnSp>
        <p:cxnSp>
          <p:nvCxnSpPr>
            <p:cNvPr id="18" name="Straight Connector 26"/>
            <p:cNvCxnSpPr/>
            <p:nvPr/>
          </p:nvCxnSpPr>
          <p:spPr>
            <a:xfrm flipV="1">
              <a:off x="4682464" y="4498357"/>
              <a:ext cx="3479630" cy="18411"/>
            </a:xfrm>
            <a:prstGeom prst="line">
              <a:avLst/>
            </a:prstGeom>
            <a:ln w="6350" cmpd="sng">
              <a:solidFill>
                <a:schemeClr val="bg2"/>
              </a:solidFill>
              <a:prstDash val="lgDashDotDot"/>
            </a:ln>
            <a:effectLst/>
          </p:spPr>
          <p:style>
            <a:lnRef idx="2">
              <a:schemeClr val="accent1"/>
            </a:lnRef>
            <a:fillRef idx="0">
              <a:schemeClr val="accent1"/>
            </a:fillRef>
            <a:effectRef idx="1">
              <a:schemeClr val="accent1"/>
            </a:effectRef>
            <a:fontRef idx="minor">
              <a:schemeClr val="tx1"/>
            </a:fontRef>
          </p:style>
        </p:cxn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78" y="2420888"/>
            <a:ext cx="6400711"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299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7982" y="135522"/>
            <a:ext cx="7084800" cy="982800"/>
          </a:xfrm>
        </p:spPr>
        <p:txBody>
          <a:bodyPr/>
          <a:lstStyle/>
          <a:p>
            <a:endParaRPr lang="en-US"/>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1646" y="6051221"/>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4693" y="6051221"/>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740" y="6051221"/>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3"/>
          <p:cNvSpPr/>
          <p:nvPr/>
        </p:nvSpPr>
        <p:spPr bwMode="auto">
          <a:xfrm>
            <a:off x="3351646" y="5239943"/>
            <a:ext cx="1845410" cy="1081704"/>
          </a:xfrm>
          <a:prstGeom prst="cloud">
            <a:avLst/>
          </a:prstGeom>
          <a:solidFill>
            <a:srgbClr val="FFFFFF">
              <a:lumMod val="95000"/>
            </a:srgbClr>
          </a:solidFill>
          <a:ln w="25400" cap="flat" cmpd="sng" algn="ctr">
            <a:solidFill>
              <a:srgbClr val="FFFFFF">
                <a:lumMod val="85000"/>
              </a:srgbClr>
            </a:solidFill>
            <a:prstDash val="solid"/>
          </a:ln>
          <a:effectLst/>
        </p:spPr>
        <p:txBody>
          <a:bodyPr anchor="ctr"/>
          <a:lstStyle>
            <a:defPPr>
              <a:defRPr lang="en-GB"/>
            </a:defPPr>
            <a:lvl1pPr algn="ctr" rtl="0" fontAlgn="base">
              <a:lnSpc>
                <a:spcPts val="1500"/>
              </a:lnSpc>
              <a:spcBef>
                <a:spcPct val="0"/>
              </a:spcBef>
              <a:spcAft>
                <a:spcPct val="0"/>
              </a:spcAft>
              <a:defRPr sz="1200" b="1" kern="1200">
                <a:solidFill>
                  <a:schemeClr val="lt1"/>
                </a:solidFill>
                <a:latin typeface="+mn-lt"/>
                <a:ea typeface="+mn-ea"/>
                <a:cs typeface="+mn-cs"/>
              </a:defRPr>
            </a:lvl1pPr>
            <a:lvl2pPr marL="457200" algn="ctr" rtl="0" fontAlgn="base">
              <a:lnSpc>
                <a:spcPts val="1500"/>
              </a:lnSpc>
              <a:spcBef>
                <a:spcPct val="0"/>
              </a:spcBef>
              <a:spcAft>
                <a:spcPct val="0"/>
              </a:spcAft>
              <a:defRPr sz="1200" b="1" kern="1200">
                <a:solidFill>
                  <a:schemeClr val="lt1"/>
                </a:solidFill>
                <a:latin typeface="+mn-lt"/>
                <a:ea typeface="+mn-ea"/>
                <a:cs typeface="+mn-cs"/>
              </a:defRPr>
            </a:lvl2pPr>
            <a:lvl3pPr marL="914400" algn="ctr" rtl="0" fontAlgn="base">
              <a:lnSpc>
                <a:spcPts val="1500"/>
              </a:lnSpc>
              <a:spcBef>
                <a:spcPct val="0"/>
              </a:spcBef>
              <a:spcAft>
                <a:spcPct val="0"/>
              </a:spcAft>
              <a:defRPr sz="1200" b="1" kern="1200">
                <a:solidFill>
                  <a:schemeClr val="lt1"/>
                </a:solidFill>
                <a:latin typeface="+mn-lt"/>
                <a:ea typeface="+mn-ea"/>
                <a:cs typeface="+mn-cs"/>
              </a:defRPr>
            </a:lvl3pPr>
            <a:lvl4pPr marL="1371600" algn="ctr" rtl="0" fontAlgn="base">
              <a:lnSpc>
                <a:spcPts val="1500"/>
              </a:lnSpc>
              <a:spcBef>
                <a:spcPct val="0"/>
              </a:spcBef>
              <a:spcAft>
                <a:spcPct val="0"/>
              </a:spcAft>
              <a:defRPr sz="1200" b="1" kern="1200">
                <a:solidFill>
                  <a:schemeClr val="lt1"/>
                </a:solidFill>
                <a:latin typeface="+mn-lt"/>
                <a:ea typeface="+mn-ea"/>
                <a:cs typeface="+mn-cs"/>
              </a:defRPr>
            </a:lvl4pPr>
            <a:lvl5pPr marL="1828800" algn="ctr" rtl="0" fontAlgn="base">
              <a:lnSpc>
                <a:spcPts val="1500"/>
              </a:lnSpc>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400" i="0" u="none" strike="noStrike" kern="1200" cap="none" spc="0" normalizeH="0" baseline="0" noProof="0">
              <a:ln>
                <a:noFill/>
              </a:ln>
              <a:solidFill>
                <a:srgbClr val="FFFFFF"/>
              </a:solidFill>
              <a:effectLst/>
              <a:uLnTx/>
              <a:uFillTx/>
              <a:latin typeface="Helvetica 45 Light"/>
              <a:ea typeface="+mn-ea"/>
              <a:cs typeface="+mn-cs"/>
            </a:endParaRPr>
          </a:p>
        </p:txBody>
      </p:sp>
      <p:sp>
        <p:nvSpPr>
          <p:cNvPr id="8" name="Ellipse 7"/>
          <p:cNvSpPr/>
          <p:nvPr/>
        </p:nvSpPr>
        <p:spPr bwMode="auto">
          <a:xfrm>
            <a:off x="3673437" y="5240713"/>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smtClean="0">
                <a:solidFill>
                  <a:srgbClr val="000000"/>
                </a:solidFill>
                <a:latin typeface="Helvetica 45 Light"/>
              </a:rPr>
              <a:t>VNF3</a:t>
            </a:r>
            <a:endParaRPr lang="en-US" sz="1400" b="1" dirty="0">
              <a:solidFill>
                <a:srgbClr val="000000"/>
              </a:solidFill>
              <a:latin typeface="Helvetica 45 Light"/>
            </a:endParaRPr>
          </a:p>
        </p:txBody>
      </p:sp>
      <p:sp>
        <p:nvSpPr>
          <p:cNvPr id="9" name="Ellipse 8"/>
          <p:cNvSpPr/>
          <p:nvPr/>
        </p:nvSpPr>
        <p:spPr bwMode="auto">
          <a:xfrm>
            <a:off x="4316484" y="5646352"/>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smtClean="0">
                <a:solidFill>
                  <a:srgbClr val="000000"/>
                </a:solidFill>
                <a:latin typeface="Helvetica 45 Light"/>
              </a:rPr>
              <a:t>VNF5</a:t>
            </a:r>
            <a:endParaRPr lang="en-US" sz="1400" b="1" dirty="0">
              <a:solidFill>
                <a:srgbClr val="000000"/>
              </a:solidFill>
              <a:latin typeface="Helvetica 45 Light"/>
            </a:endParaRPr>
          </a:p>
        </p:txBody>
      </p:sp>
      <p:sp>
        <p:nvSpPr>
          <p:cNvPr id="10" name="Ellipse 9"/>
          <p:cNvSpPr/>
          <p:nvPr/>
        </p:nvSpPr>
        <p:spPr bwMode="auto">
          <a:xfrm>
            <a:off x="3512675" y="5781565"/>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smtClean="0">
                <a:solidFill>
                  <a:srgbClr val="000000"/>
                </a:solidFill>
                <a:latin typeface="Helvetica 45 Light"/>
              </a:rPr>
              <a:t>VNF4</a:t>
            </a:r>
            <a:endParaRPr lang="en-US" sz="1400" b="1" dirty="0">
              <a:solidFill>
                <a:srgbClr val="000000"/>
              </a:solidFill>
              <a:latin typeface="Helvetica 45 Light"/>
            </a:endParaRPr>
          </a:p>
        </p:txBody>
      </p:sp>
      <p:sp>
        <p:nvSpPr>
          <p:cNvPr id="11" name="Rectangle 10"/>
          <p:cNvSpPr/>
          <p:nvPr/>
        </p:nvSpPr>
        <p:spPr>
          <a:xfrm>
            <a:off x="3773645" y="6420239"/>
            <a:ext cx="1249252" cy="332399"/>
          </a:xfrm>
          <a:prstGeom prst="rect">
            <a:avLst/>
          </a:prstGeom>
          <a:solidFill>
            <a:srgbClr val="000000">
              <a:lumMod val="50000"/>
              <a:lumOff val="50000"/>
            </a:srgbClr>
          </a:solidFill>
          <a:ln w="15875" cap="flat" cmpd="sng" algn="ctr">
            <a:noFill/>
            <a:prstDash val="solid"/>
          </a:ln>
          <a:effectLst/>
        </p:spPr>
        <p:txBody>
          <a:bodyPr lIns="36000" rIns="3600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Helvetica 45 Light"/>
                <a:ea typeface="+mn-ea"/>
                <a:cs typeface="+mn-cs"/>
              </a:rPr>
              <a:t>SDN ctrl</a:t>
            </a:r>
          </a:p>
        </p:txBody>
      </p:sp>
      <p:pic>
        <p:nvPicPr>
          <p:cNvPr id="1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1" y="5796782"/>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728" y="5796782"/>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775" y="5796782"/>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loud 3"/>
          <p:cNvSpPr/>
          <p:nvPr/>
        </p:nvSpPr>
        <p:spPr bwMode="auto">
          <a:xfrm>
            <a:off x="552681" y="4985504"/>
            <a:ext cx="1845410" cy="1081704"/>
          </a:xfrm>
          <a:prstGeom prst="cloud">
            <a:avLst/>
          </a:prstGeom>
          <a:solidFill>
            <a:srgbClr val="FFFFFF">
              <a:lumMod val="95000"/>
            </a:srgbClr>
          </a:solidFill>
          <a:ln w="25400" cap="flat" cmpd="sng" algn="ctr">
            <a:solidFill>
              <a:srgbClr val="FFFFFF">
                <a:lumMod val="85000"/>
              </a:srgbClr>
            </a:solidFill>
            <a:prstDash val="solid"/>
          </a:ln>
          <a:effectLst/>
        </p:spPr>
        <p:txBody>
          <a:bodyPr anchor="ctr"/>
          <a:lstStyle>
            <a:defPPr>
              <a:defRPr lang="en-GB"/>
            </a:defPPr>
            <a:lvl1pPr algn="ctr" rtl="0" fontAlgn="base">
              <a:lnSpc>
                <a:spcPts val="1500"/>
              </a:lnSpc>
              <a:spcBef>
                <a:spcPct val="0"/>
              </a:spcBef>
              <a:spcAft>
                <a:spcPct val="0"/>
              </a:spcAft>
              <a:defRPr sz="1200" b="1" kern="1200">
                <a:solidFill>
                  <a:schemeClr val="lt1"/>
                </a:solidFill>
                <a:latin typeface="+mn-lt"/>
                <a:ea typeface="+mn-ea"/>
                <a:cs typeface="+mn-cs"/>
              </a:defRPr>
            </a:lvl1pPr>
            <a:lvl2pPr marL="457200" algn="ctr" rtl="0" fontAlgn="base">
              <a:lnSpc>
                <a:spcPts val="1500"/>
              </a:lnSpc>
              <a:spcBef>
                <a:spcPct val="0"/>
              </a:spcBef>
              <a:spcAft>
                <a:spcPct val="0"/>
              </a:spcAft>
              <a:defRPr sz="1200" b="1" kern="1200">
                <a:solidFill>
                  <a:schemeClr val="lt1"/>
                </a:solidFill>
                <a:latin typeface="+mn-lt"/>
                <a:ea typeface="+mn-ea"/>
                <a:cs typeface="+mn-cs"/>
              </a:defRPr>
            </a:lvl2pPr>
            <a:lvl3pPr marL="914400" algn="ctr" rtl="0" fontAlgn="base">
              <a:lnSpc>
                <a:spcPts val="1500"/>
              </a:lnSpc>
              <a:spcBef>
                <a:spcPct val="0"/>
              </a:spcBef>
              <a:spcAft>
                <a:spcPct val="0"/>
              </a:spcAft>
              <a:defRPr sz="1200" b="1" kern="1200">
                <a:solidFill>
                  <a:schemeClr val="lt1"/>
                </a:solidFill>
                <a:latin typeface="+mn-lt"/>
                <a:ea typeface="+mn-ea"/>
                <a:cs typeface="+mn-cs"/>
              </a:defRPr>
            </a:lvl3pPr>
            <a:lvl4pPr marL="1371600" algn="ctr" rtl="0" fontAlgn="base">
              <a:lnSpc>
                <a:spcPts val="1500"/>
              </a:lnSpc>
              <a:spcBef>
                <a:spcPct val="0"/>
              </a:spcBef>
              <a:spcAft>
                <a:spcPct val="0"/>
              </a:spcAft>
              <a:defRPr sz="1200" b="1" kern="1200">
                <a:solidFill>
                  <a:schemeClr val="lt1"/>
                </a:solidFill>
                <a:latin typeface="+mn-lt"/>
                <a:ea typeface="+mn-ea"/>
                <a:cs typeface="+mn-cs"/>
              </a:defRPr>
            </a:lvl4pPr>
            <a:lvl5pPr marL="1828800" algn="ctr" rtl="0" fontAlgn="base">
              <a:lnSpc>
                <a:spcPts val="1500"/>
              </a:lnSpc>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400" i="0" u="none" strike="noStrike" kern="1200" cap="none" spc="0" normalizeH="0" baseline="0" noProof="0">
              <a:ln>
                <a:noFill/>
              </a:ln>
              <a:solidFill>
                <a:srgbClr val="FFFFFF"/>
              </a:solidFill>
              <a:effectLst/>
              <a:uLnTx/>
              <a:uFillTx/>
              <a:latin typeface="Helvetica 45 Light"/>
              <a:ea typeface="+mn-ea"/>
              <a:cs typeface="+mn-cs"/>
            </a:endParaRPr>
          </a:p>
        </p:txBody>
      </p:sp>
      <p:sp>
        <p:nvSpPr>
          <p:cNvPr id="16" name="Ellipse 15"/>
          <p:cNvSpPr/>
          <p:nvPr/>
        </p:nvSpPr>
        <p:spPr bwMode="auto">
          <a:xfrm>
            <a:off x="874472" y="4986274"/>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a:solidFill>
                  <a:srgbClr val="000000"/>
                </a:solidFill>
                <a:latin typeface="Helvetica 45 Light"/>
              </a:rPr>
              <a:t>VNF1</a:t>
            </a:r>
          </a:p>
        </p:txBody>
      </p:sp>
      <p:sp>
        <p:nvSpPr>
          <p:cNvPr id="17" name="Ellipse 16"/>
          <p:cNvSpPr/>
          <p:nvPr/>
        </p:nvSpPr>
        <p:spPr bwMode="auto">
          <a:xfrm>
            <a:off x="1517519" y="5391913"/>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a:solidFill>
                  <a:srgbClr val="000000"/>
                </a:solidFill>
                <a:latin typeface="Helvetica 45 Light"/>
              </a:rPr>
              <a:t>VNF3</a:t>
            </a:r>
          </a:p>
        </p:txBody>
      </p:sp>
      <p:sp>
        <p:nvSpPr>
          <p:cNvPr id="18" name="Ellipse 17"/>
          <p:cNvSpPr/>
          <p:nvPr/>
        </p:nvSpPr>
        <p:spPr bwMode="auto">
          <a:xfrm>
            <a:off x="713710" y="5527126"/>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defPPr>
              <a:defRPr lang="en-GB"/>
            </a:defPPr>
            <a:lvl1pPr algn="ctr" rtl="0" fontAlgn="base">
              <a:lnSpc>
                <a:spcPts val="1500"/>
              </a:lnSpc>
              <a:spcBef>
                <a:spcPct val="0"/>
              </a:spcBef>
              <a:spcAft>
                <a:spcPct val="0"/>
              </a:spcAft>
              <a:defRPr sz="1200" b="1" kern="1200">
                <a:solidFill>
                  <a:schemeClr val="lt1"/>
                </a:solidFill>
                <a:latin typeface="+mn-lt"/>
                <a:ea typeface="+mn-ea"/>
                <a:cs typeface="+mn-cs"/>
              </a:defRPr>
            </a:lvl1pPr>
            <a:lvl2pPr marL="457200" algn="ctr" rtl="0" fontAlgn="base">
              <a:lnSpc>
                <a:spcPts val="1500"/>
              </a:lnSpc>
              <a:spcBef>
                <a:spcPct val="0"/>
              </a:spcBef>
              <a:spcAft>
                <a:spcPct val="0"/>
              </a:spcAft>
              <a:defRPr sz="1200" b="1" kern="1200">
                <a:solidFill>
                  <a:schemeClr val="lt1"/>
                </a:solidFill>
                <a:latin typeface="+mn-lt"/>
                <a:ea typeface="+mn-ea"/>
                <a:cs typeface="+mn-cs"/>
              </a:defRPr>
            </a:lvl2pPr>
            <a:lvl3pPr marL="914400" algn="ctr" rtl="0" fontAlgn="base">
              <a:lnSpc>
                <a:spcPts val="1500"/>
              </a:lnSpc>
              <a:spcBef>
                <a:spcPct val="0"/>
              </a:spcBef>
              <a:spcAft>
                <a:spcPct val="0"/>
              </a:spcAft>
              <a:defRPr sz="1200" b="1" kern="1200">
                <a:solidFill>
                  <a:schemeClr val="lt1"/>
                </a:solidFill>
                <a:latin typeface="+mn-lt"/>
                <a:ea typeface="+mn-ea"/>
                <a:cs typeface="+mn-cs"/>
              </a:defRPr>
            </a:lvl3pPr>
            <a:lvl4pPr marL="1371600" algn="ctr" rtl="0" fontAlgn="base">
              <a:lnSpc>
                <a:spcPts val="1500"/>
              </a:lnSpc>
              <a:spcBef>
                <a:spcPct val="0"/>
              </a:spcBef>
              <a:spcAft>
                <a:spcPct val="0"/>
              </a:spcAft>
              <a:defRPr sz="1200" b="1" kern="1200">
                <a:solidFill>
                  <a:schemeClr val="lt1"/>
                </a:solidFill>
                <a:latin typeface="+mn-lt"/>
                <a:ea typeface="+mn-ea"/>
                <a:cs typeface="+mn-cs"/>
              </a:defRPr>
            </a:lvl4pPr>
            <a:lvl5pPr marL="1828800" algn="ctr" rtl="0" fontAlgn="base">
              <a:lnSpc>
                <a:spcPts val="1500"/>
              </a:lnSpc>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marL="0" marR="0" lvl="0" indent="0" algn="ctr" defTabSz="914400" rtl="0" eaLnBrk="1" fontAlgn="base" latinLnBrk="0" hangingPunct="1">
              <a:lnSpc>
                <a:spcPts val="900"/>
              </a:lnSpc>
              <a:spcBef>
                <a:spcPct val="0"/>
              </a:spcBef>
              <a:spcAft>
                <a:spcPct val="0"/>
              </a:spcAft>
              <a:buClrTx/>
              <a:buSzTx/>
              <a:buFontTx/>
              <a:buNone/>
              <a:tabLst/>
              <a:defRPr/>
            </a:pPr>
            <a:r>
              <a:rPr kumimoji="0" lang="en-US" sz="1400" i="0" u="none" strike="noStrike" kern="1200" cap="none" spc="0" normalizeH="0" baseline="0" noProof="0" dirty="0" smtClean="0">
                <a:ln>
                  <a:noFill/>
                </a:ln>
                <a:solidFill>
                  <a:srgbClr val="000000"/>
                </a:solidFill>
                <a:effectLst/>
                <a:uLnTx/>
                <a:uFillTx/>
                <a:latin typeface="Helvetica 45 Light"/>
                <a:ea typeface="+mn-ea"/>
                <a:cs typeface="+mn-cs"/>
              </a:rPr>
              <a:t>VNF2</a:t>
            </a:r>
            <a:endParaRPr kumimoji="0" lang="en-US" sz="1400" i="0" u="none" strike="noStrike" kern="1200" cap="none" spc="0" normalizeH="0" baseline="0" noProof="0" dirty="0">
              <a:ln>
                <a:noFill/>
              </a:ln>
              <a:solidFill>
                <a:srgbClr val="000000"/>
              </a:solidFill>
              <a:effectLst/>
              <a:uLnTx/>
              <a:uFillTx/>
              <a:latin typeface="Helvetica 45 Light"/>
              <a:ea typeface="+mn-ea"/>
              <a:cs typeface="+mn-cs"/>
            </a:endParaRPr>
          </a:p>
        </p:txBody>
      </p:sp>
      <p:sp>
        <p:nvSpPr>
          <p:cNvPr id="19" name="Rectangle 18"/>
          <p:cNvSpPr/>
          <p:nvPr/>
        </p:nvSpPr>
        <p:spPr>
          <a:xfrm>
            <a:off x="974680" y="6165800"/>
            <a:ext cx="1249252" cy="332399"/>
          </a:xfrm>
          <a:prstGeom prst="rect">
            <a:avLst/>
          </a:prstGeom>
          <a:solidFill>
            <a:srgbClr val="000000">
              <a:lumMod val="50000"/>
              <a:lumOff val="50000"/>
            </a:srgbClr>
          </a:solidFill>
          <a:ln w="15875" cap="flat" cmpd="sng" algn="ctr">
            <a:noFill/>
            <a:prstDash val="solid"/>
          </a:ln>
          <a:effectLst/>
        </p:spPr>
        <p:txBody>
          <a:bodyPr lIns="36000" rIns="3600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Helvetica 45 Light"/>
                <a:ea typeface="+mn-ea"/>
                <a:cs typeface="+mn-cs"/>
              </a:rPr>
              <a:t>SDN ctrl</a:t>
            </a:r>
          </a:p>
        </p:txBody>
      </p:sp>
      <p:pic>
        <p:nvPicPr>
          <p:cNvPr id="2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0061" y="4095492"/>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3108" y="4095492"/>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6155" y="4095492"/>
            <a:ext cx="830602" cy="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Cloud 3"/>
          <p:cNvSpPr/>
          <p:nvPr/>
        </p:nvSpPr>
        <p:spPr bwMode="auto">
          <a:xfrm>
            <a:off x="2900061" y="3284214"/>
            <a:ext cx="1845410" cy="1081704"/>
          </a:xfrm>
          <a:prstGeom prst="cloud">
            <a:avLst/>
          </a:prstGeom>
          <a:solidFill>
            <a:srgbClr val="FFFFFF">
              <a:lumMod val="95000"/>
            </a:srgbClr>
          </a:solidFill>
          <a:ln w="25400" cap="flat" cmpd="sng" algn="ctr">
            <a:solidFill>
              <a:srgbClr val="FFFFFF">
                <a:lumMod val="85000"/>
              </a:srgbClr>
            </a:solidFill>
            <a:prstDash val="solid"/>
          </a:ln>
          <a:effectLst/>
        </p:spPr>
        <p:txBody>
          <a:bodyPr anchor="ctr"/>
          <a:lstStyle>
            <a:defPPr>
              <a:defRPr lang="en-GB"/>
            </a:defPPr>
            <a:lvl1pPr algn="ctr" rtl="0" fontAlgn="base">
              <a:lnSpc>
                <a:spcPts val="1500"/>
              </a:lnSpc>
              <a:spcBef>
                <a:spcPct val="0"/>
              </a:spcBef>
              <a:spcAft>
                <a:spcPct val="0"/>
              </a:spcAft>
              <a:defRPr sz="1200" b="1" kern="1200">
                <a:solidFill>
                  <a:schemeClr val="lt1"/>
                </a:solidFill>
                <a:latin typeface="+mn-lt"/>
                <a:ea typeface="+mn-ea"/>
                <a:cs typeface="+mn-cs"/>
              </a:defRPr>
            </a:lvl1pPr>
            <a:lvl2pPr marL="457200" algn="ctr" rtl="0" fontAlgn="base">
              <a:lnSpc>
                <a:spcPts val="1500"/>
              </a:lnSpc>
              <a:spcBef>
                <a:spcPct val="0"/>
              </a:spcBef>
              <a:spcAft>
                <a:spcPct val="0"/>
              </a:spcAft>
              <a:defRPr sz="1200" b="1" kern="1200">
                <a:solidFill>
                  <a:schemeClr val="lt1"/>
                </a:solidFill>
                <a:latin typeface="+mn-lt"/>
                <a:ea typeface="+mn-ea"/>
                <a:cs typeface="+mn-cs"/>
              </a:defRPr>
            </a:lvl2pPr>
            <a:lvl3pPr marL="914400" algn="ctr" rtl="0" fontAlgn="base">
              <a:lnSpc>
                <a:spcPts val="1500"/>
              </a:lnSpc>
              <a:spcBef>
                <a:spcPct val="0"/>
              </a:spcBef>
              <a:spcAft>
                <a:spcPct val="0"/>
              </a:spcAft>
              <a:defRPr sz="1200" b="1" kern="1200">
                <a:solidFill>
                  <a:schemeClr val="lt1"/>
                </a:solidFill>
                <a:latin typeface="+mn-lt"/>
                <a:ea typeface="+mn-ea"/>
                <a:cs typeface="+mn-cs"/>
              </a:defRPr>
            </a:lvl3pPr>
            <a:lvl4pPr marL="1371600" algn="ctr" rtl="0" fontAlgn="base">
              <a:lnSpc>
                <a:spcPts val="1500"/>
              </a:lnSpc>
              <a:spcBef>
                <a:spcPct val="0"/>
              </a:spcBef>
              <a:spcAft>
                <a:spcPct val="0"/>
              </a:spcAft>
              <a:defRPr sz="1200" b="1" kern="1200">
                <a:solidFill>
                  <a:schemeClr val="lt1"/>
                </a:solidFill>
                <a:latin typeface="+mn-lt"/>
                <a:ea typeface="+mn-ea"/>
                <a:cs typeface="+mn-cs"/>
              </a:defRPr>
            </a:lvl4pPr>
            <a:lvl5pPr marL="1828800" algn="ctr" rtl="0" fontAlgn="base">
              <a:lnSpc>
                <a:spcPts val="1500"/>
              </a:lnSpc>
              <a:spcBef>
                <a:spcPct val="0"/>
              </a:spcBef>
              <a:spcAft>
                <a:spcPct val="0"/>
              </a:spcAft>
              <a:defRPr sz="1200" b="1" kern="1200">
                <a:solidFill>
                  <a:schemeClr val="lt1"/>
                </a:solidFill>
                <a:latin typeface="+mn-lt"/>
                <a:ea typeface="+mn-ea"/>
                <a:cs typeface="+mn-cs"/>
              </a:defRPr>
            </a:lvl5pPr>
            <a:lvl6pPr marL="2286000" algn="l" defTabSz="914400" rtl="0" eaLnBrk="1" latinLnBrk="0" hangingPunct="1">
              <a:defRPr sz="1200" b="1" kern="1200">
                <a:solidFill>
                  <a:schemeClr val="lt1"/>
                </a:solidFill>
                <a:latin typeface="+mn-lt"/>
                <a:ea typeface="+mn-ea"/>
                <a:cs typeface="+mn-cs"/>
              </a:defRPr>
            </a:lvl6pPr>
            <a:lvl7pPr marL="2743200" algn="l" defTabSz="914400" rtl="0" eaLnBrk="1" latinLnBrk="0" hangingPunct="1">
              <a:defRPr sz="1200" b="1" kern="1200">
                <a:solidFill>
                  <a:schemeClr val="lt1"/>
                </a:solidFill>
                <a:latin typeface="+mn-lt"/>
                <a:ea typeface="+mn-ea"/>
                <a:cs typeface="+mn-cs"/>
              </a:defRPr>
            </a:lvl7pPr>
            <a:lvl8pPr marL="3200400" algn="l" defTabSz="914400" rtl="0" eaLnBrk="1" latinLnBrk="0" hangingPunct="1">
              <a:defRPr sz="1200" b="1" kern="1200">
                <a:solidFill>
                  <a:schemeClr val="lt1"/>
                </a:solidFill>
                <a:latin typeface="+mn-lt"/>
                <a:ea typeface="+mn-ea"/>
                <a:cs typeface="+mn-cs"/>
              </a:defRPr>
            </a:lvl8pPr>
            <a:lvl9pPr marL="3657600" algn="l" defTabSz="914400" rtl="0" eaLnBrk="1" latinLnBrk="0" hangingPunct="1">
              <a:defRPr sz="1200" b="1" kern="1200">
                <a:solidFill>
                  <a:schemeClr val="lt1"/>
                </a:solidFill>
                <a:latin typeface="+mn-lt"/>
                <a:ea typeface="+mn-ea"/>
                <a:cs typeface="+mn-cs"/>
              </a:defRPr>
            </a:lvl9pPr>
          </a:lstStyle>
          <a:p>
            <a:pPr marL="0" marR="0" lvl="0" indent="0" algn="ctr" defTabSz="914400" rtl="0" eaLnBrk="1" fontAlgn="auto" latinLnBrk="0" hangingPunct="1">
              <a:lnSpc>
                <a:spcPts val="1500"/>
              </a:lnSpc>
              <a:spcBef>
                <a:spcPts val="0"/>
              </a:spcBef>
              <a:spcAft>
                <a:spcPts val="0"/>
              </a:spcAft>
              <a:buClrTx/>
              <a:buSzTx/>
              <a:buFontTx/>
              <a:buNone/>
              <a:tabLst/>
              <a:defRPr/>
            </a:pPr>
            <a:endParaRPr kumimoji="0" lang="en-GB" sz="1400" i="0" u="none" strike="noStrike" kern="1200" cap="none" spc="0" normalizeH="0" baseline="0" noProof="0">
              <a:ln>
                <a:noFill/>
              </a:ln>
              <a:solidFill>
                <a:srgbClr val="FFFFFF"/>
              </a:solidFill>
              <a:effectLst/>
              <a:uLnTx/>
              <a:uFillTx/>
              <a:latin typeface="Helvetica 45 Light"/>
              <a:ea typeface="+mn-ea"/>
              <a:cs typeface="+mn-cs"/>
            </a:endParaRPr>
          </a:p>
        </p:txBody>
      </p:sp>
      <p:sp>
        <p:nvSpPr>
          <p:cNvPr id="24" name="Ellipse 23"/>
          <p:cNvSpPr/>
          <p:nvPr/>
        </p:nvSpPr>
        <p:spPr bwMode="auto">
          <a:xfrm>
            <a:off x="3221852" y="3284984"/>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smtClean="0">
                <a:solidFill>
                  <a:srgbClr val="000000"/>
                </a:solidFill>
                <a:latin typeface="Helvetica 45 Light"/>
              </a:rPr>
              <a:t>VNF6</a:t>
            </a:r>
            <a:endParaRPr lang="en-US" sz="1400" b="1" dirty="0">
              <a:solidFill>
                <a:srgbClr val="000000"/>
              </a:solidFill>
              <a:latin typeface="Helvetica 45 Light"/>
            </a:endParaRPr>
          </a:p>
        </p:txBody>
      </p:sp>
      <p:sp>
        <p:nvSpPr>
          <p:cNvPr id="25" name="Ellipse 24"/>
          <p:cNvSpPr/>
          <p:nvPr/>
        </p:nvSpPr>
        <p:spPr bwMode="auto">
          <a:xfrm>
            <a:off x="3864899" y="3690623"/>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a:solidFill>
                  <a:srgbClr val="000000"/>
                </a:solidFill>
                <a:latin typeface="Helvetica 45 Light"/>
              </a:rPr>
              <a:t>VNF8</a:t>
            </a:r>
          </a:p>
        </p:txBody>
      </p:sp>
      <p:sp>
        <p:nvSpPr>
          <p:cNvPr id="26" name="Ellipse 25"/>
          <p:cNvSpPr/>
          <p:nvPr/>
        </p:nvSpPr>
        <p:spPr bwMode="auto">
          <a:xfrm>
            <a:off x="3061090" y="3825836"/>
            <a:ext cx="701143" cy="508877"/>
          </a:xfrm>
          <a:prstGeom prst="ellipse">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lgn="ctr" fontAlgn="base">
              <a:lnSpc>
                <a:spcPts val="900"/>
              </a:lnSpc>
              <a:spcBef>
                <a:spcPct val="0"/>
              </a:spcBef>
              <a:spcAft>
                <a:spcPct val="0"/>
              </a:spcAft>
            </a:pPr>
            <a:r>
              <a:rPr lang="en-US" sz="1400" b="1" dirty="0" smtClean="0">
                <a:solidFill>
                  <a:srgbClr val="000000"/>
                </a:solidFill>
                <a:latin typeface="Helvetica 45 Light"/>
              </a:rPr>
              <a:t>VNF7</a:t>
            </a:r>
            <a:endParaRPr lang="en-US" sz="1400" b="1" dirty="0">
              <a:solidFill>
                <a:srgbClr val="000000"/>
              </a:solidFill>
              <a:latin typeface="Helvetica 45 Light"/>
            </a:endParaRPr>
          </a:p>
        </p:txBody>
      </p:sp>
      <p:sp>
        <p:nvSpPr>
          <p:cNvPr id="27" name="Rectangle 26"/>
          <p:cNvSpPr/>
          <p:nvPr/>
        </p:nvSpPr>
        <p:spPr>
          <a:xfrm>
            <a:off x="3322060" y="4464510"/>
            <a:ext cx="1249252" cy="332399"/>
          </a:xfrm>
          <a:prstGeom prst="rect">
            <a:avLst/>
          </a:prstGeom>
          <a:solidFill>
            <a:srgbClr val="000000">
              <a:lumMod val="50000"/>
              <a:lumOff val="50000"/>
            </a:srgbClr>
          </a:solidFill>
          <a:ln w="15875" cap="flat" cmpd="sng" algn="ctr">
            <a:noFill/>
            <a:prstDash val="solid"/>
          </a:ln>
          <a:effectLst/>
        </p:spPr>
        <p:txBody>
          <a:bodyPr lIns="36000" rIns="3600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Helvetica 45 Light"/>
                <a:ea typeface="+mn-ea"/>
                <a:cs typeface="+mn-cs"/>
              </a:rPr>
              <a:t>SDN ctrl</a:t>
            </a:r>
          </a:p>
        </p:txBody>
      </p:sp>
      <p:cxnSp>
        <p:nvCxnSpPr>
          <p:cNvPr id="28" name="Connecteur droit 27"/>
          <p:cNvCxnSpPr>
            <a:stCxn id="14" idx="3"/>
            <a:endCxn id="4" idx="1"/>
          </p:cNvCxnSpPr>
          <p:nvPr/>
        </p:nvCxnSpPr>
        <p:spPr>
          <a:xfrm>
            <a:off x="2669377" y="6106645"/>
            <a:ext cx="682269" cy="254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a:stCxn id="14" idx="0"/>
            <a:endCxn id="20" idx="1"/>
          </p:cNvCxnSpPr>
          <p:nvPr/>
        </p:nvCxnSpPr>
        <p:spPr>
          <a:xfrm flipV="1">
            <a:off x="2254076" y="4405355"/>
            <a:ext cx="645985" cy="1391427"/>
          </a:xfrm>
          <a:prstGeom prst="line">
            <a:avLst/>
          </a:prstGeom>
        </p:spPr>
        <p:style>
          <a:lnRef idx="1">
            <a:schemeClr val="accent1"/>
          </a:lnRef>
          <a:fillRef idx="0">
            <a:schemeClr val="accent1"/>
          </a:fillRef>
          <a:effectRef idx="0">
            <a:schemeClr val="accent1"/>
          </a:effectRef>
          <a:fontRef idx="minor">
            <a:schemeClr val="tx1"/>
          </a:fontRef>
        </p:style>
      </p:cxnSp>
      <p:sp>
        <p:nvSpPr>
          <p:cNvPr id="31" name="Parchemin vertical 30"/>
          <p:cNvSpPr/>
          <p:nvPr/>
        </p:nvSpPr>
        <p:spPr>
          <a:xfrm>
            <a:off x="5891464" y="626922"/>
            <a:ext cx="1488847" cy="1073885"/>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t"/>
          <a:lstStyle/>
          <a:p>
            <a:pPr algn="just"/>
            <a:r>
              <a:rPr lang="en-US" sz="1000" dirty="0" smtClean="0">
                <a:solidFill>
                  <a:schemeClr val="tx1"/>
                </a:solidFill>
              </a:rPr>
              <a:t>SLA agreement</a:t>
            </a:r>
            <a:endParaRPr lang="en-US" sz="1000" dirty="0">
              <a:solidFill>
                <a:schemeClr val="tx1"/>
              </a:solidFill>
            </a:endParaRPr>
          </a:p>
        </p:txBody>
      </p:sp>
      <p:sp>
        <p:nvSpPr>
          <p:cNvPr id="32" name="Cylindre 31"/>
          <p:cNvSpPr/>
          <p:nvPr/>
        </p:nvSpPr>
        <p:spPr>
          <a:xfrm>
            <a:off x="4249300" y="1340768"/>
            <a:ext cx="1080120" cy="122413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chemeClr val="tx1"/>
                </a:solidFill>
              </a:rPr>
              <a:t>SLOs</a:t>
            </a:r>
          </a:p>
          <a:p>
            <a:pPr algn="ctr"/>
            <a:r>
              <a:rPr lang="en-US" sz="1100" dirty="0" smtClean="0">
                <a:solidFill>
                  <a:schemeClr val="tx1"/>
                </a:solidFill>
              </a:rPr>
              <a:t>Descriptors</a:t>
            </a:r>
          </a:p>
          <a:p>
            <a:pPr algn="ctr"/>
            <a:r>
              <a:rPr lang="en-US" sz="1100" dirty="0" smtClean="0">
                <a:solidFill>
                  <a:schemeClr val="tx1"/>
                </a:solidFill>
              </a:rPr>
              <a:t>database</a:t>
            </a:r>
            <a:endParaRPr lang="en-US" sz="1100" dirty="0">
              <a:solidFill>
                <a:schemeClr val="tx1"/>
              </a:solidFill>
            </a:endParaRPr>
          </a:p>
        </p:txBody>
      </p:sp>
      <p:sp>
        <p:nvSpPr>
          <p:cNvPr id="33" name="Cylindre 32"/>
          <p:cNvSpPr/>
          <p:nvPr/>
        </p:nvSpPr>
        <p:spPr>
          <a:xfrm>
            <a:off x="4197018" y="14854"/>
            <a:ext cx="1080120" cy="122413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chemeClr val="tx1"/>
                </a:solidFill>
              </a:rPr>
              <a:t>Service</a:t>
            </a:r>
          </a:p>
          <a:p>
            <a:pPr algn="ctr"/>
            <a:r>
              <a:rPr lang="en-US" sz="1100" dirty="0" smtClean="0">
                <a:solidFill>
                  <a:schemeClr val="tx1"/>
                </a:solidFill>
              </a:rPr>
              <a:t>Descriptors</a:t>
            </a:r>
          </a:p>
          <a:p>
            <a:pPr algn="ctr"/>
            <a:r>
              <a:rPr lang="en-US" sz="1100" dirty="0" smtClean="0">
                <a:solidFill>
                  <a:schemeClr val="tx1"/>
                </a:solidFill>
              </a:rPr>
              <a:t>database</a:t>
            </a:r>
            <a:endParaRPr lang="en-US" sz="1100" dirty="0">
              <a:solidFill>
                <a:schemeClr val="tx1"/>
              </a:solidFill>
            </a:endParaRPr>
          </a:p>
        </p:txBody>
      </p:sp>
      <p:sp>
        <p:nvSpPr>
          <p:cNvPr id="34" name="ZoneTexte 33"/>
          <p:cNvSpPr txBox="1"/>
          <p:nvPr/>
        </p:nvSpPr>
        <p:spPr>
          <a:xfrm>
            <a:off x="5891465" y="3501008"/>
            <a:ext cx="2334293" cy="369332"/>
          </a:xfrm>
          <a:prstGeom prst="rect">
            <a:avLst/>
          </a:prstGeom>
          <a:noFill/>
        </p:spPr>
        <p:txBody>
          <a:bodyPr wrap="none" rtlCol="0">
            <a:spAutoFit/>
          </a:bodyPr>
          <a:lstStyle/>
          <a:p>
            <a:r>
              <a:rPr lang="en-US" dirty="0" smtClean="0"/>
              <a:t>add new raw metrics</a:t>
            </a:r>
            <a:endParaRPr lang="en-US" dirty="0"/>
          </a:p>
        </p:txBody>
      </p:sp>
      <p:sp>
        <p:nvSpPr>
          <p:cNvPr id="35" name="ZoneTexte 34"/>
          <p:cNvSpPr txBox="1"/>
          <p:nvPr/>
        </p:nvSpPr>
        <p:spPr>
          <a:xfrm>
            <a:off x="5663662" y="4181252"/>
            <a:ext cx="3286477" cy="369332"/>
          </a:xfrm>
          <a:prstGeom prst="rect">
            <a:avLst/>
          </a:prstGeom>
          <a:noFill/>
        </p:spPr>
        <p:txBody>
          <a:bodyPr wrap="none" rtlCol="0">
            <a:spAutoFit/>
          </a:bodyPr>
          <a:lstStyle/>
          <a:p>
            <a:r>
              <a:rPr lang="en-US" dirty="0" smtClean="0"/>
              <a:t>edit SLA &amp; service descriptors</a:t>
            </a:r>
            <a:endParaRPr lang="en-US" dirty="0"/>
          </a:p>
        </p:txBody>
      </p:sp>
      <p:sp>
        <p:nvSpPr>
          <p:cNvPr id="36" name="Rectangle 35"/>
          <p:cNvSpPr/>
          <p:nvPr/>
        </p:nvSpPr>
        <p:spPr>
          <a:xfrm>
            <a:off x="2051721" y="2692529"/>
            <a:ext cx="4320479" cy="93610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dirty="0" smtClean="0"/>
              <a:t>Data Collector</a:t>
            </a:r>
            <a:endParaRPr lang="en-US" dirty="0"/>
          </a:p>
        </p:txBody>
      </p:sp>
      <p:sp>
        <p:nvSpPr>
          <p:cNvPr id="37" name="Rectangle 36"/>
          <p:cNvSpPr/>
          <p:nvPr/>
        </p:nvSpPr>
        <p:spPr>
          <a:xfrm>
            <a:off x="2183170" y="3088573"/>
            <a:ext cx="1607102" cy="4680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t>
            </a:r>
            <a:r>
              <a:rPr lang="en-US" dirty="0" smtClean="0"/>
              <a:t>onitoring</a:t>
            </a:r>
            <a:endParaRPr lang="en-US" dirty="0"/>
          </a:p>
        </p:txBody>
      </p:sp>
      <p:sp>
        <p:nvSpPr>
          <p:cNvPr id="38" name="Cylindre 37"/>
          <p:cNvSpPr/>
          <p:nvPr/>
        </p:nvSpPr>
        <p:spPr>
          <a:xfrm>
            <a:off x="5251096" y="2768576"/>
            <a:ext cx="854135" cy="78400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tx1"/>
                </a:solidFill>
              </a:rPr>
              <a:t>M</a:t>
            </a:r>
            <a:r>
              <a:rPr lang="en-US" sz="1100" dirty="0" smtClean="0">
                <a:solidFill>
                  <a:schemeClr val="tx1"/>
                </a:solidFill>
              </a:rPr>
              <a:t>etrics database</a:t>
            </a:r>
            <a:endParaRPr lang="en-US" sz="1100" dirty="0">
              <a:solidFill>
                <a:schemeClr val="tx1"/>
              </a:solidFill>
            </a:endParaRPr>
          </a:p>
        </p:txBody>
      </p:sp>
      <p:sp>
        <p:nvSpPr>
          <p:cNvPr id="39" name="Rectangle 38"/>
          <p:cNvSpPr/>
          <p:nvPr/>
        </p:nvSpPr>
        <p:spPr>
          <a:xfrm>
            <a:off x="2051721" y="1628800"/>
            <a:ext cx="4320479" cy="936104"/>
          </a:xfrm>
          <a:prstGeom prst="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dirty="0" smtClean="0"/>
              <a:t>Data preparation</a:t>
            </a:r>
            <a:endParaRPr lang="en-US" dirty="0"/>
          </a:p>
        </p:txBody>
      </p:sp>
      <p:sp>
        <p:nvSpPr>
          <p:cNvPr id="40" name="Rectangle 39"/>
          <p:cNvSpPr/>
          <p:nvPr/>
        </p:nvSpPr>
        <p:spPr>
          <a:xfrm>
            <a:off x="2183170" y="1916832"/>
            <a:ext cx="1607102" cy="540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Feature Selection</a:t>
            </a:r>
            <a:endParaRPr lang="en-US" dirty="0"/>
          </a:p>
        </p:txBody>
      </p:sp>
      <p:sp>
        <p:nvSpPr>
          <p:cNvPr id="41" name="Rectangle 40"/>
          <p:cNvSpPr/>
          <p:nvPr/>
        </p:nvSpPr>
        <p:spPr>
          <a:xfrm>
            <a:off x="4137893" y="1954856"/>
            <a:ext cx="1728191" cy="3940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 Cleaning</a:t>
            </a:r>
            <a:endParaRPr lang="en-US" dirty="0"/>
          </a:p>
        </p:txBody>
      </p:sp>
    </p:spTree>
    <p:extLst>
      <p:ext uri="{BB962C8B-B14F-4D97-AF65-F5344CB8AC3E}">
        <p14:creationId xmlns:p14="http://schemas.microsoft.com/office/powerpoint/2010/main" val="3030950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332656"/>
            <a:ext cx="4608512" cy="6536736"/>
          </a:xfrm>
        </p:spPr>
      </p:pic>
    </p:spTree>
    <p:extLst>
      <p:ext uri="{BB962C8B-B14F-4D97-AF65-F5344CB8AC3E}">
        <p14:creationId xmlns:p14="http://schemas.microsoft.com/office/powerpoint/2010/main" val="2925047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1794046"/>
            <a:ext cx="7058025" cy="3846170"/>
          </a:xfrm>
        </p:spPr>
      </p:pic>
    </p:spTree>
    <p:extLst>
      <p:ext uri="{BB962C8B-B14F-4D97-AF65-F5344CB8AC3E}">
        <p14:creationId xmlns:p14="http://schemas.microsoft.com/office/powerpoint/2010/main" val="370947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cqmq6347\Desktop\MyDocuments\Figures\Network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1672"/>
            <a:ext cx="9144000" cy="491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221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3310" y="4725144"/>
            <a:ext cx="2570690" cy="1786300"/>
          </a:xfrm>
        </p:spPr>
      </p:pic>
      <p:pic>
        <p:nvPicPr>
          <p:cNvPr id="1026" name="Picture 2" descr="C:\Users\cqmq6347\Desktop\MyDocuments\Figures\I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857250"/>
            <a:ext cx="5852142" cy="32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016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cqmq6347\Desktop\MyDocuments\Figures\Network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4664"/>
            <a:ext cx="8352928" cy="6120679"/>
          </a:xfrm>
          <a:prstGeom prst="rect">
            <a:avLst/>
          </a:prstGeom>
          <a:noFill/>
          <a:ln>
            <a:noFill/>
          </a:ln>
        </p:spPr>
      </p:pic>
    </p:spTree>
    <p:extLst>
      <p:ext uri="{BB962C8B-B14F-4D97-AF65-F5344CB8AC3E}">
        <p14:creationId xmlns:p14="http://schemas.microsoft.com/office/powerpoint/2010/main" val="2668609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067944" y="2676137"/>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OVS1</a:t>
            </a:r>
            <a:endParaRPr lang="en-US" dirty="0"/>
          </a:p>
        </p:txBody>
      </p:sp>
      <p:sp>
        <p:nvSpPr>
          <p:cNvPr id="6" name="Rounded Rectangle 5"/>
          <p:cNvSpPr/>
          <p:nvPr/>
        </p:nvSpPr>
        <p:spPr>
          <a:xfrm>
            <a:off x="2261853" y="3645024"/>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OVS4</a:t>
            </a:r>
            <a:endParaRPr lang="en-US" dirty="0"/>
          </a:p>
        </p:txBody>
      </p:sp>
      <p:sp>
        <p:nvSpPr>
          <p:cNvPr id="7" name="Rounded Rectangle 6"/>
          <p:cNvSpPr/>
          <p:nvPr/>
        </p:nvSpPr>
        <p:spPr>
          <a:xfrm>
            <a:off x="3995936" y="4653136"/>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OVS3</a:t>
            </a:r>
            <a:endParaRPr lang="en-US" dirty="0"/>
          </a:p>
        </p:txBody>
      </p:sp>
      <p:sp>
        <p:nvSpPr>
          <p:cNvPr id="8" name="Rounded Rectangle 7"/>
          <p:cNvSpPr/>
          <p:nvPr/>
        </p:nvSpPr>
        <p:spPr>
          <a:xfrm>
            <a:off x="5724128" y="3619796"/>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OVS2</a:t>
            </a:r>
            <a:endParaRPr lang="en-US" dirty="0"/>
          </a:p>
        </p:txBody>
      </p:sp>
      <p:sp>
        <p:nvSpPr>
          <p:cNvPr id="9" name="Rounded Rectangle 8"/>
          <p:cNvSpPr/>
          <p:nvPr/>
        </p:nvSpPr>
        <p:spPr>
          <a:xfrm>
            <a:off x="4067944" y="3653930"/>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OVS5</a:t>
            </a:r>
            <a:endParaRPr lang="en-US" dirty="0"/>
          </a:p>
        </p:txBody>
      </p:sp>
      <p:sp>
        <p:nvSpPr>
          <p:cNvPr id="10" name="Rectangle 9"/>
          <p:cNvSpPr/>
          <p:nvPr/>
        </p:nvSpPr>
        <p:spPr>
          <a:xfrm>
            <a:off x="7164288" y="5013176"/>
            <a:ext cx="122413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SDN controller</a:t>
            </a:r>
            <a:endParaRPr lang="en-US" dirty="0"/>
          </a:p>
        </p:txBody>
      </p:sp>
      <p:sp>
        <p:nvSpPr>
          <p:cNvPr id="11" name="Cloud 10"/>
          <p:cNvSpPr/>
          <p:nvPr/>
        </p:nvSpPr>
        <p:spPr>
          <a:xfrm>
            <a:off x="6732240" y="2213769"/>
            <a:ext cx="2520280" cy="229535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p:cNvSpPr/>
          <p:nvPr/>
        </p:nvSpPr>
        <p:spPr>
          <a:xfrm>
            <a:off x="3131840" y="5157192"/>
            <a:ext cx="2124236" cy="155679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p:cNvSpPr/>
          <p:nvPr/>
        </p:nvSpPr>
        <p:spPr>
          <a:xfrm>
            <a:off x="157694" y="1891604"/>
            <a:ext cx="2088232" cy="172819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p:cNvSpPr/>
          <p:nvPr/>
        </p:nvSpPr>
        <p:spPr>
          <a:xfrm>
            <a:off x="4067944" y="332656"/>
            <a:ext cx="2376264" cy="165618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3" idx="0"/>
            <a:endCxn id="6" idx="2"/>
          </p:cNvCxnSpPr>
          <p:nvPr/>
        </p:nvCxnSpPr>
        <p:spPr>
          <a:xfrm>
            <a:off x="2244186" y="2755700"/>
            <a:ext cx="413711" cy="124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2" idx="3"/>
          </p:cNvCxnSpPr>
          <p:nvPr/>
        </p:nvCxnSpPr>
        <p:spPr>
          <a:xfrm flipH="1">
            <a:off x="4193958" y="5013176"/>
            <a:ext cx="198022" cy="233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a:endCxn id="10" idx="1"/>
          </p:cNvCxnSpPr>
          <p:nvPr/>
        </p:nvCxnSpPr>
        <p:spPr>
          <a:xfrm>
            <a:off x="6120172" y="3979836"/>
            <a:ext cx="1044116" cy="1609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0"/>
            <a:endCxn id="15" idx="1"/>
          </p:cNvCxnSpPr>
          <p:nvPr/>
        </p:nvCxnSpPr>
        <p:spPr>
          <a:xfrm flipV="1">
            <a:off x="4463988" y="1987076"/>
            <a:ext cx="792088" cy="689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11" idx="2"/>
          </p:cNvCxnSpPr>
          <p:nvPr/>
        </p:nvCxnSpPr>
        <p:spPr>
          <a:xfrm flipV="1">
            <a:off x="6516216" y="3361445"/>
            <a:ext cx="223842" cy="438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3"/>
            <a:endCxn id="8" idx="2"/>
          </p:cNvCxnSpPr>
          <p:nvPr/>
        </p:nvCxnSpPr>
        <p:spPr>
          <a:xfrm flipV="1">
            <a:off x="4788024" y="3979836"/>
            <a:ext cx="1332148" cy="85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2"/>
            <a:endCxn id="7" idx="1"/>
          </p:cNvCxnSpPr>
          <p:nvPr/>
        </p:nvCxnSpPr>
        <p:spPr>
          <a:xfrm>
            <a:off x="2657897" y="4005064"/>
            <a:ext cx="1338039" cy="828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 idx="0"/>
            <a:endCxn id="5" idx="1"/>
          </p:cNvCxnSpPr>
          <p:nvPr/>
        </p:nvCxnSpPr>
        <p:spPr>
          <a:xfrm flipV="1">
            <a:off x="2657897" y="2856157"/>
            <a:ext cx="1410047" cy="78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5" idx="3"/>
            <a:endCxn id="8" idx="0"/>
          </p:cNvCxnSpPr>
          <p:nvPr/>
        </p:nvCxnSpPr>
        <p:spPr>
          <a:xfrm>
            <a:off x="4860032" y="2856157"/>
            <a:ext cx="1260140" cy="763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0"/>
            <a:endCxn id="5" idx="2"/>
          </p:cNvCxnSpPr>
          <p:nvPr/>
        </p:nvCxnSpPr>
        <p:spPr>
          <a:xfrm flipV="1">
            <a:off x="4463988" y="3036177"/>
            <a:ext cx="0" cy="61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1"/>
            <a:endCxn id="6" idx="3"/>
          </p:cNvCxnSpPr>
          <p:nvPr/>
        </p:nvCxnSpPr>
        <p:spPr>
          <a:xfrm flipH="1" flipV="1">
            <a:off x="3053941" y="3825044"/>
            <a:ext cx="1014003" cy="8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2"/>
            <a:endCxn id="7" idx="0"/>
          </p:cNvCxnSpPr>
          <p:nvPr/>
        </p:nvCxnSpPr>
        <p:spPr>
          <a:xfrm flipH="1">
            <a:off x="4391980" y="4013970"/>
            <a:ext cx="72008" cy="639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8" idx="1"/>
          </p:cNvCxnSpPr>
          <p:nvPr/>
        </p:nvCxnSpPr>
        <p:spPr>
          <a:xfrm flipV="1">
            <a:off x="4860032" y="3799816"/>
            <a:ext cx="864096" cy="34134"/>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595317" y="2069990"/>
            <a:ext cx="113794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 VNF 2</a:t>
            </a:r>
            <a:endParaRPr lang="en-US" dirty="0"/>
          </a:p>
        </p:txBody>
      </p:sp>
      <p:sp>
        <p:nvSpPr>
          <p:cNvPr id="86" name="Rectangle 85"/>
          <p:cNvSpPr/>
          <p:nvPr/>
        </p:nvSpPr>
        <p:spPr>
          <a:xfrm>
            <a:off x="4495253" y="620688"/>
            <a:ext cx="996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1</a:t>
            </a:r>
            <a:endParaRPr lang="en-US" dirty="0"/>
          </a:p>
        </p:txBody>
      </p:sp>
      <p:sp>
        <p:nvSpPr>
          <p:cNvPr id="87" name="Rectangle 86"/>
          <p:cNvSpPr/>
          <p:nvPr/>
        </p:nvSpPr>
        <p:spPr>
          <a:xfrm>
            <a:off x="395536" y="2228929"/>
            <a:ext cx="996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2</a:t>
            </a:r>
            <a:endParaRPr lang="en-US" dirty="0"/>
          </a:p>
        </p:txBody>
      </p:sp>
      <p:sp>
        <p:nvSpPr>
          <p:cNvPr id="88" name="Rectangle 87"/>
          <p:cNvSpPr/>
          <p:nvPr/>
        </p:nvSpPr>
        <p:spPr>
          <a:xfrm>
            <a:off x="3498973" y="5373216"/>
            <a:ext cx="996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3</a:t>
            </a:r>
            <a:endParaRPr lang="en-US" dirty="0"/>
          </a:p>
        </p:txBody>
      </p:sp>
      <p:sp>
        <p:nvSpPr>
          <p:cNvPr id="89" name="Rectangle 88"/>
          <p:cNvSpPr/>
          <p:nvPr/>
        </p:nvSpPr>
        <p:spPr>
          <a:xfrm>
            <a:off x="7826546" y="2064069"/>
            <a:ext cx="113794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 VNF 1</a:t>
            </a:r>
            <a:endParaRPr lang="en-US" dirty="0"/>
          </a:p>
        </p:txBody>
      </p:sp>
      <p:sp>
        <p:nvSpPr>
          <p:cNvPr id="90" name="Rectangle 89"/>
          <p:cNvSpPr/>
          <p:nvPr/>
        </p:nvSpPr>
        <p:spPr>
          <a:xfrm>
            <a:off x="7819453" y="2949009"/>
            <a:ext cx="113794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 VNF 3</a:t>
            </a:r>
            <a:endParaRPr lang="en-US" dirty="0"/>
          </a:p>
        </p:txBody>
      </p:sp>
      <p:sp>
        <p:nvSpPr>
          <p:cNvPr id="92" name="TextBox 91"/>
          <p:cNvSpPr txBox="1"/>
          <p:nvPr/>
        </p:nvSpPr>
        <p:spPr>
          <a:xfrm>
            <a:off x="4483942" y="1340768"/>
            <a:ext cx="1281313" cy="369332"/>
          </a:xfrm>
          <a:prstGeom prst="rect">
            <a:avLst/>
          </a:prstGeom>
          <a:noFill/>
        </p:spPr>
        <p:txBody>
          <a:bodyPr wrap="none" rtlCol="0">
            <a:spAutoFit/>
          </a:bodyPr>
          <a:lstStyle/>
          <a:p>
            <a:r>
              <a:rPr lang="en-US" dirty="0" smtClean="0"/>
              <a:t>Client site 1</a:t>
            </a:r>
            <a:endParaRPr lang="en-US" dirty="0"/>
          </a:p>
        </p:txBody>
      </p:sp>
      <p:sp>
        <p:nvSpPr>
          <p:cNvPr id="93" name="TextBox 92"/>
          <p:cNvSpPr txBox="1"/>
          <p:nvPr/>
        </p:nvSpPr>
        <p:spPr>
          <a:xfrm>
            <a:off x="513623" y="2910529"/>
            <a:ext cx="1281313" cy="369332"/>
          </a:xfrm>
          <a:prstGeom prst="rect">
            <a:avLst/>
          </a:prstGeom>
          <a:noFill/>
        </p:spPr>
        <p:txBody>
          <a:bodyPr wrap="none" rtlCol="0">
            <a:spAutoFit/>
          </a:bodyPr>
          <a:lstStyle/>
          <a:p>
            <a:r>
              <a:rPr lang="en-US" dirty="0" smtClean="0"/>
              <a:t>Client site 2</a:t>
            </a:r>
            <a:endParaRPr lang="en-US" dirty="0"/>
          </a:p>
        </p:txBody>
      </p:sp>
      <p:sp>
        <p:nvSpPr>
          <p:cNvPr id="94" name="TextBox 93"/>
          <p:cNvSpPr txBox="1"/>
          <p:nvPr/>
        </p:nvSpPr>
        <p:spPr>
          <a:xfrm>
            <a:off x="3498973" y="6099496"/>
            <a:ext cx="1281313" cy="369332"/>
          </a:xfrm>
          <a:prstGeom prst="rect">
            <a:avLst/>
          </a:prstGeom>
          <a:noFill/>
        </p:spPr>
        <p:txBody>
          <a:bodyPr wrap="none" rtlCol="0">
            <a:spAutoFit/>
          </a:bodyPr>
          <a:lstStyle/>
          <a:p>
            <a:r>
              <a:rPr lang="en-US" dirty="0" smtClean="0"/>
              <a:t>Client site 3</a:t>
            </a:r>
            <a:endParaRPr lang="en-US" dirty="0"/>
          </a:p>
        </p:txBody>
      </p:sp>
      <p:sp>
        <p:nvSpPr>
          <p:cNvPr id="99" name="TextBox 98"/>
          <p:cNvSpPr txBox="1"/>
          <p:nvPr/>
        </p:nvSpPr>
        <p:spPr>
          <a:xfrm>
            <a:off x="7099494" y="3791162"/>
            <a:ext cx="1821268" cy="369332"/>
          </a:xfrm>
          <a:prstGeom prst="rect">
            <a:avLst/>
          </a:prstGeom>
          <a:noFill/>
        </p:spPr>
        <p:txBody>
          <a:bodyPr wrap="none" rtlCol="0">
            <a:spAutoFit/>
          </a:bodyPr>
          <a:lstStyle/>
          <a:p>
            <a:r>
              <a:rPr lang="en-US" dirty="0" smtClean="0"/>
              <a:t>Streaming cluster</a:t>
            </a:r>
            <a:endParaRPr lang="en-US" dirty="0"/>
          </a:p>
        </p:txBody>
      </p:sp>
    </p:spTree>
    <p:extLst>
      <p:ext uri="{BB962C8B-B14F-4D97-AF65-F5344CB8AC3E}">
        <p14:creationId xmlns:p14="http://schemas.microsoft.com/office/powerpoint/2010/main" val="4232985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227013"/>
            <a:ext cx="3631133" cy="254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Content Placeholder 38"/>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22238"/>
            <a:ext cx="6437313" cy="710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672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6"/>
          <p:cNvGraphicFramePr>
            <a:graphicFrameLocks/>
          </p:cNvGraphicFramePr>
          <p:nvPr>
            <p:extLst>
              <p:ext uri="{D42A27DB-BD31-4B8C-83A1-F6EECF244321}">
                <p14:modId xmlns:p14="http://schemas.microsoft.com/office/powerpoint/2010/main" val="2405180863"/>
              </p:ext>
            </p:extLst>
          </p:nvPr>
        </p:nvGraphicFramePr>
        <p:xfrm>
          <a:off x="-612576" y="620688"/>
          <a:ext cx="9451776" cy="565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7536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e 38"/>
          <p:cNvGrpSpPr/>
          <p:nvPr/>
        </p:nvGrpSpPr>
        <p:grpSpPr>
          <a:xfrm>
            <a:off x="388743" y="3717032"/>
            <a:ext cx="3031129" cy="822624"/>
            <a:chOff x="3739188" y="5093407"/>
            <a:chExt cx="4360935" cy="1081190"/>
          </a:xfrm>
        </p:grpSpPr>
        <p:grpSp>
          <p:nvGrpSpPr>
            <p:cNvPr id="21" name="Groupe 20"/>
            <p:cNvGrpSpPr/>
            <p:nvPr/>
          </p:nvGrpSpPr>
          <p:grpSpPr>
            <a:xfrm>
              <a:off x="3739188" y="5093407"/>
              <a:ext cx="4360935" cy="1081190"/>
              <a:chOff x="1403648" y="3125751"/>
              <a:chExt cx="4752528" cy="1195935"/>
            </a:xfrm>
          </p:grpSpPr>
          <p:sp>
            <p:nvSpPr>
              <p:cNvPr id="7" name="Rectangle 6"/>
              <p:cNvSpPr/>
              <p:nvPr/>
            </p:nvSpPr>
            <p:spPr>
              <a:xfrm>
                <a:off x="3059833" y="3156643"/>
                <a:ext cx="1440160" cy="41637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4499991" y="3156643"/>
                <a:ext cx="1440160" cy="41637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p:cNvSpPr/>
              <p:nvPr/>
            </p:nvSpPr>
            <p:spPr>
              <a:xfrm>
                <a:off x="1619673" y="3156643"/>
                <a:ext cx="1440160" cy="41637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 name="Connecteur droit 4"/>
              <p:cNvCxnSpPr/>
              <p:nvPr/>
            </p:nvCxnSpPr>
            <p:spPr>
              <a:xfrm>
                <a:off x="1403648" y="3573016"/>
                <a:ext cx="4752528" cy="0"/>
              </a:xfrm>
              <a:prstGeom prst="line">
                <a:avLst/>
              </a:prstGeom>
            </p:spPr>
            <p:style>
              <a:lnRef idx="2">
                <a:schemeClr val="dk1"/>
              </a:lnRef>
              <a:fillRef idx="0">
                <a:schemeClr val="dk1"/>
              </a:fillRef>
              <a:effectRef idx="1">
                <a:schemeClr val="dk1"/>
              </a:effectRef>
              <a:fontRef idx="minor">
                <a:schemeClr val="tx1"/>
              </a:fontRef>
            </p:style>
          </p:cxnSp>
          <p:sp>
            <p:nvSpPr>
              <p:cNvPr id="10" name="ZoneTexte 9"/>
              <p:cNvSpPr txBox="1"/>
              <p:nvPr/>
            </p:nvSpPr>
            <p:spPr>
              <a:xfrm>
                <a:off x="4635462" y="3125751"/>
                <a:ext cx="834636" cy="402703"/>
              </a:xfrm>
              <a:prstGeom prst="rect">
                <a:avLst/>
              </a:prstGeom>
              <a:noFill/>
            </p:spPr>
            <p:txBody>
              <a:bodyPr wrap="none" rtlCol="0">
                <a:spAutoFit/>
              </a:bodyPr>
              <a:lstStyle/>
              <a:p>
                <a:r>
                  <a:rPr lang="en-US" sz="1200" dirty="0" smtClean="0"/>
                  <a:t>SLO 1</a:t>
                </a:r>
                <a:endParaRPr lang="en-US" sz="1200" dirty="0"/>
              </a:p>
            </p:txBody>
          </p:sp>
          <p:sp>
            <p:nvSpPr>
              <p:cNvPr id="11" name="ZoneTexte 10"/>
              <p:cNvSpPr txBox="1"/>
              <p:nvPr/>
            </p:nvSpPr>
            <p:spPr>
              <a:xfrm>
                <a:off x="1987058" y="3130398"/>
                <a:ext cx="834636" cy="402703"/>
              </a:xfrm>
              <a:prstGeom prst="rect">
                <a:avLst/>
              </a:prstGeom>
              <a:noFill/>
            </p:spPr>
            <p:txBody>
              <a:bodyPr wrap="none" rtlCol="0">
                <a:spAutoFit/>
              </a:bodyPr>
              <a:lstStyle/>
              <a:p>
                <a:r>
                  <a:rPr lang="en-US" sz="1200" dirty="0" smtClean="0"/>
                  <a:t>SLO 1</a:t>
                </a:r>
                <a:endParaRPr lang="en-US" sz="1200" dirty="0"/>
              </a:p>
            </p:txBody>
          </p:sp>
          <p:sp>
            <p:nvSpPr>
              <p:cNvPr id="12" name="ZoneTexte 11"/>
              <p:cNvSpPr txBox="1"/>
              <p:nvPr/>
            </p:nvSpPr>
            <p:spPr>
              <a:xfrm>
                <a:off x="3551325" y="3130398"/>
                <a:ext cx="576062" cy="402703"/>
              </a:xfrm>
              <a:prstGeom prst="rect">
                <a:avLst/>
              </a:prstGeom>
              <a:noFill/>
            </p:spPr>
            <p:txBody>
              <a:bodyPr wrap="none" rtlCol="0">
                <a:spAutoFit/>
              </a:bodyPr>
              <a:lstStyle/>
              <a:p>
                <a:r>
                  <a:rPr lang="en-US" sz="1200" dirty="0" smtClean="0"/>
                  <a:t>OK</a:t>
                </a:r>
                <a:endParaRPr lang="en-US" sz="1200" dirty="0"/>
              </a:p>
            </p:txBody>
          </p:sp>
          <p:sp>
            <p:nvSpPr>
              <p:cNvPr id="15" name="ZoneTexte 14"/>
              <p:cNvSpPr txBox="1"/>
              <p:nvPr/>
            </p:nvSpPr>
            <p:spPr>
              <a:xfrm>
                <a:off x="3287287" y="3918983"/>
                <a:ext cx="721836" cy="402703"/>
              </a:xfrm>
              <a:prstGeom prst="rect">
                <a:avLst/>
              </a:prstGeom>
              <a:noFill/>
            </p:spPr>
            <p:txBody>
              <a:bodyPr wrap="none" rtlCol="0">
                <a:spAutoFit/>
              </a:bodyPr>
              <a:lstStyle/>
              <a:p>
                <a:r>
                  <a:rPr lang="en-US" sz="1200" dirty="0" smtClean="0"/>
                  <a:t>PC 1</a:t>
                </a:r>
                <a:endParaRPr lang="en-US" sz="1200" dirty="0"/>
              </a:p>
            </p:txBody>
          </p:sp>
          <p:sp>
            <p:nvSpPr>
              <p:cNvPr id="16" name="ZoneTexte 15"/>
              <p:cNvSpPr txBox="1"/>
              <p:nvPr/>
            </p:nvSpPr>
            <p:spPr>
              <a:xfrm>
                <a:off x="3648206" y="3573016"/>
                <a:ext cx="276038" cy="307777"/>
              </a:xfrm>
              <a:prstGeom prst="rect">
                <a:avLst/>
              </a:prstGeom>
              <a:noFill/>
            </p:spPr>
            <p:txBody>
              <a:bodyPr wrap="none" rtlCol="0">
                <a:spAutoFit/>
              </a:bodyPr>
              <a:lstStyle/>
              <a:p>
                <a:r>
                  <a:rPr lang="en-US" sz="1400" dirty="0" smtClean="0">
                    <a:latin typeface="+mj-lt"/>
                  </a:rPr>
                  <a:t>0</a:t>
                </a:r>
                <a:endParaRPr lang="en-US" sz="1400" dirty="0">
                  <a:latin typeface="+mj-lt"/>
                </a:endParaRPr>
              </a:p>
            </p:txBody>
          </p:sp>
          <p:sp>
            <p:nvSpPr>
              <p:cNvPr id="17" name="ZoneTexte 16"/>
              <p:cNvSpPr txBox="1"/>
              <p:nvPr/>
            </p:nvSpPr>
            <p:spPr>
              <a:xfrm>
                <a:off x="4359424" y="3573016"/>
                <a:ext cx="276038" cy="307777"/>
              </a:xfrm>
              <a:prstGeom prst="rect">
                <a:avLst/>
              </a:prstGeom>
              <a:noFill/>
            </p:spPr>
            <p:txBody>
              <a:bodyPr wrap="none" rtlCol="0">
                <a:spAutoFit/>
              </a:bodyPr>
              <a:lstStyle/>
              <a:p>
                <a:r>
                  <a:rPr lang="en-US" sz="1400" dirty="0" smtClean="0">
                    <a:latin typeface="+mj-lt"/>
                  </a:rPr>
                  <a:t>2</a:t>
                </a:r>
                <a:endParaRPr lang="en-US" sz="1400" dirty="0">
                  <a:latin typeface="+mj-lt"/>
                </a:endParaRPr>
              </a:p>
            </p:txBody>
          </p:sp>
          <p:sp>
            <p:nvSpPr>
              <p:cNvPr id="18" name="ZoneTexte 17"/>
              <p:cNvSpPr txBox="1"/>
              <p:nvPr/>
            </p:nvSpPr>
            <p:spPr>
              <a:xfrm>
                <a:off x="2783904" y="3573016"/>
                <a:ext cx="330540" cy="307777"/>
              </a:xfrm>
              <a:prstGeom prst="rect">
                <a:avLst/>
              </a:prstGeom>
              <a:noFill/>
            </p:spPr>
            <p:txBody>
              <a:bodyPr wrap="none" rtlCol="0">
                <a:spAutoFit/>
              </a:bodyPr>
              <a:lstStyle/>
              <a:p>
                <a:r>
                  <a:rPr lang="en-US" sz="1400" dirty="0" smtClean="0">
                    <a:latin typeface="+mj-lt"/>
                  </a:rPr>
                  <a:t>-2</a:t>
                </a:r>
                <a:endParaRPr lang="en-US" sz="1400" dirty="0">
                  <a:latin typeface="+mj-lt"/>
                </a:endParaRPr>
              </a:p>
            </p:txBody>
          </p:sp>
          <p:sp>
            <p:nvSpPr>
              <p:cNvPr id="19" name="ZoneTexte 18"/>
              <p:cNvSpPr txBox="1"/>
              <p:nvPr/>
            </p:nvSpPr>
            <p:spPr>
              <a:xfrm>
                <a:off x="5832140" y="3573016"/>
                <a:ext cx="216024" cy="307777"/>
              </a:xfrm>
              <a:prstGeom prst="rect">
                <a:avLst/>
              </a:prstGeom>
              <a:noFill/>
            </p:spPr>
            <p:txBody>
              <a:bodyPr wrap="square" rtlCol="0">
                <a:spAutoFit/>
              </a:bodyPr>
              <a:lstStyle/>
              <a:p>
                <a:r>
                  <a:rPr lang="en-US" sz="1400" dirty="0" smtClean="0">
                    <a:latin typeface="+mj-lt"/>
                  </a:rPr>
                  <a:t>6</a:t>
                </a:r>
                <a:endParaRPr lang="en-US" sz="1400" dirty="0">
                  <a:latin typeface="+mj-lt"/>
                </a:endParaRPr>
              </a:p>
            </p:txBody>
          </p:sp>
          <p:sp>
            <p:nvSpPr>
              <p:cNvPr id="20" name="ZoneTexte 19"/>
              <p:cNvSpPr txBox="1"/>
              <p:nvPr/>
            </p:nvSpPr>
            <p:spPr>
              <a:xfrm>
                <a:off x="1481653" y="3573016"/>
                <a:ext cx="330540" cy="307777"/>
              </a:xfrm>
              <a:prstGeom prst="rect">
                <a:avLst/>
              </a:prstGeom>
              <a:noFill/>
            </p:spPr>
            <p:txBody>
              <a:bodyPr wrap="none" rtlCol="0">
                <a:spAutoFit/>
              </a:bodyPr>
              <a:lstStyle/>
              <a:p>
                <a:r>
                  <a:rPr lang="en-US" sz="1400" dirty="0" smtClean="0">
                    <a:latin typeface="+mj-lt"/>
                  </a:rPr>
                  <a:t>-6</a:t>
                </a:r>
                <a:endParaRPr lang="en-US" sz="1400" dirty="0">
                  <a:latin typeface="+mj-lt"/>
                </a:endParaRPr>
              </a:p>
            </p:txBody>
          </p:sp>
        </p:grpSp>
        <p:sp>
          <p:nvSpPr>
            <p:cNvPr id="26" name="Ellipse 25"/>
            <p:cNvSpPr/>
            <p:nvPr/>
          </p:nvSpPr>
          <p:spPr>
            <a:xfrm>
              <a:off x="5436096" y="5442111"/>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llipse 26"/>
            <p:cNvSpPr/>
            <p:nvPr/>
          </p:nvSpPr>
          <p:spPr>
            <a:xfrm>
              <a:off x="4562156" y="5435020"/>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6164843" y="5440752"/>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5762797" y="5440753"/>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lipse 29"/>
            <p:cNvSpPr/>
            <p:nvPr/>
          </p:nvSpPr>
          <p:spPr>
            <a:xfrm>
              <a:off x="6506055" y="5440751"/>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lipse 30"/>
            <p:cNvSpPr/>
            <p:nvPr/>
          </p:nvSpPr>
          <p:spPr>
            <a:xfrm>
              <a:off x="6900755" y="5442111"/>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e 41"/>
          <p:cNvGrpSpPr/>
          <p:nvPr/>
        </p:nvGrpSpPr>
        <p:grpSpPr>
          <a:xfrm>
            <a:off x="231275" y="1196752"/>
            <a:ext cx="2852592" cy="2232248"/>
            <a:chOff x="231275" y="2924944"/>
            <a:chExt cx="3758653" cy="2736304"/>
          </a:xfrm>
        </p:grpSpPr>
        <p:sp>
          <p:nvSpPr>
            <p:cNvPr id="23" name="Ellipse 22"/>
            <p:cNvSpPr/>
            <p:nvPr/>
          </p:nvSpPr>
          <p:spPr>
            <a:xfrm rot="2658527">
              <a:off x="2076212" y="3560869"/>
              <a:ext cx="783175" cy="1398231"/>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Ellipse 23"/>
            <p:cNvSpPr/>
            <p:nvPr/>
          </p:nvSpPr>
          <p:spPr>
            <a:xfrm rot="18964377">
              <a:off x="2598290" y="4129298"/>
              <a:ext cx="1051077" cy="64807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Ellipse 24"/>
            <p:cNvSpPr/>
            <p:nvPr/>
          </p:nvSpPr>
          <p:spPr>
            <a:xfrm rot="19371342">
              <a:off x="1453226" y="3500067"/>
              <a:ext cx="873649" cy="64807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0" name="Groupe 39"/>
            <p:cNvGrpSpPr/>
            <p:nvPr/>
          </p:nvGrpSpPr>
          <p:grpSpPr>
            <a:xfrm>
              <a:off x="231275" y="2924944"/>
              <a:ext cx="3758653" cy="2736304"/>
              <a:chOff x="355417" y="764704"/>
              <a:chExt cx="3758653" cy="3240360"/>
            </a:xfrm>
          </p:grpSpPr>
          <p:graphicFrame>
            <p:nvGraphicFramePr>
              <p:cNvPr id="22" name="Graphique 21"/>
              <p:cNvGraphicFramePr/>
              <p:nvPr>
                <p:extLst>
                  <p:ext uri="{D42A27DB-BD31-4B8C-83A1-F6EECF244321}">
                    <p14:modId xmlns:p14="http://schemas.microsoft.com/office/powerpoint/2010/main" val="2707278999"/>
                  </p:ext>
                </p:extLst>
              </p:nvPr>
            </p:nvGraphicFramePr>
            <p:xfrm>
              <a:off x="355417" y="764704"/>
              <a:ext cx="3758653"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32" name="Ellipse 31"/>
              <p:cNvSpPr/>
              <p:nvPr/>
            </p:nvSpPr>
            <p:spPr>
              <a:xfrm>
                <a:off x="2123728" y="2492896"/>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llipse 32"/>
              <p:cNvSpPr/>
              <p:nvPr/>
            </p:nvSpPr>
            <p:spPr>
              <a:xfrm>
                <a:off x="2569102" y="2619524"/>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lipse 33"/>
              <p:cNvSpPr/>
              <p:nvPr/>
            </p:nvSpPr>
            <p:spPr>
              <a:xfrm>
                <a:off x="1911505" y="1628800"/>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Ellipse 34"/>
              <p:cNvSpPr/>
              <p:nvPr/>
            </p:nvSpPr>
            <p:spPr>
              <a:xfrm>
                <a:off x="2493301" y="2132856"/>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e 35"/>
              <p:cNvSpPr/>
              <p:nvPr/>
            </p:nvSpPr>
            <p:spPr>
              <a:xfrm>
                <a:off x="2874760" y="2384884"/>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Ellipse 36"/>
              <p:cNvSpPr/>
              <p:nvPr/>
            </p:nvSpPr>
            <p:spPr>
              <a:xfrm>
                <a:off x="3339099" y="2739334"/>
                <a:ext cx="72008" cy="1112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Flèche droite 40"/>
          <p:cNvSpPr/>
          <p:nvPr/>
        </p:nvSpPr>
        <p:spPr>
          <a:xfrm rot="5400000">
            <a:off x="1805428" y="3329031"/>
            <a:ext cx="360040" cy="271947"/>
          </a:xfrm>
          <a:prstGeom prst="rightArrow">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63538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052736"/>
            <a:ext cx="3384376" cy="117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720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804248" y="211954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80112" y="211954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211960" y="211954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59832" y="211710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36349" y="372012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580112" y="372012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59832" y="372012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256302" y="3510470"/>
            <a:ext cx="1035778" cy="707886"/>
          </a:xfrm>
          <a:prstGeom prst="rect">
            <a:avLst/>
          </a:prstGeom>
          <a:noFill/>
        </p:spPr>
        <p:txBody>
          <a:bodyPr wrap="square" rtlCol="0">
            <a:spAutoFit/>
          </a:bodyPr>
          <a:lstStyle/>
          <a:p>
            <a:r>
              <a:rPr lang="en-US" sz="4000" dirty="0" smtClean="0">
                <a:solidFill>
                  <a:schemeClr val="accent1">
                    <a:lumMod val="75000"/>
                  </a:schemeClr>
                </a:solidFill>
              </a:rPr>
              <a:t>…</a:t>
            </a:r>
            <a:endParaRPr lang="en-US" dirty="0">
              <a:solidFill>
                <a:schemeClr val="accent1">
                  <a:lumMod val="75000"/>
                </a:schemeClr>
              </a:solidFill>
            </a:endParaRPr>
          </a:p>
        </p:txBody>
      </p:sp>
      <p:sp>
        <p:nvSpPr>
          <p:cNvPr id="12" name="Oval 11"/>
          <p:cNvSpPr/>
          <p:nvPr/>
        </p:nvSpPr>
        <p:spPr>
          <a:xfrm>
            <a:off x="6836349" y="5580045"/>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80112" y="5602931"/>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56302" y="557592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059832" y="5580045"/>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6772147" y="1024963"/>
            <a:ext cx="464149" cy="861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5580112" y="1024963"/>
            <a:ext cx="464149" cy="861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4179859" y="1068654"/>
            <a:ext cx="464149" cy="861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3056922" y="1059622"/>
            <a:ext cx="464149" cy="861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4" idx="4"/>
            <a:endCxn id="8" idx="0"/>
          </p:cNvCxnSpPr>
          <p:nvPr/>
        </p:nvCxnSpPr>
        <p:spPr>
          <a:xfrm>
            <a:off x="7020272" y="2551590"/>
            <a:ext cx="32101"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4"/>
            <a:endCxn id="9" idx="0"/>
          </p:cNvCxnSpPr>
          <p:nvPr/>
        </p:nvCxnSpPr>
        <p:spPr>
          <a:xfrm flipH="1">
            <a:off x="5796136" y="2551590"/>
            <a:ext cx="1224136"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4"/>
            <a:endCxn id="10" idx="0"/>
          </p:cNvCxnSpPr>
          <p:nvPr/>
        </p:nvCxnSpPr>
        <p:spPr>
          <a:xfrm flipH="1">
            <a:off x="3275856" y="2551590"/>
            <a:ext cx="3744416"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4"/>
            <a:endCxn id="8" idx="0"/>
          </p:cNvCxnSpPr>
          <p:nvPr/>
        </p:nvCxnSpPr>
        <p:spPr>
          <a:xfrm>
            <a:off x="5796136" y="2551590"/>
            <a:ext cx="1256237"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4"/>
            <a:endCxn id="9" idx="0"/>
          </p:cNvCxnSpPr>
          <p:nvPr/>
        </p:nvCxnSpPr>
        <p:spPr>
          <a:xfrm>
            <a:off x="5796136" y="2551590"/>
            <a:ext cx="0"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4"/>
            <a:endCxn id="9" idx="0"/>
          </p:cNvCxnSpPr>
          <p:nvPr/>
        </p:nvCxnSpPr>
        <p:spPr>
          <a:xfrm>
            <a:off x="4427984" y="2551590"/>
            <a:ext cx="1368152"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4"/>
            <a:endCxn id="9" idx="0"/>
          </p:cNvCxnSpPr>
          <p:nvPr/>
        </p:nvCxnSpPr>
        <p:spPr>
          <a:xfrm>
            <a:off x="3275856" y="2549152"/>
            <a:ext cx="2520280" cy="1170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4"/>
            <a:endCxn id="10" idx="0"/>
          </p:cNvCxnSpPr>
          <p:nvPr/>
        </p:nvCxnSpPr>
        <p:spPr>
          <a:xfrm flipH="1">
            <a:off x="3275856" y="2551590"/>
            <a:ext cx="2520280"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 idx="4"/>
            <a:endCxn id="8" idx="0"/>
          </p:cNvCxnSpPr>
          <p:nvPr/>
        </p:nvCxnSpPr>
        <p:spPr>
          <a:xfrm>
            <a:off x="4427984" y="2551590"/>
            <a:ext cx="2624389"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4"/>
            <a:endCxn id="10" idx="0"/>
          </p:cNvCxnSpPr>
          <p:nvPr/>
        </p:nvCxnSpPr>
        <p:spPr>
          <a:xfrm>
            <a:off x="3275856" y="2549152"/>
            <a:ext cx="0" cy="1170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4"/>
            <a:endCxn id="8" idx="0"/>
          </p:cNvCxnSpPr>
          <p:nvPr/>
        </p:nvCxnSpPr>
        <p:spPr>
          <a:xfrm>
            <a:off x="3275856" y="2549152"/>
            <a:ext cx="3776517" cy="1170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 idx="4"/>
            <a:endCxn id="10" idx="0"/>
          </p:cNvCxnSpPr>
          <p:nvPr/>
        </p:nvCxnSpPr>
        <p:spPr>
          <a:xfrm flipH="1">
            <a:off x="3275856" y="2551590"/>
            <a:ext cx="1152128" cy="1168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12" idx="0"/>
          </p:cNvCxnSpPr>
          <p:nvPr/>
        </p:nvCxnSpPr>
        <p:spPr>
          <a:xfrm>
            <a:off x="7052373" y="4152169"/>
            <a:ext cx="0" cy="1427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8" idx="4"/>
            <a:endCxn id="13" idx="0"/>
          </p:cNvCxnSpPr>
          <p:nvPr/>
        </p:nvCxnSpPr>
        <p:spPr>
          <a:xfrm flipH="1">
            <a:off x="5796136" y="4152169"/>
            <a:ext cx="1256237" cy="1450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8" idx="4"/>
            <a:endCxn id="14" idx="0"/>
          </p:cNvCxnSpPr>
          <p:nvPr/>
        </p:nvCxnSpPr>
        <p:spPr>
          <a:xfrm flipH="1">
            <a:off x="4472326" y="4152169"/>
            <a:ext cx="2580047" cy="1423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4"/>
            <a:endCxn id="15" idx="0"/>
          </p:cNvCxnSpPr>
          <p:nvPr/>
        </p:nvCxnSpPr>
        <p:spPr>
          <a:xfrm flipH="1">
            <a:off x="3275856" y="4152169"/>
            <a:ext cx="3776517" cy="1427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9" idx="4"/>
            <a:endCxn id="12" idx="0"/>
          </p:cNvCxnSpPr>
          <p:nvPr/>
        </p:nvCxnSpPr>
        <p:spPr>
          <a:xfrm>
            <a:off x="5796136" y="4152169"/>
            <a:ext cx="1256237" cy="1427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0" idx="4"/>
            <a:endCxn id="12" idx="0"/>
          </p:cNvCxnSpPr>
          <p:nvPr/>
        </p:nvCxnSpPr>
        <p:spPr>
          <a:xfrm>
            <a:off x="3275856" y="4152169"/>
            <a:ext cx="3776517" cy="1427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9" idx="4"/>
            <a:endCxn id="13" idx="0"/>
          </p:cNvCxnSpPr>
          <p:nvPr/>
        </p:nvCxnSpPr>
        <p:spPr>
          <a:xfrm>
            <a:off x="5796136" y="4152169"/>
            <a:ext cx="0" cy="1450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0" idx="4"/>
            <a:endCxn id="14" idx="0"/>
          </p:cNvCxnSpPr>
          <p:nvPr/>
        </p:nvCxnSpPr>
        <p:spPr>
          <a:xfrm>
            <a:off x="3275856" y="4152169"/>
            <a:ext cx="1196470" cy="1423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0" idx="4"/>
            <a:endCxn id="15" idx="0"/>
          </p:cNvCxnSpPr>
          <p:nvPr/>
        </p:nvCxnSpPr>
        <p:spPr>
          <a:xfrm>
            <a:off x="3275856" y="4152169"/>
            <a:ext cx="0" cy="1427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13" idx="0"/>
          </p:cNvCxnSpPr>
          <p:nvPr/>
        </p:nvCxnSpPr>
        <p:spPr>
          <a:xfrm>
            <a:off x="3269717" y="4152169"/>
            <a:ext cx="2526419" cy="1450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 idx="5"/>
            <a:endCxn id="15" idx="0"/>
          </p:cNvCxnSpPr>
          <p:nvPr/>
        </p:nvCxnSpPr>
        <p:spPr>
          <a:xfrm flipH="1">
            <a:off x="3275856" y="4088897"/>
            <a:ext cx="2673032" cy="1491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331640" y="1271126"/>
            <a:ext cx="1238737" cy="369332"/>
          </a:xfrm>
          <a:prstGeom prst="rect">
            <a:avLst/>
          </a:prstGeom>
          <a:noFill/>
        </p:spPr>
        <p:txBody>
          <a:bodyPr wrap="none" rtlCol="0">
            <a:spAutoFit/>
          </a:bodyPr>
          <a:lstStyle/>
          <a:p>
            <a:r>
              <a:rPr lang="en-US" dirty="0" smtClean="0"/>
              <a:t>Input Layer</a:t>
            </a:r>
            <a:endParaRPr lang="en-US" dirty="0"/>
          </a:p>
        </p:txBody>
      </p:sp>
      <p:sp>
        <p:nvSpPr>
          <p:cNvPr id="91" name="TextBox 90"/>
          <p:cNvSpPr txBox="1"/>
          <p:nvPr/>
        </p:nvSpPr>
        <p:spPr>
          <a:xfrm>
            <a:off x="1242673" y="3679747"/>
            <a:ext cx="1416670" cy="369332"/>
          </a:xfrm>
          <a:prstGeom prst="rect">
            <a:avLst/>
          </a:prstGeom>
          <a:noFill/>
        </p:spPr>
        <p:txBody>
          <a:bodyPr wrap="none" rtlCol="0">
            <a:spAutoFit/>
          </a:bodyPr>
          <a:lstStyle/>
          <a:p>
            <a:r>
              <a:rPr lang="en-US" dirty="0" smtClean="0"/>
              <a:t>Hidden Layer</a:t>
            </a:r>
            <a:endParaRPr lang="en-US" dirty="0"/>
          </a:p>
        </p:txBody>
      </p:sp>
      <p:sp>
        <p:nvSpPr>
          <p:cNvPr id="92" name="TextBox 91"/>
          <p:cNvSpPr txBox="1"/>
          <p:nvPr/>
        </p:nvSpPr>
        <p:spPr>
          <a:xfrm>
            <a:off x="1242673" y="5665647"/>
            <a:ext cx="1410258" cy="369332"/>
          </a:xfrm>
          <a:prstGeom prst="rect">
            <a:avLst/>
          </a:prstGeom>
          <a:noFill/>
        </p:spPr>
        <p:txBody>
          <a:bodyPr wrap="none" rtlCol="0">
            <a:spAutoFit/>
          </a:bodyPr>
          <a:lstStyle/>
          <a:p>
            <a:r>
              <a:rPr lang="en-US" dirty="0" smtClean="0"/>
              <a:t>Output Layer</a:t>
            </a:r>
            <a:endParaRPr lang="en-US" dirty="0"/>
          </a:p>
        </p:txBody>
      </p:sp>
      <p:sp>
        <p:nvSpPr>
          <p:cNvPr id="93" name="Left Brace 92"/>
          <p:cNvSpPr/>
          <p:nvPr/>
        </p:nvSpPr>
        <p:spPr>
          <a:xfrm rot="5400000">
            <a:off x="4857043" y="-1477871"/>
            <a:ext cx="510031" cy="4248473"/>
          </a:xfrm>
          <a:prstGeom prst="leftBrace">
            <a:avLst>
              <a:gd name="adj1" fmla="val 8333"/>
              <a:gd name="adj2" fmla="val 528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4860032" y="-85701"/>
            <a:ext cx="1025730" cy="369332"/>
          </a:xfrm>
          <a:prstGeom prst="rect">
            <a:avLst/>
          </a:prstGeom>
          <a:noFill/>
        </p:spPr>
        <p:txBody>
          <a:bodyPr wrap="none" rtlCol="0">
            <a:spAutoFit/>
          </a:bodyPr>
          <a:lstStyle/>
          <a:p>
            <a:r>
              <a:rPr lang="en-US" dirty="0" smtClean="0"/>
              <a:t>Matrix X </a:t>
            </a:r>
            <a:endParaRPr lang="en-US" dirty="0"/>
          </a:p>
        </p:txBody>
      </p:sp>
      <mc:AlternateContent xmlns:mc="http://schemas.openxmlformats.org/markup-compatibility/2006" xmlns:a14="http://schemas.microsoft.com/office/drawing/2010/main">
        <mc:Choice Requires="a14">
          <p:sp>
            <p:nvSpPr>
              <p:cNvPr id="95" name="TextBox 94"/>
              <p:cNvSpPr txBox="1"/>
              <p:nvPr/>
            </p:nvSpPr>
            <p:spPr>
              <a:xfrm>
                <a:off x="7213435" y="1176426"/>
                <a:ext cx="45719"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a:rPr>
                          </m:ctrlPr>
                        </m:sSupPr>
                        <m:e>
                          <m:r>
                            <a:rPr lang="fr-FR" b="0" i="1" smtClean="0">
                              <a:latin typeface="Cambria Math"/>
                            </a:rPr>
                            <m:t>𝑋</m:t>
                          </m:r>
                        </m:e>
                        <m:sup>
                          <m:d>
                            <m:dPr>
                              <m:ctrlPr>
                                <a:rPr lang="fr-FR" b="0" i="1" smtClean="0">
                                  <a:latin typeface="Cambria Math"/>
                                </a:rPr>
                              </m:ctrlPr>
                            </m:dPr>
                            <m:e>
                              <m:r>
                                <a:rPr lang="fr-FR" b="0" i="1" smtClean="0">
                                  <a:latin typeface="Cambria Math"/>
                                </a:rPr>
                                <m:t>1</m:t>
                              </m:r>
                            </m:e>
                          </m:d>
                        </m:sup>
                      </m:sSup>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7213435" y="1176426"/>
                <a:ext cx="45719" cy="387927"/>
              </a:xfrm>
              <a:prstGeom prst="rect">
                <a:avLst/>
              </a:prstGeom>
              <a:blipFill rotWithShape="1">
                <a:blip r:embed="rId2"/>
                <a:stretch>
                  <a:fillRect l="-112500" r="-7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6228184" y="1176426"/>
                <a:ext cx="45719"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a:rPr>
                          </m:ctrlPr>
                        </m:sSupPr>
                        <m:e>
                          <m:r>
                            <a:rPr lang="fr-FR" b="0" i="1" smtClean="0">
                              <a:latin typeface="Cambria Math"/>
                            </a:rPr>
                            <m:t>𝑋</m:t>
                          </m:r>
                        </m:e>
                        <m:sup>
                          <m:d>
                            <m:dPr>
                              <m:ctrlPr>
                                <a:rPr lang="fr-FR" b="0" i="1" smtClean="0">
                                  <a:latin typeface="Cambria Math"/>
                                </a:rPr>
                              </m:ctrlPr>
                            </m:dPr>
                            <m:e>
                              <m:r>
                                <a:rPr lang="fr-FR" b="0" i="1" smtClean="0">
                                  <a:latin typeface="Cambria Math"/>
                                </a:rPr>
                                <m:t>2</m:t>
                              </m:r>
                            </m:e>
                          </m:d>
                        </m:sup>
                      </m:sSup>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6228184" y="1176426"/>
                <a:ext cx="45719" cy="392993"/>
              </a:xfrm>
              <a:prstGeom prst="rect">
                <a:avLst/>
              </a:prstGeom>
              <a:blipFill rotWithShape="1">
                <a:blip r:embed="rId3"/>
                <a:stretch>
                  <a:fillRect l="-142857" r="-8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4642631" y="1184705"/>
                <a:ext cx="45719"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a:rPr>
                          </m:ctrlPr>
                        </m:sSupPr>
                        <m:e>
                          <m:r>
                            <a:rPr lang="fr-FR" b="0" i="1" smtClean="0">
                              <a:latin typeface="Cambria Math"/>
                            </a:rPr>
                            <m:t>𝑋</m:t>
                          </m:r>
                        </m:e>
                        <m:sup>
                          <m:d>
                            <m:dPr>
                              <m:ctrlPr>
                                <a:rPr lang="fr-FR" b="0" i="1" smtClean="0">
                                  <a:latin typeface="Cambria Math"/>
                                </a:rPr>
                              </m:ctrlPr>
                            </m:dPr>
                            <m:e>
                              <m:r>
                                <a:rPr lang="fr-FR" b="0" i="1" smtClean="0">
                                  <a:latin typeface="Cambria Math"/>
                                </a:rPr>
                                <m:t>3</m:t>
                              </m:r>
                            </m:e>
                          </m:d>
                        </m:sup>
                      </m:sSup>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4642631" y="1184705"/>
                <a:ext cx="45719" cy="392993"/>
              </a:xfrm>
              <a:prstGeom prst="rect">
                <a:avLst/>
              </a:prstGeom>
              <a:blipFill rotWithShape="1">
                <a:blip r:embed="rId4"/>
                <a:stretch>
                  <a:fillRect l="-142857" r="-85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3521071" y="1192984"/>
                <a:ext cx="45719"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a:rPr>
                          </m:ctrlPr>
                        </m:sSupPr>
                        <m:e>
                          <m:r>
                            <a:rPr lang="fr-FR" b="0" i="1" smtClean="0">
                              <a:latin typeface="Cambria Math"/>
                            </a:rPr>
                            <m:t>𝑋</m:t>
                          </m:r>
                        </m:e>
                        <m:sup>
                          <m:d>
                            <m:dPr>
                              <m:ctrlPr>
                                <a:rPr lang="fr-FR" b="0" i="1" smtClean="0">
                                  <a:latin typeface="Cambria Math"/>
                                </a:rPr>
                              </m:ctrlPr>
                            </m:dPr>
                            <m:e>
                              <m:r>
                                <a:rPr lang="fr-FR" b="0" i="1" smtClean="0">
                                  <a:latin typeface="Cambria Math"/>
                                </a:rPr>
                                <m:t>4</m:t>
                              </m:r>
                            </m:e>
                          </m:d>
                        </m:sup>
                      </m:sSup>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3521071" y="1192984"/>
                <a:ext cx="45719" cy="392993"/>
              </a:xfrm>
              <a:prstGeom prst="rect">
                <a:avLst/>
              </a:prstGeom>
              <a:blipFill rotWithShape="1">
                <a:blip r:embed="rId5"/>
                <a:stretch>
                  <a:fillRect l="-142857" r="-857143"/>
                </a:stretch>
              </a:blipFill>
            </p:spPr>
            <p:txBody>
              <a:bodyPr/>
              <a:lstStyle/>
              <a:p>
                <a:r>
                  <a:rPr lang="en-US">
                    <a:noFill/>
                  </a:rPr>
                  <a:t> </a:t>
                </a:r>
              </a:p>
            </p:txBody>
          </p:sp>
        </mc:Fallback>
      </mc:AlternateContent>
      <p:sp>
        <p:nvSpPr>
          <p:cNvPr id="100" name="Right Brace 99"/>
          <p:cNvSpPr/>
          <p:nvPr/>
        </p:nvSpPr>
        <p:spPr>
          <a:xfrm rot="5400000">
            <a:off x="4932040" y="4143684"/>
            <a:ext cx="432048" cy="43312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p:cNvSpPr txBox="1"/>
          <p:nvPr/>
        </p:nvSpPr>
        <p:spPr>
          <a:xfrm>
            <a:off x="4631372" y="6525344"/>
            <a:ext cx="1680588" cy="369332"/>
          </a:xfrm>
          <a:prstGeom prst="rect">
            <a:avLst/>
          </a:prstGeom>
          <a:noFill/>
        </p:spPr>
        <p:txBody>
          <a:bodyPr wrap="none" rtlCol="0">
            <a:spAutoFit/>
          </a:bodyPr>
          <a:lstStyle/>
          <a:p>
            <a:r>
              <a:rPr lang="en-US" dirty="0" smtClean="0"/>
              <a:t>output vector y </a:t>
            </a:r>
            <a:endParaRPr lang="en-US" dirty="0"/>
          </a:p>
        </p:txBody>
      </p:sp>
    </p:spTree>
    <p:extLst>
      <p:ext uri="{BB962C8B-B14F-4D97-AF65-F5344CB8AC3E}">
        <p14:creationId xmlns:p14="http://schemas.microsoft.com/office/powerpoint/2010/main" val="1208308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rganigramme : Préparation 2"/>
          <p:cNvSpPr/>
          <p:nvPr/>
        </p:nvSpPr>
        <p:spPr>
          <a:xfrm>
            <a:off x="-36512" y="44624"/>
            <a:ext cx="1152128" cy="72008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VNF Bono</a:t>
            </a:r>
            <a:endParaRPr lang="en-US" sz="1400" dirty="0"/>
          </a:p>
        </p:txBody>
      </p:sp>
      <p:sp>
        <p:nvSpPr>
          <p:cNvPr id="4" name="Organigramme : Préparation 3"/>
          <p:cNvSpPr/>
          <p:nvPr/>
        </p:nvSpPr>
        <p:spPr>
          <a:xfrm>
            <a:off x="-36512" y="1196752"/>
            <a:ext cx="1152128" cy="72008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VNF Homer</a:t>
            </a:r>
            <a:endParaRPr lang="en-US" sz="1400" dirty="0"/>
          </a:p>
        </p:txBody>
      </p:sp>
      <p:sp>
        <p:nvSpPr>
          <p:cNvPr id="5" name="Organigramme : Préparation 4"/>
          <p:cNvSpPr/>
          <p:nvPr/>
        </p:nvSpPr>
        <p:spPr>
          <a:xfrm>
            <a:off x="-36512" y="2362620"/>
            <a:ext cx="1152128" cy="72008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VNF Sprout</a:t>
            </a:r>
            <a:endParaRPr lang="en-US" sz="1400" dirty="0"/>
          </a:p>
        </p:txBody>
      </p:sp>
      <p:sp>
        <p:nvSpPr>
          <p:cNvPr id="6" name="Rectangle 5"/>
          <p:cNvSpPr/>
          <p:nvPr/>
        </p:nvSpPr>
        <p:spPr>
          <a:xfrm>
            <a:off x="2267744" y="44624"/>
            <a:ext cx="864096" cy="3038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67744" y="286601"/>
            <a:ext cx="864096" cy="360040"/>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 1</a:t>
            </a:r>
            <a:endParaRPr lang="en-US" sz="1200" dirty="0"/>
          </a:p>
        </p:txBody>
      </p:sp>
      <p:sp>
        <p:nvSpPr>
          <p:cNvPr id="8" name="Rectangle 7"/>
          <p:cNvSpPr/>
          <p:nvPr/>
        </p:nvSpPr>
        <p:spPr>
          <a:xfrm>
            <a:off x="2263277" y="1376772"/>
            <a:ext cx="864096" cy="360040"/>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Feature </a:t>
            </a:r>
            <a:r>
              <a:rPr lang="en-US" sz="1200" dirty="0" smtClean="0">
                <a:solidFill>
                  <a:prstClr val="white"/>
                </a:solidFill>
              </a:rPr>
              <a:t>2</a:t>
            </a:r>
            <a:endParaRPr lang="en-US" sz="1200" dirty="0">
              <a:solidFill>
                <a:prstClr val="white"/>
              </a:solidFill>
            </a:endParaRPr>
          </a:p>
        </p:txBody>
      </p:sp>
      <p:sp>
        <p:nvSpPr>
          <p:cNvPr id="9" name="Rectangle 8"/>
          <p:cNvSpPr/>
          <p:nvPr/>
        </p:nvSpPr>
        <p:spPr>
          <a:xfrm>
            <a:off x="2266757" y="2492896"/>
            <a:ext cx="864096" cy="360040"/>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rPr>
              <a:t>Feature </a:t>
            </a:r>
            <a:r>
              <a:rPr lang="en-US" sz="1200" dirty="0" smtClean="0">
                <a:solidFill>
                  <a:prstClr val="white"/>
                </a:solidFill>
              </a:rPr>
              <a:t>3</a:t>
            </a:r>
            <a:endParaRPr lang="en-US" sz="1200" dirty="0">
              <a:solidFill>
                <a:prstClr val="white"/>
              </a:solidFill>
            </a:endParaRPr>
          </a:p>
        </p:txBody>
      </p:sp>
      <p:cxnSp>
        <p:nvCxnSpPr>
          <p:cNvPr id="11" name="Connecteur droit avec flèche 10"/>
          <p:cNvCxnSpPr>
            <a:stCxn id="3" idx="3"/>
            <a:endCxn id="7" idx="1"/>
          </p:cNvCxnSpPr>
          <p:nvPr/>
        </p:nvCxnSpPr>
        <p:spPr>
          <a:xfrm>
            <a:off x="1115616" y="404664"/>
            <a:ext cx="1152128" cy="61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4" idx="3"/>
            <a:endCxn id="7" idx="1"/>
          </p:cNvCxnSpPr>
          <p:nvPr/>
        </p:nvCxnSpPr>
        <p:spPr>
          <a:xfrm flipV="1">
            <a:off x="1115616" y="466621"/>
            <a:ext cx="1152128" cy="1090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5" idx="3"/>
            <a:endCxn id="7" idx="1"/>
          </p:cNvCxnSpPr>
          <p:nvPr/>
        </p:nvCxnSpPr>
        <p:spPr>
          <a:xfrm flipV="1">
            <a:off x="1115616" y="466621"/>
            <a:ext cx="1152128" cy="2256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3" idx="3"/>
            <a:endCxn id="8" idx="1"/>
          </p:cNvCxnSpPr>
          <p:nvPr/>
        </p:nvCxnSpPr>
        <p:spPr>
          <a:xfrm>
            <a:off x="1115616" y="404664"/>
            <a:ext cx="1147661"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4" idx="3"/>
            <a:endCxn id="8" idx="1"/>
          </p:cNvCxnSpPr>
          <p:nvPr/>
        </p:nvCxnSpPr>
        <p:spPr>
          <a:xfrm>
            <a:off x="1115616" y="1556792"/>
            <a:ext cx="11476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5" idx="3"/>
            <a:endCxn id="8" idx="1"/>
          </p:cNvCxnSpPr>
          <p:nvPr/>
        </p:nvCxnSpPr>
        <p:spPr>
          <a:xfrm flipV="1">
            <a:off x="1115616" y="1556792"/>
            <a:ext cx="1147661" cy="1165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5" idx="3"/>
            <a:endCxn id="9" idx="1"/>
          </p:cNvCxnSpPr>
          <p:nvPr/>
        </p:nvCxnSpPr>
        <p:spPr>
          <a:xfrm flipV="1">
            <a:off x="1115616" y="2672916"/>
            <a:ext cx="1151141" cy="49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4" idx="3"/>
            <a:endCxn id="9" idx="1"/>
          </p:cNvCxnSpPr>
          <p:nvPr/>
        </p:nvCxnSpPr>
        <p:spPr>
          <a:xfrm>
            <a:off x="1115616" y="1556792"/>
            <a:ext cx="1151141" cy="1116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3" idx="3"/>
            <a:endCxn id="9" idx="1"/>
          </p:cNvCxnSpPr>
          <p:nvPr/>
        </p:nvCxnSpPr>
        <p:spPr>
          <a:xfrm>
            <a:off x="1115616" y="404664"/>
            <a:ext cx="1151141" cy="2268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rganigramme : Multidocument 27"/>
          <p:cNvSpPr/>
          <p:nvPr/>
        </p:nvSpPr>
        <p:spPr>
          <a:xfrm>
            <a:off x="4156720" y="343120"/>
            <a:ext cx="1135360" cy="59330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RNN-1</a:t>
            </a:r>
            <a:endParaRPr lang="en-US" sz="1400" dirty="0"/>
          </a:p>
        </p:txBody>
      </p:sp>
      <p:sp>
        <p:nvSpPr>
          <p:cNvPr id="29" name="Organigramme : Multidocument 28"/>
          <p:cNvSpPr/>
          <p:nvPr/>
        </p:nvSpPr>
        <p:spPr>
          <a:xfrm>
            <a:off x="4156720" y="1412776"/>
            <a:ext cx="1135360" cy="59330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RNN-2</a:t>
            </a:r>
            <a:endParaRPr lang="en-US" sz="1400" dirty="0"/>
          </a:p>
        </p:txBody>
      </p:sp>
      <p:sp>
        <p:nvSpPr>
          <p:cNvPr id="30" name="Organigramme : Multidocument 29"/>
          <p:cNvSpPr/>
          <p:nvPr/>
        </p:nvSpPr>
        <p:spPr>
          <a:xfrm>
            <a:off x="4156720" y="2547666"/>
            <a:ext cx="1135360" cy="59330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RNN-3</a:t>
            </a:r>
            <a:endParaRPr lang="en-US" sz="1400" dirty="0"/>
          </a:p>
        </p:txBody>
      </p:sp>
      <p:cxnSp>
        <p:nvCxnSpPr>
          <p:cNvPr id="32" name="Connecteur droit avec flèche 31"/>
          <p:cNvCxnSpPr>
            <a:stCxn id="7" idx="3"/>
            <a:endCxn id="28" idx="1"/>
          </p:cNvCxnSpPr>
          <p:nvPr/>
        </p:nvCxnSpPr>
        <p:spPr>
          <a:xfrm>
            <a:off x="3131840" y="466621"/>
            <a:ext cx="1024880" cy="173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a:stCxn id="8" idx="3"/>
            <a:endCxn id="29" idx="1"/>
          </p:cNvCxnSpPr>
          <p:nvPr/>
        </p:nvCxnSpPr>
        <p:spPr>
          <a:xfrm>
            <a:off x="3127373" y="1556792"/>
            <a:ext cx="1029347" cy="152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9" idx="3"/>
            <a:endCxn id="30" idx="1"/>
          </p:cNvCxnSpPr>
          <p:nvPr/>
        </p:nvCxnSpPr>
        <p:spPr>
          <a:xfrm>
            <a:off x="3130853" y="2672916"/>
            <a:ext cx="1025867" cy="171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28" idx="3"/>
          </p:cNvCxnSpPr>
          <p:nvPr/>
        </p:nvCxnSpPr>
        <p:spPr>
          <a:xfrm>
            <a:off x="5292080" y="639771"/>
            <a:ext cx="792088" cy="114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stCxn id="29" idx="3"/>
          </p:cNvCxnSpPr>
          <p:nvPr/>
        </p:nvCxnSpPr>
        <p:spPr>
          <a:xfrm>
            <a:off x="5292080" y="1709427"/>
            <a:ext cx="792088" cy="114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0" idx="3"/>
          </p:cNvCxnSpPr>
          <p:nvPr/>
        </p:nvCxnSpPr>
        <p:spPr>
          <a:xfrm>
            <a:off x="5292080" y="2844317"/>
            <a:ext cx="792088" cy="114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6256734" y="343962"/>
            <a:ext cx="791179" cy="307777"/>
          </a:xfrm>
          <a:prstGeom prst="rect">
            <a:avLst/>
          </a:prstGeom>
          <a:noFill/>
        </p:spPr>
        <p:txBody>
          <a:bodyPr wrap="none" rtlCol="0">
            <a:spAutoFit/>
          </a:bodyPr>
          <a:lstStyle/>
          <a:p>
            <a:r>
              <a:rPr lang="en-US" sz="1400" dirty="0" smtClean="0"/>
              <a:t>Vector 1</a:t>
            </a:r>
            <a:endParaRPr lang="en-US" sz="1400" dirty="0"/>
          </a:p>
        </p:txBody>
      </p:sp>
      <p:sp>
        <p:nvSpPr>
          <p:cNvPr id="44" name="ZoneTexte 43"/>
          <p:cNvSpPr txBox="1"/>
          <p:nvPr/>
        </p:nvSpPr>
        <p:spPr>
          <a:xfrm>
            <a:off x="6256733" y="1286863"/>
            <a:ext cx="791179" cy="307777"/>
          </a:xfrm>
          <a:prstGeom prst="rect">
            <a:avLst/>
          </a:prstGeom>
          <a:noFill/>
        </p:spPr>
        <p:txBody>
          <a:bodyPr wrap="none" rtlCol="0">
            <a:spAutoFit/>
          </a:bodyPr>
          <a:lstStyle/>
          <a:p>
            <a:r>
              <a:rPr lang="en-US" sz="1400" dirty="0" smtClean="0"/>
              <a:t>Vector 2</a:t>
            </a:r>
            <a:endParaRPr lang="en-US" sz="1400" dirty="0"/>
          </a:p>
        </p:txBody>
      </p:sp>
      <p:sp>
        <p:nvSpPr>
          <p:cNvPr id="45" name="ZoneTexte 44"/>
          <p:cNvSpPr txBox="1"/>
          <p:nvPr/>
        </p:nvSpPr>
        <p:spPr>
          <a:xfrm>
            <a:off x="6256734" y="2519027"/>
            <a:ext cx="791179" cy="307777"/>
          </a:xfrm>
          <a:prstGeom prst="rect">
            <a:avLst/>
          </a:prstGeom>
          <a:noFill/>
        </p:spPr>
        <p:txBody>
          <a:bodyPr wrap="none" rtlCol="0">
            <a:spAutoFit/>
          </a:bodyPr>
          <a:lstStyle/>
          <a:p>
            <a:r>
              <a:rPr lang="en-US" sz="1400" dirty="0" smtClean="0"/>
              <a:t>Vector 3</a:t>
            </a:r>
            <a:endParaRPr lang="en-US" sz="1400" dirty="0"/>
          </a:p>
        </p:txBody>
      </p:sp>
      <p:sp>
        <p:nvSpPr>
          <p:cNvPr id="46" name="Accolade fermante 45"/>
          <p:cNvSpPr/>
          <p:nvPr/>
        </p:nvSpPr>
        <p:spPr>
          <a:xfrm>
            <a:off x="7047913" y="343962"/>
            <a:ext cx="620431" cy="2580982"/>
          </a:xfrm>
          <a:prstGeom prst="rightBrace">
            <a:avLst>
              <a:gd name="adj1" fmla="val 8333"/>
              <a:gd name="adj2" fmla="val 486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rondir un rectangle à un seul coin 47"/>
          <p:cNvSpPr/>
          <p:nvPr/>
        </p:nvSpPr>
        <p:spPr>
          <a:xfrm>
            <a:off x="107504" y="3880590"/>
            <a:ext cx="1008112" cy="77254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 document</a:t>
            </a:r>
            <a:endParaRPr lang="en-US" sz="1400" dirty="0"/>
          </a:p>
        </p:txBody>
      </p:sp>
      <p:sp>
        <p:nvSpPr>
          <p:cNvPr id="49" name="Rectangle 48"/>
          <p:cNvSpPr/>
          <p:nvPr/>
        </p:nvSpPr>
        <p:spPr>
          <a:xfrm rot="16200000">
            <a:off x="1134949" y="4129749"/>
            <a:ext cx="1470009" cy="356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YAML Reader</a:t>
            </a:r>
            <a:endParaRPr lang="en-US" sz="1400" dirty="0"/>
          </a:p>
        </p:txBody>
      </p:sp>
      <p:sp>
        <p:nvSpPr>
          <p:cNvPr id="57" name="Rectangle 56"/>
          <p:cNvSpPr/>
          <p:nvPr/>
        </p:nvSpPr>
        <p:spPr>
          <a:xfrm rot="16200000">
            <a:off x="2029984" y="4157194"/>
            <a:ext cx="1470010" cy="301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SLO interpreter</a:t>
            </a:r>
            <a:endParaRPr lang="en-US" sz="1400" dirty="0"/>
          </a:p>
        </p:txBody>
      </p:sp>
      <p:cxnSp>
        <p:nvCxnSpPr>
          <p:cNvPr id="59" name="Connecteur droit avec flèche 58"/>
          <p:cNvCxnSpPr>
            <a:stCxn id="48" idx="3"/>
            <a:endCxn id="49" idx="0"/>
          </p:cNvCxnSpPr>
          <p:nvPr/>
        </p:nvCxnSpPr>
        <p:spPr>
          <a:xfrm>
            <a:off x="1115616" y="4266863"/>
            <a:ext cx="576065" cy="41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49" idx="2"/>
            <a:endCxn id="57" idx="0"/>
          </p:cNvCxnSpPr>
          <p:nvPr/>
        </p:nvCxnSpPr>
        <p:spPr>
          <a:xfrm>
            <a:off x="2048226" y="4308021"/>
            <a:ext cx="5659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Nuage 63"/>
          <p:cNvSpPr/>
          <p:nvPr/>
        </p:nvSpPr>
        <p:spPr>
          <a:xfrm>
            <a:off x="3923928" y="3753036"/>
            <a:ext cx="2304256" cy="24122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Connecteur en angle 78"/>
          <p:cNvCxnSpPr>
            <a:stCxn id="46" idx="1"/>
          </p:cNvCxnSpPr>
          <p:nvPr/>
        </p:nvCxnSpPr>
        <p:spPr>
          <a:xfrm rot="10800000" flipH="1" flipV="1">
            <a:off x="7668344" y="1600281"/>
            <a:ext cx="396044" cy="1612694"/>
          </a:xfrm>
          <a:prstGeom prst="bentConnector4">
            <a:avLst>
              <a:gd name="adj1" fmla="val 99797"/>
              <a:gd name="adj2" fmla="val 91070"/>
            </a:avLst>
          </a:prstGeom>
        </p:spPr>
        <p:style>
          <a:lnRef idx="2">
            <a:schemeClr val="accent1"/>
          </a:lnRef>
          <a:fillRef idx="0">
            <a:schemeClr val="accent1"/>
          </a:fillRef>
          <a:effectRef idx="1">
            <a:schemeClr val="accent1"/>
          </a:effectRef>
          <a:fontRef idx="minor">
            <a:schemeClr val="tx1"/>
          </a:fontRef>
        </p:style>
      </p:cxnSp>
      <p:cxnSp>
        <p:nvCxnSpPr>
          <p:cNvPr id="88" name="Connecteur en angle 87"/>
          <p:cNvCxnSpPr>
            <a:endCxn id="64" idx="3"/>
          </p:cNvCxnSpPr>
          <p:nvPr/>
        </p:nvCxnSpPr>
        <p:spPr>
          <a:xfrm rot="10800000" flipV="1">
            <a:off x="5076056" y="3212974"/>
            <a:ext cx="2988332" cy="67798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Connecteur en angle 89"/>
          <p:cNvCxnSpPr>
            <a:stCxn id="57" idx="2"/>
            <a:endCxn id="64" idx="2"/>
          </p:cNvCxnSpPr>
          <p:nvPr/>
        </p:nvCxnSpPr>
        <p:spPr>
          <a:xfrm>
            <a:off x="2915816" y="4308021"/>
            <a:ext cx="1015259" cy="651149"/>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Ellipse 90"/>
          <p:cNvSpPr/>
          <p:nvPr/>
        </p:nvSpPr>
        <p:spPr>
          <a:xfrm>
            <a:off x="4917731" y="3936203"/>
            <a:ext cx="504056" cy="466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2" name="Ellipse 91"/>
          <p:cNvSpPr/>
          <p:nvPr/>
        </p:nvSpPr>
        <p:spPr>
          <a:xfrm>
            <a:off x="5633937" y="4368250"/>
            <a:ext cx="504056" cy="466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3" name="Ellipse 92"/>
          <p:cNvSpPr/>
          <p:nvPr/>
        </p:nvSpPr>
        <p:spPr>
          <a:xfrm>
            <a:off x="4773715" y="4565126"/>
            <a:ext cx="504056" cy="466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4" name="Ellipse 93"/>
          <p:cNvSpPr/>
          <p:nvPr/>
        </p:nvSpPr>
        <p:spPr>
          <a:xfrm>
            <a:off x="4499992" y="5410793"/>
            <a:ext cx="504056" cy="466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Ellipse 94"/>
          <p:cNvSpPr/>
          <p:nvPr/>
        </p:nvSpPr>
        <p:spPr>
          <a:xfrm>
            <a:off x="5082619" y="5122761"/>
            <a:ext cx="504056" cy="466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7" name="Connecteur droit avec flèche 96"/>
          <p:cNvCxnSpPr>
            <a:stCxn id="91" idx="5"/>
            <a:endCxn id="92" idx="1"/>
          </p:cNvCxnSpPr>
          <p:nvPr/>
        </p:nvCxnSpPr>
        <p:spPr>
          <a:xfrm>
            <a:off x="5347970" y="4334368"/>
            <a:ext cx="359784" cy="102196"/>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99" name="Connecteur droit avec flèche 98"/>
          <p:cNvCxnSpPr>
            <a:stCxn id="91" idx="3"/>
            <a:endCxn id="93" idx="0"/>
          </p:cNvCxnSpPr>
          <p:nvPr/>
        </p:nvCxnSpPr>
        <p:spPr>
          <a:xfrm>
            <a:off x="4991548" y="4334368"/>
            <a:ext cx="34195" cy="230758"/>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101" name="Connecteur droit avec flèche 100"/>
          <p:cNvCxnSpPr>
            <a:stCxn id="93" idx="3"/>
            <a:endCxn id="94" idx="0"/>
          </p:cNvCxnSpPr>
          <p:nvPr/>
        </p:nvCxnSpPr>
        <p:spPr>
          <a:xfrm flipH="1">
            <a:off x="4752020" y="4963291"/>
            <a:ext cx="95512" cy="447502"/>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103" name="Connecteur droit avec flèche 102"/>
          <p:cNvCxnSpPr>
            <a:stCxn id="93" idx="5"/>
            <a:endCxn id="95" idx="0"/>
          </p:cNvCxnSpPr>
          <p:nvPr/>
        </p:nvCxnSpPr>
        <p:spPr>
          <a:xfrm>
            <a:off x="5203954" y="4963291"/>
            <a:ext cx="130693" cy="159470"/>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pic>
        <p:nvPicPr>
          <p:cNvPr id="2050" name="Picture 2"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2411" y="3966989"/>
            <a:ext cx="2564360" cy="1982291"/>
          </a:xfrm>
          <a:prstGeom prst="rect">
            <a:avLst/>
          </a:prstGeom>
          <a:noFill/>
          <a:extLst>
            <a:ext uri="{909E8E84-426E-40DD-AFC4-6F175D3DCCD1}">
              <a14:hiddenFill xmlns:a14="http://schemas.microsoft.com/office/drawing/2010/main">
                <a:solidFill>
                  <a:srgbClr val="FFFFFF"/>
                </a:solidFill>
              </a14:hiddenFill>
            </a:ext>
          </a:extLst>
        </p:spPr>
      </p:pic>
      <p:cxnSp>
        <p:nvCxnSpPr>
          <p:cNvPr id="119" name="Connecteur droit avec flèche 118"/>
          <p:cNvCxnSpPr>
            <a:stCxn id="64" idx="0"/>
            <a:endCxn id="2050" idx="1"/>
          </p:cNvCxnSpPr>
          <p:nvPr/>
        </p:nvCxnSpPr>
        <p:spPr>
          <a:xfrm flipV="1">
            <a:off x="6226264" y="4958135"/>
            <a:ext cx="266147" cy="1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29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Organigramme : Processus 81"/>
          <p:cNvSpPr/>
          <p:nvPr/>
        </p:nvSpPr>
        <p:spPr>
          <a:xfrm>
            <a:off x="0" y="5445224"/>
            <a:ext cx="4572000" cy="129614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Organigramme : Processus 67"/>
          <p:cNvSpPr/>
          <p:nvPr/>
        </p:nvSpPr>
        <p:spPr>
          <a:xfrm>
            <a:off x="35496" y="4175702"/>
            <a:ext cx="4536504" cy="1125505"/>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ectangle 65"/>
          <p:cNvSpPr/>
          <p:nvPr/>
        </p:nvSpPr>
        <p:spPr>
          <a:xfrm>
            <a:off x="35496" y="2686151"/>
            <a:ext cx="4536504" cy="14355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4" name="Rectangle 63"/>
          <p:cNvSpPr/>
          <p:nvPr/>
        </p:nvSpPr>
        <p:spPr>
          <a:xfrm>
            <a:off x="35496" y="17240"/>
            <a:ext cx="4536504" cy="2602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rganigramme : Terminateur 4"/>
          <p:cNvSpPr/>
          <p:nvPr/>
        </p:nvSpPr>
        <p:spPr>
          <a:xfrm>
            <a:off x="1223628" y="488350"/>
            <a:ext cx="1269141" cy="33900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Initialization</a:t>
            </a:r>
            <a:endParaRPr lang="en-US" sz="1400" dirty="0"/>
          </a:p>
        </p:txBody>
      </p:sp>
      <p:sp>
        <p:nvSpPr>
          <p:cNvPr id="6" name="Organigramme : Processus 5"/>
          <p:cNvSpPr/>
          <p:nvPr/>
        </p:nvSpPr>
        <p:spPr>
          <a:xfrm>
            <a:off x="1376645" y="1385392"/>
            <a:ext cx="1008112" cy="3600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Get Data</a:t>
            </a:r>
            <a:endParaRPr lang="en-US" sz="1400" dirty="0"/>
          </a:p>
        </p:txBody>
      </p:sp>
      <p:sp>
        <p:nvSpPr>
          <p:cNvPr id="7" name="Organigramme : Processus 6"/>
          <p:cNvSpPr/>
          <p:nvPr/>
        </p:nvSpPr>
        <p:spPr>
          <a:xfrm>
            <a:off x="1043608" y="2033464"/>
            <a:ext cx="1656184"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Reduction, Transformation</a:t>
            </a:r>
            <a:endParaRPr lang="en-US" sz="1400" dirty="0"/>
          </a:p>
        </p:txBody>
      </p:sp>
      <p:sp>
        <p:nvSpPr>
          <p:cNvPr id="9" name="Organigramme : Processus 8"/>
          <p:cNvSpPr/>
          <p:nvPr/>
        </p:nvSpPr>
        <p:spPr>
          <a:xfrm>
            <a:off x="1223628" y="2774020"/>
            <a:ext cx="1296144" cy="4320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RNN computation</a:t>
            </a:r>
            <a:endParaRPr lang="en-US" sz="1400" dirty="0"/>
          </a:p>
        </p:txBody>
      </p:sp>
      <p:sp>
        <p:nvSpPr>
          <p:cNvPr id="10" name="Organigramme : Processus 9"/>
          <p:cNvSpPr/>
          <p:nvPr/>
        </p:nvSpPr>
        <p:spPr>
          <a:xfrm>
            <a:off x="1223628" y="3473624"/>
            <a:ext cx="1296144" cy="4320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Predictions</a:t>
            </a:r>
            <a:endParaRPr lang="en-US" sz="1400" dirty="0"/>
          </a:p>
        </p:txBody>
      </p:sp>
      <p:sp>
        <p:nvSpPr>
          <p:cNvPr id="11" name="Organigramme : Décision 10"/>
          <p:cNvSpPr/>
          <p:nvPr/>
        </p:nvSpPr>
        <p:spPr>
          <a:xfrm>
            <a:off x="1457654" y="4337721"/>
            <a:ext cx="828092"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2" name="Organigramme : Processus 11"/>
          <p:cNvSpPr/>
          <p:nvPr/>
        </p:nvSpPr>
        <p:spPr>
          <a:xfrm>
            <a:off x="0" y="6067319"/>
            <a:ext cx="1726232" cy="3060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Management actions</a:t>
            </a:r>
            <a:endParaRPr lang="en-US" sz="1400" dirty="0"/>
          </a:p>
        </p:txBody>
      </p:sp>
      <p:sp>
        <p:nvSpPr>
          <p:cNvPr id="13" name="Organigramme : Processus 12"/>
          <p:cNvSpPr/>
          <p:nvPr/>
        </p:nvSpPr>
        <p:spPr>
          <a:xfrm>
            <a:off x="1943708" y="6075267"/>
            <a:ext cx="1512168" cy="3060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Notification</a:t>
            </a:r>
            <a:endParaRPr lang="en-US" sz="1400" dirty="0"/>
          </a:p>
        </p:txBody>
      </p:sp>
      <p:sp>
        <p:nvSpPr>
          <p:cNvPr id="14" name="Organigramme : Processus 13"/>
          <p:cNvSpPr/>
          <p:nvPr/>
        </p:nvSpPr>
        <p:spPr>
          <a:xfrm>
            <a:off x="4608232" y="647047"/>
            <a:ext cx="93610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 Contract</a:t>
            </a:r>
            <a:endParaRPr lang="en-US" sz="1400" dirty="0"/>
          </a:p>
        </p:txBody>
      </p:sp>
      <p:sp>
        <p:nvSpPr>
          <p:cNvPr id="15" name="Organigramme : Processus 14"/>
          <p:cNvSpPr/>
          <p:nvPr/>
        </p:nvSpPr>
        <p:spPr>
          <a:xfrm>
            <a:off x="2699793" y="4409728"/>
            <a:ext cx="864096"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SLO extractor</a:t>
            </a:r>
            <a:endParaRPr lang="en-US" sz="1400" dirty="0"/>
          </a:p>
        </p:txBody>
      </p:sp>
      <p:cxnSp>
        <p:nvCxnSpPr>
          <p:cNvPr id="17" name="Connecteur en angle 16"/>
          <p:cNvCxnSpPr>
            <a:stCxn id="14" idx="2"/>
            <a:endCxn id="8" idx="2"/>
          </p:cNvCxnSpPr>
          <p:nvPr/>
        </p:nvCxnSpPr>
        <p:spPr>
          <a:xfrm rot="5400000">
            <a:off x="3435505" y="2071574"/>
            <a:ext cx="2561251" cy="720308"/>
          </a:xfrm>
          <a:prstGeom prst="bentConnector4">
            <a:avLst>
              <a:gd name="adj1" fmla="val 100398"/>
              <a:gd name="adj2" fmla="val -100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5" idx="2"/>
            <a:endCxn id="6" idx="0"/>
          </p:cNvCxnSpPr>
          <p:nvPr/>
        </p:nvCxnSpPr>
        <p:spPr>
          <a:xfrm>
            <a:off x="1858199" y="827356"/>
            <a:ext cx="22502" cy="558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6" idx="2"/>
            <a:endCxn id="7" idx="0"/>
          </p:cNvCxnSpPr>
          <p:nvPr/>
        </p:nvCxnSpPr>
        <p:spPr>
          <a:xfrm flipH="1">
            <a:off x="1871700" y="1745432"/>
            <a:ext cx="900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7" idx="2"/>
            <a:endCxn id="9" idx="0"/>
          </p:cNvCxnSpPr>
          <p:nvPr/>
        </p:nvCxnSpPr>
        <p:spPr>
          <a:xfrm>
            <a:off x="1871700" y="2465512"/>
            <a:ext cx="0" cy="308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9" idx="2"/>
            <a:endCxn id="10" idx="0"/>
          </p:cNvCxnSpPr>
          <p:nvPr/>
        </p:nvCxnSpPr>
        <p:spPr>
          <a:xfrm>
            <a:off x="1871700" y="3206069"/>
            <a:ext cx="0" cy="267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10" idx="2"/>
            <a:endCxn id="11" idx="0"/>
          </p:cNvCxnSpPr>
          <p:nvPr/>
        </p:nvCxnSpPr>
        <p:spPr>
          <a:xfrm>
            <a:off x="1871700" y="3905673"/>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cteur en angle 31"/>
          <p:cNvCxnSpPr>
            <a:stCxn id="11" idx="1"/>
            <a:endCxn id="10" idx="1"/>
          </p:cNvCxnSpPr>
          <p:nvPr/>
        </p:nvCxnSpPr>
        <p:spPr>
          <a:xfrm rot="10800000">
            <a:off x="1223628" y="3689649"/>
            <a:ext cx="234026" cy="972108"/>
          </a:xfrm>
          <a:prstGeom prst="bentConnector3">
            <a:avLst>
              <a:gd name="adj1" fmla="val 1976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en angle 33"/>
          <p:cNvCxnSpPr>
            <a:stCxn id="11" idx="2"/>
            <a:endCxn id="12" idx="0"/>
          </p:cNvCxnSpPr>
          <p:nvPr/>
        </p:nvCxnSpPr>
        <p:spPr>
          <a:xfrm rot="5400000">
            <a:off x="826645" y="5022264"/>
            <a:ext cx="1081526" cy="10085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en angle 35"/>
          <p:cNvCxnSpPr>
            <a:stCxn id="11" idx="2"/>
            <a:endCxn id="13" idx="0"/>
          </p:cNvCxnSpPr>
          <p:nvPr/>
        </p:nvCxnSpPr>
        <p:spPr>
          <a:xfrm rot="16200000" flipH="1">
            <a:off x="1741009" y="5116484"/>
            <a:ext cx="1089474" cy="8280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stCxn id="15" idx="1"/>
            <a:endCxn id="11" idx="3"/>
          </p:cNvCxnSpPr>
          <p:nvPr/>
        </p:nvCxnSpPr>
        <p:spPr>
          <a:xfrm flipH="1">
            <a:off x="2285746" y="4661756"/>
            <a:ext cx="41404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en angle 41"/>
          <p:cNvCxnSpPr>
            <a:endCxn id="15" idx="3"/>
          </p:cNvCxnSpPr>
          <p:nvPr/>
        </p:nvCxnSpPr>
        <p:spPr>
          <a:xfrm rot="10800000">
            <a:off x="3563889" y="4661757"/>
            <a:ext cx="79208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6" idx="3"/>
          </p:cNvCxnSpPr>
          <p:nvPr/>
        </p:nvCxnSpPr>
        <p:spPr>
          <a:xfrm>
            <a:off x="2384757" y="1565412"/>
            <a:ext cx="18001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7" idx="3"/>
          </p:cNvCxnSpPr>
          <p:nvPr/>
        </p:nvCxnSpPr>
        <p:spPr>
          <a:xfrm>
            <a:off x="2699792" y="2249488"/>
            <a:ext cx="13681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10" idx="3"/>
          </p:cNvCxnSpPr>
          <p:nvPr/>
        </p:nvCxnSpPr>
        <p:spPr>
          <a:xfrm flipV="1">
            <a:off x="2519772" y="3689648"/>
            <a:ext cx="151216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13" idx="3"/>
          </p:cNvCxnSpPr>
          <p:nvPr/>
        </p:nvCxnSpPr>
        <p:spPr>
          <a:xfrm flipV="1">
            <a:off x="3455876" y="6228297"/>
            <a:ext cx="61206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5496" y="17240"/>
            <a:ext cx="2592289"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extraction and preparation</a:t>
            </a:r>
            <a:endParaRPr lang="en-US" sz="1400" dirty="0"/>
          </a:p>
        </p:txBody>
      </p:sp>
      <p:sp>
        <p:nvSpPr>
          <p:cNvPr id="67" name="Rectangle 66"/>
          <p:cNvSpPr/>
          <p:nvPr/>
        </p:nvSpPr>
        <p:spPr>
          <a:xfrm>
            <a:off x="35496" y="2702012"/>
            <a:ext cx="110756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Forecasting</a:t>
            </a:r>
            <a:endParaRPr lang="en-US" sz="1400" dirty="0"/>
          </a:p>
        </p:txBody>
      </p:sp>
      <p:sp>
        <p:nvSpPr>
          <p:cNvPr id="69" name="Organigramme : Processus 68"/>
          <p:cNvSpPr/>
          <p:nvPr/>
        </p:nvSpPr>
        <p:spPr>
          <a:xfrm>
            <a:off x="35496" y="4175703"/>
            <a:ext cx="1296144" cy="2340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Interpretation</a:t>
            </a:r>
            <a:endParaRPr lang="en-US" sz="1400" dirty="0"/>
          </a:p>
        </p:txBody>
      </p:sp>
      <p:sp>
        <p:nvSpPr>
          <p:cNvPr id="83" name="Organigramme : Processus 82"/>
          <p:cNvSpPr/>
          <p:nvPr/>
        </p:nvSpPr>
        <p:spPr>
          <a:xfrm>
            <a:off x="22031" y="5447512"/>
            <a:ext cx="733545" cy="2340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Action</a:t>
            </a:r>
            <a:endParaRPr lang="en-US" sz="1400" dirty="0"/>
          </a:p>
        </p:txBody>
      </p:sp>
      <p:sp>
        <p:nvSpPr>
          <p:cNvPr id="8" name="Organigramme : Processus 7"/>
          <p:cNvSpPr/>
          <p:nvPr/>
        </p:nvSpPr>
        <p:spPr>
          <a:xfrm rot="16200000">
            <a:off x="1326962" y="3568338"/>
            <a:ext cx="5769995" cy="2880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Multiple Storage Concepts</a:t>
            </a:r>
            <a:endParaRPr lang="en-US" sz="1400" dirty="0"/>
          </a:p>
        </p:txBody>
      </p:sp>
      <p:cxnSp>
        <p:nvCxnSpPr>
          <p:cNvPr id="87" name="Connecteur droit avec flèche 86"/>
          <p:cNvCxnSpPr/>
          <p:nvPr/>
        </p:nvCxnSpPr>
        <p:spPr>
          <a:xfrm>
            <a:off x="1880701" y="5085184"/>
            <a:ext cx="21872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36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cqmq6347\Desktop\MyDocuments\Figures\Sans tit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57" y="742575"/>
            <a:ext cx="7954486" cy="537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00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50800"/>
            <a:ext cx="5572125" cy="675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2291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pic>
        <p:nvPicPr>
          <p:cNvPr id="3" name="Image 2"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94" y="396023"/>
            <a:ext cx="7421011" cy="6077799"/>
          </a:xfrm>
          <a:prstGeom prst="rect">
            <a:avLst/>
          </a:prstGeom>
        </p:spPr>
      </p:pic>
      <p:sp>
        <p:nvSpPr>
          <p:cNvPr id="4" name="ZoneTexte 3"/>
          <p:cNvSpPr txBox="1"/>
          <p:nvPr/>
        </p:nvSpPr>
        <p:spPr>
          <a:xfrm>
            <a:off x="3707904" y="6277962"/>
            <a:ext cx="1599284" cy="369332"/>
          </a:xfrm>
          <a:prstGeom prst="rect">
            <a:avLst/>
          </a:prstGeom>
          <a:noFill/>
        </p:spPr>
        <p:txBody>
          <a:bodyPr wrap="none" rtlCol="0">
            <a:spAutoFit/>
          </a:bodyPr>
          <a:lstStyle/>
          <a:p>
            <a:r>
              <a:rPr lang="en-US" dirty="0" smtClean="0"/>
              <a:t>Response Time</a:t>
            </a:r>
            <a:endParaRPr lang="en-US" dirty="0"/>
          </a:p>
        </p:txBody>
      </p:sp>
      <p:sp>
        <p:nvSpPr>
          <p:cNvPr id="5" name="Ellipse 4"/>
          <p:cNvSpPr/>
          <p:nvPr/>
        </p:nvSpPr>
        <p:spPr>
          <a:xfrm>
            <a:off x="1547664" y="696894"/>
            <a:ext cx="5328592" cy="172399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SLOV 1</a:t>
            </a:r>
            <a:endParaRPr lang="en-US" dirty="0"/>
          </a:p>
        </p:txBody>
      </p:sp>
      <p:sp>
        <p:nvSpPr>
          <p:cNvPr id="6" name="ZoneTexte 5"/>
          <p:cNvSpPr txBox="1"/>
          <p:nvPr/>
        </p:nvSpPr>
        <p:spPr>
          <a:xfrm rot="16200000">
            <a:off x="-217173" y="2501686"/>
            <a:ext cx="1497141" cy="369332"/>
          </a:xfrm>
          <a:prstGeom prst="rect">
            <a:avLst/>
          </a:prstGeom>
          <a:noFill/>
        </p:spPr>
        <p:txBody>
          <a:bodyPr wrap="none" rtlCol="0">
            <a:spAutoFit/>
          </a:bodyPr>
          <a:lstStyle/>
          <a:p>
            <a:r>
              <a:rPr lang="en-US" dirty="0" smtClean="0"/>
              <a:t>Average Load </a:t>
            </a:r>
            <a:endParaRPr lang="en-US" dirty="0"/>
          </a:p>
        </p:txBody>
      </p:sp>
      <p:sp>
        <p:nvSpPr>
          <p:cNvPr id="7" name="Ellipse 6"/>
          <p:cNvSpPr/>
          <p:nvPr/>
        </p:nvSpPr>
        <p:spPr>
          <a:xfrm>
            <a:off x="5070714" y="548680"/>
            <a:ext cx="1944216" cy="51845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SLOV 2</a:t>
            </a:r>
            <a:endParaRPr lang="en-US" dirty="0"/>
          </a:p>
        </p:txBody>
      </p:sp>
      <p:sp>
        <p:nvSpPr>
          <p:cNvPr id="8" name="Ellipse 7"/>
          <p:cNvSpPr/>
          <p:nvPr/>
        </p:nvSpPr>
        <p:spPr>
          <a:xfrm>
            <a:off x="1187624" y="3501008"/>
            <a:ext cx="1944216" cy="22322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SLOV 3</a:t>
            </a:r>
            <a:endParaRPr lang="en-US" dirty="0"/>
          </a:p>
        </p:txBody>
      </p:sp>
      <p:sp>
        <p:nvSpPr>
          <p:cNvPr id="9" name="Ellipse 8"/>
          <p:cNvSpPr/>
          <p:nvPr/>
        </p:nvSpPr>
        <p:spPr>
          <a:xfrm>
            <a:off x="2699792" y="2420888"/>
            <a:ext cx="2463380" cy="23762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Efficiency</a:t>
            </a:r>
            <a:endParaRPr lang="en-US" dirty="0"/>
          </a:p>
        </p:txBody>
      </p:sp>
    </p:spTree>
    <p:extLst>
      <p:ext uri="{BB962C8B-B14F-4D97-AF65-F5344CB8AC3E}">
        <p14:creationId xmlns:p14="http://schemas.microsoft.com/office/powerpoint/2010/main" val="23453609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rganigramme : Stockage interne 37"/>
          <p:cNvSpPr/>
          <p:nvPr/>
        </p:nvSpPr>
        <p:spPr>
          <a:xfrm>
            <a:off x="5644694" y="1124744"/>
            <a:ext cx="2815738" cy="2290975"/>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368976" y="14463"/>
            <a:ext cx="8291264" cy="634082"/>
          </a:xfrm>
        </p:spPr>
        <p:txBody>
          <a:bodyPr>
            <a:normAutofit fontScale="90000"/>
          </a:bodyPr>
          <a:lstStyle/>
          <a:p>
            <a:r>
              <a:rPr lang="en-US" dirty="0" smtClean="0"/>
              <a:t>Designing an ABS (ANN-Based System)</a:t>
            </a:r>
            <a:endParaRPr lang="en-US" dirty="0"/>
          </a:p>
        </p:txBody>
      </p:sp>
      <p:sp>
        <p:nvSpPr>
          <p:cNvPr id="3" name="Rectangle 2"/>
          <p:cNvSpPr/>
          <p:nvPr/>
        </p:nvSpPr>
        <p:spPr>
          <a:xfrm>
            <a:off x="1835696" y="1532649"/>
            <a:ext cx="129614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Multiple RNN in cascade</a:t>
            </a:r>
            <a:endParaRPr lang="en-US" sz="1400" dirty="0"/>
          </a:p>
        </p:txBody>
      </p:sp>
      <p:cxnSp>
        <p:nvCxnSpPr>
          <p:cNvPr id="7" name="Connecteur droit avec flèche 6"/>
          <p:cNvCxnSpPr/>
          <p:nvPr/>
        </p:nvCxnSpPr>
        <p:spPr>
          <a:xfrm>
            <a:off x="755576" y="1676665"/>
            <a:ext cx="1080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Connecteur droit avec flèche 7"/>
          <p:cNvCxnSpPr/>
          <p:nvPr/>
        </p:nvCxnSpPr>
        <p:spPr>
          <a:xfrm>
            <a:off x="755576" y="2324737"/>
            <a:ext cx="1080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Connecteur droit avec flèche 8"/>
          <p:cNvCxnSpPr/>
          <p:nvPr/>
        </p:nvCxnSpPr>
        <p:spPr>
          <a:xfrm>
            <a:off x="755576" y="2900801"/>
            <a:ext cx="1080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Connecteur droit avec flèche 9"/>
          <p:cNvCxnSpPr/>
          <p:nvPr/>
        </p:nvCxnSpPr>
        <p:spPr>
          <a:xfrm>
            <a:off x="3131840" y="1676665"/>
            <a:ext cx="1080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p:nvPr/>
        </p:nvCxnSpPr>
        <p:spPr>
          <a:xfrm>
            <a:off x="3131840" y="2324737"/>
            <a:ext cx="1080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avec flèche 11"/>
          <p:cNvCxnSpPr/>
          <p:nvPr/>
        </p:nvCxnSpPr>
        <p:spPr>
          <a:xfrm>
            <a:off x="3131840" y="2900801"/>
            <a:ext cx="1080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ZoneTexte 12"/>
              <p:cNvSpPr txBox="1"/>
              <p:nvPr/>
            </p:nvSpPr>
            <p:spPr>
              <a:xfrm>
                <a:off x="277048" y="1484785"/>
                <a:ext cx="478528" cy="3837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a:rPr>
                          </m:ctrlPr>
                        </m:sSubSupPr>
                        <m:e>
                          <m:r>
                            <a:rPr lang="fr-FR" b="0" i="1" smtClean="0">
                              <a:latin typeface="Cambria Math"/>
                            </a:rPr>
                            <m:t>𝑋</m:t>
                          </m:r>
                        </m:e>
                        <m:sub>
                          <m:r>
                            <a:rPr lang="fr-FR" b="0" i="1" smtClean="0">
                              <a:latin typeface="Cambria Math"/>
                            </a:rPr>
                            <m:t>1</m:t>
                          </m:r>
                        </m:sub>
                        <m:sup>
                          <m:r>
                            <a:rPr lang="fr-FR" b="0" i="1" smtClean="0">
                              <a:latin typeface="Cambria Math"/>
                            </a:rPr>
                            <m:t>𝑖</m:t>
                          </m:r>
                        </m:sup>
                      </m:sSubSup>
                    </m:oMath>
                  </m:oMathPara>
                </a14:m>
                <a:endParaRPr lang="en-US" dirty="0"/>
              </a:p>
            </p:txBody>
          </p:sp>
        </mc:Choice>
        <mc:Fallback xmlns="">
          <p:sp>
            <p:nvSpPr>
              <p:cNvPr id="13" name="ZoneTexte 12"/>
              <p:cNvSpPr txBox="1">
                <a:spLocks noRot="1" noChangeAspect="1" noMove="1" noResize="1" noEditPoints="1" noAdjustHandles="1" noChangeArrowheads="1" noChangeShapeType="1" noTextEdit="1"/>
              </p:cNvSpPr>
              <p:nvPr/>
            </p:nvSpPr>
            <p:spPr>
              <a:xfrm>
                <a:off x="277048" y="1484785"/>
                <a:ext cx="478528" cy="383759"/>
              </a:xfrm>
              <a:prstGeom prst="rect">
                <a:avLst/>
              </a:prstGeom>
              <a:blipFill rotWithShape="1">
                <a:blip r:embed="rId2"/>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258901" y="2132857"/>
                <a:ext cx="483850" cy="3843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a:rPr>
                          </m:ctrlPr>
                        </m:sSubSupPr>
                        <m:e>
                          <m:r>
                            <a:rPr lang="fr-FR" b="0" i="1" smtClean="0">
                              <a:latin typeface="Cambria Math"/>
                            </a:rPr>
                            <m:t>𝑋</m:t>
                          </m:r>
                        </m:e>
                        <m:sub>
                          <m:r>
                            <a:rPr lang="fr-FR" b="0" i="1" smtClean="0">
                              <a:latin typeface="Cambria Math"/>
                            </a:rPr>
                            <m:t>2</m:t>
                          </m:r>
                        </m:sub>
                        <m:sup>
                          <m:r>
                            <a:rPr lang="fr-FR" b="0" i="1" smtClean="0">
                              <a:latin typeface="Cambria Math"/>
                            </a:rPr>
                            <m:t>𝑖</m:t>
                          </m:r>
                        </m:sup>
                      </m:sSubSup>
                    </m:oMath>
                  </m:oMathPara>
                </a14:m>
                <a:endParaRPr lang="en-US" dirty="0"/>
              </a:p>
            </p:txBody>
          </p:sp>
        </mc:Choice>
        <mc:Fallback xmlns="">
          <p:sp>
            <p:nvSpPr>
              <p:cNvPr id="14" name="ZoneTexte 13"/>
              <p:cNvSpPr txBox="1">
                <a:spLocks noRot="1" noChangeAspect="1" noMove="1" noResize="1" noEditPoints="1" noAdjustHandles="1" noChangeArrowheads="1" noChangeShapeType="1" noTextEdit="1"/>
              </p:cNvSpPr>
              <p:nvPr/>
            </p:nvSpPr>
            <p:spPr>
              <a:xfrm>
                <a:off x="258901" y="2132857"/>
                <a:ext cx="483850" cy="384336"/>
              </a:xfrm>
              <a:prstGeom prst="rect">
                <a:avLst/>
              </a:prstGeom>
              <a:blipFill rotWithShape="1">
                <a:blip r:embed="rId3"/>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ZoneTexte 14"/>
              <p:cNvSpPr txBox="1"/>
              <p:nvPr/>
            </p:nvSpPr>
            <p:spPr>
              <a:xfrm>
                <a:off x="223169" y="2708921"/>
                <a:ext cx="483850" cy="385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a:rPr>
                          </m:ctrlPr>
                        </m:sSubSupPr>
                        <m:e>
                          <m:r>
                            <a:rPr lang="fr-FR" b="0" i="1" smtClean="0">
                              <a:latin typeface="Cambria Math"/>
                            </a:rPr>
                            <m:t>𝑋</m:t>
                          </m:r>
                        </m:e>
                        <m:sub>
                          <m:r>
                            <a:rPr lang="fr-FR" b="0" i="1" smtClean="0">
                              <a:latin typeface="Cambria Math"/>
                            </a:rPr>
                            <m:t>3</m:t>
                          </m:r>
                        </m:sub>
                        <m:sup>
                          <m:r>
                            <a:rPr lang="fr-FR" b="0" i="1" smtClean="0">
                              <a:latin typeface="Cambria Math"/>
                            </a:rPr>
                            <m:t>𝑖</m:t>
                          </m:r>
                        </m:sup>
                      </m:sSubSup>
                    </m:oMath>
                  </m:oMathPara>
                </a14:m>
                <a:endParaRPr lang="en-US" dirty="0"/>
              </a:p>
            </p:txBody>
          </p:sp>
        </mc:Choice>
        <mc:Fallback xmlns="">
          <p:sp>
            <p:nvSpPr>
              <p:cNvPr id="15" name="ZoneTexte 14"/>
              <p:cNvSpPr txBox="1">
                <a:spLocks noRot="1" noChangeAspect="1" noMove="1" noResize="1" noEditPoints="1" noAdjustHandles="1" noChangeArrowheads="1" noChangeShapeType="1" noTextEdit="1"/>
              </p:cNvSpPr>
              <p:nvPr/>
            </p:nvSpPr>
            <p:spPr>
              <a:xfrm>
                <a:off x="223169" y="2708921"/>
                <a:ext cx="483850" cy="38574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p:cNvSpPr txBox="1"/>
              <p:nvPr/>
            </p:nvSpPr>
            <p:spPr>
              <a:xfrm>
                <a:off x="4283968" y="1484784"/>
                <a:ext cx="461280" cy="3837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a:rPr>
                          </m:ctrlPr>
                        </m:sSubSupPr>
                        <m:e>
                          <m:r>
                            <a:rPr lang="fr-FR" b="0" i="1" smtClean="0">
                              <a:latin typeface="Cambria Math"/>
                            </a:rPr>
                            <m:t>𝑌</m:t>
                          </m:r>
                        </m:e>
                        <m:sub>
                          <m:r>
                            <a:rPr lang="fr-FR" b="0" i="1" smtClean="0">
                              <a:latin typeface="Cambria Math"/>
                            </a:rPr>
                            <m:t>1</m:t>
                          </m:r>
                        </m:sub>
                        <m:sup>
                          <m:r>
                            <a:rPr lang="fr-FR" b="0" i="1" smtClean="0">
                              <a:latin typeface="Cambria Math"/>
                            </a:rPr>
                            <m:t>𝑖</m:t>
                          </m:r>
                        </m:sup>
                      </m:sSubSup>
                    </m:oMath>
                  </m:oMathPara>
                </a14:m>
                <a:endParaRPr lang="en-US" dirty="0"/>
              </a:p>
            </p:txBody>
          </p:sp>
        </mc:Choice>
        <mc:Fallback xmlns="">
          <p:sp>
            <p:nvSpPr>
              <p:cNvPr id="16" name="ZoneTexte 15"/>
              <p:cNvSpPr txBox="1">
                <a:spLocks noRot="1" noChangeAspect="1" noMove="1" noResize="1" noEditPoints="1" noAdjustHandles="1" noChangeArrowheads="1" noChangeShapeType="1" noTextEdit="1"/>
              </p:cNvSpPr>
              <p:nvPr/>
            </p:nvSpPr>
            <p:spPr>
              <a:xfrm>
                <a:off x="4283968" y="1484784"/>
                <a:ext cx="461280" cy="383759"/>
              </a:xfrm>
              <a:prstGeom prst="rect">
                <a:avLst/>
              </a:prstGeom>
              <a:blipFill rotWithShape="1">
                <a:blip r:embed="rId5"/>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ZoneTexte 16"/>
              <p:cNvSpPr txBox="1"/>
              <p:nvPr/>
            </p:nvSpPr>
            <p:spPr>
              <a:xfrm>
                <a:off x="4283968" y="2096853"/>
                <a:ext cx="461280" cy="3837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a:rPr>
                          </m:ctrlPr>
                        </m:sSubSupPr>
                        <m:e>
                          <m:r>
                            <a:rPr lang="fr-FR" b="0" i="1" smtClean="0">
                              <a:latin typeface="Cambria Math"/>
                            </a:rPr>
                            <m:t>𝑌</m:t>
                          </m:r>
                        </m:e>
                        <m:sub>
                          <m:r>
                            <a:rPr lang="fr-FR" b="0" i="1" smtClean="0">
                              <a:latin typeface="Cambria Math"/>
                            </a:rPr>
                            <m:t>2</m:t>
                          </m:r>
                        </m:sub>
                        <m:sup>
                          <m:r>
                            <a:rPr lang="fr-FR" b="0" i="1" smtClean="0">
                              <a:latin typeface="Cambria Math"/>
                            </a:rPr>
                            <m:t>𝑖</m:t>
                          </m:r>
                        </m:sup>
                      </m:sSubSup>
                    </m:oMath>
                  </m:oMathPara>
                </a14:m>
                <a:endParaRPr lang="en-US" dirty="0"/>
              </a:p>
            </p:txBody>
          </p:sp>
        </mc:Choice>
        <mc:Fallback xmlns="">
          <p:sp>
            <p:nvSpPr>
              <p:cNvPr id="17" name="ZoneTexte 16"/>
              <p:cNvSpPr txBox="1">
                <a:spLocks noRot="1" noChangeAspect="1" noMove="1" noResize="1" noEditPoints="1" noAdjustHandles="1" noChangeArrowheads="1" noChangeShapeType="1" noTextEdit="1"/>
              </p:cNvSpPr>
              <p:nvPr/>
            </p:nvSpPr>
            <p:spPr>
              <a:xfrm>
                <a:off x="4283968" y="2096853"/>
                <a:ext cx="461280" cy="383759"/>
              </a:xfrm>
              <a:prstGeom prst="rect">
                <a:avLst/>
              </a:prstGeom>
              <a:blipFill rotWithShape="1">
                <a:blip r:embed="rId6"/>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4283968" y="2661058"/>
                <a:ext cx="461280" cy="385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a:rPr>
                          </m:ctrlPr>
                        </m:sSubSupPr>
                        <m:e>
                          <m:r>
                            <a:rPr lang="fr-FR" b="0" i="1" smtClean="0">
                              <a:latin typeface="Cambria Math"/>
                            </a:rPr>
                            <m:t>𝑌</m:t>
                          </m:r>
                        </m:e>
                        <m:sub>
                          <m:r>
                            <a:rPr lang="fr-FR" b="0" i="1" smtClean="0">
                              <a:latin typeface="Cambria Math"/>
                            </a:rPr>
                            <m:t>3</m:t>
                          </m:r>
                        </m:sub>
                        <m:sup>
                          <m:r>
                            <a:rPr lang="fr-FR" b="0" i="1" smtClean="0">
                              <a:latin typeface="Cambria Math"/>
                            </a:rPr>
                            <m:t>𝑖</m:t>
                          </m:r>
                        </m:sup>
                      </m:sSubSup>
                    </m:oMath>
                  </m:oMathPara>
                </a14:m>
                <a:endParaRPr lang="en-US" dirty="0"/>
              </a:p>
            </p:txBody>
          </p:sp>
        </mc:Choice>
        <mc:Fallback xmlns="">
          <p:sp>
            <p:nvSpPr>
              <p:cNvPr id="18" name="ZoneTexte 17"/>
              <p:cNvSpPr txBox="1">
                <a:spLocks noRot="1" noChangeAspect="1" noMove="1" noResize="1" noEditPoints="1" noAdjustHandles="1" noChangeArrowheads="1" noChangeShapeType="1" noTextEdit="1"/>
              </p:cNvSpPr>
              <p:nvPr/>
            </p:nvSpPr>
            <p:spPr>
              <a:xfrm>
                <a:off x="4283968" y="2661058"/>
                <a:ext cx="461280" cy="385747"/>
              </a:xfrm>
              <a:prstGeom prst="rect">
                <a:avLst/>
              </a:prstGeom>
              <a:blipFill rotWithShape="1">
                <a:blip r:embed="rId7"/>
                <a:stretch>
                  <a:fillRect b="-1587"/>
                </a:stretch>
              </a:blipFill>
            </p:spPr>
            <p:txBody>
              <a:bodyPr/>
              <a:lstStyle/>
              <a:p>
                <a:r>
                  <a:rPr lang="en-US">
                    <a:noFill/>
                  </a:rPr>
                  <a:t> </a:t>
                </a:r>
              </a:p>
            </p:txBody>
          </p:sp>
        </mc:Fallback>
      </mc:AlternateContent>
      <p:sp>
        <p:nvSpPr>
          <p:cNvPr id="19" name="Rogner un rectangle à un seul coin 18"/>
          <p:cNvSpPr/>
          <p:nvPr/>
        </p:nvSpPr>
        <p:spPr>
          <a:xfrm>
            <a:off x="223169" y="4221088"/>
            <a:ext cx="1072467" cy="86409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SLA contract</a:t>
            </a:r>
            <a:endParaRPr lang="en-US" sz="1400" dirty="0"/>
          </a:p>
        </p:txBody>
      </p:sp>
      <p:sp>
        <p:nvSpPr>
          <p:cNvPr id="20" name="Rectangle 19"/>
          <p:cNvSpPr/>
          <p:nvPr/>
        </p:nvSpPr>
        <p:spPr>
          <a:xfrm rot="16200000">
            <a:off x="1367644" y="44731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SLO extractor</a:t>
            </a:r>
            <a:endParaRPr lang="en-US" sz="1400" dirty="0"/>
          </a:p>
        </p:txBody>
      </p:sp>
      <p:sp>
        <p:nvSpPr>
          <p:cNvPr id="21" name="ZoneTexte 20"/>
          <p:cNvSpPr txBox="1"/>
          <p:nvPr/>
        </p:nvSpPr>
        <p:spPr>
          <a:xfrm>
            <a:off x="258901" y="5373216"/>
            <a:ext cx="1013029" cy="954107"/>
          </a:xfrm>
          <a:prstGeom prst="rect">
            <a:avLst/>
          </a:prstGeom>
          <a:noFill/>
        </p:spPr>
        <p:txBody>
          <a:bodyPr wrap="square" rtlCol="0">
            <a:spAutoFit/>
          </a:bodyPr>
          <a:lstStyle/>
          <a:p>
            <a:r>
              <a:rPr lang="en-US" sz="1400" dirty="0" smtClean="0"/>
              <a:t>SLA :</a:t>
            </a:r>
          </a:p>
          <a:p>
            <a:pPr marL="285750" indent="-285750">
              <a:buFont typeface="Arial" panose="020B0604020202020204" pitchFamily="34" charset="0"/>
              <a:buChar char="•"/>
            </a:pPr>
            <a:r>
              <a:rPr lang="en-US" sz="1400" dirty="0" smtClean="0"/>
              <a:t>SLO 1</a:t>
            </a:r>
          </a:p>
          <a:p>
            <a:pPr marL="285750" indent="-285750">
              <a:buFont typeface="Arial" panose="020B0604020202020204" pitchFamily="34" charset="0"/>
              <a:buChar char="•"/>
            </a:pPr>
            <a:r>
              <a:rPr lang="en-US" sz="1400" dirty="0" smtClean="0"/>
              <a:t>SLO 2</a:t>
            </a:r>
          </a:p>
          <a:p>
            <a:pPr marL="285750" indent="-285750">
              <a:buFont typeface="Arial" panose="020B0604020202020204" pitchFamily="34" charset="0"/>
              <a:buChar char="•"/>
            </a:pPr>
            <a:r>
              <a:rPr lang="en-US" sz="1400" dirty="0" smtClean="0"/>
              <a:t>SLO 3</a:t>
            </a:r>
            <a:endParaRPr lang="en-US" sz="1400" dirty="0"/>
          </a:p>
        </p:txBody>
      </p:sp>
      <p:cxnSp>
        <p:nvCxnSpPr>
          <p:cNvPr id="23" name="Connecteur droit avec flèche 22"/>
          <p:cNvCxnSpPr>
            <a:stCxn id="19" idx="0"/>
            <a:endCxn id="20" idx="0"/>
          </p:cNvCxnSpPr>
          <p:nvPr/>
        </p:nvCxnSpPr>
        <p:spPr>
          <a:xfrm>
            <a:off x="1295636" y="4653136"/>
            <a:ext cx="6840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6" name="Tableau 25"/>
              <p:cNvGraphicFramePr>
                <a:graphicFrameLocks noGrp="1"/>
              </p:cNvGraphicFramePr>
              <p:nvPr>
                <p:extLst>
                  <p:ext uri="{D42A27DB-BD31-4B8C-83A1-F6EECF244321}">
                    <p14:modId xmlns:p14="http://schemas.microsoft.com/office/powerpoint/2010/main" val="3873517069"/>
                  </p:ext>
                </p:extLst>
              </p:nvPr>
            </p:nvGraphicFramePr>
            <p:xfrm>
              <a:off x="4425857" y="4036378"/>
              <a:ext cx="4336765" cy="1264831"/>
            </p:xfrm>
            <a:graphic>
              <a:graphicData uri="http://schemas.openxmlformats.org/drawingml/2006/table">
                <a:tbl>
                  <a:tblPr firstRow="1" bandRow="1">
                    <a:tableStyleId>{5C22544A-7EE6-4342-B048-85BDC9FD1C3A}</a:tableStyleId>
                  </a:tblPr>
                  <a:tblGrid>
                    <a:gridCol w="867353"/>
                    <a:gridCol w="867353"/>
                    <a:gridCol w="867353"/>
                    <a:gridCol w="867353"/>
                    <a:gridCol w="867353"/>
                  </a:tblGrid>
                  <a:tr h="2970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a:rPr>
                                    </m:ctrlPr>
                                  </m:sSubSupPr>
                                  <m:e>
                                    <m:r>
                                      <a:rPr lang="fr-FR" sz="1400" b="0" i="1" smtClean="0">
                                        <a:latin typeface="Cambria Math"/>
                                      </a:rPr>
                                      <m:t>𝑌</m:t>
                                    </m:r>
                                  </m:e>
                                  <m:sub>
                                    <m:r>
                                      <a:rPr lang="fr-FR" sz="1400" b="0" i="1" smtClean="0">
                                        <a:latin typeface="Cambria Math"/>
                                      </a:rPr>
                                      <m:t>1</m:t>
                                    </m:r>
                                  </m:sub>
                                  <m:sup>
                                    <m:r>
                                      <a:rPr lang="fr-FR" sz="1400" b="0" i="1" smtClean="0">
                                        <a:latin typeface="Cambria Math"/>
                                      </a:rPr>
                                      <m:t>𝑖</m:t>
                                    </m:r>
                                  </m:sup>
                                </m:sSubSup>
                              </m:oMath>
                            </m:oMathPara>
                          </a14:m>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a:rPr>
                                    </m:ctrlPr>
                                  </m:sSubSupPr>
                                  <m:e>
                                    <m:r>
                                      <a:rPr lang="fr-FR" sz="1400" b="0" i="1" smtClean="0">
                                        <a:latin typeface="Cambria Math"/>
                                      </a:rPr>
                                      <m:t>𝑌</m:t>
                                    </m:r>
                                  </m:e>
                                  <m:sub>
                                    <m:r>
                                      <a:rPr lang="fr-FR" sz="1400" b="0" i="1" smtClean="0">
                                        <a:latin typeface="Cambria Math"/>
                                      </a:rPr>
                                      <m:t>2</m:t>
                                    </m:r>
                                  </m:sub>
                                  <m:sup>
                                    <m:r>
                                      <a:rPr lang="fr-FR" sz="1400" b="0" i="1" smtClean="0">
                                        <a:latin typeface="Cambria Math"/>
                                      </a:rPr>
                                      <m:t>𝑖</m:t>
                                    </m:r>
                                  </m:sup>
                                </m:sSubSup>
                              </m:oMath>
                            </m:oMathPara>
                          </a14:m>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a:rPr>
                                    </m:ctrlPr>
                                  </m:sSubSupPr>
                                  <m:e>
                                    <m:r>
                                      <a:rPr lang="fr-FR" sz="1400" b="0" i="1" smtClean="0">
                                        <a:latin typeface="Cambria Math"/>
                                      </a:rPr>
                                      <m:t>𝑌</m:t>
                                    </m:r>
                                  </m:e>
                                  <m:sub>
                                    <m:r>
                                      <a:rPr lang="fr-FR" sz="1400" b="0" i="1" smtClean="0">
                                        <a:latin typeface="Cambria Math"/>
                                      </a:rPr>
                                      <m:t>3</m:t>
                                    </m:r>
                                  </m:sub>
                                  <m:sup>
                                    <m:r>
                                      <a:rPr lang="fr-FR" sz="1400" b="0" i="1" smtClean="0">
                                        <a:latin typeface="Cambria Math"/>
                                      </a:rPr>
                                      <m:t>𝑖</m:t>
                                    </m:r>
                                  </m:sup>
                                </m:sSubSup>
                              </m:oMath>
                            </m:oMathPara>
                          </a14:m>
                          <a:endParaRPr lang="en-US" sz="1400" dirty="0"/>
                        </a:p>
                      </a:txBody>
                      <a:tcPr/>
                    </a:tc>
                    <a:tc>
                      <a:txBody>
                        <a:bodyPr/>
                        <a:lstStyle/>
                        <a:p>
                          <a:pPr algn="ctr"/>
                          <a:r>
                            <a:rPr lang="en-US" sz="1400" b="0" dirty="0" smtClean="0"/>
                            <a:t>SLO_1</a:t>
                          </a:r>
                          <a:endParaRPr lang="en-US" b="0" dirty="0"/>
                        </a:p>
                      </a:txBody>
                      <a:tcPr/>
                    </a:tc>
                    <a:tc>
                      <a:txBody>
                        <a:bodyPr/>
                        <a:lstStyle/>
                        <a:p>
                          <a:pPr algn="ctr"/>
                          <a:r>
                            <a:rPr lang="en-US" sz="1400" b="0" dirty="0" smtClean="0"/>
                            <a:t>SLO_2</a:t>
                          </a:r>
                          <a:endParaRPr lang="en-US" sz="1400" b="0" dirty="0"/>
                        </a:p>
                      </a:txBody>
                      <a:tcPr/>
                    </a:tc>
                  </a:tr>
                  <a:tr h="308437">
                    <a:tc>
                      <a:txBody>
                        <a:bodyPr/>
                        <a:lstStyle/>
                        <a:p>
                          <a:pPr algn="ctr"/>
                          <a:r>
                            <a:rPr lang="en-US" sz="1400" dirty="0" smtClean="0"/>
                            <a:t>value 1</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value 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value 3</a:t>
                          </a:r>
                        </a:p>
                      </a:txBody>
                      <a:tcPr/>
                    </a:tc>
                    <a:tc>
                      <a:txBody>
                        <a:bodyPr/>
                        <a:lstStyle/>
                        <a:p>
                          <a:pPr algn="ctr"/>
                          <a:r>
                            <a:rPr lang="en-US" sz="1400" b="0" dirty="0" smtClean="0"/>
                            <a:t>0</a:t>
                          </a:r>
                          <a:endParaRPr lang="en-US" sz="1400" b="0" dirty="0"/>
                        </a:p>
                      </a:txBody>
                      <a:tcPr/>
                    </a:tc>
                    <a:tc>
                      <a:txBody>
                        <a:bodyPr/>
                        <a:lstStyle/>
                        <a:p>
                          <a:pPr algn="ctr"/>
                          <a:r>
                            <a:rPr lang="en-US" sz="1400" dirty="0" smtClean="0"/>
                            <a:t>1</a:t>
                          </a:r>
                          <a:endParaRPr lang="en-US" sz="1400" dirty="0"/>
                        </a:p>
                      </a:txBody>
                      <a:tcPr/>
                    </a:tc>
                  </a:tr>
                  <a:tr h="334221">
                    <a:tc>
                      <a:txBody>
                        <a:bodyPr/>
                        <a:lstStyle/>
                        <a:p>
                          <a:pPr algn="ctr"/>
                          <a:r>
                            <a:rPr lang="en-US" sz="1400" b="0" dirty="0" smtClean="0"/>
                            <a:t>value 4</a:t>
                          </a:r>
                          <a:endParaRPr lang="en-US" sz="1400" b="0" dirty="0"/>
                        </a:p>
                      </a:txBody>
                      <a:tcPr/>
                    </a:tc>
                    <a:tc>
                      <a:txBody>
                        <a:bodyPr/>
                        <a:lstStyle/>
                        <a:p>
                          <a:pPr algn="ctr"/>
                          <a:r>
                            <a:rPr lang="en-US" sz="1400" b="0" dirty="0" smtClean="0"/>
                            <a:t>value 5</a:t>
                          </a:r>
                          <a:endParaRPr lang="en-US" sz="1400" b="0" dirty="0"/>
                        </a:p>
                      </a:txBody>
                      <a:tcPr/>
                    </a:tc>
                    <a:tc>
                      <a:txBody>
                        <a:bodyPr/>
                        <a:lstStyle/>
                        <a:p>
                          <a:pPr algn="ctr"/>
                          <a:r>
                            <a:rPr lang="en-US" sz="1400" b="0" dirty="0" smtClean="0"/>
                            <a:t>value 6</a:t>
                          </a:r>
                          <a:endParaRPr lang="en-US" sz="1400" b="0" dirty="0"/>
                        </a:p>
                      </a:txBody>
                      <a:tcPr/>
                    </a:tc>
                    <a:tc>
                      <a:txBody>
                        <a:bodyPr/>
                        <a:lstStyle/>
                        <a:p>
                          <a:pPr algn="ctr"/>
                          <a:r>
                            <a:rPr lang="en-US" sz="1400" b="0" dirty="0" smtClean="0"/>
                            <a:t>0</a:t>
                          </a:r>
                          <a:endParaRPr lang="en-US" sz="1400" b="0" dirty="0"/>
                        </a:p>
                      </a:txBody>
                      <a:tcPr/>
                    </a:tc>
                    <a:tc>
                      <a:txBody>
                        <a:bodyPr/>
                        <a:lstStyle/>
                        <a:p>
                          <a:pPr algn="ctr"/>
                          <a:r>
                            <a:rPr lang="en-US" sz="1400" b="0" dirty="0" smtClean="0"/>
                            <a:t>0</a:t>
                          </a:r>
                          <a:endParaRPr lang="en-US" sz="1400" b="0" dirty="0"/>
                        </a:p>
                      </a:txBody>
                      <a:tcPr/>
                    </a:tc>
                  </a:tr>
                  <a:tr h="144016">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mc:Choice>
        <mc:Fallback xmlns="">
          <p:graphicFrame>
            <p:nvGraphicFramePr>
              <p:cNvPr id="26" name="Tableau 25"/>
              <p:cNvGraphicFramePr>
                <a:graphicFrameLocks noGrp="1"/>
              </p:cNvGraphicFramePr>
              <p:nvPr>
                <p:extLst>
                  <p:ext uri="{D42A27DB-BD31-4B8C-83A1-F6EECF244321}">
                    <p14:modId xmlns:p14="http://schemas.microsoft.com/office/powerpoint/2010/main" val="3873517069"/>
                  </p:ext>
                </p:extLst>
              </p:nvPr>
            </p:nvGraphicFramePr>
            <p:xfrm>
              <a:off x="4425857" y="4036378"/>
              <a:ext cx="4336765" cy="1264831"/>
            </p:xfrm>
            <a:graphic>
              <a:graphicData uri="http://schemas.openxmlformats.org/drawingml/2006/table">
                <a:tbl>
                  <a:tblPr firstRow="1" bandRow="1">
                    <a:tableStyleId>{5C22544A-7EE6-4342-B048-85BDC9FD1C3A}</a:tableStyleId>
                  </a:tblPr>
                  <a:tblGrid>
                    <a:gridCol w="867353"/>
                    <a:gridCol w="867353"/>
                    <a:gridCol w="867353"/>
                    <a:gridCol w="867353"/>
                    <a:gridCol w="867353"/>
                  </a:tblGrid>
                  <a:tr h="317373">
                    <a:tc>
                      <a:txBody>
                        <a:bodyPr/>
                        <a:lstStyle/>
                        <a:p>
                          <a:endParaRPr lang="fr-FR"/>
                        </a:p>
                      </a:txBody>
                      <a:tcPr>
                        <a:blipFill rotWithShape="1">
                          <a:blip r:embed="rId8"/>
                          <a:stretch>
                            <a:fillRect t="-1923" r="-401408" b="-319231"/>
                          </a:stretch>
                        </a:blipFill>
                      </a:tcPr>
                    </a:tc>
                    <a:tc>
                      <a:txBody>
                        <a:bodyPr/>
                        <a:lstStyle/>
                        <a:p>
                          <a:endParaRPr lang="fr-FR"/>
                        </a:p>
                      </a:txBody>
                      <a:tcPr>
                        <a:blipFill rotWithShape="1">
                          <a:blip r:embed="rId8"/>
                          <a:stretch>
                            <a:fillRect l="-100000" t="-1923" r="-301408" b="-319231"/>
                          </a:stretch>
                        </a:blipFill>
                      </a:tcPr>
                    </a:tc>
                    <a:tc>
                      <a:txBody>
                        <a:bodyPr/>
                        <a:lstStyle/>
                        <a:p>
                          <a:endParaRPr lang="fr-FR"/>
                        </a:p>
                      </a:txBody>
                      <a:tcPr>
                        <a:blipFill rotWithShape="1">
                          <a:blip r:embed="rId8"/>
                          <a:stretch>
                            <a:fillRect l="-198601" t="-1923" r="-199301" b="-319231"/>
                          </a:stretch>
                        </a:blipFill>
                      </a:tcPr>
                    </a:tc>
                    <a:tc>
                      <a:txBody>
                        <a:bodyPr/>
                        <a:lstStyle/>
                        <a:p>
                          <a:pPr algn="ctr"/>
                          <a:r>
                            <a:rPr lang="en-US" sz="1400" b="0" dirty="0" smtClean="0"/>
                            <a:t>SLO_1</a:t>
                          </a:r>
                          <a:endParaRPr lang="en-US" b="0" dirty="0"/>
                        </a:p>
                      </a:txBody>
                      <a:tcPr/>
                    </a:tc>
                    <a:tc>
                      <a:txBody>
                        <a:bodyPr/>
                        <a:lstStyle/>
                        <a:p>
                          <a:pPr algn="ctr"/>
                          <a:r>
                            <a:rPr lang="en-US" sz="1400" b="0" dirty="0" smtClean="0"/>
                            <a:t>SLO_2</a:t>
                          </a:r>
                          <a:endParaRPr lang="en-US" sz="1400" b="0" dirty="0"/>
                        </a:p>
                      </a:txBody>
                      <a:tcPr/>
                    </a:tc>
                  </a:tr>
                  <a:tr h="308437">
                    <a:tc>
                      <a:txBody>
                        <a:bodyPr/>
                        <a:lstStyle/>
                        <a:p>
                          <a:pPr algn="ctr"/>
                          <a:r>
                            <a:rPr lang="en-US" sz="1400" dirty="0" smtClean="0"/>
                            <a:t>value 1</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value 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value 3</a:t>
                          </a:r>
                        </a:p>
                      </a:txBody>
                      <a:tcPr/>
                    </a:tc>
                    <a:tc>
                      <a:txBody>
                        <a:bodyPr/>
                        <a:lstStyle/>
                        <a:p>
                          <a:pPr algn="ctr"/>
                          <a:r>
                            <a:rPr lang="en-US" sz="1400" b="0" dirty="0" smtClean="0"/>
                            <a:t>0</a:t>
                          </a:r>
                          <a:endParaRPr lang="en-US" sz="1400" b="0" dirty="0"/>
                        </a:p>
                      </a:txBody>
                      <a:tcPr/>
                    </a:tc>
                    <a:tc>
                      <a:txBody>
                        <a:bodyPr/>
                        <a:lstStyle/>
                        <a:p>
                          <a:pPr algn="ctr"/>
                          <a:r>
                            <a:rPr lang="en-US" sz="1400" dirty="0" smtClean="0"/>
                            <a:t>1</a:t>
                          </a:r>
                          <a:endParaRPr lang="en-US" sz="1400" dirty="0"/>
                        </a:p>
                      </a:txBody>
                      <a:tcPr/>
                    </a:tc>
                  </a:tr>
                  <a:tr h="334221">
                    <a:tc>
                      <a:txBody>
                        <a:bodyPr/>
                        <a:lstStyle/>
                        <a:p>
                          <a:pPr algn="ctr"/>
                          <a:r>
                            <a:rPr lang="en-US" sz="1400" b="0" dirty="0" smtClean="0"/>
                            <a:t>value 4</a:t>
                          </a:r>
                          <a:endParaRPr lang="en-US" sz="1400" b="0" dirty="0"/>
                        </a:p>
                      </a:txBody>
                      <a:tcPr/>
                    </a:tc>
                    <a:tc>
                      <a:txBody>
                        <a:bodyPr/>
                        <a:lstStyle/>
                        <a:p>
                          <a:pPr algn="ctr"/>
                          <a:r>
                            <a:rPr lang="en-US" sz="1400" b="0" dirty="0" smtClean="0"/>
                            <a:t>value 5</a:t>
                          </a:r>
                          <a:endParaRPr lang="en-US" sz="1400" b="0" dirty="0"/>
                        </a:p>
                      </a:txBody>
                      <a:tcPr/>
                    </a:tc>
                    <a:tc>
                      <a:txBody>
                        <a:bodyPr/>
                        <a:lstStyle/>
                        <a:p>
                          <a:pPr algn="ctr"/>
                          <a:r>
                            <a:rPr lang="en-US" sz="1400" b="0" dirty="0" smtClean="0"/>
                            <a:t>value 6</a:t>
                          </a:r>
                          <a:endParaRPr lang="en-US" sz="1400" b="0" dirty="0"/>
                        </a:p>
                      </a:txBody>
                      <a:tcPr/>
                    </a:tc>
                    <a:tc>
                      <a:txBody>
                        <a:bodyPr/>
                        <a:lstStyle/>
                        <a:p>
                          <a:pPr algn="ctr"/>
                          <a:r>
                            <a:rPr lang="en-US" sz="1400" b="0" dirty="0" smtClean="0"/>
                            <a:t>0</a:t>
                          </a:r>
                          <a:endParaRPr lang="en-US" sz="1400" b="0" dirty="0"/>
                        </a:p>
                      </a:txBody>
                      <a:tcPr/>
                    </a:tc>
                    <a:tc>
                      <a:txBody>
                        <a:bodyPr/>
                        <a:lstStyle/>
                        <a:p>
                          <a:pPr algn="ctr"/>
                          <a:r>
                            <a:rPr lang="en-US" sz="1400" b="0" dirty="0" smtClean="0"/>
                            <a:t>0</a:t>
                          </a:r>
                          <a:endParaRPr lang="en-US" sz="1400" b="0" dirty="0"/>
                        </a:p>
                      </a:txBody>
                      <a:tcPr/>
                    </a:tc>
                  </a:tr>
                  <a:tr h="304800">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mc:Fallback>
      </mc:AlternateContent>
      <p:grpSp>
        <p:nvGrpSpPr>
          <p:cNvPr id="42" name="Groupe 41"/>
          <p:cNvGrpSpPr/>
          <p:nvPr/>
        </p:nvGrpSpPr>
        <p:grpSpPr>
          <a:xfrm>
            <a:off x="6341005" y="1484784"/>
            <a:ext cx="1493985" cy="1797053"/>
            <a:chOff x="4644008" y="3936203"/>
            <a:chExt cx="1493985" cy="1797053"/>
          </a:xfrm>
        </p:grpSpPr>
        <p:sp>
          <p:nvSpPr>
            <p:cNvPr id="28" name="Ellipse 27"/>
            <p:cNvSpPr/>
            <p:nvPr/>
          </p:nvSpPr>
          <p:spPr>
            <a:xfrm>
              <a:off x="5061747" y="3936203"/>
              <a:ext cx="360040" cy="322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Ellipse 28"/>
            <p:cNvSpPr/>
            <p:nvPr/>
          </p:nvSpPr>
          <p:spPr>
            <a:xfrm>
              <a:off x="5777953" y="4368250"/>
              <a:ext cx="360040" cy="322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Ellipse 29"/>
            <p:cNvSpPr/>
            <p:nvPr/>
          </p:nvSpPr>
          <p:spPr>
            <a:xfrm>
              <a:off x="4917731" y="4565126"/>
              <a:ext cx="360040" cy="322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Ellipse 30"/>
            <p:cNvSpPr/>
            <p:nvPr/>
          </p:nvSpPr>
          <p:spPr>
            <a:xfrm>
              <a:off x="4644008" y="5410793"/>
              <a:ext cx="360040" cy="322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Ellipse 31"/>
            <p:cNvSpPr/>
            <p:nvPr/>
          </p:nvSpPr>
          <p:spPr>
            <a:xfrm>
              <a:off x="5226635" y="5122761"/>
              <a:ext cx="360040" cy="3224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3" name="Connecteur droit avec flèche 32"/>
            <p:cNvCxnSpPr>
              <a:stCxn id="28" idx="6"/>
              <a:endCxn id="29" idx="1"/>
            </p:cNvCxnSpPr>
            <p:nvPr/>
          </p:nvCxnSpPr>
          <p:spPr>
            <a:xfrm>
              <a:off x="5421787" y="4097435"/>
              <a:ext cx="408893" cy="318039"/>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34" name="Connecteur droit avec flèche 33"/>
            <p:cNvCxnSpPr>
              <a:stCxn id="28" idx="3"/>
              <a:endCxn id="30" idx="0"/>
            </p:cNvCxnSpPr>
            <p:nvPr/>
          </p:nvCxnSpPr>
          <p:spPr>
            <a:xfrm flipH="1">
              <a:off x="5097751" y="4211442"/>
              <a:ext cx="16723" cy="353684"/>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35" name="Connecteur droit avec flèche 34"/>
            <p:cNvCxnSpPr>
              <a:stCxn id="30" idx="3"/>
              <a:endCxn id="31" idx="0"/>
            </p:cNvCxnSpPr>
            <p:nvPr/>
          </p:nvCxnSpPr>
          <p:spPr>
            <a:xfrm flipH="1">
              <a:off x="4824028" y="4840365"/>
              <a:ext cx="146430" cy="570428"/>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36" name="Connecteur droit avec flèche 35"/>
            <p:cNvCxnSpPr>
              <a:stCxn id="30" idx="5"/>
              <a:endCxn id="32" idx="0"/>
            </p:cNvCxnSpPr>
            <p:nvPr/>
          </p:nvCxnSpPr>
          <p:spPr>
            <a:xfrm>
              <a:off x="5225044" y="4840365"/>
              <a:ext cx="181611" cy="282396"/>
            </a:xfrm>
            <a:prstGeom prst="straightConnector1">
              <a:avLst/>
            </a:prstGeom>
            <a:ln>
              <a:solidFill>
                <a:schemeClr val="bg2">
                  <a:lumMod val="25000"/>
                </a:schemeClr>
              </a:solidFill>
              <a:tailEnd type="arrow"/>
            </a:ln>
          </p:spPr>
          <p:style>
            <a:lnRef idx="1">
              <a:schemeClr val="accent1"/>
            </a:lnRef>
            <a:fillRef idx="2">
              <a:schemeClr val="accent1"/>
            </a:fillRef>
            <a:effectRef idx="1">
              <a:schemeClr val="accent1"/>
            </a:effectRef>
            <a:fontRef idx="minor">
              <a:schemeClr val="dk1"/>
            </a:fontRef>
          </p:style>
        </p:cxnSp>
      </p:grpSp>
      <p:sp>
        <p:nvSpPr>
          <p:cNvPr id="41" name="Accolade fermante 40"/>
          <p:cNvSpPr/>
          <p:nvPr/>
        </p:nvSpPr>
        <p:spPr>
          <a:xfrm>
            <a:off x="4644008" y="1484785"/>
            <a:ext cx="326450" cy="15620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Connecteur en angle 48"/>
          <p:cNvCxnSpPr>
            <a:stCxn id="20" idx="2"/>
          </p:cNvCxnSpPr>
          <p:nvPr/>
        </p:nvCxnSpPr>
        <p:spPr>
          <a:xfrm flipV="1">
            <a:off x="2339752" y="3254487"/>
            <a:ext cx="3304942" cy="1398649"/>
          </a:xfrm>
          <a:prstGeom prst="bentConnector3">
            <a:avLst>
              <a:gd name="adj1" fmla="val 2313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Connecteur droit avec flèche 50"/>
          <p:cNvCxnSpPr>
            <a:stCxn id="41" idx="1"/>
            <a:endCxn id="38" idx="1"/>
          </p:cNvCxnSpPr>
          <p:nvPr/>
        </p:nvCxnSpPr>
        <p:spPr>
          <a:xfrm>
            <a:off x="4970458" y="2265795"/>
            <a:ext cx="674236" cy="44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ZoneTexte 52"/>
          <p:cNvSpPr txBox="1"/>
          <p:nvPr/>
        </p:nvSpPr>
        <p:spPr>
          <a:xfrm>
            <a:off x="6070777" y="1100654"/>
            <a:ext cx="1160189" cy="307777"/>
          </a:xfrm>
          <a:prstGeom prst="rect">
            <a:avLst/>
          </a:prstGeom>
          <a:noFill/>
        </p:spPr>
        <p:txBody>
          <a:bodyPr wrap="none" rtlCol="0">
            <a:spAutoFit/>
          </a:bodyPr>
          <a:lstStyle/>
          <a:p>
            <a:r>
              <a:rPr lang="en-US" sz="1400" dirty="0" smtClean="0"/>
              <a:t>Decision Tree</a:t>
            </a:r>
            <a:endParaRPr lang="en-US" sz="1400" dirty="0"/>
          </a:p>
        </p:txBody>
      </p:sp>
      <p:cxnSp>
        <p:nvCxnSpPr>
          <p:cNvPr id="57" name="Connecteur droit avec flèche 56"/>
          <p:cNvCxnSpPr>
            <a:stCxn id="38" idx="2"/>
          </p:cNvCxnSpPr>
          <p:nvPr/>
        </p:nvCxnSpPr>
        <p:spPr>
          <a:xfrm>
            <a:off x="7052563" y="3415719"/>
            <a:ext cx="0" cy="6613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3449105" y="6043791"/>
            <a:ext cx="1296143" cy="38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Notification</a:t>
            </a:r>
            <a:endParaRPr lang="en-US" sz="1400" dirty="0"/>
          </a:p>
        </p:txBody>
      </p:sp>
      <p:sp>
        <p:nvSpPr>
          <p:cNvPr id="61" name="Rectangle 60"/>
          <p:cNvSpPr/>
          <p:nvPr/>
        </p:nvSpPr>
        <p:spPr>
          <a:xfrm>
            <a:off x="5059108" y="6043791"/>
            <a:ext cx="1296143" cy="38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Dashboard</a:t>
            </a:r>
            <a:endParaRPr lang="en-US" sz="1400" dirty="0"/>
          </a:p>
        </p:txBody>
      </p:sp>
      <p:sp>
        <p:nvSpPr>
          <p:cNvPr id="62" name="Rectangle 61"/>
          <p:cNvSpPr/>
          <p:nvPr/>
        </p:nvSpPr>
        <p:spPr>
          <a:xfrm>
            <a:off x="6648663" y="6043791"/>
            <a:ext cx="1296143" cy="38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Policy engine</a:t>
            </a:r>
            <a:endParaRPr lang="en-US" sz="1400" dirty="0"/>
          </a:p>
        </p:txBody>
      </p:sp>
      <p:sp>
        <p:nvSpPr>
          <p:cNvPr id="63" name="Rectangle 62"/>
          <p:cNvSpPr/>
          <p:nvPr/>
        </p:nvSpPr>
        <p:spPr>
          <a:xfrm>
            <a:off x="3449105" y="5661248"/>
            <a:ext cx="4495701" cy="189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binder engine</a:t>
            </a:r>
            <a:endParaRPr lang="en-US" dirty="0"/>
          </a:p>
        </p:txBody>
      </p:sp>
      <p:cxnSp>
        <p:nvCxnSpPr>
          <p:cNvPr id="65" name="Connecteur droit avec flèche 64"/>
          <p:cNvCxnSpPr>
            <a:endCxn id="63" idx="0"/>
          </p:cNvCxnSpPr>
          <p:nvPr/>
        </p:nvCxnSpPr>
        <p:spPr>
          <a:xfrm>
            <a:off x="5696955" y="5301208"/>
            <a:ext cx="1"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Connecteur droit avec flèche 66"/>
          <p:cNvCxnSpPr>
            <a:endCxn id="60" idx="0"/>
          </p:cNvCxnSpPr>
          <p:nvPr/>
        </p:nvCxnSpPr>
        <p:spPr>
          <a:xfrm>
            <a:off x="4097176" y="5850269"/>
            <a:ext cx="1" cy="19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p:nvPr/>
        </p:nvCxnSpPr>
        <p:spPr>
          <a:xfrm>
            <a:off x="5652119" y="5877272"/>
            <a:ext cx="1" cy="19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Connecteur droit avec flèche 68"/>
          <p:cNvCxnSpPr/>
          <p:nvPr/>
        </p:nvCxnSpPr>
        <p:spPr>
          <a:xfrm>
            <a:off x="7308304" y="5877272"/>
            <a:ext cx="1" cy="1935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ZoneTexte 70"/>
          <p:cNvSpPr txBox="1"/>
          <p:nvPr/>
        </p:nvSpPr>
        <p:spPr>
          <a:xfrm rot="16200000">
            <a:off x="5482762" y="2125029"/>
            <a:ext cx="724173" cy="307777"/>
          </a:xfrm>
          <a:prstGeom prst="rect">
            <a:avLst/>
          </a:prstGeom>
          <a:noFill/>
        </p:spPr>
        <p:txBody>
          <a:bodyPr wrap="none" rtlCol="0">
            <a:spAutoFit/>
          </a:bodyPr>
          <a:lstStyle/>
          <a:p>
            <a:r>
              <a:rPr lang="en-US" sz="1400" dirty="0" smtClean="0"/>
              <a:t>Merger</a:t>
            </a:r>
            <a:endParaRPr lang="en-US" sz="1400" dirty="0"/>
          </a:p>
        </p:txBody>
      </p:sp>
    </p:spTree>
    <p:extLst>
      <p:ext uri="{BB962C8B-B14F-4D97-AF65-F5344CB8AC3E}">
        <p14:creationId xmlns:p14="http://schemas.microsoft.com/office/powerpoint/2010/main" val="482244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204864"/>
            <a:ext cx="6066705" cy="410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2962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5534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769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943022"/>
            <a:ext cx="1440160" cy="1782122"/>
          </a:xfrm>
          <a:prstGeom prst="rect">
            <a:avLst/>
          </a:prstGeom>
          <a:noFill/>
          <a:ln>
            <a:noFill/>
          </a:ln>
          <a:effectLst/>
          <a:extLst/>
        </p:spPr>
      </p:pic>
      <p:pic>
        <p:nvPicPr>
          <p:cNvPr id="4" name="Picture 28"/>
          <p:cNvPicPr/>
          <p:nvPr/>
        </p:nvPicPr>
        <p:blipFill>
          <a:blip r:embed="rId3"/>
          <a:stretch>
            <a:fillRect/>
          </a:stretch>
        </p:blipFill>
        <p:spPr>
          <a:xfrm>
            <a:off x="5292080" y="1657366"/>
            <a:ext cx="3336280" cy="2103108"/>
          </a:xfrm>
          <a:prstGeom prst="rect">
            <a:avLst/>
          </a:prstGeom>
        </p:spPr>
      </p:pic>
      <p:sp>
        <p:nvSpPr>
          <p:cNvPr id="6" name="Flèche droite 5"/>
          <p:cNvSpPr/>
          <p:nvPr/>
        </p:nvSpPr>
        <p:spPr>
          <a:xfrm>
            <a:off x="3563888" y="3356992"/>
            <a:ext cx="1440160" cy="1008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Unfold</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221088"/>
            <a:ext cx="672465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http://www.wildml.com/wp-content/uploads/2015/09/rn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21" y="721771"/>
            <a:ext cx="3880247" cy="155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82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e 43"/>
          <p:cNvGrpSpPr/>
          <p:nvPr/>
        </p:nvGrpSpPr>
        <p:grpSpPr>
          <a:xfrm>
            <a:off x="1331640" y="3293189"/>
            <a:ext cx="6850956" cy="2100357"/>
            <a:chOff x="1331640" y="3293189"/>
            <a:chExt cx="6850956" cy="2100357"/>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3447078"/>
              <a:ext cx="1440160" cy="1782122"/>
            </a:xfrm>
            <a:prstGeom prst="rect">
              <a:avLst/>
            </a:prstGeom>
            <a:noFill/>
            <a:ln>
              <a:noFill/>
            </a:ln>
            <a:effectLst/>
            <a:extLst/>
          </p:spPr>
        </p:pic>
        <p:sp>
          <p:nvSpPr>
            <p:cNvPr id="5" name="Flèche droite 4"/>
            <p:cNvSpPr/>
            <p:nvPr/>
          </p:nvSpPr>
          <p:spPr>
            <a:xfrm>
              <a:off x="3112300" y="4005064"/>
              <a:ext cx="955644" cy="571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Unrolled</a:t>
              </a:r>
              <a:endParaRPr lang="en-US" sz="1400" dirty="0"/>
            </a:p>
          </p:txBody>
        </p:sp>
        <p:sp>
          <p:nvSpPr>
            <p:cNvPr id="6" name="ZoneTexte 5"/>
            <p:cNvSpPr txBox="1"/>
            <p:nvPr/>
          </p:nvSpPr>
          <p:spPr>
            <a:xfrm>
              <a:off x="1331640" y="3293189"/>
              <a:ext cx="380232" cy="307777"/>
            </a:xfrm>
            <a:prstGeom prst="rect">
              <a:avLst/>
            </a:prstGeom>
            <a:noFill/>
            <a:ln>
              <a:noFill/>
            </a:ln>
          </p:spPr>
          <p:txBody>
            <a:bodyPr wrap="none" rtlCol="0">
              <a:spAutoFit/>
            </a:bodyPr>
            <a:lstStyle/>
            <a:p>
              <a:r>
                <a:rPr lang="en-US" sz="1400" dirty="0" smtClean="0">
                  <a:solidFill>
                    <a:schemeClr val="accent1"/>
                  </a:solidFill>
                </a:rPr>
                <a:t>(a)</a:t>
              </a:r>
              <a:endParaRPr lang="en-US" sz="1400" dirty="0">
                <a:solidFill>
                  <a:schemeClr val="accent1"/>
                </a:solidFill>
              </a:endParaRPr>
            </a:p>
          </p:txBody>
        </p:sp>
        <p:sp>
          <p:nvSpPr>
            <p:cNvPr id="7" name="Rectangle 6"/>
            <p:cNvSpPr/>
            <p:nvPr/>
          </p:nvSpPr>
          <p:spPr>
            <a:xfrm>
              <a:off x="4662010" y="4077072"/>
              <a:ext cx="70207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LSTM</a:t>
              </a:r>
              <a:endParaRPr lang="en-US" dirty="0"/>
            </a:p>
          </p:txBody>
        </p:sp>
        <p:cxnSp>
          <p:nvCxnSpPr>
            <p:cNvPr id="8" name="Connecteur droit avec flèche 7"/>
            <p:cNvCxnSpPr>
              <a:endCxn id="7" idx="0"/>
            </p:cNvCxnSpPr>
            <p:nvPr/>
          </p:nvCxnSpPr>
          <p:spPr>
            <a:xfrm>
              <a:off x="5013049" y="3537012"/>
              <a:ext cx="0"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7" idx="2"/>
            </p:cNvCxnSpPr>
            <p:nvPr/>
          </p:nvCxnSpPr>
          <p:spPr>
            <a:xfrm>
              <a:off x="5013049" y="45091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endCxn id="7" idx="1"/>
            </p:cNvCxnSpPr>
            <p:nvPr/>
          </p:nvCxnSpPr>
          <p:spPr>
            <a:xfrm>
              <a:off x="4211960" y="4293096"/>
              <a:ext cx="45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814138" y="4077072"/>
              <a:ext cx="70207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LSTM</a:t>
              </a:r>
              <a:endParaRPr lang="en-US" dirty="0"/>
            </a:p>
          </p:txBody>
        </p:sp>
        <p:cxnSp>
          <p:nvCxnSpPr>
            <p:cNvPr id="22" name="Connecteur droit avec flèche 21"/>
            <p:cNvCxnSpPr>
              <a:endCxn id="21" idx="0"/>
            </p:cNvCxnSpPr>
            <p:nvPr/>
          </p:nvCxnSpPr>
          <p:spPr>
            <a:xfrm>
              <a:off x="6165177" y="3537012"/>
              <a:ext cx="0"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21" idx="2"/>
            </p:cNvCxnSpPr>
            <p:nvPr/>
          </p:nvCxnSpPr>
          <p:spPr>
            <a:xfrm>
              <a:off x="6165177" y="45091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endCxn id="21" idx="1"/>
            </p:cNvCxnSpPr>
            <p:nvPr/>
          </p:nvCxnSpPr>
          <p:spPr>
            <a:xfrm>
              <a:off x="5364088" y="4293096"/>
              <a:ext cx="45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66266" y="4077072"/>
              <a:ext cx="70207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LSTM</a:t>
              </a:r>
              <a:endParaRPr lang="en-US" dirty="0"/>
            </a:p>
          </p:txBody>
        </p:sp>
        <p:cxnSp>
          <p:nvCxnSpPr>
            <p:cNvPr id="26" name="Connecteur droit avec flèche 25"/>
            <p:cNvCxnSpPr>
              <a:endCxn id="25" idx="0"/>
            </p:cNvCxnSpPr>
            <p:nvPr/>
          </p:nvCxnSpPr>
          <p:spPr>
            <a:xfrm>
              <a:off x="7317305" y="3537012"/>
              <a:ext cx="0"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25" idx="2"/>
            </p:cNvCxnSpPr>
            <p:nvPr/>
          </p:nvCxnSpPr>
          <p:spPr>
            <a:xfrm>
              <a:off x="7317305" y="45091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endCxn id="25" idx="1"/>
            </p:cNvCxnSpPr>
            <p:nvPr/>
          </p:nvCxnSpPr>
          <p:spPr>
            <a:xfrm>
              <a:off x="6516216" y="4293096"/>
              <a:ext cx="45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3921334" y="3330838"/>
              <a:ext cx="388248" cy="307777"/>
            </a:xfrm>
            <a:prstGeom prst="rect">
              <a:avLst/>
            </a:prstGeom>
            <a:noFill/>
            <a:ln>
              <a:noFill/>
            </a:ln>
          </p:spPr>
          <p:txBody>
            <a:bodyPr wrap="none" rtlCol="0">
              <a:spAutoFit/>
            </a:bodyPr>
            <a:lstStyle/>
            <a:p>
              <a:r>
                <a:rPr lang="en-US" sz="1400" dirty="0" smtClean="0">
                  <a:solidFill>
                    <a:schemeClr val="accent1"/>
                  </a:solidFill>
                </a:rPr>
                <a:t>(b)</a:t>
              </a:r>
              <a:endParaRPr lang="en-US" sz="1400" dirty="0">
                <a:solidFill>
                  <a:schemeClr val="accent1"/>
                </a:solidFill>
              </a:endParaRPr>
            </a:p>
          </p:txBody>
        </p:sp>
        <p:cxnSp>
          <p:nvCxnSpPr>
            <p:cNvPr id="30" name="Connecteur droit avec flèche 29"/>
            <p:cNvCxnSpPr/>
            <p:nvPr/>
          </p:nvCxnSpPr>
          <p:spPr>
            <a:xfrm>
              <a:off x="7668344" y="4293096"/>
              <a:ext cx="45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ZoneTexte 30"/>
                <p:cNvSpPr txBox="1"/>
                <p:nvPr/>
              </p:nvSpPr>
              <p:spPr>
                <a:xfrm>
                  <a:off x="4572000" y="3481263"/>
                  <a:ext cx="41504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𝑋</m:t>
                            </m:r>
                          </m:e>
                          <m:sub>
                            <m:r>
                              <a:rPr lang="fr-FR" sz="1400" b="0" i="1" dirty="0" smtClean="0">
                                <a:solidFill>
                                  <a:schemeClr val="tx2"/>
                                </a:solidFill>
                                <a:latin typeface="Cambria Math"/>
                              </a:rPr>
                              <m:t>0</m:t>
                            </m:r>
                          </m:sub>
                        </m:sSub>
                      </m:oMath>
                    </m:oMathPara>
                  </a14:m>
                  <a:endParaRPr lang="en-US" dirty="0">
                    <a:solidFill>
                      <a:schemeClr val="tx2"/>
                    </a:solidFill>
                  </a:endParaRPr>
                </a:p>
              </p:txBody>
            </p:sp>
          </mc:Choice>
          <mc:Fallback xmlns="">
            <p:sp>
              <p:nvSpPr>
                <p:cNvPr id="31" name="ZoneTexte 30"/>
                <p:cNvSpPr txBox="1">
                  <a:spLocks noRot="1" noChangeAspect="1" noMove="1" noResize="1" noEditPoints="1" noAdjustHandles="1" noChangeArrowheads="1" noChangeShapeType="1" noTextEdit="1"/>
                </p:cNvSpPr>
                <p:nvPr/>
              </p:nvSpPr>
              <p:spPr>
                <a:xfrm>
                  <a:off x="4572000" y="3481263"/>
                  <a:ext cx="415049"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ZoneTexte 31"/>
                <p:cNvSpPr txBox="1"/>
                <p:nvPr/>
              </p:nvSpPr>
              <p:spPr>
                <a:xfrm>
                  <a:off x="5803200" y="3466072"/>
                  <a:ext cx="41088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𝑋</m:t>
                            </m:r>
                          </m:e>
                          <m:sub>
                            <m:r>
                              <a:rPr lang="fr-FR" sz="1400" b="0" i="1" dirty="0" smtClean="0">
                                <a:solidFill>
                                  <a:schemeClr val="tx2"/>
                                </a:solidFill>
                                <a:latin typeface="Cambria Math"/>
                              </a:rPr>
                              <m:t>1</m:t>
                            </m:r>
                          </m:sub>
                        </m:sSub>
                      </m:oMath>
                    </m:oMathPara>
                  </a14:m>
                  <a:endParaRPr lang="en-US" dirty="0">
                    <a:solidFill>
                      <a:schemeClr val="tx2"/>
                    </a:solidFill>
                  </a:endParaRPr>
                </a:p>
              </p:txBody>
            </p:sp>
          </mc:Choice>
          <mc:Fallback xmlns="">
            <p:sp>
              <p:nvSpPr>
                <p:cNvPr id="32" name="ZoneTexte 31"/>
                <p:cNvSpPr txBox="1">
                  <a:spLocks noRot="1" noChangeAspect="1" noMove="1" noResize="1" noEditPoints="1" noAdjustHandles="1" noChangeArrowheads="1" noChangeShapeType="1" noTextEdit="1"/>
                </p:cNvSpPr>
                <p:nvPr/>
              </p:nvSpPr>
              <p:spPr>
                <a:xfrm>
                  <a:off x="5803200" y="3466072"/>
                  <a:ext cx="410882"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ZoneTexte 32"/>
                <p:cNvSpPr txBox="1"/>
                <p:nvPr/>
              </p:nvSpPr>
              <p:spPr>
                <a:xfrm>
                  <a:off x="6955328" y="3466072"/>
                  <a:ext cx="41504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𝑋</m:t>
                            </m:r>
                          </m:e>
                          <m:sub>
                            <m:r>
                              <a:rPr lang="fr-FR" sz="1400" b="0" i="1" dirty="0" smtClean="0">
                                <a:solidFill>
                                  <a:schemeClr val="tx2"/>
                                </a:solidFill>
                                <a:latin typeface="Cambria Math"/>
                              </a:rPr>
                              <m:t>2</m:t>
                            </m:r>
                          </m:sub>
                        </m:sSub>
                      </m:oMath>
                    </m:oMathPara>
                  </a14:m>
                  <a:endParaRPr lang="en-US" dirty="0">
                    <a:solidFill>
                      <a:schemeClr val="tx2"/>
                    </a:solidFill>
                  </a:endParaRPr>
                </a:p>
              </p:txBody>
            </p:sp>
          </mc:Choice>
          <mc:Fallback xmlns="">
            <p:sp>
              <p:nvSpPr>
                <p:cNvPr id="33" name="ZoneTexte 32"/>
                <p:cNvSpPr txBox="1">
                  <a:spLocks noRot="1" noChangeAspect="1" noMove="1" noResize="1" noEditPoints="1" noAdjustHandles="1" noChangeArrowheads="1" noChangeShapeType="1" noTextEdit="1"/>
                </p:cNvSpPr>
                <p:nvPr/>
              </p:nvSpPr>
              <p:spPr>
                <a:xfrm>
                  <a:off x="6955328" y="3466072"/>
                  <a:ext cx="415049" cy="30777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ZoneTexte 33"/>
                <p:cNvSpPr txBox="1"/>
                <p:nvPr/>
              </p:nvSpPr>
              <p:spPr>
                <a:xfrm>
                  <a:off x="4427984" y="5013176"/>
                  <a:ext cx="1067536" cy="369332"/>
                </a:xfrm>
                <a:prstGeom prst="rect">
                  <a:avLst/>
                </a:prstGeom>
                <a:noFill/>
              </p:spPr>
              <p:txBody>
                <a:bodyPr wrap="none" rtlCol="0">
                  <a:spAutoFit/>
                </a:bodyPr>
                <a:lstStyle/>
                <a:p>
                  <a14:m>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𝐻</m:t>
                          </m:r>
                        </m:e>
                        <m:sub>
                          <m:r>
                            <a:rPr lang="fr-FR" sz="1400" b="0" i="1" dirty="0" smtClean="0">
                              <a:solidFill>
                                <a:schemeClr val="tx2"/>
                              </a:solidFill>
                              <a:latin typeface="Cambria Math"/>
                            </a:rPr>
                            <m:t>0</m:t>
                          </m:r>
                        </m:sub>
                      </m:sSub>
                    </m:oMath>
                  </a14:m>
                  <a:r>
                    <a:rPr lang="en-US" sz="1400" dirty="0" smtClean="0">
                      <a:solidFill>
                        <a:schemeClr val="tx2"/>
                      </a:solidFill>
                    </a:rPr>
                    <a:t>= </a:t>
                  </a:r>
                  <a14:m>
                    <m:oMath xmlns:m="http://schemas.openxmlformats.org/officeDocument/2006/math">
                      <m:sSub>
                        <m:sSubPr>
                          <m:ctrlPr>
                            <a:rPr lang="en-US" sz="1400" i="1" dirty="0">
                              <a:solidFill>
                                <a:schemeClr val="tx2"/>
                              </a:solidFill>
                              <a:latin typeface="Cambria Math"/>
                            </a:rPr>
                          </m:ctrlPr>
                        </m:sSubPr>
                        <m:e>
                          <m:r>
                            <a:rPr lang="fr-FR" sz="1400" i="1" dirty="0">
                              <a:solidFill>
                                <a:schemeClr val="tx2"/>
                              </a:solidFill>
                              <a:latin typeface="Cambria Math"/>
                            </a:rPr>
                            <m:t>𝑋</m:t>
                          </m:r>
                        </m:e>
                        <m:sub>
                          <m:r>
                            <a:rPr lang="fr-FR" sz="1400" i="1" dirty="0">
                              <a:solidFill>
                                <a:schemeClr val="tx2"/>
                              </a:solidFill>
                              <a:latin typeface="Cambria Math"/>
                            </a:rPr>
                            <m:t>1</m:t>
                          </m:r>
                        </m:sub>
                      </m:sSub>
                    </m:oMath>
                  </a14:m>
                  <a:r>
                    <a:rPr lang="en-US" sz="1400" dirty="0">
                      <a:solidFill>
                        <a:schemeClr val="tx2"/>
                      </a:solidFill>
                    </a:rPr>
                    <a:t> + </a:t>
                  </a:r>
                  <a14:m>
                    <m:oMath xmlns:m="http://schemas.openxmlformats.org/officeDocument/2006/math">
                      <m:r>
                        <a:rPr lang="en-US" sz="1400" i="1">
                          <a:solidFill>
                            <a:schemeClr val="tx2"/>
                          </a:solidFill>
                          <a:latin typeface="Cambria Math"/>
                          <a:ea typeface="Cambria Math"/>
                        </a:rPr>
                        <m:t>𝜀</m:t>
                      </m:r>
                    </m:oMath>
                  </a14:m>
                  <a:r>
                    <a:rPr lang="en-US" dirty="0" smtClean="0">
                      <a:solidFill>
                        <a:schemeClr val="tx2"/>
                      </a:solidFill>
                    </a:rPr>
                    <a:t>  </a:t>
                  </a:r>
                  <a:endParaRPr lang="en-US" dirty="0">
                    <a:solidFill>
                      <a:schemeClr val="tx2"/>
                    </a:solidFill>
                  </a:endParaRPr>
                </a:p>
              </p:txBody>
            </p:sp>
          </mc:Choice>
          <mc:Fallback xmlns="">
            <p:sp>
              <p:nvSpPr>
                <p:cNvPr id="34" name="ZoneTexte 33"/>
                <p:cNvSpPr txBox="1">
                  <a:spLocks noRot="1" noChangeAspect="1" noMove="1" noResize="1" noEditPoints="1" noAdjustHandles="1" noChangeArrowheads="1" noChangeShapeType="1" noTextEdit="1"/>
                </p:cNvSpPr>
                <p:nvPr/>
              </p:nvSpPr>
              <p:spPr>
                <a:xfrm>
                  <a:off x="4427984" y="5013176"/>
                  <a:ext cx="1067536" cy="369332"/>
                </a:xfrm>
                <a:prstGeom prst="rect">
                  <a:avLst/>
                </a:prstGeom>
                <a:blipFill rotWithShape="1">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ZoneTexte 38"/>
                <p:cNvSpPr txBox="1"/>
                <p:nvPr/>
              </p:nvSpPr>
              <p:spPr>
                <a:xfrm>
                  <a:off x="6884672" y="5024214"/>
                  <a:ext cx="1071704" cy="369332"/>
                </a:xfrm>
                <a:prstGeom prst="rect">
                  <a:avLst/>
                </a:prstGeom>
                <a:noFill/>
              </p:spPr>
              <p:txBody>
                <a:bodyPr wrap="none" rtlCol="0">
                  <a:spAutoFit/>
                </a:bodyPr>
                <a:lstStyle/>
                <a:p>
                  <a14:m>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𝐻</m:t>
                          </m:r>
                        </m:e>
                        <m:sub>
                          <m:r>
                            <a:rPr lang="fr-FR" sz="1400" b="0" i="1" dirty="0" smtClean="0">
                              <a:solidFill>
                                <a:schemeClr val="tx2"/>
                              </a:solidFill>
                              <a:latin typeface="Cambria Math"/>
                            </a:rPr>
                            <m:t>2</m:t>
                          </m:r>
                        </m:sub>
                      </m:sSub>
                    </m:oMath>
                  </a14:m>
                  <a:r>
                    <a:rPr lang="en-US" sz="1400" dirty="0" smtClean="0">
                      <a:solidFill>
                        <a:schemeClr val="tx2"/>
                      </a:solidFill>
                    </a:rPr>
                    <a:t>= </a:t>
                  </a:r>
                  <a14:m>
                    <m:oMath xmlns:m="http://schemas.openxmlformats.org/officeDocument/2006/math">
                      <m:sSub>
                        <m:sSubPr>
                          <m:ctrlPr>
                            <a:rPr lang="en-US" sz="1400" i="1" dirty="0">
                              <a:solidFill>
                                <a:schemeClr val="tx2"/>
                              </a:solidFill>
                              <a:latin typeface="Cambria Math"/>
                            </a:rPr>
                          </m:ctrlPr>
                        </m:sSubPr>
                        <m:e>
                          <m:r>
                            <a:rPr lang="fr-FR" sz="1400" i="1" dirty="0">
                              <a:solidFill>
                                <a:schemeClr val="tx2"/>
                              </a:solidFill>
                              <a:latin typeface="Cambria Math"/>
                            </a:rPr>
                            <m:t>𝑋</m:t>
                          </m:r>
                        </m:e>
                        <m:sub>
                          <m:r>
                            <a:rPr lang="fr-FR" sz="1400" b="0" i="1" dirty="0" smtClean="0">
                              <a:solidFill>
                                <a:schemeClr val="tx2"/>
                              </a:solidFill>
                              <a:latin typeface="Cambria Math"/>
                            </a:rPr>
                            <m:t>3</m:t>
                          </m:r>
                        </m:sub>
                      </m:sSub>
                    </m:oMath>
                  </a14:m>
                  <a:r>
                    <a:rPr lang="en-US" sz="1400" dirty="0">
                      <a:solidFill>
                        <a:schemeClr val="tx2"/>
                      </a:solidFill>
                    </a:rPr>
                    <a:t> + </a:t>
                  </a:r>
                  <a14:m>
                    <m:oMath xmlns:m="http://schemas.openxmlformats.org/officeDocument/2006/math">
                      <m:r>
                        <a:rPr lang="en-US" sz="1400" i="1">
                          <a:solidFill>
                            <a:schemeClr val="tx2"/>
                          </a:solidFill>
                          <a:latin typeface="Cambria Math"/>
                          <a:ea typeface="Cambria Math"/>
                        </a:rPr>
                        <m:t>𝜀</m:t>
                      </m:r>
                    </m:oMath>
                  </a14:m>
                  <a:r>
                    <a:rPr lang="en-US" dirty="0" smtClean="0">
                      <a:solidFill>
                        <a:schemeClr val="tx2"/>
                      </a:solidFill>
                    </a:rPr>
                    <a:t>  </a:t>
                  </a:r>
                  <a:endParaRPr lang="en-US" dirty="0">
                    <a:solidFill>
                      <a:schemeClr val="tx2"/>
                    </a:solidFill>
                  </a:endParaRPr>
                </a:p>
              </p:txBody>
            </p:sp>
          </mc:Choice>
          <mc:Fallback xmlns="">
            <p:sp>
              <p:nvSpPr>
                <p:cNvPr id="39" name="ZoneTexte 38"/>
                <p:cNvSpPr txBox="1">
                  <a:spLocks noRot="1" noChangeAspect="1" noMove="1" noResize="1" noEditPoints="1" noAdjustHandles="1" noChangeArrowheads="1" noChangeShapeType="1" noTextEdit="1"/>
                </p:cNvSpPr>
                <p:nvPr/>
              </p:nvSpPr>
              <p:spPr>
                <a:xfrm>
                  <a:off x="6884672" y="5024214"/>
                  <a:ext cx="1071704"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5631409" y="5024214"/>
                  <a:ext cx="1067536" cy="369332"/>
                </a:xfrm>
                <a:prstGeom prst="rect">
                  <a:avLst/>
                </a:prstGeom>
                <a:noFill/>
              </p:spPr>
              <p:txBody>
                <a:bodyPr wrap="none" rtlCol="0">
                  <a:spAutoFit/>
                </a:bodyPr>
                <a:lstStyle/>
                <a:p>
                  <a14:m>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𝐻</m:t>
                          </m:r>
                        </m:e>
                        <m:sub>
                          <m:r>
                            <a:rPr lang="fr-FR" sz="1400" b="0" i="1" dirty="0" smtClean="0">
                              <a:solidFill>
                                <a:schemeClr val="tx2"/>
                              </a:solidFill>
                              <a:latin typeface="Cambria Math"/>
                            </a:rPr>
                            <m:t>1</m:t>
                          </m:r>
                        </m:sub>
                      </m:sSub>
                    </m:oMath>
                  </a14:m>
                  <a:r>
                    <a:rPr lang="en-US" sz="1400" dirty="0" smtClean="0">
                      <a:solidFill>
                        <a:schemeClr val="tx2"/>
                      </a:solidFill>
                    </a:rPr>
                    <a:t>= </a:t>
                  </a:r>
                  <a14:m>
                    <m:oMath xmlns:m="http://schemas.openxmlformats.org/officeDocument/2006/math">
                      <m:sSub>
                        <m:sSubPr>
                          <m:ctrlPr>
                            <a:rPr lang="en-US" sz="1400" i="1" dirty="0">
                              <a:solidFill>
                                <a:schemeClr val="tx2"/>
                              </a:solidFill>
                              <a:latin typeface="Cambria Math"/>
                            </a:rPr>
                          </m:ctrlPr>
                        </m:sSubPr>
                        <m:e>
                          <m:r>
                            <a:rPr lang="fr-FR" sz="1400" i="1" dirty="0">
                              <a:solidFill>
                                <a:schemeClr val="tx2"/>
                              </a:solidFill>
                              <a:latin typeface="Cambria Math"/>
                            </a:rPr>
                            <m:t>𝑋</m:t>
                          </m:r>
                        </m:e>
                        <m:sub>
                          <m:r>
                            <a:rPr lang="fr-FR" sz="1400" b="0" i="1" dirty="0" smtClean="0">
                              <a:solidFill>
                                <a:schemeClr val="tx2"/>
                              </a:solidFill>
                              <a:latin typeface="Cambria Math"/>
                            </a:rPr>
                            <m:t>2</m:t>
                          </m:r>
                        </m:sub>
                      </m:sSub>
                    </m:oMath>
                  </a14:m>
                  <a:r>
                    <a:rPr lang="en-US" sz="1400" dirty="0">
                      <a:solidFill>
                        <a:schemeClr val="tx2"/>
                      </a:solidFill>
                    </a:rPr>
                    <a:t> + </a:t>
                  </a:r>
                  <a14:m>
                    <m:oMath xmlns:m="http://schemas.openxmlformats.org/officeDocument/2006/math">
                      <m:r>
                        <a:rPr lang="en-US" sz="1400" i="1">
                          <a:solidFill>
                            <a:schemeClr val="tx2"/>
                          </a:solidFill>
                          <a:latin typeface="Cambria Math"/>
                          <a:ea typeface="Cambria Math"/>
                        </a:rPr>
                        <m:t>𝜀</m:t>
                      </m:r>
                    </m:oMath>
                  </a14:m>
                  <a:r>
                    <a:rPr lang="en-US" dirty="0" smtClean="0">
                      <a:solidFill>
                        <a:schemeClr val="tx2"/>
                      </a:solidFill>
                    </a:rPr>
                    <a:t>  </a:t>
                  </a:r>
                  <a:endParaRPr lang="en-US" dirty="0">
                    <a:solidFill>
                      <a:schemeClr val="tx2"/>
                    </a:solidFill>
                  </a:endParaRPr>
                </a:p>
              </p:txBody>
            </p:sp>
          </mc:Choice>
          <mc:Fallback xmlns="">
            <p:sp>
              <p:nvSpPr>
                <p:cNvPr id="40" name="ZoneTexte 39"/>
                <p:cNvSpPr txBox="1">
                  <a:spLocks noRot="1" noChangeAspect="1" noMove="1" noResize="1" noEditPoints="1" noAdjustHandles="1" noChangeArrowheads="1" noChangeShapeType="1" noTextEdit="1"/>
                </p:cNvSpPr>
                <p:nvPr/>
              </p:nvSpPr>
              <p:spPr>
                <a:xfrm>
                  <a:off x="5631409" y="5024214"/>
                  <a:ext cx="1067536" cy="369332"/>
                </a:xfrm>
                <a:prstGeom prst="rect">
                  <a:avLst/>
                </a:prstGeom>
                <a:blipFill rotWithShape="1">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p:cNvSpPr txBox="1"/>
                <p:nvPr/>
              </p:nvSpPr>
              <p:spPr>
                <a:xfrm>
                  <a:off x="5314102" y="4009580"/>
                  <a:ext cx="56021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𝐶</m:t>
                            </m:r>
                          </m:e>
                          <m:sub>
                            <m:r>
                              <a:rPr lang="fr-FR" sz="1400" b="0" i="1" dirty="0" smtClean="0">
                                <a:solidFill>
                                  <a:schemeClr val="tx2"/>
                                </a:solidFill>
                                <a:latin typeface="Cambria Math"/>
                              </a:rPr>
                              <m:t>𝑡</m:t>
                            </m:r>
                            <m:r>
                              <a:rPr lang="fr-FR" sz="1400" b="0" i="1" dirty="0" smtClean="0">
                                <a:solidFill>
                                  <a:schemeClr val="tx2"/>
                                </a:solidFill>
                                <a:latin typeface="Cambria Math"/>
                              </a:rPr>
                              <m:t>−1</m:t>
                            </m:r>
                          </m:sub>
                        </m:sSub>
                      </m:oMath>
                    </m:oMathPara>
                  </a14:m>
                  <a:endParaRPr lang="en-US" i="1" dirty="0">
                    <a:solidFill>
                      <a:schemeClr val="tx2"/>
                    </a:solidFill>
                  </a:endParaRPr>
                </a:p>
              </p:txBody>
            </p:sp>
          </mc:Choice>
          <mc:Fallback xmlns="">
            <p:sp>
              <p:nvSpPr>
                <p:cNvPr id="41" name="ZoneTexte 40"/>
                <p:cNvSpPr txBox="1">
                  <a:spLocks noRot="1" noChangeAspect="1" noMove="1" noResize="1" noEditPoints="1" noAdjustHandles="1" noChangeArrowheads="1" noChangeShapeType="1" noTextEdit="1"/>
                </p:cNvSpPr>
                <p:nvPr/>
              </p:nvSpPr>
              <p:spPr>
                <a:xfrm>
                  <a:off x="5314102" y="4009580"/>
                  <a:ext cx="560218" cy="30777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ZoneTexte 41"/>
                <p:cNvSpPr txBox="1"/>
                <p:nvPr/>
              </p:nvSpPr>
              <p:spPr>
                <a:xfrm>
                  <a:off x="6470250" y="4005064"/>
                  <a:ext cx="39029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𝐶</m:t>
                            </m:r>
                          </m:e>
                          <m:sub>
                            <m:r>
                              <a:rPr lang="fr-FR" sz="1400" b="0" i="1" dirty="0" smtClean="0">
                                <a:solidFill>
                                  <a:schemeClr val="tx2"/>
                                </a:solidFill>
                                <a:latin typeface="Cambria Math"/>
                              </a:rPr>
                              <m:t>𝑡</m:t>
                            </m:r>
                          </m:sub>
                        </m:sSub>
                      </m:oMath>
                    </m:oMathPara>
                  </a14:m>
                  <a:endParaRPr lang="en-US" i="1" dirty="0">
                    <a:solidFill>
                      <a:schemeClr val="tx2"/>
                    </a:solidFill>
                  </a:endParaRPr>
                </a:p>
              </p:txBody>
            </p:sp>
          </mc:Choice>
          <mc:Fallback xmlns="">
            <p:sp>
              <p:nvSpPr>
                <p:cNvPr id="42" name="ZoneTexte 41"/>
                <p:cNvSpPr txBox="1">
                  <a:spLocks noRot="1" noChangeAspect="1" noMove="1" noResize="1" noEditPoints="1" noAdjustHandles="1" noChangeArrowheads="1" noChangeShapeType="1" noTextEdit="1"/>
                </p:cNvSpPr>
                <p:nvPr/>
              </p:nvSpPr>
              <p:spPr>
                <a:xfrm>
                  <a:off x="6470250" y="4005064"/>
                  <a:ext cx="390299" cy="307777"/>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ZoneTexte 42"/>
                <p:cNvSpPr txBox="1"/>
                <p:nvPr/>
              </p:nvSpPr>
              <p:spPr>
                <a:xfrm>
                  <a:off x="7622378" y="4005064"/>
                  <a:ext cx="56021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tx2"/>
                                </a:solidFill>
                                <a:latin typeface="Cambria Math"/>
                              </a:rPr>
                            </m:ctrlPr>
                          </m:sSubPr>
                          <m:e>
                            <m:r>
                              <a:rPr lang="fr-FR" sz="1400" b="0" i="1" dirty="0" smtClean="0">
                                <a:solidFill>
                                  <a:schemeClr val="tx2"/>
                                </a:solidFill>
                                <a:latin typeface="Cambria Math"/>
                              </a:rPr>
                              <m:t>𝐶</m:t>
                            </m:r>
                          </m:e>
                          <m:sub>
                            <m:r>
                              <a:rPr lang="fr-FR" sz="1400" b="0" i="1" dirty="0" smtClean="0">
                                <a:solidFill>
                                  <a:schemeClr val="tx2"/>
                                </a:solidFill>
                                <a:latin typeface="Cambria Math"/>
                              </a:rPr>
                              <m:t>𝑡</m:t>
                            </m:r>
                            <m:r>
                              <a:rPr lang="fr-FR" sz="1400" b="0" i="1" dirty="0" smtClean="0">
                                <a:solidFill>
                                  <a:schemeClr val="tx2"/>
                                </a:solidFill>
                                <a:latin typeface="Cambria Math"/>
                              </a:rPr>
                              <m:t>+1</m:t>
                            </m:r>
                          </m:sub>
                        </m:sSub>
                      </m:oMath>
                    </m:oMathPara>
                  </a14:m>
                  <a:endParaRPr lang="en-US" i="1" dirty="0">
                    <a:solidFill>
                      <a:schemeClr val="tx2"/>
                    </a:solidFill>
                  </a:endParaRPr>
                </a:p>
              </p:txBody>
            </p:sp>
          </mc:Choice>
          <mc:Fallback xmlns="">
            <p:sp>
              <p:nvSpPr>
                <p:cNvPr id="43" name="ZoneTexte 42"/>
                <p:cNvSpPr txBox="1">
                  <a:spLocks noRot="1" noChangeAspect="1" noMove="1" noResize="1" noEditPoints="1" noAdjustHandles="1" noChangeArrowheads="1" noChangeShapeType="1" noTextEdit="1"/>
                </p:cNvSpPr>
                <p:nvPr/>
              </p:nvSpPr>
              <p:spPr>
                <a:xfrm>
                  <a:off x="7622378" y="4005064"/>
                  <a:ext cx="560218" cy="307777"/>
                </a:xfrm>
                <a:prstGeom prst="rect">
                  <a:avLst/>
                </a:prstGeom>
                <a:blipFill rotWithShape="1">
                  <a:blip r:embed="rId11"/>
                  <a:stretch>
                    <a:fillRect/>
                  </a:stretch>
                </a:blipFill>
              </p:spPr>
              <p:txBody>
                <a:bodyPr/>
                <a:lstStyle/>
                <a:p>
                  <a:r>
                    <a:rPr lang="en-US">
                      <a:noFill/>
                    </a:rPr>
                    <a:t> </a:t>
                  </a:r>
                </a:p>
              </p:txBody>
            </p:sp>
          </mc:Fallback>
        </mc:AlternateContent>
      </p:grpSp>
      <p:cxnSp>
        <p:nvCxnSpPr>
          <p:cNvPr id="100" name="Connecteur en angle 99"/>
          <p:cNvCxnSpPr/>
          <p:nvPr/>
        </p:nvCxnSpPr>
        <p:spPr>
          <a:xfrm flipV="1">
            <a:off x="5013049" y="4437112"/>
            <a:ext cx="790151" cy="3240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5" name="Connecteur en angle 1024"/>
          <p:cNvCxnSpPr/>
          <p:nvPr/>
        </p:nvCxnSpPr>
        <p:spPr>
          <a:xfrm flipV="1">
            <a:off x="6165177" y="4437112"/>
            <a:ext cx="801089" cy="3240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Connecteur droit avec flèche 1030"/>
          <p:cNvCxnSpPr/>
          <p:nvPr/>
        </p:nvCxnSpPr>
        <p:spPr>
          <a:xfrm>
            <a:off x="4211960" y="4437112"/>
            <a:ext cx="45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3" name="Connecteur en angle 1032"/>
          <p:cNvCxnSpPr/>
          <p:nvPr/>
        </p:nvCxnSpPr>
        <p:spPr>
          <a:xfrm flipV="1">
            <a:off x="7317305" y="4437112"/>
            <a:ext cx="801089" cy="3240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1036"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944" y="476672"/>
            <a:ext cx="68834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7024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 y="0"/>
            <a:ext cx="8370887" cy="646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959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3154522871"/>
              </p:ext>
            </p:extLst>
          </p:nvPr>
        </p:nvGraphicFramePr>
        <p:xfrm>
          <a:off x="467544" y="1988840"/>
          <a:ext cx="7560840" cy="4450080"/>
        </p:xfrm>
        <a:graphic>
          <a:graphicData uri="http://schemas.openxmlformats.org/drawingml/2006/table">
            <a:tbl>
              <a:tblPr firstRow="1" bandRow="1">
                <a:tableStyleId>{5C22544A-7EE6-4342-B048-85BDC9FD1C3A}</a:tableStyleId>
              </a:tblPr>
              <a:tblGrid>
                <a:gridCol w="2032000"/>
                <a:gridCol w="2792536"/>
                <a:gridCol w="2736304"/>
              </a:tblGrid>
              <a:tr h="370840">
                <a:tc>
                  <a:txBody>
                    <a:bodyPr/>
                    <a:lstStyle/>
                    <a:p>
                      <a:r>
                        <a:rPr lang="en-US" sz="1400" b="0" dirty="0" smtClean="0"/>
                        <a:t>Acronym</a:t>
                      </a:r>
                      <a:endParaRPr lang="en-US" sz="1400" b="0" dirty="0"/>
                    </a:p>
                  </a:txBody>
                  <a:tcPr/>
                </a:tc>
                <a:tc>
                  <a:txBody>
                    <a:bodyPr/>
                    <a:lstStyle/>
                    <a:p>
                      <a:r>
                        <a:rPr lang="en-US" sz="1400" b="0" dirty="0" smtClean="0"/>
                        <a:t>Name</a:t>
                      </a:r>
                      <a:r>
                        <a:rPr lang="en-US" sz="1400" b="0" baseline="0" dirty="0" smtClean="0"/>
                        <a:t> </a:t>
                      </a:r>
                      <a:endParaRPr lang="en-US" sz="1400" b="0" dirty="0"/>
                    </a:p>
                  </a:txBody>
                  <a:tcPr/>
                </a:tc>
                <a:tc>
                  <a:txBody>
                    <a:bodyPr/>
                    <a:lstStyle/>
                    <a:p>
                      <a:r>
                        <a:rPr lang="en-US" sz="1400" b="0" dirty="0" smtClean="0"/>
                        <a:t>Definition</a:t>
                      </a:r>
                      <a:endParaRPr lang="en-US" sz="1400" b="0" dirty="0"/>
                    </a:p>
                  </a:txBody>
                  <a:tcPr/>
                </a:tc>
              </a:tr>
              <a:tr h="370840">
                <a:tc>
                  <a:txBody>
                    <a:bodyPr/>
                    <a:lstStyle/>
                    <a:p>
                      <a:r>
                        <a:rPr lang="en-US" sz="1400" b="0" dirty="0" smtClean="0"/>
                        <a:t>SLA</a:t>
                      </a:r>
                      <a:endParaRPr lang="en-US" sz="1400" b="0" dirty="0"/>
                    </a:p>
                  </a:txBody>
                  <a:tcPr/>
                </a:tc>
                <a:tc>
                  <a:txBody>
                    <a:bodyPr/>
                    <a:lstStyle/>
                    <a:p>
                      <a:r>
                        <a:rPr lang="en-US" sz="1400" b="0" dirty="0" smtClean="0"/>
                        <a:t>Service Level Agreement</a:t>
                      </a:r>
                      <a:endParaRPr lang="en-US" sz="1400" b="0" dirty="0"/>
                    </a:p>
                  </a:txBody>
                  <a:tcPr/>
                </a:tc>
                <a:tc>
                  <a:txBody>
                    <a:bodyPr/>
                    <a:lstStyle/>
                    <a:p>
                      <a:endParaRPr lang="en-US" sz="1400" b="0" dirty="0"/>
                    </a:p>
                  </a:txBody>
                  <a:tcPr/>
                </a:tc>
              </a:tr>
              <a:tr h="370840">
                <a:tc>
                  <a:txBody>
                    <a:bodyPr/>
                    <a:lstStyle/>
                    <a:p>
                      <a:r>
                        <a:rPr lang="en-US" sz="1400" b="0" dirty="0" smtClean="0"/>
                        <a:t>SLO</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Service Level Objective</a:t>
                      </a:r>
                    </a:p>
                  </a:txBody>
                  <a:tcPr/>
                </a:tc>
                <a:tc>
                  <a:txBody>
                    <a:bodyPr/>
                    <a:lstStyle/>
                    <a:p>
                      <a:endParaRPr lang="en-US" sz="1400" b="0" dirty="0"/>
                    </a:p>
                  </a:txBody>
                  <a:tcPr/>
                </a:tc>
              </a:tr>
              <a:tr h="370840">
                <a:tc>
                  <a:txBody>
                    <a:bodyPr/>
                    <a:lstStyle/>
                    <a:p>
                      <a:r>
                        <a:rPr lang="en-US" sz="1400" b="0" dirty="0" smtClean="0"/>
                        <a:t>SLOV</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Service Level Objective</a:t>
                      </a:r>
                      <a:r>
                        <a:rPr lang="en-US" sz="1400" b="0" baseline="0" dirty="0" smtClean="0"/>
                        <a:t> Violation</a:t>
                      </a:r>
                      <a:endParaRPr lang="en-US" sz="1400" b="0" dirty="0" smtClean="0"/>
                    </a:p>
                  </a:txBody>
                  <a:tcPr/>
                </a:tc>
                <a:tc>
                  <a:txBody>
                    <a:bodyPr/>
                    <a:lstStyle/>
                    <a:p>
                      <a:endParaRPr lang="en-US" sz="1400" b="0" dirty="0"/>
                    </a:p>
                  </a:txBody>
                  <a:tcPr/>
                </a:tc>
              </a:tr>
              <a:tr h="370840">
                <a:tc>
                  <a:txBody>
                    <a:bodyPr/>
                    <a:lstStyle/>
                    <a:p>
                      <a:r>
                        <a:rPr lang="en-US" sz="1400" b="0" dirty="0" smtClean="0"/>
                        <a:t>SLAV</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Service Level Agreement Violation</a:t>
                      </a:r>
                      <a:endParaRPr lang="en-US" sz="1400" b="0" dirty="0"/>
                    </a:p>
                  </a:txBody>
                  <a:tcPr/>
                </a:tc>
                <a:tc>
                  <a:txBody>
                    <a:bodyPr/>
                    <a:lstStyle/>
                    <a:p>
                      <a:endParaRPr lang="en-US" sz="1400" b="0" dirty="0"/>
                    </a:p>
                  </a:txBody>
                  <a:tcPr/>
                </a:tc>
              </a:tr>
              <a:tr h="370840">
                <a:tc>
                  <a:txBody>
                    <a:bodyPr/>
                    <a:lstStyle/>
                    <a:p>
                      <a:r>
                        <a:rPr lang="en-US" sz="1400" b="0" dirty="0" smtClean="0"/>
                        <a:t>VNF</a:t>
                      </a:r>
                      <a:endParaRPr lang="en-US" sz="1400" b="0" dirty="0"/>
                    </a:p>
                  </a:txBody>
                  <a:tcPr/>
                </a:tc>
                <a:tc>
                  <a:txBody>
                    <a:bodyPr/>
                    <a:lstStyle/>
                    <a:p>
                      <a:r>
                        <a:rPr lang="en-US" sz="1400" b="0" dirty="0" smtClean="0"/>
                        <a:t>Virtual Network Function</a:t>
                      </a:r>
                      <a:endParaRPr lang="en-US" sz="1400" b="0" dirty="0"/>
                    </a:p>
                  </a:txBody>
                  <a:tcPr/>
                </a:tc>
                <a:tc>
                  <a:txBody>
                    <a:bodyPr/>
                    <a:lstStyle/>
                    <a:p>
                      <a:endParaRPr lang="en-US" sz="1400" b="0" dirty="0"/>
                    </a:p>
                  </a:txBody>
                  <a:tcPr/>
                </a:tc>
              </a:tr>
              <a:tr h="370840">
                <a:tc>
                  <a:txBody>
                    <a:bodyPr/>
                    <a:lstStyle/>
                    <a:p>
                      <a:r>
                        <a:rPr lang="en-US" sz="1400" b="0" dirty="0" smtClean="0"/>
                        <a:t>DT</a:t>
                      </a:r>
                      <a:endParaRPr lang="en-US" sz="1400" b="0" dirty="0"/>
                    </a:p>
                  </a:txBody>
                  <a:tcPr/>
                </a:tc>
                <a:tc>
                  <a:txBody>
                    <a:bodyPr/>
                    <a:lstStyle/>
                    <a:p>
                      <a:r>
                        <a:rPr lang="en-US" sz="1400" b="0" dirty="0" smtClean="0"/>
                        <a:t>Decision Tree</a:t>
                      </a:r>
                      <a:endParaRPr lang="en-US" sz="1400" b="0" dirty="0"/>
                    </a:p>
                  </a:txBody>
                  <a:tcPr/>
                </a:tc>
                <a:tc>
                  <a:txBody>
                    <a:bodyPr/>
                    <a:lstStyle/>
                    <a:p>
                      <a:endParaRPr lang="en-US" sz="1400" b="0" dirty="0"/>
                    </a:p>
                  </a:txBody>
                  <a:tcPr/>
                </a:tc>
              </a:tr>
              <a:tr h="370840">
                <a:tc>
                  <a:txBody>
                    <a:bodyPr/>
                    <a:lstStyle/>
                    <a:p>
                      <a:r>
                        <a:rPr lang="en-US" sz="1400" b="0" dirty="0" smtClean="0"/>
                        <a:t>MCDT</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Multiclass Decision Tree</a:t>
                      </a:r>
                    </a:p>
                  </a:txBody>
                  <a:tcPr/>
                </a:tc>
                <a:tc>
                  <a:txBody>
                    <a:bodyPr/>
                    <a:lstStyle/>
                    <a:p>
                      <a:endParaRPr lang="en-US" sz="1400" b="0" dirty="0"/>
                    </a:p>
                  </a:txBody>
                  <a:tcPr/>
                </a:tc>
              </a:tr>
              <a:tr h="370840">
                <a:tc>
                  <a:txBody>
                    <a:bodyPr/>
                    <a:lstStyle/>
                    <a:p>
                      <a:r>
                        <a:rPr lang="en-US" sz="1400" b="0" dirty="0" smtClean="0"/>
                        <a:t>ABS</a:t>
                      </a:r>
                      <a:endParaRPr lang="en-US" sz="1400" b="0" dirty="0"/>
                    </a:p>
                  </a:txBody>
                  <a:tcPr/>
                </a:tc>
                <a:tc>
                  <a:txBody>
                    <a:bodyPr/>
                    <a:lstStyle/>
                    <a:p>
                      <a:r>
                        <a:rPr lang="en-US" sz="1400" b="0" dirty="0" smtClean="0"/>
                        <a:t>ANN-Based</a:t>
                      </a:r>
                      <a:r>
                        <a:rPr lang="en-US" sz="1400" b="0" baseline="0" dirty="0" smtClean="0"/>
                        <a:t> System</a:t>
                      </a:r>
                      <a:endParaRPr lang="en-US" sz="1400" b="0" dirty="0"/>
                    </a:p>
                  </a:txBody>
                  <a:tcPr/>
                </a:tc>
                <a:tc>
                  <a:txBody>
                    <a:bodyPr/>
                    <a:lstStyle/>
                    <a:p>
                      <a:endParaRPr lang="en-US" sz="1400" b="0" dirty="0"/>
                    </a:p>
                  </a:txBody>
                  <a:tcPr/>
                </a:tc>
              </a:tr>
              <a:tr h="370840">
                <a:tc>
                  <a:txBody>
                    <a:bodyPr/>
                    <a:lstStyle/>
                    <a:p>
                      <a:r>
                        <a:rPr lang="en-US" sz="1400" b="0" dirty="0" smtClean="0"/>
                        <a:t>PCA</a:t>
                      </a:r>
                      <a:endParaRPr lang="en-US" sz="1400" b="0" dirty="0"/>
                    </a:p>
                  </a:txBody>
                  <a:tcPr/>
                </a:tc>
                <a:tc>
                  <a:txBody>
                    <a:bodyPr/>
                    <a:lstStyle/>
                    <a:p>
                      <a:r>
                        <a:rPr lang="en-US" sz="1400" b="0" dirty="0" smtClean="0"/>
                        <a:t>Principal component Analysis</a:t>
                      </a:r>
                      <a:endParaRPr lang="en-US" sz="1400" b="0" dirty="0"/>
                    </a:p>
                  </a:txBody>
                  <a:tcPr/>
                </a:tc>
                <a:tc>
                  <a:txBody>
                    <a:bodyPr/>
                    <a:lstStyle/>
                    <a:p>
                      <a:endParaRPr lang="en-US" sz="1400" b="0" dirty="0"/>
                    </a:p>
                  </a:txBody>
                  <a:tcPr/>
                </a:tc>
              </a:tr>
              <a:tr h="370840">
                <a:tc>
                  <a:txBody>
                    <a:bodyPr/>
                    <a:lstStyle/>
                    <a:p>
                      <a:r>
                        <a:rPr lang="en-US" sz="1400" b="0" dirty="0" smtClean="0"/>
                        <a:t>RMSE</a:t>
                      </a:r>
                      <a:endParaRPr lang="en-US" sz="1400" b="0" dirty="0"/>
                    </a:p>
                  </a:txBody>
                  <a:tcPr/>
                </a:tc>
                <a:tc>
                  <a:txBody>
                    <a:bodyPr/>
                    <a:lstStyle/>
                    <a:p>
                      <a:r>
                        <a:rPr lang="en-US" sz="1400" b="0" dirty="0" smtClean="0"/>
                        <a:t>Root Mean Squared Error</a:t>
                      </a:r>
                      <a:endParaRPr lang="en-US" sz="1400" b="0" dirty="0"/>
                    </a:p>
                  </a:txBody>
                  <a:tcPr/>
                </a:tc>
                <a:tc>
                  <a:txBody>
                    <a:bodyPr/>
                    <a:lstStyle/>
                    <a:p>
                      <a:endParaRPr lang="en-US" sz="1400" b="0" dirty="0"/>
                    </a:p>
                  </a:txBody>
                  <a:tcPr/>
                </a:tc>
              </a:tr>
              <a:tr h="370840">
                <a:tc>
                  <a:txBody>
                    <a:bodyPr/>
                    <a:lstStyle/>
                    <a:p>
                      <a:r>
                        <a:rPr lang="en-US" sz="1400" b="0" dirty="0" smtClean="0"/>
                        <a:t>TS</a:t>
                      </a:r>
                      <a:endParaRPr lang="en-US" sz="1400" b="0" dirty="0"/>
                    </a:p>
                  </a:txBody>
                  <a:tcPr/>
                </a:tc>
                <a:tc>
                  <a:txBody>
                    <a:bodyPr/>
                    <a:lstStyle/>
                    <a:p>
                      <a:r>
                        <a:rPr lang="en-US" sz="1400" b="0" dirty="0" smtClean="0"/>
                        <a:t>Time Series</a:t>
                      </a:r>
                      <a:endParaRPr lang="en-US" sz="1400" b="0" dirty="0"/>
                    </a:p>
                  </a:txBody>
                  <a:tcPr/>
                </a:tc>
                <a:tc>
                  <a:txBody>
                    <a:bodyPr/>
                    <a:lstStyle/>
                    <a:p>
                      <a:endParaRPr lang="en-US" sz="1400" b="0" dirty="0"/>
                    </a:p>
                  </a:txBody>
                  <a:tcPr/>
                </a:tc>
              </a:tr>
            </a:tbl>
          </a:graphicData>
        </a:graphic>
      </p:graphicFrame>
    </p:spTree>
    <p:extLst>
      <p:ext uri="{BB962C8B-B14F-4D97-AF65-F5344CB8AC3E}">
        <p14:creationId xmlns:p14="http://schemas.microsoft.com/office/powerpoint/2010/main" val="1039333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cqmq6347\Desktop\MyDocuments\Figures\Two control lo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1436"/>
            <a:ext cx="9144000" cy="553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07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Pipeline concept</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62" y="764704"/>
            <a:ext cx="8588013"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88024" y="4797152"/>
            <a:ext cx="5986575" cy="2862322"/>
          </a:xfrm>
          <a:prstGeom prst="rect">
            <a:avLst/>
          </a:prstGeom>
          <a:noFill/>
        </p:spPr>
        <p:txBody>
          <a:bodyPr wrap="none" rtlCol="0">
            <a:spAutoFit/>
          </a:bodyPr>
          <a:lstStyle/>
          <a:p>
            <a:r>
              <a:rPr lang="en-US" dirty="0"/>
              <a:t>we split the data set randomly several times (e.g.,</a:t>
            </a:r>
          </a:p>
          <a:p>
            <a:r>
              <a:rPr lang="en-US" dirty="0"/>
              <a:t>20 times), and each split trains a different model. In other</a:t>
            </a:r>
          </a:p>
          <a:p>
            <a:r>
              <a:rPr lang="en-US" dirty="0"/>
              <a:t>words, we train a group of neutral network models by using</a:t>
            </a:r>
          </a:p>
          <a:p>
            <a:r>
              <a:rPr lang="en-US" dirty="0"/>
              <a:t>the same data set but with different splits. Each model has</a:t>
            </a:r>
          </a:p>
          <a:p>
            <a:r>
              <a:rPr lang="en-US" dirty="0"/>
              <a:t>its own prediction result. The prediction results from different</a:t>
            </a:r>
          </a:p>
          <a:p>
            <a:r>
              <a:rPr lang="en-US" dirty="0"/>
              <a:t>models together become a distribution of prediction results.</a:t>
            </a:r>
          </a:p>
          <a:p>
            <a:r>
              <a:rPr lang="en-US" dirty="0"/>
              <a:t>To compute the final prediction results from the distribution</a:t>
            </a:r>
          </a:p>
          <a:p>
            <a:r>
              <a:rPr lang="en-US" dirty="0"/>
              <a:t>of prediction results, we first use the 3-sigma rule [19] (e.g.,</a:t>
            </a:r>
          </a:p>
          <a:p>
            <a:r>
              <a:rPr lang="en-US" dirty="0"/>
              <a:t>99% confidence interval) and z-score [20] (e.g., within [-</a:t>
            </a:r>
          </a:p>
          <a:p>
            <a:r>
              <a:rPr lang="en-US" dirty="0"/>
              <a:t>0.85,0.85])</a:t>
            </a:r>
          </a:p>
        </p:txBody>
      </p:sp>
      <p:cxnSp>
        <p:nvCxnSpPr>
          <p:cNvPr id="6" name="Straight Arrow Connector 5"/>
          <p:cNvCxnSpPr/>
          <p:nvPr/>
        </p:nvCxnSpPr>
        <p:spPr>
          <a:xfrm>
            <a:off x="6444208" y="1772816"/>
            <a:ext cx="432048" cy="3024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768" y="4311098"/>
            <a:ext cx="562132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611560" y="2024844"/>
            <a:ext cx="1656184" cy="2286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618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Sample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268759"/>
            <a:ext cx="6624736" cy="494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46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virtnet-topology-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6248400" cy="61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43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algorithm</a:t>
            </a:r>
            <a:endParaRPr lang="en-US" dirty="0"/>
          </a:p>
        </p:txBody>
      </p:sp>
      <p:sp>
        <p:nvSpPr>
          <p:cNvPr id="3" name="Content Placeholder 2"/>
          <p:cNvSpPr>
            <a:spLocks noGrp="1"/>
          </p:cNvSpPr>
          <p:nvPr>
            <p:ph idx="1"/>
          </p:nvPr>
        </p:nvSpPr>
        <p:spPr/>
        <p:txBody>
          <a:bodyPr/>
          <a:lstStyle/>
          <a:p>
            <a:r>
              <a:rPr lang="en-US" dirty="0" smtClean="0"/>
              <a:t>CNSM paper 2015 concluded that 30</a:t>
            </a:r>
            <a:r>
              <a:rPr lang="en-US" baseline="30000" dirty="0" smtClean="0"/>
              <a:t>th</a:t>
            </a:r>
            <a:r>
              <a:rPr lang="en-US" dirty="0" smtClean="0"/>
              <a:t> order polynomial model and Feed-forward Neural Network method performed the best to forecast memory and CPU usage</a:t>
            </a:r>
          </a:p>
          <a:p>
            <a:r>
              <a:rPr lang="en-US" dirty="0" smtClean="0"/>
              <a:t>A popular ML evaluation metric is the squared error</a:t>
            </a:r>
          </a:p>
          <a:p>
            <a:r>
              <a:rPr lang="en-US" dirty="0" smtClean="0"/>
              <a:t>there is no agreement on training or prediction window when modelling the forecasting resource</a:t>
            </a:r>
          </a:p>
          <a:p>
            <a:endParaRPr lang="en-US" dirty="0" smtClean="0"/>
          </a:p>
          <a:p>
            <a:endParaRPr lang="en-US" dirty="0"/>
          </a:p>
          <a:p>
            <a:endParaRPr lang="en-US" dirty="0"/>
          </a:p>
        </p:txBody>
      </p:sp>
    </p:spTree>
    <p:extLst>
      <p:ext uri="{BB962C8B-B14F-4D97-AF65-F5344CB8AC3E}">
        <p14:creationId xmlns:p14="http://schemas.microsoft.com/office/powerpoint/2010/main" val="2972638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2173</TotalTime>
  <Words>1424</Words>
  <Application>Microsoft Office PowerPoint</Application>
  <PresentationFormat>Affichage à l'écran (4:3)</PresentationFormat>
  <Paragraphs>304</Paragraphs>
  <Slides>48</Slides>
  <Notes>5</Notes>
  <HiddenSlides>0</HiddenSlides>
  <MMClips>0</MMClips>
  <ScaleCrop>false</ScaleCrop>
  <HeadingPairs>
    <vt:vector size="4" baseType="variant">
      <vt:variant>
        <vt:lpstr>Thème</vt:lpstr>
      </vt:variant>
      <vt:variant>
        <vt:i4>1</vt:i4>
      </vt:variant>
      <vt:variant>
        <vt:lpstr>Titres des diapositives</vt:lpstr>
      </vt:variant>
      <vt:variant>
        <vt:i4>48</vt:i4>
      </vt:variant>
    </vt:vector>
  </HeadingPairs>
  <TitlesOfParts>
    <vt:vector size="49" baseType="lpstr">
      <vt:lpstr>Thème Office</vt:lpstr>
      <vt:lpstr>Présentation PowerPoint</vt:lpstr>
      <vt:lpstr>Présentation PowerPoint</vt:lpstr>
      <vt:lpstr>Présentation PowerPoint</vt:lpstr>
      <vt:lpstr>Présentation PowerPoint</vt:lpstr>
      <vt:lpstr>Présentation PowerPoint</vt:lpstr>
      <vt:lpstr>Machine Learning Pipeline concept</vt:lpstr>
      <vt:lpstr>Data Sample</vt:lpstr>
      <vt:lpstr>Présentation PowerPoint</vt:lpstr>
      <vt:lpstr>ML algorithm</vt:lpstr>
      <vt:lpstr>Definitions</vt:lpstr>
      <vt:lpstr>Présentation PowerPoint</vt:lpstr>
      <vt:lpstr>Présentation PowerPoint</vt:lpstr>
      <vt:lpstr>Machine Learning evaluation metric</vt:lpstr>
      <vt:lpstr>ANN for regression and time series analysis</vt:lpstr>
      <vt:lpstr>SLO and metric dependencies</vt:lpstr>
      <vt:lpstr>Recurrent Neural Networks</vt:lpstr>
      <vt:lpstr>RNN unfolded</vt:lpstr>
      <vt:lpstr>LSTM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Designing an ABS (ANN-Based System)</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BENDRISS Jaafar IMT/OLN</dc:creator>
  <cp:lastModifiedBy>BENDRISS Jaafar IMT/OLN</cp:lastModifiedBy>
  <cp:revision>31</cp:revision>
  <dcterms:created xsi:type="dcterms:W3CDTF">2016-10-10T08:03:33Z</dcterms:created>
  <dcterms:modified xsi:type="dcterms:W3CDTF">2016-10-31T17:02:59Z</dcterms:modified>
</cp:coreProperties>
</file>