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80" r:id="rId2"/>
    <p:sldId id="278" r:id="rId3"/>
    <p:sldId id="298" r:id="rId4"/>
    <p:sldId id="299" r:id="rId5"/>
    <p:sldId id="300" r:id="rId6"/>
    <p:sldId id="301" r:id="rId7"/>
    <p:sldId id="317" r:id="rId8"/>
    <p:sldId id="316" r:id="rId9"/>
    <p:sldId id="313" r:id="rId10"/>
    <p:sldId id="284" r:id="rId11"/>
    <p:sldId id="305" r:id="rId12"/>
    <p:sldId id="295" r:id="rId13"/>
    <p:sldId id="307" r:id="rId14"/>
    <p:sldId id="309" r:id="rId15"/>
    <p:sldId id="315" r:id="rId16"/>
    <p:sldId id="318" r:id="rId17"/>
    <p:sldId id="320"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de la présentation" id="{1DDBAF10-673F-4E9B-83A6-01F051B89383}">
          <p14:sldIdLst>
            <p14:sldId id="280"/>
          </p14:sldIdLst>
        </p14:section>
        <p14:section name="contenu du diaporama" id="{7C415485-64F3-4240-AEC1-14455B505EAE}">
          <p14:sldIdLst>
            <p14:sldId id="278"/>
            <p14:sldId id="298"/>
            <p14:sldId id="299"/>
            <p14:sldId id="300"/>
            <p14:sldId id="301"/>
            <p14:sldId id="317"/>
            <p14:sldId id="316"/>
            <p14:sldId id="313"/>
            <p14:sldId id="284"/>
            <p14:sldId id="305"/>
            <p14:sldId id="295"/>
            <p14:sldId id="307"/>
            <p14:sldId id="309"/>
            <p14:sldId id="315"/>
            <p14:sldId id="318"/>
            <p14:sldId id="320"/>
          </p14:sldIdLst>
        </p14:section>
        <p14:section name="merci : dernière diapo" id="{FD249092-554B-47FC-BF3F-1E9DB05FF9B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629" autoAdjust="0"/>
  </p:normalViewPr>
  <p:slideViewPr>
    <p:cSldViewPr showGuides="1">
      <p:cViewPr>
        <p:scale>
          <a:sx n="65" d="100"/>
          <a:sy n="65" d="100"/>
        </p:scale>
        <p:origin x="-41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125" d="100"/>
          <a:sy n="125" d="100"/>
        </p:scale>
        <p:origin x="-300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D17FEF-7DD2-4BCA-B5C2-0E77A48C2300}" type="datetime1">
              <a:rPr lang="fr-FR" smtClean="0"/>
              <a:t>27/10/2016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fr-FR" smtClean="0"/>
              <a:t>Jaafar</a:t>
            </a:r>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8B697E-7C81-4316-9AFC-500DF4188249}" type="slidenum">
              <a:rPr lang="fr-FR" smtClean="0"/>
              <a:t>‹N°›</a:t>
            </a:fld>
            <a:endParaRPr lang="fr-FR"/>
          </a:p>
        </p:txBody>
      </p:sp>
    </p:spTree>
    <p:extLst>
      <p:ext uri="{BB962C8B-B14F-4D97-AF65-F5344CB8AC3E}">
        <p14:creationId xmlns:p14="http://schemas.microsoft.com/office/powerpoint/2010/main" val="287016840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7586F2-4DE5-4BE2-80BB-5FA1B0F3EEF2}" type="datetime1">
              <a:rPr lang="fr-FR" smtClean="0"/>
              <a:t>27/10/2016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fr-FR" smtClean="0"/>
              <a:t>Jaafar</a:t>
            </a: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2EA42F-EE5C-49BB-AE43-6393FBA5F3B6}" type="slidenum">
              <a:rPr lang="fr-FR" smtClean="0"/>
              <a:t>‹N°›</a:t>
            </a:fld>
            <a:endParaRPr lang="fr-FR"/>
          </a:p>
        </p:txBody>
      </p:sp>
    </p:spTree>
    <p:extLst>
      <p:ext uri="{BB962C8B-B14F-4D97-AF65-F5344CB8AC3E}">
        <p14:creationId xmlns:p14="http://schemas.microsoft.com/office/powerpoint/2010/main" val="958301470"/>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Abstract ( goal</a:t>
            </a:r>
            <a:r>
              <a:rPr lang="fr-FR" baseline="0" dirty="0" smtClean="0"/>
              <a:t> focus on </a:t>
            </a:r>
            <a:r>
              <a:rPr lang="fr-FR" baseline="0" dirty="0" err="1" smtClean="0"/>
              <a:t>forecasting</a:t>
            </a:r>
            <a:r>
              <a:rPr lang="fr-FR" baseline="0" dirty="0" smtClean="0"/>
              <a:t>)</a:t>
            </a:r>
            <a:endParaRPr lang="fr-FR" dirty="0" smtClean="0"/>
          </a:p>
          <a:p>
            <a:endParaRPr lang="fr-FR" dirty="0" smtClean="0"/>
          </a:p>
          <a:p>
            <a:r>
              <a:rPr lang="en-US" dirty="0" smtClean="0"/>
              <a:t>Software Networks built by combining Software Defined Networks (SDN), Network Function Virtualization (NFV) and Cloud environment call for agile and dynamic automation of management operations to ensure continuous provisioning and deployment of networked resources and services. In this context, efficient Service Level Agreements (SLA) management and anticipation of Service Level Objectives (SLO) breaches become essential to fulfill established service contracts with clients. In this paper, we design and specify a framework for cognitive SLA enforcement (using Artificial Neural Network learning) for networking services involving (Virtualized Network Functions) VNFs and SDN controllers. A proof of concept, a test bed description and an extensive evaluation and discussion assess the performance of the proposed framework.</a:t>
            </a:r>
          </a:p>
          <a:p>
            <a:r>
              <a:rPr lang="en-US" dirty="0" smtClean="0"/>
              <a:t>I</a:t>
            </a:r>
            <a:endParaRPr lang="fr-FR" dirty="0"/>
          </a:p>
        </p:txBody>
      </p:sp>
      <p:sp>
        <p:nvSpPr>
          <p:cNvPr id="4" name="Espace réservé du numéro de diapositive 3"/>
          <p:cNvSpPr>
            <a:spLocks noGrp="1"/>
          </p:cNvSpPr>
          <p:nvPr>
            <p:ph type="sldNum" sz="quarter" idx="10"/>
          </p:nvPr>
        </p:nvSpPr>
        <p:spPr/>
        <p:txBody>
          <a:bodyPr/>
          <a:lstStyle/>
          <a:p>
            <a:fld id="{042EA42F-EE5C-49BB-AE43-6393FBA5F3B6}" type="slidenum">
              <a:rPr lang="fr-FR" smtClean="0"/>
              <a:t>1</a:t>
            </a:fld>
            <a:endParaRPr lang="fr-FR"/>
          </a:p>
        </p:txBody>
      </p:sp>
      <p:sp>
        <p:nvSpPr>
          <p:cNvPr id="5" name="Espace réservé de la date 4"/>
          <p:cNvSpPr>
            <a:spLocks noGrp="1"/>
          </p:cNvSpPr>
          <p:nvPr>
            <p:ph type="dt" idx="11"/>
          </p:nvPr>
        </p:nvSpPr>
        <p:spPr/>
        <p:txBody>
          <a:bodyPr/>
          <a:lstStyle/>
          <a:p>
            <a:fld id="{6BD81C03-AD2D-49E3-8D41-8B34616DD98D}" type="datetime1">
              <a:rPr lang="fr-FR" smtClean="0"/>
              <a:t>27/10/2016</a:t>
            </a:fld>
            <a:endParaRPr lang="fr-FR"/>
          </a:p>
        </p:txBody>
      </p:sp>
      <p:sp>
        <p:nvSpPr>
          <p:cNvPr id="6" name="Espace réservé du pied de page 5"/>
          <p:cNvSpPr>
            <a:spLocks noGrp="1"/>
          </p:cNvSpPr>
          <p:nvPr>
            <p:ph type="ftr" sz="quarter" idx="12"/>
          </p:nvPr>
        </p:nvSpPr>
        <p:spPr/>
        <p:txBody>
          <a:bodyPr/>
          <a:lstStyle/>
          <a:p>
            <a:r>
              <a:rPr lang="fr-FR" smtClean="0"/>
              <a:t>Jaafar</a:t>
            </a:r>
            <a:endParaRPr lang="fr-FR"/>
          </a:p>
        </p:txBody>
      </p:sp>
    </p:spTree>
    <p:extLst>
      <p:ext uri="{BB962C8B-B14F-4D97-AF65-F5344CB8AC3E}">
        <p14:creationId xmlns:p14="http://schemas.microsoft.com/office/powerpoint/2010/main" val="3621672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200" b="0" i="0" u="none" strike="noStrike" kern="1200" baseline="0" dirty="0" smtClean="0">
              <a:solidFill>
                <a:srgbClr val="FF0000"/>
              </a:solidFill>
              <a:latin typeface="+mn-lt"/>
              <a:ea typeface="+mn-ea"/>
              <a:cs typeface="+mn-cs"/>
            </a:endParaRPr>
          </a:p>
          <a:p>
            <a:r>
              <a:rPr lang="en-US" sz="1200" b="0" i="0" u="none" strike="noStrike" kern="1200" baseline="0" dirty="0" smtClean="0">
                <a:solidFill>
                  <a:srgbClr val="FF0000"/>
                </a:solidFill>
                <a:latin typeface="+mn-lt"/>
                <a:ea typeface="+mn-ea"/>
                <a:cs typeface="+mn-cs"/>
              </a:rPr>
              <a:t>COPY/PASTE:</a:t>
            </a:r>
          </a:p>
          <a:p>
            <a:endParaRPr lang="en-US" sz="1200" b="0" i="0" u="none" strike="noStrike" kern="1200" baseline="0" dirty="0" smtClean="0">
              <a:solidFill>
                <a:srgbClr val="FF0000"/>
              </a:solidFill>
              <a:latin typeface="+mn-lt"/>
              <a:ea typeface="+mn-ea"/>
              <a:cs typeface="+mn-cs"/>
            </a:endParaRPr>
          </a:p>
          <a:p>
            <a:r>
              <a:rPr lang="en-US" sz="1200" b="0" i="0" u="none" strike="noStrike" kern="1200" baseline="0" dirty="0" smtClean="0">
                <a:solidFill>
                  <a:srgbClr val="FF0000"/>
                </a:solidFill>
                <a:latin typeface="+mn-lt"/>
                <a:ea typeface="+mn-ea"/>
                <a:cs typeface="+mn-cs"/>
              </a:rPr>
              <a:t>Project Clearwater (</a:t>
            </a:r>
            <a:r>
              <a:rPr lang="en-US" sz="1200" b="0" i="0" u="sng" strike="noStrike" kern="1200" baseline="0" dirty="0" smtClean="0">
                <a:solidFill>
                  <a:srgbClr val="FF0000"/>
                </a:solidFill>
                <a:latin typeface="+mn-lt"/>
                <a:ea typeface="+mn-ea"/>
                <a:cs typeface="+mn-cs"/>
              </a:rPr>
              <a:t>http://www.projectclearwater.org/</a:t>
            </a:r>
            <a:r>
              <a:rPr lang="en-US" sz="1200" b="0" i="0" u="none" strike="noStrike" kern="1200" baseline="0" dirty="0" smtClean="0">
                <a:solidFill>
                  <a:srgbClr val="FF0000"/>
                </a:solidFill>
                <a:latin typeface="+mn-lt"/>
                <a:ea typeface="+mn-ea"/>
                <a:cs typeface="+mn-cs"/>
              </a:rPr>
              <a:t>) is an open source implementation of an IMS that is built for the cloud and hence can achieve massive scalability and cost effectiveness. Clearwater provides SIP-based call control for voice and video communications and for SIP-based messaging applications. Clearwater follows IMS architectural principles and supports all of the key standardized interfaces expected of an IMS core network. When deployed as an IMS core, Clearwater does everything that you’d expect an IMS core to do, incorporating Proxy CSCF (Call Session Control Function), Interrogating CSCF and Serving CSCF, together with Breakout Gateway Control Function. Clearwater also includes a </a:t>
            </a:r>
            <a:r>
              <a:rPr lang="en-US" sz="1200" b="0" i="0" u="none" strike="noStrike" kern="1200" baseline="0" dirty="0" err="1" smtClean="0">
                <a:solidFill>
                  <a:srgbClr val="FF0000"/>
                </a:solidFill>
                <a:latin typeface="+mn-lt"/>
                <a:ea typeface="+mn-ea"/>
                <a:cs typeface="+mn-cs"/>
              </a:rPr>
              <a:t>WebRTC</a:t>
            </a:r>
            <a:r>
              <a:rPr lang="en-US" sz="1200" b="0" i="0" u="none" strike="noStrike" kern="1200" baseline="0" dirty="0" smtClean="0">
                <a:solidFill>
                  <a:srgbClr val="FF0000"/>
                </a:solidFill>
                <a:latin typeface="+mn-lt"/>
                <a:ea typeface="+mn-ea"/>
                <a:cs typeface="+mn-cs"/>
              </a:rPr>
              <a:t> gateway, and natively supports interworking between </a:t>
            </a:r>
            <a:r>
              <a:rPr lang="en-US" sz="1200" b="0" i="0" u="none" strike="noStrike" kern="1200" baseline="0" dirty="0" err="1" smtClean="0">
                <a:solidFill>
                  <a:srgbClr val="FF0000"/>
                </a:solidFill>
                <a:latin typeface="+mn-lt"/>
                <a:ea typeface="+mn-ea"/>
                <a:cs typeface="+mn-cs"/>
              </a:rPr>
              <a:t>WebRTC</a:t>
            </a:r>
            <a:r>
              <a:rPr lang="en-US" sz="1200" b="0" i="0" u="none" strike="noStrike" kern="1200" baseline="0" dirty="0" smtClean="0">
                <a:solidFill>
                  <a:srgbClr val="FF0000"/>
                </a:solidFill>
                <a:latin typeface="+mn-lt"/>
                <a:ea typeface="+mn-ea"/>
                <a:cs typeface="+mn-cs"/>
              </a:rPr>
              <a:t> clients and standard SIP-based clients, using SIP over </a:t>
            </a:r>
            <a:r>
              <a:rPr lang="en-US" sz="1200" b="0" i="0" u="none" strike="noStrike" kern="1200" baseline="0" dirty="0" err="1" smtClean="0">
                <a:solidFill>
                  <a:srgbClr val="FF0000"/>
                </a:solidFill>
                <a:latin typeface="+mn-lt"/>
                <a:ea typeface="+mn-ea"/>
                <a:cs typeface="+mn-cs"/>
              </a:rPr>
              <a:t>WebSocket</a:t>
            </a:r>
            <a:r>
              <a:rPr lang="en-US" sz="1200" b="0" i="0" u="none" strike="noStrike" kern="1200" baseline="0" dirty="0" smtClean="0">
                <a:solidFill>
                  <a:srgbClr val="FF0000"/>
                </a:solidFill>
                <a:latin typeface="+mn-lt"/>
                <a:ea typeface="+mn-ea"/>
                <a:cs typeface="+mn-cs"/>
              </a:rPr>
              <a:t> signaling. Since Clearwater was designed from the ground up to run in virtualized environments and take full advantage of the flexibility of the Cloud, it is extremely well suited for NFV. Its architectural features include the following:</a:t>
            </a:r>
          </a:p>
          <a:p>
            <a:r>
              <a:rPr lang="en-US" sz="1200" b="0" i="0" u="none" strike="noStrike" kern="1200" baseline="0" dirty="0" smtClean="0">
                <a:solidFill>
                  <a:srgbClr val="FF0000"/>
                </a:solidFill>
                <a:latin typeface="+mn-lt"/>
                <a:ea typeface="+mn-ea"/>
                <a:cs typeface="+mn-cs"/>
              </a:rPr>
              <a:t>The user equipment (UE) makes a request to Bono – that is the proxy CSCF node providing a SIP IMS Gm compliant interface. </a:t>
            </a:r>
          </a:p>
          <a:p>
            <a:r>
              <a:rPr lang="en-US" sz="1200" b="0" i="0" u="none" strike="noStrike" kern="1200" baseline="0" dirty="0" smtClean="0">
                <a:solidFill>
                  <a:srgbClr val="FF0000"/>
                </a:solidFill>
                <a:latin typeface="+mn-lt"/>
                <a:ea typeface="+mn-ea"/>
                <a:cs typeface="+mn-cs"/>
              </a:rPr>
              <a:t>Bono uses Sprout (SIP Router) that is a horizontally scalable, combined SIP registrar and authoritative routing proxy, that handles client authentication and the ISC interface to application servers. Sprout implements most of the I-CSCF and S-CSCF functionality. The Sprout cluster includes a redundant </a:t>
            </a:r>
            <a:r>
              <a:rPr lang="en-US" sz="1200" b="0" i="0" u="none" strike="noStrike" kern="1200" baseline="0" dirty="0" err="1" smtClean="0">
                <a:solidFill>
                  <a:srgbClr val="FF0000"/>
                </a:solidFill>
                <a:latin typeface="+mn-lt"/>
                <a:ea typeface="+mn-ea"/>
                <a:cs typeface="+mn-cs"/>
              </a:rPr>
              <a:t>memcached</a:t>
            </a:r>
            <a:r>
              <a:rPr lang="en-US" sz="1200" b="0" i="0" u="none" strike="noStrike" kern="1200" baseline="0" dirty="0" smtClean="0">
                <a:solidFill>
                  <a:srgbClr val="FF0000"/>
                </a:solidFill>
                <a:latin typeface="+mn-lt"/>
                <a:ea typeface="+mn-ea"/>
                <a:cs typeface="+mn-cs"/>
              </a:rPr>
              <a:t> cluster storing client registration data and other long-lived state. SIP transactions are load balanced across the Sprout cluster, so there is no long-lived association between a client and a particular Sprout node. </a:t>
            </a:r>
          </a:p>
          <a:p>
            <a:r>
              <a:rPr lang="en-US" sz="1200" b="0" i="0" u="none" strike="noStrike" kern="1200" baseline="0" dirty="0" smtClean="0">
                <a:solidFill>
                  <a:srgbClr val="FF0000"/>
                </a:solidFill>
                <a:latin typeface="+mn-lt"/>
                <a:ea typeface="+mn-ea"/>
                <a:cs typeface="+mn-cs"/>
              </a:rPr>
              <a:t>Homestead (HSS Mirror) provides a Web services interface to Sprout for retrieving authentication credentials and user profile information. Homestead nodes run as a cluster using Cassandra as the store for mastered/mirrored data. In the IMS architecture, the HSS mirror functions are considered to be part of the I-CSCF and S-CSCF components, so in Clearwater I-CSCF and S-CSCF functions are implemented with a combination of Sprout and Homestead.</a:t>
            </a:r>
          </a:p>
          <a:p>
            <a:r>
              <a:rPr lang="en-US" sz="1200" b="0" i="0" u="none" strike="noStrike" kern="1200" baseline="0" dirty="0" smtClean="0">
                <a:solidFill>
                  <a:srgbClr val="FF0000"/>
                </a:solidFill>
                <a:latin typeface="+mn-lt"/>
                <a:ea typeface="+mn-ea"/>
                <a:cs typeface="+mn-cs"/>
              </a:rPr>
              <a:t>Ralf (</a:t>
            </a:r>
            <a:r>
              <a:rPr lang="en-US" sz="1200" b="0" i="0" u="none" strike="noStrike" kern="1200" baseline="0" dirty="0" err="1" smtClean="0">
                <a:solidFill>
                  <a:srgbClr val="FF0000"/>
                </a:solidFill>
                <a:latin typeface="+mn-lt"/>
                <a:ea typeface="+mn-ea"/>
                <a:cs typeface="+mn-cs"/>
              </a:rPr>
              <a:t>Rf</a:t>
            </a:r>
            <a:r>
              <a:rPr lang="en-US" sz="1200" b="0" i="0" u="none" strike="noStrike" kern="1200" baseline="0" dirty="0" smtClean="0">
                <a:solidFill>
                  <a:srgbClr val="FF0000"/>
                </a:solidFill>
                <a:latin typeface="+mn-lt"/>
                <a:ea typeface="+mn-ea"/>
                <a:cs typeface="+mn-cs"/>
              </a:rPr>
              <a:t> CTF) provides </a:t>
            </a:r>
            <a:r>
              <a:rPr lang="en-US" sz="1200" b="0" i="0" u="none" strike="noStrike" kern="1200" baseline="0" dirty="0" err="1" smtClean="0">
                <a:solidFill>
                  <a:srgbClr val="FF0000"/>
                </a:solidFill>
                <a:latin typeface="+mn-lt"/>
                <a:ea typeface="+mn-ea"/>
                <a:cs typeface="+mn-cs"/>
              </a:rPr>
              <a:t>Rf</a:t>
            </a:r>
            <a:r>
              <a:rPr lang="en-US" sz="1200" b="0" i="0" u="none" strike="noStrike" kern="1200" baseline="0" dirty="0" smtClean="0">
                <a:solidFill>
                  <a:srgbClr val="FF0000"/>
                </a:solidFill>
                <a:latin typeface="+mn-lt"/>
                <a:ea typeface="+mn-ea"/>
                <a:cs typeface="+mn-cs"/>
              </a:rPr>
              <a:t> Charging Trigger Function, which is used in IMS to provide offline billing. Bono and Sprout report P-CSCF and I-CSCF/S-CSCF chargeable events respectively to Ralf, which then reports these over </a:t>
            </a:r>
            <a:r>
              <a:rPr lang="en-US" sz="1200" b="0" i="0" u="none" strike="noStrike" kern="1200" baseline="0" dirty="0" err="1" smtClean="0">
                <a:solidFill>
                  <a:srgbClr val="FF0000"/>
                </a:solidFill>
                <a:latin typeface="+mn-lt"/>
                <a:ea typeface="+mn-ea"/>
                <a:cs typeface="+mn-cs"/>
              </a:rPr>
              <a:t>Rf</a:t>
            </a:r>
            <a:r>
              <a:rPr lang="en-US" sz="1200" b="0" i="0" u="none" strike="noStrike" kern="1200" baseline="0" dirty="0" smtClean="0">
                <a:solidFill>
                  <a:srgbClr val="FF0000"/>
                </a:solidFill>
                <a:latin typeface="+mn-lt"/>
                <a:ea typeface="+mn-ea"/>
                <a:cs typeface="+mn-cs"/>
              </a:rPr>
              <a:t> to an external Charging Data Function (CDF). As the other components, Ralf nodes run as a cluster, with session state stored in </a:t>
            </a:r>
            <a:r>
              <a:rPr lang="en-US" sz="1200" b="0" i="0" u="none" strike="noStrike" kern="1200" baseline="0" dirty="0" err="1" smtClean="0">
                <a:solidFill>
                  <a:srgbClr val="FF0000"/>
                </a:solidFill>
                <a:latin typeface="+mn-lt"/>
                <a:ea typeface="+mn-ea"/>
                <a:cs typeface="+mn-cs"/>
              </a:rPr>
              <a:t>memcached</a:t>
            </a:r>
            <a:r>
              <a:rPr lang="en-US" sz="1200" b="0" i="0" u="none" strike="noStrike" kern="1200" baseline="0" dirty="0" smtClean="0">
                <a:solidFill>
                  <a:srgbClr val="FF0000"/>
                </a:solidFill>
                <a:latin typeface="+mn-lt"/>
                <a:ea typeface="+mn-ea"/>
                <a:cs typeface="+mn-cs"/>
              </a:rPr>
              <a:t> cluster. (Storage of session state is required to conform to the </a:t>
            </a:r>
            <a:r>
              <a:rPr lang="en-US" sz="1200" b="0" i="0" u="none" strike="noStrike" kern="1200" baseline="0" dirty="0" err="1" smtClean="0">
                <a:solidFill>
                  <a:srgbClr val="FF0000"/>
                </a:solidFill>
                <a:latin typeface="+mn-lt"/>
                <a:ea typeface="+mn-ea"/>
                <a:cs typeface="+mn-cs"/>
              </a:rPr>
              <a:t>Rf</a:t>
            </a:r>
            <a:r>
              <a:rPr lang="en-US" sz="1200" b="0" i="0" u="none" strike="noStrike" kern="1200" baseline="0" dirty="0" smtClean="0">
                <a:solidFill>
                  <a:srgbClr val="FF0000"/>
                </a:solidFill>
                <a:latin typeface="+mn-lt"/>
                <a:ea typeface="+mn-ea"/>
                <a:cs typeface="+mn-cs"/>
              </a:rPr>
              <a:t> protocol.)</a:t>
            </a:r>
          </a:p>
          <a:p>
            <a:r>
              <a:rPr lang="fr-FR" sz="1200" b="0" i="0" u="none" strike="noStrike" kern="1200" baseline="0" dirty="0" smtClean="0">
                <a:solidFill>
                  <a:srgbClr val="FF0000"/>
                </a:solidFill>
                <a:latin typeface="+mn-lt"/>
                <a:ea typeface="+mn-ea"/>
                <a:cs typeface="+mn-cs"/>
              </a:rPr>
              <a:t>Homer (XDMS) </a:t>
            </a:r>
            <a:r>
              <a:rPr lang="fr-FR" sz="1200" b="0" i="0" u="none" strike="noStrike" kern="1200" baseline="0" dirty="0" err="1" smtClean="0">
                <a:solidFill>
                  <a:srgbClr val="FF0000"/>
                </a:solidFill>
                <a:latin typeface="+mn-lt"/>
                <a:ea typeface="+mn-ea"/>
                <a:cs typeface="+mn-cs"/>
              </a:rPr>
              <a:t>is</a:t>
            </a:r>
            <a:r>
              <a:rPr lang="fr-FR" sz="1200" b="0" i="0" u="none" strike="noStrike" kern="1200" baseline="0" dirty="0" smtClean="0">
                <a:solidFill>
                  <a:srgbClr val="FF0000"/>
                </a:solidFill>
                <a:latin typeface="+mn-lt"/>
                <a:ea typeface="+mn-ea"/>
                <a:cs typeface="+mn-cs"/>
              </a:rPr>
              <a:t> a standard XML Document Management Server </a:t>
            </a:r>
            <a:r>
              <a:rPr lang="fr-FR" sz="1200" b="0" i="0" u="none" strike="noStrike" kern="1200" baseline="0" dirty="0" err="1" smtClean="0">
                <a:solidFill>
                  <a:srgbClr val="FF0000"/>
                </a:solidFill>
                <a:latin typeface="+mn-lt"/>
                <a:ea typeface="+mn-ea"/>
                <a:cs typeface="+mn-cs"/>
              </a:rPr>
              <a:t>used</a:t>
            </a:r>
            <a:r>
              <a:rPr lang="fr-FR" sz="1200" b="0" i="0" u="none" strike="noStrike" kern="1200" baseline="0" dirty="0" smtClean="0">
                <a:solidFill>
                  <a:srgbClr val="FF0000"/>
                </a:solidFill>
                <a:latin typeface="+mn-lt"/>
                <a:ea typeface="+mn-ea"/>
                <a:cs typeface="+mn-cs"/>
              </a:rPr>
              <a:t> to store </a:t>
            </a:r>
            <a:r>
              <a:rPr lang="fr-FR" sz="1200" b="0" i="0" u="none" strike="noStrike" kern="1200" baseline="0" dirty="0" err="1" smtClean="0">
                <a:solidFill>
                  <a:srgbClr val="FF0000"/>
                </a:solidFill>
                <a:latin typeface="+mn-lt"/>
                <a:ea typeface="+mn-ea"/>
                <a:cs typeface="+mn-cs"/>
              </a:rPr>
              <a:t>multimedia</a:t>
            </a:r>
            <a:r>
              <a:rPr lang="fr-FR" sz="1200" b="0" i="0" u="none" strike="noStrike" kern="1200" baseline="0" dirty="0" smtClean="0">
                <a:solidFill>
                  <a:srgbClr val="FF0000"/>
                </a:solidFill>
                <a:latin typeface="+mn-lt"/>
                <a:ea typeface="+mn-ea"/>
                <a:cs typeface="+mn-cs"/>
              </a:rPr>
              <a:t> </a:t>
            </a:r>
            <a:r>
              <a:rPr lang="fr-FR" sz="1200" b="0" i="0" u="none" strike="noStrike" kern="1200" baseline="0" dirty="0" err="1" smtClean="0">
                <a:solidFill>
                  <a:srgbClr val="FF0000"/>
                </a:solidFill>
                <a:latin typeface="+mn-lt"/>
                <a:ea typeface="+mn-ea"/>
                <a:cs typeface="+mn-cs"/>
              </a:rPr>
              <a:t>telephony</a:t>
            </a:r>
            <a:r>
              <a:rPr lang="fr-FR" sz="1200" b="0" i="0" u="none" strike="noStrike" kern="1200" baseline="0" dirty="0" smtClean="0">
                <a:solidFill>
                  <a:srgbClr val="FF0000"/>
                </a:solidFill>
                <a:latin typeface="+mn-lt"/>
                <a:ea typeface="+mn-ea"/>
                <a:cs typeface="+mn-cs"/>
              </a:rPr>
              <a:t> (</a:t>
            </a:r>
            <a:r>
              <a:rPr lang="fr-FR" sz="1200" b="0" i="0" u="none" strike="noStrike" kern="1200" baseline="0" dirty="0" err="1" smtClean="0">
                <a:solidFill>
                  <a:srgbClr val="FF0000"/>
                </a:solidFill>
                <a:latin typeface="+mn-lt"/>
                <a:ea typeface="+mn-ea"/>
                <a:cs typeface="+mn-cs"/>
              </a:rPr>
              <a:t>MMTel</a:t>
            </a:r>
            <a:r>
              <a:rPr lang="fr-FR" sz="1200" b="0" i="0" u="none" strike="noStrike" kern="1200" baseline="0" dirty="0" smtClean="0">
                <a:solidFill>
                  <a:srgbClr val="FF0000"/>
                </a:solidFill>
                <a:latin typeface="+mn-lt"/>
                <a:ea typeface="+mn-ea"/>
                <a:cs typeface="+mn-cs"/>
              </a:rPr>
              <a:t>) service settings documents for </a:t>
            </a:r>
            <a:r>
              <a:rPr lang="fr-FR" sz="1200" b="0" i="0" u="none" strike="noStrike" kern="1200" baseline="0" dirty="0" err="1" smtClean="0">
                <a:solidFill>
                  <a:srgbClr val="FF0000"/>
                </a:solidFill>
                <a:latin typeface="+mn-lt"/>
                <a:ea typeface="+mn-ea"/>
                <a:cs typeface="+mn-cs"/>
              </a:rPr>
              <a:t>each</a:t>
            </a:r>
            <a:r>
              <a:rPr lang="fr-FR" sz="1200" b="0" i="0" u="none" strike="noStrike" kern="1200" baseline="0" dirty="0" smtClean="0">
                <a:solidFill>
                  <a:srgbClr val="FF0000"/>
                </a:solidFill>
                <a:latin typeface="+mn-lt"/>
                <a:ea typeface="+mn-ea"/>
                <a:cs typeface="+mn-cs"/>
              </a:rPr>
              <a:t> user of the system and uses a standard XCAP interface. Homer </a:t>
            </a:r>
            <a:r>
              <a:rPr lang="fr-FR" sz="1200" b="0" i="0" u="none" strike="noStrike" kern="1200" baseline="0" dirty="0" err="1" smtClean="0">
                <a:solidFill>
                  <a:srgbClr val="FF0000"/>
                </a:solidFill>
                <a:latin typeface="+mn-lt"/>
                <a:ea typeface="+mn-ea"/>
                <a:cs typeface="+mn-cs"/>
              </a:rPr>
              <a:t>nodes</a:t>
            </a:r>
            <a:r>
              <a:rPr lang="fr-FR" sz="1200" b="0" i="0" u="none" strike="noStrike" kern="1200" baseline="0" dirty="0" smtClean="0">
                <a:solidFill>
                  <a:srgbClr val="FF0000"/>
                </a:solidFill>
                <a:latin typeface="+mn-lt"/>
                <a:ea typeface="+mn-ea"/>
                <a:cs typeface="+mn-cs"/>
              </a:rPr>
              <a:t> </a:t>
            </a:r>
            <a:r>
              <a:rPr lang="fr-FR" sz="1200" b="0" i="0" u="none" strike="noStrike" kern="1200" baseline="0" dirty="0" err="1" smtClean="0">
                <a:solidFill>
                  <a:srgbClr val="FF0000"/>
                </a:solidFill>
                <a:latin typeface="+mn-lt"/>
                <a:ea typeface="+mn-ea"/>
                <a:cs typeface="+mn-cs"/>
              </a:rPr>
              <a:t>also</a:t>
            </a:r>
            <a:r>
              <a:rPr lang="fr-FR" sz="1200" b="0" i="0" u="none" strike="noStrike" kern="1200" baseline="0" dirty="0" smtClean="0">
                <a:solidFill>
                  <a:srgbClr val="FF0000"/>
                </a:solidFill>
                <a:latin typeface="+mn-lt"/>
                <a:ea typeface="+mn-ea"/>
                <a:cs typeface="+mn-cs"/>
              </a:rPr>
              <a:t> </a:t>
            </a:r>
            <a:r>
              <a:rPr lang="fr-FR" sz="1200" b="0" i="0" u="none" strike="noStrike" kern="1200" baseline="0" dirty="0" err="1" smtClean="0">
                <a:solidFill>
                  <a:srgbClr val="FF0000"/>
                </a:solidFill>
                <a:latin typeface="+mn-lt"/>
                <a:ea typeface="+mn-ea"/>
                <a:cs typeface="+mn-cs"/>
              </a:rPr>
              <a:t>run</a:t>
            </a:r>
            <a:r>
              <a:rPr lang="fr-FR" sz="1200" b="0" i="0" u="none" strike="noStrike" kern="1200" baseline="0" dirty="0" smtClean="0">
                <a:solidFill>
                  <a:srgbClr val="FF0000"/>
                </a:solidFill>
                <a:latin typeface="+mn-lt"/>
                <a:ea typeface="+mn-ea"/>
                <a:cs typeface="+mn-cs"/>
              </a:rPr>
              <a:t> as a cluster </a:t>
            </a:r>
            <a:r>
              <a:rPr lang="fr-FR" sz="1200" b="0" i="0" u="none" strike="noStrike" kern="1200" baseline="0" dirty="0" err="1" smtClean="0">
                <a:solidFill>
                  <a:srgbClr val="FF0000"/>
                </a:solidFill>
                <a:latin typeface="+mn-lt"/>
                <a:ea typeface="+mn-ea"/>
                <a:cs typeface="+mn-cs"/>
              </a:rPr>
              <a:t>using</a:t>
            </a:r>
            <a:r>
              <a:rPr lang="fr-FR" sz="1200" b="0" i="0" u="none" strike="noStrike" kern="1200" baseline="0" dirty="0" smtClean="0">
                <a:solidFill>
                  <a:srgbClr val="FF0000"/>
                </a:solidFill>
                <a:latin typeface="+mn-lt"/>
                <a:ea typeface="+mn-ea"/>
                <a:cs typeface="+mn-cs"/>
              </a:rPr>
              <a:t> Cassandra as the data store.</a:t>
            </a:r>
          </a:p>
          <a:p>
            <a:r>
              <a:rPr lang="en-US" sz="1200" b="0" i="0" u="none" strike="noStrike" kern="1200" baseline="0" dirty="0" smtClean="0">
                <a:solidFill>
                  <a:srgbClr val="FF0000"/>
                </a:solidFill>
                <a:latin typeface="+mn-lt"/>
                <a:ea typeface="+mn-ea"/>
                <a:cs typeface="+mn-cs"/>
              </a:rPr>
              <a:t>Ellis is a sample provisioning portal providing self sign-up, password management, line management and control of </a:t>
            </a:r>
            <a:r>
              <a:rPr lang="en-US" sz="1200" b="0" i="0" u="none" strike="noStrike" kern="1200" baseline="0" dirty="0" err="1" smtClean="0">
                <a:solidFill>
                  <a:srgbClr val="FF0000"/>
                </a:solidFill>
                <a:latin typeface="+mn-lt"/>
                <a:ea typeface="+mn-ea"/>
                <a:cs typeface="+mn-cs"/>
              </a:rPr>
              <a:t>MMTel</a:t>
            </a:r>
            <a:r>
              <a:rPr lang="en-US" sz="1200" b="0" i="0" u="none" strike="noStrike" kern="1200" baseline="0" dirty="0" smtClean="0">
                <a:solidFill>
                  <a:srgbClr val="FF0000"/>
                </a:solidFill>
                <a:latin typeface="+mn-lt"/>
                <a:ea typeface="+mn-ea"/>
                <a:cs typeface="+mn-cs"/>
              </a:rPr>
              <a:t> service settings.</a:t>
            </a:r>
            <a:endParaRPr lang="fr-FR" dirty="0">
              <a:solidFill>
                <a:srgbClr val="FF0000"/>
              </a:solidFill>
            </a:endParaRPr>
          </a:p>
        </p:txBody>
      </p:sp>
      <p:sp>
        <p:nvSpPr>
          <p:cNvPr id="4" name="Espace réservé de la date 3"/>
          <p:cNvSpPr>
            <a:spLocks noGrp="1"/>
          </p:cNvSpPr>
          <p:nvPr>
            <p:ph type="dt" idx="10"/>
          </p:nvPr>
        </p:nvSpPr>
        <p:spPr/>
        <p:txBody>
          <a:bodyPr/>
          <a:lstStyle/>
          <a:p>
            <a:fld id="{847586F2-4DE5-4BE2-80BB-5FA1B0F3EEF2}" type="datetime1">
              <a:rPr lang="fr-FR" smtClean="0"/>
              <a:t>27/10/2016</a:t>
            </a:fld>
            <a:endParaRPr lang="fr-FR"/>
          </a:p>
        </p:txBody>
      </p:sp>
      <p:sp>
        <p:nvSpPr>
          <p:cNvPr id="5" name="Espace réservé du pied de page 4"/>
          <p:cNvSpPr>
            <a:spLocks noGrp="1"/>
          </p:cNvSpPr>
          <p:nvPr>
            <p:ph type="ftr" sz="quarter" idx="11"/>
          </p:nvPr>
        </p:nvSpPr>
        <p:spPr/>
        <p:txBody>
          <a:bodyPr/>
          <a:lstStyle/>
          <a:p>
            <a:r>
              <a:rPr lang="fr-FR" smtClean="0"/>
              <a:t>Jaafar</a:t>
            </a:r>
            <a:endParaRPr lang="fr-FR"/>
          </a:p>
        </p:txBody>
      </p:sp>
      <p:sp>
        <p:nvSpPr>
          <p:cNvPr id="6" name="Espace réservé du numéro de diapositive 5"/>
          <p:cNvSpPr>
            <a:spLocks noGrp="1"/>
          </p:cNvSpPr>
          <p:nvPr>
            <p:ph type="sldNum" sz="quarter" idx="12"/>
          </p:nvPr>
        </p:nvSpPr>
        <p:spPr/>
        <p:txBody>
          <a:bodyPr/>
          <a:lstStyle/>
          <a:p>
            <a:fld id="{042EA42F-EE5C-49BB-AE43-6393FBA5F3B6}" type="slidenum">
              <a:rPr lang="fr-FR" smtClean="0"/>
              <a:t>10</a:t>
            </a:fld>
            <a:endParaRPr lang="fr-FR"/>
          </a:p>
        </p:txBody>
      </p:sp>
    </p:spTree>
    <p:extLst>
      <p:ext uri="{BB962C8B-B14F-4D97-AF65-F5344CB8AC3E}">
        <p14:creationId xmlns:p14="http://schemas.microsoft.com/office/powerpoint/2010/main" val="127942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new</a:t>
            </a:r>
            <a:r>
              <a:rPr lang="en-US" baseline="0" dirty="0" smtClean="0"/>
              <a:t> </a:t>
            </a:r>
            <a:r>
              <a:rPr lang="en-US" baseline="0" dirty="0" err="1" smtClean="0"/>
              <a:t>parag</a:t>
            </a:r>
            <a:endParaRPr lang="en-US" dirty="0"/>
          </a:p>
        </p:txBody>
      </p:sp>
      <p:sp>
        <p:nvSpPr>
          <p:cNvPr id="4" name="Espace réservé du numéro de diapositive 3"/>
          <p:cNvSpPr>
            <a:spLocks noGrp="1"/>
          </p:cNvSpPr>
          <p:nvPr>
            <p:ph type="sldNum" sz="quarter" idx="10"/>
          </p:nvPr>
        </p:nvSpPr>
        <p:spPr/>
        <p:txBody>
          <a:bodyPr/>
          <a:lstStyle/>
          <a:p>
            <a:fld id="{B1F81C83-9490-40F8-AAE0-C6561752018F}" type="slidenum">
              <a:rPr lang="fr-FR" smtClean="0">
                <a:solidFill>
                  <a:prstClr val="black"/>
                </a:solidFill>
              </a:rPr>
              <a:pPr/>
              <a:t>11</a:t>
            </a:fld>
            <a:endParaRPr lang="fr-FR">
              <a:solidFill>
                <a:prstClr val="black"/>
              </a:solidFill>
            </a:endParaRPr>
          </a:p>
        </p:txBody>
      </p:sp>
    </p:spTree>
    <p:extLst>
      <p:ext uri="{BB962C8B-B14F-4D97-AF65-F5344CB8AC3E}">
        <p14:creationId xmlns:p14="http://schemas.microsoft.com/office/powerpoint/2010/main" val="885417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fld id="{847586F2-4DE5-4BE2-80BB-5FA1B0F3EEF2}" type="datetime1">
              <a:rPr lang="fr-FR" smtClean="0"/>
              <a:t>27/10/2016</a:t>
            </a:fld>
            <a:endParaRPr lang="fr-FR"/>
          </a:p>
        </p:txBody>
      </p:sp>
      <p:sp>
        <p:nvSpPr>
          <p:cNvPr id="5" name="Espace réservé du pied de page 4"/>
          <p:cNvSpPr>
            <a:spLocks noGrp="1"/>
          </p:cNvSpPr>
          <p:nvPr>
            <p:ph type="ftr" sz="quarter" idx="11"/>
          </p:nvPr>
        </p:nvSpPr>
        <p:spPr/>
        <p:txBody>
          <a:bodyPr/>
          <a:lstStyle/>
          <a:p>
            <a:r>
              <a:rPr lang="fr-FR" smtClean="0"/>
              <a:t>Jaafar</a:t>
            </a:r>
            <a:endParaRPr lang="fr-FR"/>
          </a:p>
        </p:txBody>
      </p:sp>
      <p:sp>
        <p:nvSpPr>
          <p:cNvPr id="6" name="Espace réservé du numéro de diapositive 5"/>
          <p:cNvSpPr>
            <a:spLocks noGrp="1"/>
          </p:cNvSpPr>
          <p:nvPr>
            <p:ph type="sldNum" sz="quarter" idx="12"/>
          </p:nvPr>
        </p:nvSpPr>
        <p:spPr/>
        <p:txBody>
          <a:bodyPr/>
          <a:lstStyle/>
          <a:p>
            <a:fld id="{042EA42F-EE5C-49BB-AE43-6393FBA5F3B6}" type="slidenum">
              <a:rPr lang="fr-FR" smtClean="0"/>
              <a:t>12</a:t>
            </a:fld>
            <a:endParaRPr lang="fr-FR"/>
          </a:p>
        </p:txBody>
      </p:sp>
    </p:spTree>
    <p:extLst>
      <p:ext uri="{BB962C8B-B14F-4D97-AF65-F5344CB8AC3E}">
        <p14:creationId xmlns:p14="http://schemas.microsoft.com/office/powerpoint/2010/main" val="3646042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fld id="{847586F2-4DE5-4BE2-80BB-5FA1B0F3EEF2}" type="datetime1">
              <a:rPr lang="fr-FR" smtClean="0"/>
              <a:t>27/10/2016</a:t>
            </a:fld>
            <a:endParaRPr lang="fr-FR"/>
          </a:p>
        </p:txBody>
      </p:sp>
      <p:sp>
        <p:nvSpPr>
          <p:cNvPr id="5" name="Espace réservé du pied de page 4"/>
          <p:cNvSpPr>
            <a:spLocks noGrp="1"/>
          </p:cNvSpPr>
          <p:nvPr>
            <p:ph type="ftr" sz="quarter" idx="11"/>
          </p:nvPr>
        </p:nvSpPr>
        <p:spPr/>
        <p:txBody>
          <a:bodyPr/>
          <a:lstStyle/>
          <a:p>
            <a:r>
              <a:rPr lang="fr-FR" smtClean="0"/>
              <a:t>Jaafar</a:t>
            </a:r>
            <a:endParaRPr lang="fr-FR"/>
          </a:p>
        </p:txBody>
      </p:sp>
      <p:sp>
        <p:nvSpPr>
          <p:cNvPr id="6" name="Espace réservé du numéro de diapositive 5"/>
          <p:cNvSpPr>
            <a:spLocks noGrp="1"/>
          </p:cNvSpPr>
          <p:nvPr>
            <p:ph type="sldNum" sz="quarter" idx="12"/>
          </p:nvPr>
        </p:nvSpPr>
        <p:spPr/>
        <p:txBody>
          <a:bodyPr/>
          <a:lstStyle/>
          <a:p>
            <a:fld id="{042EA42F-EE5C-49BB-AE43-6393FBA5F3B6}" type="slidenum">
              <a:rPr lang="fr-FR" smtClean="0"/>
              <a:t>13</a:t>
            </a:fld>
            <a:endParaRPr lang="fr-FR"/>
          </a:p>
        </p:txBody>
      </p:sp>
    </p:spTree>
    <p:extLst>
      <p:ext uri="{BB962C8B-B14F-4D97-AF65-F5344CB8AC3E}">
        <p14:creationId xmlns:p14="http://schemas.microsoft.com/office/powerpoint/2010/main" val="1456814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1" u="none" strike="noStrike" kern="1200" baseline="0" dirty="0" smtClean="0">
                <a:solidFill>
                  <a:schemeClr val="tx1"/>
                </a:solidFill>
                <a:latin typeface="+mn-lt"/>
                <a:ea typeface="+mn-ea"/>
                <a:cs typeface="+mn-cs"/>
              </a:rPr>
              <a:t>B. Evaluation methodology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 be coherent with our SLOs definitions, we have chosen to reduce the size of the global stream by averaging all the data in 10 minutes: a </a:t>
            </a:r>
            <a:r>
              <a:rPr lang="en-US" sz="1200" b="0" i="0" u="none" strike="noStrike" kern="1200" baseline="0" dirty="0" err="1" smtClean="0">
                <a:solidFill>
                  <a:schemeClr val="tx1"/>
                </a:solidFill>
                <a:latin typeface="+mn-lt"/>
                <a:ea typeface="+mn-ea"/>
                <a:cs typeface="+mn-cs"/>
              </a:rPr>
              <a:t>bursty</a:t>
            </a:r>
            <a:r>
              <a:rPr lang="en-US" sz="1200" b="0" i="0" u="none" strike="noStrike" kern="1200" baseline="0" dirty="0" smtClean="0">
                <a:solidFill>
                  <a:schemeClr val="tx1"/>
                </a:solidFill>
                <a:latin typeface="+mn-lt"/>
                <a:ea typeface="+mn-ea"/>
                <a:cs typeface="+mn-cs"/>
              </a:rPr>
              <a:t> load of few seconds is thus not considered as an SLA/SLO violation, since this happens frequently in the observable workload. Furthermore, this methodology allows us to reduce the size of the input stream. </a:t>
            </a:r>
          </a:p>
          <a:p>
            <a:r>
              <a:rPr lang="en-US" sz="1200" b="0" i="0" u="none" strike="noStrike" kern="1200" baseline="0" dirty="0" smtClean="0">
                <a:solidFill>
                  <a:schemeClr val="tx1"/>
                </a:solidFill>
                <a:latin typeface="+mn-lt"/>
                <a:ea typeface="+mn-ea"/>
                <a:cs typeface="+mn-cs"/>
              </a:rPr>
              <a:t>We evaluated our framework accuracy in an offline mode, using data gathered on a period of four weeks, with several SLO breaches (using fault injection), trends and patterns. The FFNN learns to predict one-step-ahead value for the next 30 minutes. </a:t>
            </a:r>
          </a:p>
          <a:p>
            <a:r>
              <a:rPr lang="en-US" sz="1200" b="0" i="0" u="none" strike="noStrike" kern="1200" baseline="0" dirty="0" smtClean="0">
                <a:solidFill>
                  <a:schemeClr val="tx1"/>
                </a:solidFill>
                <a:latin typeface="+mn-lt"/>
                <a:ea typeface="+mn-ea"/>
                <a:cs typeface="+mn-cs"/>
              </a:rPr>
              <a:t>The data was divided into 3 subsets, namely the training set approximately 70%, cross-validation set 10% and a validation set of 20%. We trained multiple FFNN and RNN architecture as shown in table 2. Then we performed our tests on the validation set. </a:t>
            </a:r>
          </a:p>
          <a:p>
            <a:r>
              <a:rPr lang="en-US" sz="1200" b="0" i="0" u="none" strike="noStrike" kern="1200" baseline="0" dirty="0" smtClean="0">
                <a:solidFill>
                  <a:schemeClr val="tx1"/>
                </a:solidFill>
                <a:latin typeface="+mn-lt"/>
                <a:ea typeface="+mn-ea"/>
                <a:cs typeface="+mn-cs"/>
              </a:rPr>
              <a:t>For the LSTM we used an off-the-shelf library called </a:t>
            </a:r>
            <a:r>
              <a:rPr lang="en-US" sz="1200" b="0" i="0" u="none" strike="noStrike" kern="1200" baseline="0" dirty="0" err="1" smtClean="0">
                <a:solidFill>
                  <a:schemeClr val="tx1"/>
                </a:solidFill>
                <a:latin typeface="+mn-lt"/>
                <a:ea typeface="+mn-ea"/>
                <a:cs typeface="+mn-cs"/>
              </a:rPr>
              <a:t>PyBrain</a:t>
            </a:r>
            <a:r>
              <a:rPr lang="en-US" sz="1200" b="0" i="0" u="none" strike="noStrike" kern="1200" baseline="0" dirty="0" smtClean="0">
                <a:solidFill>
                  <a:schemeClr val="tx1"/>
                </a:solidFill>
                <a:latin typeface="+mn-lt"/>
                <a:ea typeface="+mn-ea"/>
                <a:cs typeface="+mn-cs"/>
              </a:rPr>
              <a:t> [21], we used it to compare the results yielded by our framework. The evaluation of the LSTM was performed using the same training and testing set. </a:t>
            </a:r>
          </a:p>
          <a:p>
            <a:r>
              <a:rPr lang="en-US" sz="1200" b="0" i="0" u="none" strike="noStrike" kern="1200" baseline="0" dirty="0" smtClean="0">
                <a:solidFill>
                  <a:schemeClr val="tx1"/>
                </a:solidFill>
                <a:latin typeface="+mn-lt"/>
                <a:ea typeface="+mn-ea"/>
                <a:cs typeface="+mn-cs"/>
              </a:rPr>
              <a:t>In the literature, RMSE - Root Mean Squared Error - was widely adopted to evaluate the accuracy of ANN among other ML methods. We adopted the same approach to compare different FFNN and LSTM architectures. </a:t>
            </a:r>
          </a:p>
          <a:p>
            <a:r>
              <a:rPr lang="en-US" sz="1200" b="0" i="0" u="none" strike="noStrike" kern="1200" baseline="0" dirty="0" smtClean="0">
                <a:solidFill>
                  <a:schemeClr val="tx1"/>
                </a:solidFill>
                <a:latin typeface="+mn-lt"/>
                <a:ea typeface="+mn-ea"/>
                <a:cs typeface="+mn-cs"/>
              </a:rPr>
              <a:t>The results are summarized in Table1 and are discussed in the next section. </a:t>
            </a:r>
          </a:p>
          <a:p>
            <a:r>
              <a:rPr lang="en-US" sz="1200" b="0" i="0" u="none" strike="noStrike" kern="1200" baseline="0" dirty="0" smtClean="0">
                <a:solidFill>
                  <a:schemeClr val="tx1"/>
                </a:solidFill>
                <a:latin typeface="+mn-lt"/>
                <a:ea typeface="+mn-ea"/>
                <a:cs typeface="+mn-cs"/>
              </a:rPr>
              <a:t>Besides RMSE, we evaluated our learning algorithm using </a:t>
            </a:r>
            <a:r>
              <a:rPr lang="en-US" sz="1200" b="0" i="1" u="none" strike="noStrike" kern="1200" baseline="0" dirty="0" smtClean="0">
                <a:solidFill>
                  <a:schemeClr val="tx1"/>
                </a:solidFill>
                <a:latin typeface="+mn-lt"/>
                <a:ea typeface="+mn-ea"/>
                <a:cs typeface="+mn-cs"/>
              </a:rPr>
              <a:t>precision </a:t>
            </a:r>
            <a:r>
              <a:rPr lang="en-US" sz="1200" b="0" i="0" u="none" strike="noStrike" kern="1200" baseline="0" dirty="0" smtClean="0">
                <a:solidFill>
                  <a:schemeClr val="tx1"/>
                </a:solidFill>
                <a:latin typeface="+mn-lt"/>
                <a:ea typeface="+mn-ea"/>
                <a:cs typeface="+mn-cs"/>
              </a:rPr>
              <a:t>and </a:t>
            </a:r>
            <a:r>
              <a:rPr lang="en-US" sz="1200" b="0" i="1" u="none" strike="noStrike" kern="1200" baseline="0" dirty="0" smtClean="0">
                <a:solidFill>
                  <a:schemeClr val="tx1"/>
                </a:solidFill>
                <a:latin typeface="+mn-lt"/>
                <a:ea typeface="+mn-ea"/>
                <a:cs typeface="+mn-cs"/>
              </a:rPr>
              <a:t>recall </a:t>
            </a:r>
            <a:r>
              <a:rPr lang="en-US" sz="1200" b="0" i="0" u="none" strike="noStrike" kern="1200" baseline="0" dirty="0" smtClean="0">
                <a:solidFill>
                  <a:schemeClr val="tx1"/>
                </a:solidFill>
                <a:latin typeface="+mn-lt"/>
                <a:ea typeface="+mn-ea"/>
                <a:cs typeface="+mn-cs"/>
              </a:rPr>
              <a:t>metrics. These metrics are essential when working with skewed classes (i.e. when the number of one class (no SLO breach) largely outnumber the other classes (SLO breach)) </a:t>
            </a:r>
          </a:p>
          <a:p>
            <a:r>
              <a:rPr lang="en-US" sz="1200" b="0" i="0" u="none" strike="noStrike" kern="1200" baseline="0" dirty="0" smtClean="0">
                <a:solidFill>
                  <a:schemeClr val="tx1"/>
                </a:solidFill>
                <a:latin typeface="+mn-lt"/>
                <a:ea typeface="+mn-ea"/>
                <a:cs typeface="+mn-cs"/>
              </a:rPr>
              <a:t>The </a:t>
            </a:r>
            <a:r>
              <a:rPr lang="en-US" sz="1200" b="0" i="1" u="none" strike="noStrike" kern="1200" baseline="0" dirty="0" smtClean="0">
                <a:solidFill>
                  <a:schemeClr val="tx1"/>
                </a:solidFill>
                <a:latin typeface="+mn-lt"/>
                <a:ea typeface="+mn-ea"/>
                <a:cs typeface="+mn-cs"/>
              </a:rPr>
              <a:t>precision </a:t>
            </a:r>
            <a:r>
              <a:rPr lang="en-US" sz="1200" b="0" i="0" u="none" strike="noStrike" kern="1200" baseline="0" dirty="0" smtClean="0">
                <a:solidFill>
                  <a:schemeClr val="tx1"/>
                </a:solidFill>
                <a:latin typeface="+mn-lt"/>
                <a:ea typeface="+mn-ea"/>
                <a:cs typeface="+mn-cs"/>
              </a:rPr>
              <a:t>metric evaluates the accuracy of our predictions in detecting correct SLO breaches. It is given by the equation in figure 8, where, True positive are the correctly identified SLO breaches and false positive, false/incorrect SLO breaches identified by the system. The higher the </a:t>
            </a:r>
            <a:r>
              <a:rPr lang="en-US" sz="1200" b="0" i="1" u="none" strike="noStrike" kern="1200" baseline="0" dirty="0" smtClean="0">
                <a:solidFill>
                  <a:schemeClr val="tx1"/>
                </a:solidFill>
                <a:latin typeface="+mn-lt"/>
                <a:ea typeface="+mn-ea"/>
                <a:cs typeface="+mn-cs"/>
              </a:rPr>
              <a:t>precision </a:t>
            </a:r>
            <a:r>
              <a:rPr lang="en-US" sz="1200" b="0" i="0" u="none" strike="noStrike" kern="1200" baseline="0" dirty="0" smtClean="0">
                <a:solidFill>
                  <a:schemeClr val="tx1"/>
                </a:solidFill>
                <a:latin typeface="+mn-lt"/>
                <a:ea typeface="+mn-ea"/>
                <a:cs typeface="+mn-cs"/>
              </a:rPr>
              <a:t>the better is the result. </a:t>
            </a:r>
          </a:p>
          <a:p>
            <a:r>
              <a:rPr lang="en-US" sz="1200" b="0" i="0" u="none" strike="noStrike" kern="1200" baseline="0" dirty="0" smtClean="0">
                <a:solidFill>
                  <a:schemeClr val="tx1"/>
                </a:solidFill>
                <a:latin typeface="+mn-lt"/>
                <a:ea typeface="+mn-ea"/>
                <a:cs typeface="+mn-cs"/>
              </a:rPr>
              <a:t>On the other hand, </a:t>
            </a:r>
            <a:r>
              <a:rPr lang="en-US" sz="1200" b="0" i="1" u="none" strike="noStrike" kern="1200" baseline="0" dirty="0" smtClean="0">
                <a:solidFill>
                  <a:schemeClr val="tx1"/>
                </a:solidFill>
                <a:latin typeface="+mn-lt"/>
                <a:ea typeface="+mn-ea"/>
                <a:cs typeface="+mn-cs"/>
              </a:rPr>
              <a:t>recall </a:t>
            </a:r>
            <a:r>
              <a:rPr lang="en-US" sz="1200" b="0" i="0" u="none" strike="noStrike" kern="1200" baseline="0" dirty="0" smtClean="0">
                <a:solidFill>
                  <a:schemeClr val="tx1"/>
                </a:solidFill>
                <a:latin typeface="+mn-lt"/>
                <a:ea typeface="+mn-ea"/>
                <a:cs typeface="+mn-cs"/>
              </a:rPr>
              <a:t>answers the question: of all SLO breaches what fraction did the algorithm correctly detect. Recall is given by the second formula in figure 8, where false negative is the SLO breaches undetected by our Framework. </a:t>
            </a:r>
          </a:p>
          <a:p>
            <a:r>
              <a:rPr lang="en-US" sz="1200" b="0" i="0" u="none" strike="noStrike" kern="1200" baseline="0" dirty="0" smtClean="0">
                <a:solidFill>
                  <a:schemeClr val="tx1"/>
                </a:solidFill>
                <a:latin typeface="+mn-lt"/>
                <a:ea typeface="+mn-ea"/>
                <a:cs typeface="+mn-cs"/>
              </a:rPr>
              <a:t>Additionally, and in order to have a single number to evaluate our framework, we used F-score metric. F-score is a robust metric to generate a single value metric from two variables. </a:t>
            </a:r>
          </a:p>
          <a:p>
            <a:r>
              <a:rPr lang="en-US" sz="1200" b="0" i="0" u="none" strike="noStrike" kern="1200" baseline="0" dirty="0" smtClean="0">
                <a:solidFill>
                  <a:schemeClr val="tx1"/>
                </a:solidFill>
                <a:latin typeface="+mn-lt"/>
                <a:ea typeface="+mn-ea"/>
                <a:cs typeface="+mn-cs"/>
              </a:rPr>
              <a:t>Figure 8 Precision, Recall, F-Score equations </a:t>
            </a:r>
          </a:p>
          <a:p>
            <a:r>
              <a:rPr lang="en-US" sz="1200" b="0" i="0" u="none" strike="noStrike" kern="1200" baseline="0" dirty="0" smtClean="0">
                <a:solidFill>
                  <a:schemeClr val="tx1"/>
                </a:solidFill>
                <a:latin typeface="+mn-lt"/>
                <a:ea typeface="+mn-ea"/>
                <a:cs typeface="+mn-cs"/>
              </a:rPr>
              <a:t>The validation data set comprises 87 SLO_1 breaches, 52 SLO_2 breaches and 122 SLO_3 breaches. We summarized our second results in Table 2 in the next section. </a:t>
            </a:r>
            <a:endParaRPr lang="fr-FR" dirty="0"/>
          </a:p>
        </p:txBody>
      </p:sp>
      <p:sp>
        <p:nvSpPr>
          <p:cNvPr id="4" name="Espace réservé de la date 3"/>
          <p:cNvSpPr>
            <a:spLocks noGrp="1"/>
          </p:cNvSpPr>
          <p:nvPr>
            <p:ph type="dt" idx="10"/>
          </p:nvPr>
        </p:nvSpPr>
        <p:spPr/>
        <p:txBody>
          <a:bodyPr/>
          <a:lstStyle/>
          <a:p>
            <a:fld id="{847586F2-4DE5-4BE2-80BB-5FA1B0F3EEF2}" type="datetime1">
              <a:rPr lang="fr-FR" smtClean="0"/>
              <a:t>27/10/2016</a:t>
            </a:fld>
            <a:endParaRPr lang="fr-FR"/>
          </a:p>
        </p:txBody>
      </p:sp>
      <p:sp>
        <p:nvSpPr>
          <p:cNvPr id="5" name="Espace réservé du pied de page 4"/>
          <p:cNvSpPr>
            <a:spLocks noGrp="1"/>
          </p:cNvSpPr>
          <p:nvPr>
            <p:ph type="ftr" sz="quarter" idx="11"/>
          </p:nvPr>
        </p:nvSpPr>
        <p:spPr/>
        <p:txBody>
          <a:bodyPr/>
          <a:lstStyle/>
          <a:p>
            <a:r>
              <a:rPr lang="fr-FR" smtClean="0"/>
              <a:t>Jaafar</a:t>
            </a:r>
            <a:endParaRPr lang="fr-FR"/>
          </a:p>
        </p:txBody>
      </p:sp>
      <p:sp>
        <p:nvSpPr>
          <p:cNvPr id="6" name="Espace réservé du numéro de diapositive 5"/>
          <p:cNvSpPr>
            <a:spLocks noGrp="1"/>
          </p:cNvSpPr>
          <p:nvPr>
            <p:ph type="sldNum" sz="quarter" idx="12"/>
          </p:nvPr>
        </p:nvSpPr>
        <p:spPr/>
        <p:txBody>
          <a:bodyPr/>
          <a:lstStyle/>
          <a:p>
            <a:fld id="{042EA42F-EE5C-49BB-AE43-6393FBA5F3B6}" type="slidenum">
              <a:rPr lang="fr-FR" smtClean="0"/>
              <a:t>14</a:t>
            </a:fld>
            <a:endParaRPr lang="fr-FR"/>
          </a:p>
        </p:txBody>
      </p:sp>
    </p:spTree>
    <p:extLst>
      <p:ext uri="{BB962C8B-B14F-4D97-AF65-F5344CB8AC3E}">
        <p14:creationId xmlns:p14="http://schemas.microsoft.com/office/powerpoint/2010/main" val="1456814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1" u="none" strike="noStrike" kern="1200" baseline="0" dirty="0" smtClean="0">
                <a:solidFill>
                  <a:schemeClr val="tx1"/>
                </a:solidFill>
                <a:latin typeface="+mn-lt"/>
                <a:ea typeface="+mn-ea"/>
                <a:cs typeface="+mn-cs"/>
              </a:rPr>
              <a:t>C. Evaluation Results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We initialized the LSTM parameters with 60 cycles (i.e. the data passed through all the nodes) and 10 epochs per cycle (i.e. one epoch is when the LSTM sees all the training data). </a:t>
            </a:r>
          </a:p>
          <a:p>
            <a:r>
              <a:rPr lang="en-US" sz="1200" b="0" i="0" u="none" strike="noStrike" kern="1200" baseline="0" dirty="0" smtClean="0">
                <a:solidFill>
                  <a:schemeClr val="tx1"/>
                </a:solidFill>
                <a:latin typeface="+mn-lt"/>
                <a:ea typeface="+mn-ea"/>
                <a:cs typeface="+mn-cs"/>
              </a:rPr>
              <a:t>The first remarkable contrast in Table 1 is that the LSTM is computationally more expensive that the FFNN, with a relatively lower RMSE. </a:t>
            </a:r>
          </a:p>
          <a:p>
            <a:r>
              <a:rPr lang="en-US" sz="1200" b="0" i="0" u="none" strike="noStrike" kern="1200" baseline="0" dirty="0" smtClean="0">
                <a:solidFill>
                  <a:schemeClr val="tx1"/>
                </a:solidFill>
                <a:latin typeface="+mn-lt"/>
                <a:ea typeface="+mn-ea"/>
                <a:cs typeface="+mn-cs"/>
              </a:rPr>
              <a:t>Overall the training time of the ANN is considerable and it is highly correlated with the architecture especially, the number of nodes in the hidden layer. Moreover, we noticed that after a certain RMSE value adding ANN node does not significantly improve the forecasting accuracy. </a:t>
            </a:r>
          </a:p>
          <a:p>
            <a:r>
              <a:rPr lang="en-US" sz="1200" b="0" i="0" u="none" strike="noStrike" kern="1200" baseline="0" dirty="0" smtClean="0">
                <a:solidFill>
                  <a:schemeClr val="tx1"/>
                </a:solidFill>
                <a:latin typeface="+mn-lt"/>
                <a:ea typeface="+mn-ea"/>
                <a:cs typeface="+mn-cs"/>
              </a:rPr>
              <a:t>Table 1. Comparison of different FFNN and LSTM architecture </a:t>
            </a:r>
          </a:p>
          <a:p>
            <a:r>
              <a:rPr lang="en-US" sz="1200" b="0" i="0" u="none" strike="noStrike" kern="1200" baseline="0" dirty="0" smtClean="0">
                <a:solidFill>
                  <a:schemeClr val="tx1"/>
                </a:solidFill>
                <a:latin typeface="+mn-lt"/>
                <a:ea typeface="+mn-ea"/>
                <a:cs typeface="+mn-cs"/>
              </a:rPr>
              <a:t>In Table 2, we classified our results according to the threshold used by the SLO violation module 𝛼. Recall that 𝛼 is the threshold that determines whether a set of forecasted values are considered as violation SLOs or not. </a:t>
            </a:r>
          </a:p>
          <a:p>
            <a:r>
              <a:rPr lang="en-US" sz="1200" b="0" i="0" u="none" strike="noStrike" kern="1200" baseline="0" dirty="0" smtClean="0">
                <a:solidFill>
                  <a:schemeClr val="tx1"/>
                </a:solidFill>
                <a:latin typeface="+mn-lt"/>
                <a:ea typeface="+mn-ea"/>
                <a:cs typeface="+mn-cs"/>
              </a:rPr>
              <a:t>We present in table 2 for each 𝛼 the three SLOs with their respective precision, recall and F-score evaluation metric. </a:t>
            </a:r>
          </a:p>
          <a:p>
            <a:r>
              <a:rPr lang="en-US" sz="1200" b="0" i="0" u="none" strike="noStrike" kern="1200" baseline="0" dirty="0" smtClean="0">
                <a:solidFill>
                  <a:schemeClr val="tx1"/>
                </a:solidFill>
                <a:latin typeface="+mn-lt"/>
                <a:ea typeface="+mn-ea"/>
                <a:cs typeface="+mn-cs"/>
              </a:rPr>
              <a:t>We then compute the mean for each metric to summarize the impact of 𝛼 on all the SLOs.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From Table 2 we draw two conclusions: </a:t>
            </a:r>
          </a:p>
          <a:p>
            <a:r>
              <a:rPr lang="en-US" sz="1200" b="0" i="0" u="none" strike="noStrike" kern="1200" baseline="0" dirty="0" smtClean="0">
                <a:solidFill>
                  <a:schemeClr val="tx1"/>
                </a:solidFill>
                <a:latin typeface="+mn-lt"/>
                <a:ea typeface="+mn-ea"/>
                <a:cs typeface="+mn-cs"/>
              </a:rPr>
              <a:t>(1) Our Framework has a high accuracy with respect to both precision and recall metrics. This is due to the large dataset used for the training with an important diversity in fault injection. (2) The probability threshold 𝛼 is a key tuning parameter in our framework. The value associated with it determines if the operator gives more weight to the precision (i.e. maximize the confidence of predicted SLO breaches) or the recall metric (i.e. minimizing the risk of missing SLO breaches). </a:t>
            </a:r>
          </a:p>
          <a:p>
            <a:r>
              <a:rPr lang="en-US" sz="1200" b="0" i="0" u="none" strike="noStrike" kern="1200" baseline="0" dirty="0" smtClean="0">
                <a:solidFill>
                  <a:schemeClr val="tx1"/>
                </a:solidFill>
                <a:latin typeface="+mn-lt"/>
                <a:ea typeface="+mn-ea"/>
                <a:cs typeface="+mn-cs"/>
              </a:rPr>
              <a:t>In other words, s small 𝛼 means that the system will detect most SLO breaches but with a higher risk of false positive, whereas a higher 𝛼 yields a higher precision with a larger false negative. </a:t>
            </a:r>
          </a:p>
          <a:p>
            <a:r>
              <a:rPr lang="en-US" sz="1200" b="0" i="0" u="none" strike="noStrike" kern="1200" baseline="0" dirty="0" smtClean="0">
                <a:solidFill>
                  <a:schemeClr val="tx1"/>
                </a:solidFill>
                <a:latin typeface="+mn-lt"/>
                <a:ea typeface="+mn-ea"/>
                <a:cs typeface="+mn-cs"/>
              </a:rPr>
              <a:t>Additionally, we classified our results in Table 2 according to the threshold used by the SLO violation module 𝛼 to determine if a forecasted value is considered as impacting an SLO or not.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Figure 9 shows that the FFNN captures to a high degree the pattern in the traces with correct identification of SLO_1 breaches; however we note here that some errors remain in the amplitude of the forecasted values, thus generating false positives or false negatives. </a:t>
            </a:r>
          </a:p>
          <a:p>
            <a:r>
              <a:rPr lang="en-US" sz="1200" b="0" i="0" u="none" strike="noStrike" kern="1200" baseline="0" dirty="0" smtClean="0">
                <a:solidFill>
                  <a:schemeClr val="tx1"/>
                </a:solidFill>
                <a:latin typeface="+mn-lt"/>
                <a:ea typeface="+mn-ea"/>
                <a:cs typeface="+mn-cs"/>
              </a:rPr>
              <a:t>Our framework then, offers 30 minutes interval to trigger any management action to avoid the occurrence of SLA violation. </a:t>
            </a:r>
            <a:endParaRPr lang="fr-FR" dirty="0"/>
          </a:p>
        </p:txBody>
      </p:sp>
      <p:sp>
        <p:nvSpPr>
          <p:cNvPr id="4" name="Espace réservé de la date 3"/>
          <p:cNvSpPr>
            <a:spLocks noGrp="1"/>
          </p:cNvSpPr>
          <p:nvPr>
            <p:ph type="dt" idx="10"/>
          </p:nvPr>
        </p:nvSpPr>
        <p:spPr/>
        <p:txBody>
          <a:bodyPr/>
          <a:lstStyle/>
          <a:p>
            <a:fld id="{847586F2-4DE5-4BE2-80BB-5FA1B0F3EEF2}" type="datetime1">
              <a:rPr lang="fr-FR" smtClean="0"/>
              <a:t>27/10/2016</a:t>
            </a:fld>
            <a:endParaRPr lang="fr-FR"/>
          </a:p>
        </p:txBody>
      </p:sp>
      <p:sp>
        <p:nvSpPr>
          <p:cNvPr id="5" name="Espace réservé du pied de page 4"/>
          <p:cNvSpPr>
            <a:spLocks noGrp="1"/>
          </p:cNvSpPr>
          <p:nvPr>
            <p:ph type="ftr" sz="quarter" idx="11"/>
          </p:nvPr>
        </p:nvSpPr>
        <p:spPr/>
        <p:txBody>
          <a:bodyPr/>
          <a:lstStyle/>
          <a:p>
            <a:r>
              <a:rPr lang="fr-FR" smtClean="0"/>
              <a:t>Jaafar</a:t>
            </a:r>
            <a:endParaRPr lang="fr-FR"/>
          </a:p>
        </p:txBody>
      </p:sp>
      <p:sp>
        <p:nvSpPr>
          <p:cNvPr id="6" name="Espace réservé du numéro de diapositive 5"/>
          <p:cNvSpPr>
            <a:spLocks noGrp="1"/>
          </p:cNvSpPr>
          <p:nvPr>
            <p:ph type="sldNum" sz="quarter" idx="12"/>
          </p:nvPr>
        </p:nvSpPr>
        <p:spPr/>
        <p:txBody>
          <a:bodyPr/>
          <a:lstStyle/>
          <a:p>
            <a:fld id="{042EA42F-EE5C-49BB-AE43-6393FBA5F3B6}" type="slidenum">
              <a:rPr lang="fr-FR" smtClean="0"/>
              <a:t>15</a:t>
            </a:fld>
            <a:endParaRPr lang="fr-FR"/>
          </a:p>
        </p:txBody>
      </p:sp>
    </p:spTree>
    <p:extLst>
      <p:ext uri="{BB962C8B-B14F-4D97-AF65-F5344CB8AC3E}">
        <p14:creationId xmlns:p14="http://schemas.microsoft.com/office/powerpoint/2010/main" val="2103710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specified, developed and evaluated in this paper a novel approach to enforce SLA in Programmable networks (SDN and NFV). We have based our work on substantial related work done in the area of ANN for regression and forecasting, SLA enforcement in the cloud environment. In this paper, we defined and evaluated modules that allow the forecasting and prediction of SLOs breaches for a streaming service running on NFV and SDN infrastructure. </a:t>
            </a:r>
          </a:p>
          <a:p>
            <a:r>
              <a:rPr lang="en-US" sz="1200" b="0" i="0" u="none" strike="noStrike" kern="1200" baseline="0" dirty="0" smtClean="0">
                <a:solidFill>
                  <a:schemeClr val="tx1"/>
                </a:solidFill>
                <a:latin typeface="+mn-lt"/>
                <a:ea typeface="+mn-ea"/>
                <a:cs typeface="+mn-cs"/>
              </a:rPr>
              <a:t> From a machine learning perspective, our evaluations show that LSTM is very robust when it comes to predicting a one step ahead in a sequence. In this work we considered only the data for streaming service and the underlying networks, one can consider a multi-tiered approach. This means the combination of data from different sources e.g. social media, TV, etc. to improve accuracy of prediction. </a:t>
            </a:r>
          </a:p>
          <a:p>
            <a:r>
              <a:rPr lang="en-US" sz="1200" b="0" i="0" u="none" strike="noStrike" kern="1200" baseline="0" dirty="0" smtClean="0">
                <a:solidFill>
                  <a:schemeClr val="tx1"/>
                </a:solidFill>
                <a:latin typeface="+mn-lt"/>
                <a:ea typeface="+mn-ea"/>
                <a:cs typeface="+mn-cs"/>
              </a:rPr>
              <a:t> From a framework perspective, we consider adding a policy engine that will translate and compute from the machine learning outputs the needed management actions to avoid any SLOs/SLA violation. </a:t>
            </a:r>
          </a:p>
          <a:p>
            <a:endParaRPr lang="en-US" dirty="0"/>
          </a:p>
        </p:txBody>
      </p:sp>
      <p:sp>
        <p:nvSpPr>
          <p:cNvPr id="4" name="Espace réservé de la date 3"/>
          <p:cNvSpPr>
            <a:spLocks noGrp="1"/>
          </p:cNvSpPr>
          <p:nvPr>
            <p:ph type="dt" idx="10"/>
          </p:nvPr>
        </p:nvSpPr>
        <p:spPr/>
        <p:txBody>
          <a:bodyPr/>
          <a:lstStyle/>
          <a:p>
            <a:fld id="{847586F2-4DE5-4BE2-80BB-5FA1B0F3EEF2}" type="datetime1">
              <a:rPr lang="fr-FR" smtClean="0"/>
              <a:t>27/10/2016</a:t>
            </a:fld>
            <a:endParaRPr lang="fr-FR"/>
          </a:p>
        </p:txBody>
      </p:sp>
      <p:sp>
        <p:nvSpPr>
          <p:cNvPr id="5" name="Espace réservé du pied de page 4"/>
          <p:cNvSpPr>
            <a:spLocks noGrp="1"/>
          </p:cNvSpPr>
          <p:nvPr>
            <p:ph type="ftr" sz="quarter" idx="11"/>
          </p:nvPr>
        </p:nvSpPr>
        <p:spPr/>
        <p:txBody>
          <a:bodyPr/>
          <a:lstStyle/>
          <a:p>
            <a:r>
              <a:rPr lang="fr-FR" smtClean="0"/>
              <a:t>Jaafar</a:t>
            </a:r>
            <a:endParaRPr lang="fr-FR"/>
          </a:p>
        </p:txBody>
      </p:sp>
      <p:sp>
        <p:nvSpPr>
          <p:cNvPr id="6" name="Espace réservé du numéro de diapositive 5"/>
          <p:cNvSpPr>
            <a:spLocks noGrp="1"/>
          </p:cNvSpPr>
          <p:nvPr>
            <p:ph type="sldNum" sz="quarter" idx="12"/>
          </p:nvPr>
        </p:nvSpPr>
        <p:spPr/>
        <p:txBody>
          <a:bodyPr/>
          <a:lstStyle/>
          <a:p>
            <a:fld id="{042EA42F-EE5C-49BB-AE43-6393FBA5F3B6}" type="slidenum">
              <a:rPr lang="fr-FR" smtClean="0"/>
              <a:t>16</a:t>
            </a:fld>
            <a:endParaRPr lang="fr-FR"/>
          </a:p>
        </p:txBody>
      </p:sp>
    </p:spTree>
    <p:extLst>
      <p:ext uri="{BB962C8B-B14F-4D97-AF65-F5344CB8AC3E}">
        <p14:creationId xmlns:p14="http://schemas.microsoft.com/office/powerpoint/2010/main" val="3037186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The emerging Software-Defined Networking (SDN) and Network Functions Virtualization (NFV) paradigms are accelerating the transformation of proprietary and static traditional networks towards open and programmable networks composed dynamically. Both use cloud infrastructures and services as enablers. SDN builds programmable networks through abstractions, open APIs (northbound and southbound) and the separation of control and data planes. NFV targets the virtualization of network functions and aims at reducing vendor lock-in and bringing agility in the services and resources lifecycle operation and management. The IT and networking industries foresee a combined use of SDN and NFV to make cloud and network services agile. Major service and network providers predict that, by 2020, 70% of deployed networks will rely on cloud infrastructures, virtual network functions and multi-domain SDN controllers. This vision can only materialize if automation of dynamic cloud and network services production and deployment are introduced and fully integrated in cloud architectures. This includes 1) faster deployment (from months down to minutes); 2) continuous provisioning in line with the dynamic nature of VNFs subject to up and down scaling; 3) e2e orchestration to ensure coherent deployment of IT and network infrastructures and service chains for example and 4) service assurance for fault and performance management including new monitoring and resiliency approaches. </a:t>
            </a:r>
          </a:p>
          <a:p>
            <a:r>
              <a:rPr lang="en-US" sz="1200" b="0" i="0" u="none" strike="noStrike" kern="1200" baseline="0" dirty="0" smtClean="0">
                <a:solidFill>
                  <a:schemeClr val="tx1"/>
                </a:solidFill>
                <a:latin typeface="+mn-lt"/>
                <a:ea typeface="+mn-ea"/>
                <a:cs typeface="+mn-cs"/>
              </a:rPr>
              <a:t>This evolution and new requirements call for efficient SLA enforcement and management. ITU-T defines SLA as a formal agreement between two or more entities that is reached after negotiation with the scope to assess service characteristics, responsibilities and priorities of every part[1]. Guaranteeing SLAs and developing means to detect SLA and SLO violations in monitored virtualized network functions become major concerns for networks and services providers. </a:t>
            </a:r>
          </a:p>
          <a:p>
            <a:r>
              <a:rPr lang="en-US" sz="1200" b="0" i="0" u="none" strike="noStrike" kern="1200" baseline="0" dirty="0" smtClean="0">
                <a:solidFill>
                  <a:schemeClr val="tx1"/>
                </a:solidFill>
                <a:latin typeface="+mn-lt"/>
                <a:ea typeface="+mn-ea"/>
                <a:cs typeface="+mn-cs"/>
              </a:rPr>
              <a:t>To the best of our knowledge, SLA management for the combined and joint use of SDN, NFV and clouds has not been addressed yet. Novel approaches to meet these new SLA and SLO management are needed. In this paper, we propose a cognitive SLA enforcement approach that relies on learning techniques to identify SLOs breaches for combined SDN and NFV scenarios. The goal and proposed approach consist in computing and processing in real time the Key Performance Indicators (KPIs) and SLOs to derive predictive models capable of learning and pointing out possible SLO breaches and anticipate by enforcing management actions. </a:t>
            </a:r>
          </a:p>
          <a:p>
            <a:r>
              <a:rPr lang="en-US" sz="1200" b="0" i="0" u="none" strike="noStrike" kern="1200" baseline="0" dirty="0" smtClean="0">
                <a:solidFill>
                  <a:schemeClr val="tx1"/>
                </a:solidFill>
                <a:latin typeface="+mn-lt"/>
                <a:ea typeface="+mn-ea"/>
                <a:cs typeface="+mn-cs"/>
              </a:rPr>
              <a:t>Section II of this paper reviews the related work. Section III describes our proposal for a cognitive SLA enforcement. Section IV introduces our learning model and design choices. Section V presents our testbed and evaluation. Section VI discusses the results and presents foreseen future work. </a:t>
            </a:r>
            <a:endParaRPr lang="fr-FR" dirty="0"/>
          </a:p>
        </p:txBody>
      </p:sp>
      <p:sp>
        <p:nvSpPr>
          <p:cNvPr id="4" name="Espace réservé du numéro de diapositive 3"/>
          <p:cNvSpPr>
            <a:spLocks noGrp="1"/>
          </p:cNvSpPr>
          <p:nvPr>
            <p:ph type="sldNum" sz="quarter" idx="10"/>
          </p:nvPr>
        </p:nvSpPr>
        <p:spPr/>
        <p:txBody>
          <a:bodyPr/>
          <a:lstStyle/>
          <a:p>
            <a:fld id="{042EA42F-EE5C-49BB-AE43-6393FBA5F3B6}" type="slidenum">
              <a:rPr lang="fr-FR" smtClean="0"/>
              <a:t>2</a:t>
            </a:fld>
            <a:endParaRPr lang="fr-FR"/>
          </a:p>
        </p:txBody>
      </p:sp>
      <p:sp>
        <p:nvSpPr>
          <p:cNvPr id="5" name="Espace réservé de la date 4"/>
          <p:cNvSpPr>
            <a:spLocks noGrp="1"/>
          </p:cNvSpPr>
          <p:nvPr>
            <p:ph type="dt" idx="11"/>
          </p:nvPr>
        </p:nvSpPr>
        <p:spPr/>
        <p:txBody>
          <a:bodyPr/>
          <a:lstStyle/>
          <a:p>
            <a:fld id="{84629F83-B3ED-42BF-BB7F-CC9946CA14A5}" type="datetime1">
              <a:rPr lang="fr-FR" smtClean="0"/>
              <a:t>27/10/2016</a:t>
            </a:fld>
            <a:endParaRPr lang="fr-FR"/>
          </a:p>
        </p:txBody>
      </p:sp>
      <p:sp>
        <p:nvSpPr>
          <p:cNvPr id="6" name="Espace réservé du pied de page 5"/>
          <p:cNvSpPr>
            <a:spLocks noGrp="1"/>
          </p:cNvSpPr>
          <p:nvPr>
            <p:ph type="ftr" sz="quarter" idx="12"/>
          </p:nvPr>
        </p:nvSpPr>
        <p:spPr/>
        <p:txBody>
          <a:bodyPr/>
          <a:lstStyle/>
          <a:p>
            <a:r>
              <a:rPr lang="fr-FR" smtClean="0"/>
              <a:t>Jaafar</a:t>
            </a:r>
            <a:endParaRPr lang="fr-FR"/>
          </a:p>
        </p:txBody>
      </p:sp>
    </p:spTree>
    <p:extLst>
      <p:ext uri="{BB962C8B-B14F-4D97-AF65-F5344CB8AC3E}">
        <p14:creationId xmlns:p14="http://schemas.microsoft.com/office/powerpoint/2010/main" val="1829706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define a </a:t>
            </a:r>
            <a:r>
              <a:rPr lang="en-US" sz="1200" b="1" i="0" u="none" strike="noStrike" kern="1200" baseline="0" dirty="0" smtClean="0">
                <a:solidFill>
                  <a:schemeClr val="tx1"/>
                </a:solidFill>
                <a:latin typeface="+mn-lt"/>
                <a:ea typeface="+mn-ea"/>
                <a:cs typeface="+mn-cs"/>
              </a:rPr>
              <a:t>Cognitive SLA enforcement </a:t>
            </a:r>
            <a:r>
              <a:rPr lang="en-US" sz="1200" b="0" i="0" u="none" strike="noStrike" kern="1200" baseline="0" dirty="0" smtClean="0">
                <a:solidFill>
                  <a:schemeClr val="tx1"/>
                </a:solidFill>
                <a:latin typeface="+mn-lt"/>
                <a:ea typeface="+mn-ea"/>
                <a:cs typeface="+mn-cs"/>
              </a:rPr>
              <a:t>as to the process by which operators maintain the compliancy of services and their predefined SLA while using as a cornerstone a computed knowledge with machine learning techniques. </a:t>
            </a:r>
          </a:p>
          <a:p>
            <a:r>
              <a:rPr lang="en-US" sz="1200" b="0" i="0" u="none" strike="noStrike" kern="1200" baseline="0" dirty="0" smtClean="0">
                <a:solidFill>
                  <a:schemeClr val="tx1"/>
                </a:solidFill>
                <a:latin typeface="+mn-lt"/>
                <a:ea typeface="+mn-ea"/>
                <a:cs typeface="+mn-cs"/>
              </a:rPr>
              <a:t>It is important to recall that predefined SLA and service description and monitored data are mandatory inputs to ensure cognitive processing. </a:t>
            </a:r>
          </a:p>
          <a:p>
            <a:r>
              <a:rPr lang="fr-FR" sz="1200" b="0" i="0" u="none" strike="noStrike" kern="1200" baseline="0" dirty="0" smtClean="0">
                <a:solidFill>
                  <a:schemeClr val="tx1"/>
                </a:solidFill>
                <a:latin typeface="+mn-lt"/>
                <a:ea typeface="+mn-ea"/>
                <a:cs typeface="+mn-cs"/>
              </a:rPr>
              <a:t>Figure 3. Cognitive SLA </a:t>
            </a:r>
            <a:r>
              <a:rPr lang="fr-FR" sz="1200" b="0" i="0" u="none" strike="noStrike" kern="1200" baseline="0" dirty="0" err="1" smtClean="0">
                <a:solidFill>
                  <a:schemeClr val="tx1"/>
                </a:solidFill>
                <a:latin typeface="+mn-lt"/>
                <a:ea typeface="+mn-ea"/>
                <a:cs typeface="+mn-cs"/>
              </a:rPr>
              <a:t>enforcement</a:t>
            </a:r>
            <a:r>
              <a:rPr lang="fr-FR" sz="1200" b="0" i="0" u="none" strike="noStrike" kern="1200" baseline="0" dirty="0" smtClean="0">
                <a:solidFill>
                  <a:schemeClr val="tx1"/>
                </a:solidFill>
                <a:latin typeface="+mn-lt"/>
                <a:ea typeface="+mn-ea"/>
                <a:cs typeface="+mn-cs"/>
              </a:rPr>
              <a:t> architecture </a:t>
            </a:r>
          </a:p>
          <a:p>
            <a:r>
              <a:rPr lang="en-US" sz="1200" b="0" i="0" u="none" strike="noStrike" kern="1200" baseline="0" dirty="0" smtClean="0">
                <a:solidFill>
                  <a:schemeClr val="tx1"/>
                </a:solidFill>
                <a:latin typeface="+mn-lt"/>
                <a:ea typeface="+mn-ea"/>
                <a:cs typeface="+mn-cs"/>
              </a:rPr>
              <a:t>In this regards, we propose the following building blocks for the Cognitive SLA enforcement, as depicted in Figure 3 and in the sequence diagram of Figure 4: </a:t>
            </a:r>
          </a:p>
          <a:p>
            <a:r>
              <a:rPr lang="en-US" sz="1200" b="1" i="0" u="none" strike="noStrike" kern="1200" baseline="0" dirty="0" smtClean="0">
                <a:solidFill>
                  <a:schemeClr val="tx1"/>
                </a:solidFill>
                <a:latin typeface="+mn-lt"/>
                <a:ea typeface="+mn-ea"/>
                <a:cs typeface="+mn-cs"/>
              </a:rPr>
              <a:t>Data Collector</a:t>
            </a:r>
            <a:r>
              <a:rPr lang="en-US" sz="1200" b="0" i="0" u="none" strike="noStrike" kern="1200" baseline="0" dirty="0" smtClean="0">
                <a:solidFill>
                  <a:schemeClr val="tx1"/>
                </a:solidFill>
                <a:latin typeface="+mn-lt"/>
                <a:ea typeface="+mn-ea"/>
                <a:cs typeface="+mn-cs"/>
              </a:rPr>
              <a:t>: The data collector encompasses all the monitoring and storage aspect of our framework. It collects raw metrics (e.g. </a:t>
            </a:r>
            <a:r>
              <a:rPr lang="en-US" sz="1200" b="0" i="0" u="none" strike="noStrike" kern="1200" baseline="0" dirty="0" err="1" smtClean="0">
                <a:solidFill>
                  <a:schemeClr val="tx1"/>
                </a:solidFill>
                <a:latin typeface="+mn-lt"/>
                <a:ea typeface="+mn-ea"/>
                <a:cs typeface="+mn-cs"/>
              </a:rPr>
              <a:t>cpu.idle_perc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disk.space_used_perc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net.out_packets_sec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process.cpu_perc</a:t>
            </a:r>
            <a:r>
              <a:rPr lang="en-US" sz="1200" b="0" i="0" u="none" strike="noStrike" kern="1200" baseline="0" dirty="0" smtClean="0">
                <a:solidFill>
                  <a:schemeClr val="tx1"/>
                </a:solidFill>
                <a:latin typeface="+mn-lt"/>
                <a:ea typeface="+mn-ea"/>
                <a:cs typeface="+mn-cs"/>
              </a:rPr>
              <a:t>) from the monitored service streaming, it includes the running VMs, VNFs and virtual switches. It then stores them in a time series database. These data are made available to the Data Preparation and Preprocessing block. </a:t>
            </a:r>
          </a:p>
          <a:p>
            <a:r>
              <a:rPr lang="en-US" sz="1200" b="1" i="0" u="none" strike="noStrike" kern="1200" baseline="0" dirty="0" smtClean="0">
                <a:solidFill>
                  <a:schemeClr val="tx1"/>
                </a:solidFill>
                <a:latin typeface="+mn-lt"/>
                <a:ea typeface="+mn-ea"/>
                <a:cs typeface="+mn-cs"/>
              </a:rPr>
              <a:t>Data Preparation and Pre-processing: </a:t>
            </a:r>
            <a:r>
              <a:rPr lang="en-US" sz="1200" b="0" i="0" u="none" strike="noStrike" kern="1200" baseline="0" dirty="0" smtClean="0">
                <a:solidFill>
                  <a:schemeClr val="tx1"/>
                </a:solidFill>
                <a:latin typeface="+mn-lt"/>
                <a:ea typeface="+mn-ea"/>
                <a:cs typeface="+mn-cs"/>
              </a:rPr>
              <a:t>This step consists on selecting the features to be followed for the learning. It also ensures the data filtering and cleaning. There are two possibilities, these data are then stored into the Data Storage block or transmitted to the Cognitive Smart Engine for near real time processing. The data storage is then the repository of the pre-processed and filtered data. </a:t>
            </a:r>
          </a:p>
          <a:p>
            <a:r>
              <a:rPr lang="en-US" sz="1200" b="0" i="0" u="none" strike="noStrike" kern="1200" baseline="0" dirty="0" smtClean="0">
                <a:solidFill>
                  <a:schemeClr val="tx1"/>
                </a:solidFill>
                <a:latin typeface="+mn-lt"/>
                <a:ea typeface="+mn-ea"/>
                <a:cs typeface="+mn-cs"/>
              </a:rPr>
              <a:t>In this regard, and for the definition of feature, we select the following dimensionality: VNFs network related metrics, VNFs performance, VNFs memory and VNFs disk usage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Cognitive Smart Engine (CSE</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The CSE is the core component of our framework. It has interfaces with the data preparation block. The CSE relies on two main modules: </a:t>
            </a:r>
          </a:p>
          <a:p>
            <a:r>
              <a:rPr lang="en-US" sz="1200" b="0" i="0" u="none" strike="noStrike" kern="1200" baseline="0" dirty="0" smtClean="0">
                <a:solidFill>
                  <a:schemeClr val="tx1"/>
                </a:solidFill>
                <a:latin typeface="+mn-lt"/>
                <a:ea typeface="+mn-ea"/>
                <a:cs typeface="+mn-cs"/>
              </a:rPr>
              <a:t> CSE/Forecasting </a:t>
            </a:r>
          </a:p>
          <a:p>
            <a:r>
              <a:rPr lang="en-US" sz="1200" b="0" i="0" u="none" strike="noStrike" kern="1200" baseline="0" dirty="0" smtClean="0">
                <a:solidFill>
                  <a:schemeClr val="tx1"/>
                </a:solidFill>
                <a:latin typeface="+mn-lt"/>
                <a:ea typeface="+mn-ea"/>
                <a:cs typeface="+mn-cs"/>
              </a:rPr>
              <a:t> CSE/Violation prediction </a:t>
            </a:r>
          </a:p>
          <a:p>
            <a:r>
              <a:rPr lang="en-US" sz="1200" b="0" i="0" u="none" strike="noStrike" kern="1200" baseline="0" dirty="0" smtClean="0">
                <a:solidFill>
                  <a:schemeClr val="tx1"/>
                </a:solidFill>
                <a:latin typeface="+mn-lt"/>
                <a:ea typeface="+mn-ea"/>
                <a:cs typeface="+mn-cs"/>
              </a:rPr>
              <a:t> CSE/SLA enforcer </a:t>
            </a:r>
          </a:p>
          <a:p>
            <a:r>
              <a:rPr lang="en-US" sz="1200" b="0" i="0" u="none" strike="noStrike" kern="1200" baseline="0" dirty="0" smtClean="0">
                <a:solidFill>
                  <a:schemeClr val="tx1"/>
                </a:solidFill>
                <a:latin typeface="+mn-lt"/>
                <a:ea typeface="+mn-ea"/>
                <a:cs typeface="+mn-cs"/>
              </a:rPr>
              <a:t>The CSE/Forecasting module takes as inputs the preprocessed and filtered data and computes the forecasted values i.e. the next step ahead values of the given inputs. More details are given in section IV-C. The forecasted values are fed to the second CSE/Violation prediction module to identify (if any) the most probable affected/violated SLO based on the one-step-ahead value. To do so, CSE/Violation prediction module has direct access to repositories where Service, SLA and SLOs descriptors are predefined and stored. </a:t>
            </a:r>
            <a:endParaRPr lang="fr-FR" dirty="0"/>
          </a:p>
        </p:txBody>
      </p:sp>
      <p:sp>
        <p:nvSpPr>
          <p:cNvPr id="4" name="Espace réservé de la date 3"/>
          <p:cNvSpPr>
            <a:spLocks noGrp="1"/>
          </p:cNvSpPr>
          <p:nvPr>
            <p:ph type="dt" idx="10"/>
          </p:nvPr>
        </p:nvSpPr>
        <p:spPr/>
        <p:txBody>
          <a:bodyPr/>
          <a:lstStyle/>
          <a:p>
            <a:fld id="{847586F2-4DE5-4BE2-80BB-5FA1B0F3EEF2}" type="datetime1">
              <a:rPr lang="fr-FR" smtClean="0"/>
              <a:t>27/10/2016</a:t>
            </a:fld>
            <a:endParaRPr lang="fr-FR"/>
          </a:p>
        </p:txBody>
      </p:sp>
      <p:sp>
        <p:nvSpPr>
          <p:cNvPr id="5" name="Espace réservé du pied de page 4"/>
          <p:cNvSpPr>
            <a:spLocks noGrp="1"/>
          </p:cNvSpPr>
          <p:nvPr>
            <p:ph type="ftr" sz="quarter" idx="11"/>
          </p:nvPr>
        </p:nvSpPr>
        <p:spPr/>
        <p:txBody>
          <a:bodyPr/>
          <a:lstStyle/>
          <a:p>
            <a:r>
              <a:rPr lang="fr-FR" smtClean="0"/>
              <a:t>Jaafar</a:t>
            </a:r>
            <a:endParaRPr lang="fr-FR"/>
          </a:p>
        </p:txBody>
      </p:sp>
      <p:sp>
        <p:nvSpPr>
          <p:cNvPr id="6" name="Espace réservé du numéro de diapositive 5"/>
          <p:cNvSpPr>
            <a:spLocks noGrp="1"/>
          </p:cNvSpPr>
          <p:nvPr>
            <p:ph type="sldNum" sz="quarter" idx="12"/>
          </p:nvPr>
        </p:nvSpPr>
        <p:spPr/>
        <p:txBody>
          <a:bodyPr/>
          <a:lstStyle/>
          <a:p>
            <a:fld id="{042EA42F-EE5C-49BB-AE43-6393FBA5F3B6}" type="slidenum">
              <a:rPr lang="fr-FR" smtClean="0"/>
              <a:t>3</a:t>
            </a:fld>
            <a:endParaRPr lang="fr-FR"/>
          </a:p>
        </p:txBody>
      </p:sp>
    </p:spTree>
    <p:extLst>
      <p:ext uri="{BB962C8B-B14F-4D97-AF65-F5344CB8AC3E}">
        <p14:creationId xmlns:p14="http://schemas.microsoft.com/office/powerpoint/2010/main" val="987938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Data Collector</a:t>
            </a:r>
            <a:r>
              <a:rPr lang="en-US" sz="1200" b="0" i="0" u="none" strike="noStrike" kern="1200" baseline="0" dirty="0" smtClean="0">
                <a:solidFill>
                  <a:schemeClr val="tx1"/>
                </a:solidFill>
                <a:latin typeface="+mn-lt"/>
                <a:ea typeface="+mn-ea"/>
                <a:cs typeface="+mn-cs"/>
              </a:rPr>
              <a:t>: The data collector encompasses all the monitoring and storage aspect of our framework. It collects raw metrics (e.g. </a:t>
            </a:r>
            <a:r>
              <a:rPr lang="en-US" sz="1200" b="0" i="0" u="none" strike="noStrike" kern="1200" baseline="0" dirty="0" err="1" smtClean="0">
                <a:solidFill>
                  <a:schemeClr val="tx1"/>
                </a:solidFill>
                <a:latin typeface="+mn-lt"/>
                <a:ea typeface="+mn-ea"/>
                <a:cs typeface="+mn-cs"/>
              </a:rPr>
              <a:t>cpu.idle_perc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disk.space_used_perc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net.out_packets_sec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process.cpu_perc</a:t>
            </a:r>
            <a:r>
              <a:rPr lang="en-US" sz="1200" b="0" i="0" u="none" strike="noStrike" kern="1200" baseline="0" dirty="0" smtClean="0">
                <a:solidFill>
                  <a:schemeClr val="tx1"/>
                </a:solidFill>
                <a:latin typeface="+mn-lt"/>
                <a:ea typeface="+mn-ea"/>
                <a:cs typeface="+mn-cs"/>
              </a:rPr>
              <a:t>) from the monitored service streaming, it includes the running VMs, VNFs and virtual switches. It then stores them in a time series database. These data are made available to the Data Preparation and Preprocessing block </a:t>
            </a:r>
            <a:endParaRPr lang="en-US" dirty="0"/>
          </a:p>
        </p:txBody>
      </p:sp>
      <p:sp>
        <p:nvSpPr>
          <p:cNvPr id="4" name="Espace réservé de la date 3"/>
          <p:cNvSpPr>
            <a:spLocks noGrp="1"/>
          </p:cNvSpPr>
          <p:nvPr>
            <p:ph type="dt" idx="10"/>
          </p:nvPr>
        </p:nvSpPr>
        <p:spPr/>
        <p:txBody>
          <a:bodyPr/>
          <a:lstStyle/>
          <a:p>
            <a:fld id="{847586F2-4DE5-4BE2-80BB-5FA1B0F3EEF2}" type="datetime1">
              <a:rPr lang="fr-FR" smtClean="0"/>
              <a:t>27/10/2016</a:t>
            </a:fld>
            <a:endParaRPr lang="fr-FR"/>
          </a:p>
        </p:txBody>
      </p:sp>
      <p:sp>
        <p:nvSpPr>
          <p:cNvPr id="5" name="Espace réservé du pied de page 4"/>
          <p:cNvSpPr>
            <a:spLocks noGrp="1"/>
          </p:cNvSpPr>
          <p:nvPr>
            <p:ph type="ftr" sz="quarter" idx="11"/>
          </p:nvPr>
        </p:nvSpPr>
        <p:spPr/>
        <p:txBody>
          <a:bodyPr/>
          <a:lstStyle/>
          <a:p>
            <a:r>
              <a:rPr lang="fr-FR" smtClean="0"/>
              <a:t>Jaafar</a:t>
            </a:r>
            <a:endParaRPr lang="fr-FR"/>
          </a:p>
        </p:txBody>
      </p:sp>
      <p:sp>
        <p:nvSpPr>
          <p:cNvPr id="6" name="Espace réservé du numéro de diapositive 5"/>
          <p:cNvSpPr>
            <a:spLocks noGrp="1"/>
          </p:cNvSpPr>
          <p:nvPr>
            <p:ph type="sldNum" sz="quarter" idx="12"/>
          </p:nvPr>
        </p:nvSpPr>
        <p:spPr/>
        <p:txBody>
          <a:bodyPr/>
          <a:lstStyle/>
          <a:p>
            <a:fld id="{042EA42F-EE5C-49BB-AE43-6393FBA5F3B6}" type="slidenum">
              <a:rPr lang="fr-FR" smtClean="0"/>
              <a:t>4</a:t>
            </a:fld>
            <a:endParaRPr lang="fr-FR"/>
          </a:p>
        </p:txBody>
      </p:sp>
    </p:spTree>
    <p:extLst>
      <p:ext uri="{BB962C8B-B14F-4D97-AF65-F5344CB8AC3E}">
        <p14:creationId xmlns:p14="http://schemas.microsoft.com/office/powerpoint/2010/main" val="3474880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Data Preparation and Pre-processing: </a:t>
            </a:r>
            <a:r>
              <a:rPr lang="en-US" sz="1200" b="0" i="0" u="none" strike="noStrike" kern="1200" baseline="0" dirty="0" smtClean="0">
                <a:solidFill>
                  <a:schemeClr val="tx1"/>
                </a:solidFill>
                <a:latin typeface="+mn-lt"/>
                <a:ea typeface="+mn-ea"/>
                <a:cs typeface="+mn-cs"/>
              </a:rPr>
              <a:t>This step consists on selecting the features to be followed for the learning. It also ensures the data filtering and cleaning. There are two possibilities, these data are then stored into the Data Storage block or transmitted to the Cognitive Smart Engine for near real time processing. The data storage is then the repository of the pre-processed and filtered data. </a:t>
            </a:r>
          </a:p>
          <a:p>
            <a:r>
              <a:rPr lang="en-US" sz="1200" b="0" i="0" u="none" strike="noStrike" kern="1200" baseline="0" dirty="0" smtClean="0">
                <a:solidFill>
                  <a:schemeClr val="tx1"/>
                </a:solidFill>
                <a:latin typeface="+mn-lt"/>
                <a:ea typeface="+mn-ea"/>
                <a:cs typeface="+mn-cs"/>
              </a:rPr>
              <a:t>In this regard, and for the definition of feature, we select the following dimensionality: VNFs network related metrics, VNFs performance, VNFs memory and VNFs disk usage. In this block also, the data is normalized to values ranging from 0 to 1: 𝑋𝑗= 𝑋𝑗Σ𝑋𝑁𝑖=1𝑖 </a:t>
            </a:r>
            <a:endParaRPr lang="en-US" dirty="0"/>
          </a:p>
        </p:txBody>
      </p:sp>
      <p:sp>
        <p:nvSpPr>
          <p:cNvPr id="4" name="Espace réservé de la date 3"/>
          <p:cNvSpPr>
            <a:spLocks noGrp="1"/>
          </p:cNvSpPr>
          <p:nvPr>
            <p:ph type="dt" idx="10"/>
          </p:nvPr>
        </p:nvSpPr>
        <p:spPr/>
        <p:txBody>
          <a:bodyPr/>
          <a:lstStyle/>
          <a:p>
            <a:fld id="{847586F2-4DE5-4BE2-80BB-5FA1B0F3EEF2}" type="datetime1">
              <a:rPr lang="fr-FR" smtClean="0"/>
              <a:t>27/10/2016</a:t>
            </a:fld>
            <a:endParaRPr lang="fr-FR"/>
          </a:p>
        </p:txBody>
      </p:sp>
      <p:sp>
        <p:nvSpPr>
          <p:cNvPr id="5" name="Espace réservé du pied de page 4"/>
          <p:cNvSpPr>
            <a:spLocks noGrp="1"/>
          </p:cNvSpPr>
          <p:nvPr>
            <p:ph type="ftr" sz="quarter" idx="11"/>
          </p:nvPr>
        </p:nvSpPr>
        <p:spPr/>
        <p:txBody>
          <a:bodyPr/>
          <a:lstStyle/>
          <a:p>
            <a:r>
              <a:rPr lang="fr-FR" smtClean="0"/>
              <a:t>Jaafar</a:t>
            </a:r>
            <a:endParaRPr lang="fr-FR"/>
          </a:p>
        </p:txBody>
      </p:sp>
      <p:sp>
        <p:nvSpPr>
          <p:cNvPr id="6" name="Espace réservé du numéro de diapositive 5"/>
          <p:cNvSpPr>
            <a:spLocks noGrp="1"/>
          </p:cNvSpPr>
          <p:nvPr>
            <p:ph type="sldNum" sz="quarter" idx="12"/>
          </p:nvPr>
        </p:nvSpPr>
        <p:spPr/>
        <p:txBody>
          <a:bodyPr/>
          <a:lstStyle/>
          <a:p>
            <a:fld id="{042EA42F-EE5C-49BB-AE43-6393FBA5F3B6}" type="slidenum">
              <a:rPr lang="fr-FR" smtClean="0"/>
              <a:t>5</a:t>
            </a:fld>
            <a:endParaRPr lang="fr-FR"/>
          </a:p>
        </p:txBody>
      </p:sp>
    </p:spTree>
    <p:extLst>
      <p:ext uri="{BB962C8B-B14F-4D97-AF65-F5344CB8AC3E}">
        <p14:creationId xmlns:p14="http://schemas.microsoft.com/office/powerpoint/2010/main" val="1952920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Zoom on the CSE/ Violation prediction Module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It takes as input the forecasted values for the next hour or half an hour, reads the SLA descriptors and computes the violation probability for each SLO. It then selects the SLO with the highest probability to be affected and violated. For that, we fixed a certain threshold. </a:t>
            </a:r>
          </a:p>
          <a:p>
            <a:r>
              <a:rPr lang="en-US" sz="1200" b="0" i="0" u="none" strike="noStrike" kern="1200" baseline="0" dirty="0" smtClean="0">
                <a:solidFill>
                  <a:schemeClr val="tx1"/>
                </a:solidFill>
                <a:latin typeface="+mn-lt"/>
                <a:ea typeface="+mn-ea"/>
                <a:cs typeface="+mn-cs"/>
              </a:rPr>
              <a:t>This process is repeated for each VNF. It then triggers two actions: Firstly, it sends a notification in the form of a warning message, and then sends the potential violated SLO to SLA enforcer module to trigger the necessary management procedures (e.g. replication action, resource allocation, traffic redirection, scale In/Out, etc.) in order to counteract and avoid SLO breaches. We call this a short control loop. </a:t>
            </a:r>
          </a:p>
          <a:p>
            <a:r>
              <a:rPr lang="en-US" sz="1200" b="0" i="0" u="none" strike="noStrike" kern="1200" baseline="0" dirty="0" smtClean="0">
                <a:solidFill>
                  <a:schemeClr val="tx1"/>
                </a:solidFill>
                <a:latin typeface="+mn-lt"/>
                <a:ea typeface="+mn-ea"/>
                <a:cs typeface="+mn-cs"/>
              </a:rPr>
              <a:t>CSE/Violation and prediction module performs its operation per VNF basis. In the offline stage, the system computes the dependencies between the features used as inputs in the CSE and the SLOs in the repositories. </a:t>
            </a:r>
          </a:p>
          <a:p>
            <a:r>
              <a:rPr lang="en-US" sz="1200" b="0" i="0" u="none" strike="noStrike" kern="1200" baseline="0" dirty="0" smtClean="0">
                <a:solidFill>
                  <a:schemeClr val="tx1"/>
                </a:solidFill>
                <a:latin typeface="+mn-lt"/>
                <a:ea typeface="+mn-ea"/>
                <a:cs typeface="+mn-cs"/>
              </a:rPr>
              <a:t>Figure 4. interworking of Cognitive SLA enforcement building blocks </a:t>
            </a:r>
          </a:p>
          <a:p>
            <a:r>
              <a:rPr lang="en-US" sz="1200" b="0" i="0" u="none" strike="noStrike" kern="1200" baseline="0" dirty="0" smtClean="0">
                <a:solidFill>
                  <a:schemeClr val="tx1"/>
                </a:solidFill>
                <a:latin typeface="+mn-lt"/>
                <a:ea typeface="+mn-ea"/>
                <a:cs typeface="+mn-cs"/>
              </a:rPr>
              <a:t>This process is repeated for each VNF. It then triggers two actions: Firstly, it sends a notification in the form of a warning message, and then sends the potential violated SLO to SLA enforcer module to trigger the necessary management procedures (e.g. replication action, resource allocation, traffic redirection, scale In/Out, etc.) in order to counteract and avoid SLO breaches. We call this a short control loop. </a:t>
            </a:r>
          </a:p>
          <a:p>
            <a:r>
              <a:rPr lang="en-US" sz="1200" b="0" i="0" u="none" strike="noStrike" kern="1200" baseline="0" dirty="0" smtClean="0">
                <a:solidFill>
                  <a:schemeClr val="tx1"/>
                </a:solidFill>
                <a:latin typeface="+mn-lt"/>
                <a:ea typeface="+mn-ea"/>
                <a:cs typeface="+mn-cs"/>
              </a:rPr>
              <a:t>CSE/Violation and prediction module performs its operation per VNF basis. In the offline stage, the system computes the dependencies between the features used as inputs in the CSE and the SLOs in the repositories. </a:t>
            </a:r>
          </a:p>
          <a:p>
            <a:r>
              <a:rPr lang="en-US" sz="1200" b="0" i="0" u="none" strike="noStrike" kern="1200" baseline="0" dirty="0" smtClean="0">
                <a:solidFill>
                  <a:schemeClr val="tx1"/>
                </a:solidFill>
                <a:latin typeface="+mn-lt"/>
                <a:ea typeface="+mn-ea"/>
                <a:cs typeface="+mn-cs"/>
              </a:rPr>
              <a:t>Besides the short control loop mode described above, another mode namely long control loop is described in our previous work described in our previous work [13]. Basically, the long control loop aims to learn from experience and past events. It acts in an offline mode and updates the predictive model to discover new patterns or trends in the data traces. An example of its operation is when an SLA violation occurs: The control loop assesses the errors and adjusts the predictive model accordingly. </a:t>
            </a:r>
            <a:endParaRPr lang="en-US" dirty="0"/>
          </a:p>
        </p:txBody>
      </p:sp>
      <p:sp>
        <p:nvSpPr>
          <p:cNvPr id="4" name="Espace réservé de la date 3"/>
          <p:cNvSpPr>
            <a:spLocks noGrp="1"/>
          </p:cNvSpPr>
          <p:nvPr>
            <p:ph type="dt" idx="10"/>
          </p:nvPr>
        </p:nvSpPr>
        <p:spPr/>
        <p:txBody>
          <a:bodyPr/>
          <a:lstStyle/>
          <a:p>
            <a:fld id="{847586F2-4DE5-4BE2-80BB-5FA1B0F3EEF2}" type="datetime1">
              <a:rPr lang="fr-FR" smtClean="0"/>
              <a:t>27/10/2016</a:t>
            </a:fld>
            <a:endParaRPr lang="fr-FR"/>
          </a:p>
        </p:txBody>
      </p:sp>
      <p:sp>
        <p:nvSpPr>
          <p:cNvPr id="5" name="Espace réservé du pied de page 4"/>
          <p:cNvSpPr>
            <a:spLocks noGrp="1"/>
          </p:cNvSpPr>
          <p:nvPr>
            <p:ph type="ftr" sz="quarter" idx="11"/>
          </p:nvPr>
        </p:nvSpPr>
        <p:spPr/>
        <p:txBody>
          <a:bodyPr/>
          <a:lstStyle/>
          <a:p>
            <a:r>
              <a:rPr lang="fr-FR" smtClean="0"/>
              <a:t>Jaafar</a:t>
            </a:r>
            <a:endParaRPr lang="fr-FR"/>
          </a:p>
        </p:txBody>
      </p:sp>
      <p:sp>
        <p:nvSpPr>
          <p:cNvPr id="6" name="Espace réservé du numéro de diapositive 5"/>
          <p:cNvSpPr>
            <a:spLocks noGrp="1"/>
          </p:cNvSpPr>
          <p:nvPr>
            <p:ph type="sldNum" sz="quarter" idx="12"/>
          </p:nvPr>
        </p:nvSpPr>
        <p:spPr/>
        <p:txBody>
          <a:bodyPr/>
          <a:lstStyle/>
          <a:p>
            <a:fld id="{042EA42F-EE5C-49BB-AE43-6393FBA5F3B6}" type="slidenum">
              <a:rPr lang="fr-FR" smtClean="0"/>
              <a:t>6</a:t>
            </a:fld>
            <a:endParaRPr lang="fr-FR"/>
          </a:p>
        </p:txBody>
      </p:sp>
    </p:spTree>
    <p:extLst>
      <p:ext uri="{BB962C8B-B14F-4D97-AF65-F5344CB8AC3E}">
        <p14:creationId xmlns:p14="http://schemas.microsoft.com/office/powerpoint/2010/main" val="274988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this paper we define a </a:t>
            </a:r>
            <a:r>
              <a:rPr lang="en-US" sz="1200" b="1" i="0" u="none" strike="noStrike" kern="1200" baseline="0" dirty="0" smtClean="0">
                <a:solidFill>
                  <a:schemeClr val="tx1"/>
                </a:solidFill>
                <a:latin typeface="+mn-lt"/>
                <a:ea typeface="+mn-ea"/>
                <a:cs typeface="+mn-cs"/>
              </a:rPr>
              <a:t>Time series </a:t>
            </a:r>
            <a:r>
              <a:rPr lang="en-US" sz="1200" b="0" i="0" u="none" strike="noStrike" kern="1200" baseline="0" dirty="0" smtClean="0">
                <a:solidFill>
                  <a:schemeClr val="tx1"/>
                </a:solidFill>
                <a:latin typeface="+mn-lt"/>
                <a:ea typeface="+mn-ea"/>
                <a:cs typeface="+mn-cs"/>
              </a:rPr>
              <a:t>as a sequence of observations ordered in time at regular intervals 𝑠𝑡 𝜖 ℝ [14] [15] e.g. meteorology weather variables, electric loads, a VNFs memory usage over time. </a:t>
            </a:r>
          </a:p>
          <a:p>
            <a:r>
              <a:rPr lang="en-US" sz="1200" b="0" i="0" u="none" strike="noStrike" kern="1200" baseline="0" dirty="0" smtClean="0">
                <a:solidFill>
                  <a:schemeClr val="tx1"/>
                </a:solidFill>
                <a:latin typeface="+mn-lt"/>
                <a:ea typeface="+mn-ea"/>
                <a:cs typeface="+mn-cs"/>
              </a:rPr>
              <a:t>A </a:t>
            </a:r>
            <a:r>
              <a:rPr lang="en-US" sz="1200" b="1" i="0" u="none" strike="noStrike" kern="1200" baseline="0" dirty="0" smtClean="0">
                <a:solidFill>
                  <a:schemeClr val="tx1"/>
                </a:solidFill>
                <a:latin typeface="+mn-lt"/>
                <a:ea typeface="+mn-ea"/>
                <a:cs typeface="+mn-cs"/>
              </a:rPr>
              <a:t>model </a:t>
            </a:r>
            <a:r>
              <a:rPr lang="en-US" sz="1200" b="0" i="0" u="none" strike="noStrike" kern="1200" baseline="0" dirty="0" smtClean="0">
                <a:solidFill>
                  <a:schemeClr val="tx1"/>
                </a:solidFill>
                <a:latin typeface="+mn-lt"/>
                <a:ea typeface="+mn-ea"/>
                <a:cs typeface="+mn-cs"/>
              </a:rPr>
              <a:t>as is a mathematical formulation that describes the process by which time series are generated [16] </a:t>
            </a:r>
          </a:p>
          <a:p>
            <a:r>
              <a:rPr lang="en-US" sz="1200" b="1" i="0" u="none" strike="noStrike" kern="1200" baseline="0" dirty="0" smtClean="0">
                <a:solidFill>
                  <a:schemeClr val="tx1"/>
                </a:solidFill>
                <a:latin typeface="+mn-lt"/>
                <a:ea typeface="+mn-ea"/>
                <a:cs typeface="+mn-cs"/>
              </a:rPr>
              <a:t>Forecasting </a:t>
            </a:r>
            <a:r>
              <a:rPr lang="en-US" sz="1200" b="0" i="0" u="none" strike="noStrike" kern="1200" baseline="0" dirty="0" smtClean="0">
                <a:solidFill>
                  <a:schemeClr val="tx1"/>
                </a:solidFill>
                <a:latin typeface="+mn-lt"/>
                <a:ea typeface="+mn-ea"/>
                <a:cs typeface="+mn-cs"/>
              </a:rPr>
              <a:t>is the process by which we apply a model to time series and computing the predicted output. The error between the predicted output and the real output is: 𝑠𝑡+1 =𝑔(𝑡)+ 𝜀 𝑡=1,…,𝑇 </a:t>
            </a:r>
          </a:p>
          <a:p>
            <a:r>
              <a:rPr lang="en-US" sz="1200" b="0" i="0" u="none" strike="noStrike" kern="1200" baseline="0" dirty="0" smtClean="0">
                <a:solidFill>
                  <a:schemeClr val="tx1"/>
                </a:solidFill>
                <a:latin typeface="+mn-lt"/>
                <a:ea typeface="+mn-ea"/>
                <a:cs typeface="+mn-cs"/>
              </a:rPr>
              <a:t>Where the function 𝑔 is the model, 𝑠𝑡+1 is the predicted value and 𝑇 is the number of observations and 𝜀 , the error terms that follows a probability law. </a:t>
            </a:r>
          </a:p>
          <a:p>
            <a:r>
              <a:rPr lang="en-US" sz="1200" b="0" i="0" u="none" strike="noStrike" kern="1200" baseline="0" dirty="0" smtClean="0">
                <a:solidFill>
                  <a:schemeClr val="tx1"/>
                </a:solidFill>
                <a:latin typeface="+mn-lt"/>
                <a:ea typeface="+mn-ea"/>
                <a:cs typeface="+mn-cs"/>
              </a:rPr>
              <a:t>The term </a:t>
            </a:r>
            <a:r>
              <a:rPr lang="en-US" sz="1200" b="1" i="0" u="none" strike="noStrike" kern="1200" baseline="0" dirty="0" smtClean="0">
                <a:solidFill>
                  <a:schemeClr val="tx1"/>
                </a:solidFill>
                <a:latin typeface="+mn-lt"/>
                <a:ea typeface="+mn-ea"/>
                <a:cs typeface="+mn-cs"/>
              </a:rPr>
              <a:t>prediction </a:t>
            </a:r>
            <a:r>
              <a:rPr lang="en-US" sz="1200" b="0" i="0" u="none" strike="noStrike" kern="1200" baseline="0" dirty="0" smtClean="0">
                <a:solidFill>
                  <a:schemeClr val="tx1"/>
                </a:solidFill>
                <a:latin typeface="+mn-lt"/>
                <a:ea typeface="+mn-ea"/>
                <a:cs typeface="+mn-cs"/>
              </a:rPr>
              <a:t>in this context is different from forecast. The prediction means interpretation of forecasted values to identify which SLOs could be impacted. </a:t>
            </a:r>
          </a:p>
          <a:p>
            <a:r>
              <a:rPr lang="en-US" sz="1200" b="0" i="0" u="none" strike="noStrike" kern="1200" baseline="0" dirty="0" smtClean="0">
                <a:solidFill>
                  <a:schemeClr val="tx1"/>
                </a:solidFill>
                <a:latin typeface="+mn-lt"/>
                <a:ea typeface="+mn-ea"/>
                <a:cs typeface="+mn-cs"/>
              </a:rPr>
              <a:t>In the machine learning realm, problems are classified as either </a:t>
            </a:r>
            <a:r>
              <a:rPr lang="en-US" sz="1200" b="1" i="0" u="none" strike="noStrike" kern="1200" baseline="0" dirty="0" smtClean="0">
                <a:solidFill>
                  <a:schemeClr val="tx1"/>
                </a:solidFill>
                <a:latin typeface="+mn-lt"/>
                <a:ea typeface="+mn-ea"/>
                <a:cs typeface="+mn-cs"/>
              </a:rPr>
              <a:t>regression </a:t>
            </a:r>
            <a:r>
              <a:rPr lang="en-US" sz="1200" b="0" i="0" u="none" strike="noStrike" kern="1200" baseline="0" dirty="0" smtClean="0">
                <a:solidFill>
                  <a:schemeClr val="tx1"/>
                </a:solidFill>
                <a:latin typeface="+mn-lt"/>
                <a:ea typeface="+mn-ea"/>
                <a:cs typeface="+mn-cs"/>
              </a:rPr>
              <a:t>problems or classification problems. Classification is when the output of the system is determined into a limited set of classes, e.g. SLO breach, No SLO breach. Regression is when the output is a real value, e.g. determining the price of a house. </a:t>
            </a:r>
          </a:p>
          <a:p>
            <a:r>
              <a:rPr lang="en-US" sz="1200" b="1" i="0" u="none" strike="noStrike" kern="1200" baseline="0" dirty="0" smtClean="0">
                <a:solidFill>
                  <a:schemeClr val="tx1"/>
                </a:solidFill>
                <a:latin typeface="+mn-lt"/>
                <a:ea typeface="+mn-ea"/>
                <a:cs typeface="+mn-cs"/>
              </a:rPr>
              <a:t>Artificial Neural Network </a:t>
            </a:r>
            <a:r>
              <a:rPr lang="en-US" sz="1200" b="0" i="0" u="none" strike="noStrike" kern="1200" baseline="0" dirty="0" smtClean="0">
                <a:solidFill>
                  <a:schemeClr val="tx1"/>
                </a:solidFill>
                <a:latin typeface="+mn-lt"/>
                <a:ea typeface="+mn-ea"/>
                <a:cs typeface="+mn-cs"/>
              </a:rPr>
              <a:t>– ANN is a machine learning technique inspired by the biological functioning of neural cells in the brain. They are composed of interconnected neurons (or nodes) which process information in a simple way (e.g. summation, multiplication). Moreover, each node can locally apply to its inputs a function (called the activation function). </a:t>
            </a:r>
          </a:p>
          <a:p>
            <a:r>
              <a:rPr lang="en-US" sz="1200" b="0" i="0" u="none" strike="noStrike" kern="1200" baseline="0" dirty="0" smtClean="0">
                <a:solidFill>
                  <a:schemeClr val="tx1"/>
                </a:solidFill>
                <a:latin typeface="+mn-lt"/>
                <a:ea typeface="+mn-ea"/>
                <a:cs typeface="+mn-cs"/>
              </a:rPr>
              <a:t>The ANNs have a very powerful generalization capacity. They can learn from a limited datasets and successfully generalize to new examples.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ANNs have traditionally been used for classification problems [17]. They have been successfully used in a wide variety of domains, from speech recognition to image recognition. Forecasting is also a major area for ANN [17]. </a:t>
            </a:r>
          </a:p>
          <a:p>
            <a:r>
              <a:rPr lang="en-US" sz="1200" b="0" i="0" u="none" strike="noStrike" kern="1200" baseline="0" dirty="0" smtClean="0">
                <a:solidFill>
                  <a:schemeClr val="tx1"/>
                </a:solidFill>
                <a:latin typeface="+mn-lt"/>
                <a:ea typeface="+mn-ea"/>
                <a:cs typeface="+mn-cs"/>
              </a:rPr>
              <a:t>As aforementioned, we choose for the forecasting problem the FFNN. FFNNs also known as Multi-Layered Perceptron’s (MLP). They are composed of several layers. Each layer contains nodes that are fully connected to the nodes the adjacent layer. The First layer is the input layer; the last one is the output layer and in between are the hidden layers. </a:t>
            </a:r>
          </a:p>
          <a:p>
            <a:r>
              <a:rPr lang="en-US" sz="1200" b="0" i="0" u="none" strike="noStrike" kern="1200" baseline="0" dirty="0" smtClean="0">
                <a:solidFill>
                  <a:schemeClr val="tx1"/>
                </a:solidFill>
                <a:latin typeface="+mn-lt"/>
                <a:ea typeface="+mn-ea"/>
                <a:cs typeface="+mn-cs"/>
              </a:rPr>
              <a:t>The ANNs are generally referred to as black boxes. They take inputs, perform complex calculations, and output the desired results. Internally, the FFNN has a weight matrix Θ and node biases that is used to stress the role of each node. </a:t>
            </a:r>
          </a:p>
          <a:p>
            <a:r>
              <a:rPr lang="en-US" sz="1200" b="1" i="0" u="none" strike="noStrike" kern="1200" baseline="0" dirty="0" smtClean="0">
                <a:solidFill>
                  <a:schemeClr val="tx1"/>
                </a:solidFill>
                <a:latin typeface="+mn-lt"/>
                <a:ea typeface="+mn-ea"/>
                <a:cs typeface="+mn-cs"/>
              </a:rPr>
              <a:t>ANN parameters and architecture: </a:t>
            </a:r>
            <a:r>
              <a:rPr lang="en-US" sz="1200" b="0" i="0" u="none" strike="noStrike" kern="1200" baseline="0" dirty="0" smtClean="0">
                <a:solidFill>
                  <a:schemeClr val="tx1"/>
                </a:solidFill>
                <a:latin typeface="+mn-lt"/>
                <a:ea typeface="+mn-ea"/>
                <a:cs typeface="+mn-cs"/>
              </a:rPr>
              <a:t>The length of the input vector in the ANN is equal to the number of nodes in the input layer. The size of the input layer is also equal to the size of the moving window along the time series. Determining the appropriate number of input nodes for forecasting problem is not a trivial task. </a:t>
            </a:r>
            <a:endParaRPr lang="en-US" dirty="0"/>
          </a:p>
        </p:txBody>
      </p:sp>
      <p:sp>
        <p:nvSpPr>
          <p:cNvPr id="4" name="Espace réservé du numéro de diapositive 3"/>
          <p:cNvSpPr>
            <a:spLocks noGrp="1"/>
          </p:cNvSpPr>
          <p:nvPr>
            <p:ph type="sldNum" sz="quarter" idx="10"/>
          </p:nvPr>
        </p:nvSpPr>
        <p:spPr/>
        <p:txBody>
          <a:bodyPr/>
          <a:lstStyle/>
          <a:p>
            <a:fld id="{B1F81C83-9490-40F8-AAE0-C6561752018F}" type="slidenum">
              <a:rPr lang="fr-FR" smtClean="0"/>
              <a:t>7</a:t>
            </a:fld>
            <a:endParaRPr lang="fr-FR"/>
          </a:p>
        </p:txBody>
      </p:sp>
    </p:spTree>
    <p:extLst>
      <p:ext uri="{BB962C8B-B14F-4D97-AF65-F5344CB8AC3E}">
        <p14:creationId xmlns:p14="http://schemas.microsoft.com/office/powerpoint/2010/main" val="701158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Our testbed is composed of five Virtual Machines running on Ubuntu server with 16 GB of RAM and 4 vCPU for each VM. </a:t>
            </a:r>
          </a:p>
          <a:p>
            <a:r>
              <a:rPr lang="en-US" sz="1200" b="0" i="0" u="none" strike="noStrike" kern="1200" baseline="0" dirty="0" smtClean="0">
                <a:solidFill>
                  <a:schemeClr val="tx1"/>
                </a:solidFill>
                <a:latin typeface="+mn-lt"/>
                <a:ea typeface="+mn-ea"/>
                <a:cs typeface="+mn-cs"/>
              </a:rPr>
              <a:t>We instantiate the Monasca server in the first VM, </a:t>
            </a:r>
            <a:r>
              <a:rPr lang="en-US" sz="1200" b="0" i="0" u="none" strike="noStrike" kern="1200" baseline="0" dirty="0" err="1" smtClean="0">
                <a:solidFill>
                  <a:schemeClr val="tx1"/>
                </a:solidFill>
                <a:latin typeface="+mn-lt"/>
                <a:ea typeface="+mn-ea"/>
                <a:cs typeface="+mn-cs"/>
              </a:rPr>
              <a:t>Openstack</a:t>
            </a:r>
            <a:r>
              <a:rPr lang="en-US" sz="1200" b="0" i="0" u="none" strike="noStrike" kern="1200" baseline="0" dirty="0" smtClean="0">
                <a:solidFill>
                  <a:schemeClr val="tx1"/>
                </a:solidFill>
                <a:latin typeface="+mn-lt"/>
                <a:ea typeface="+mn-ea"/>
                <a:cs typeface="+mn-cs"/>
              </a:rPr>
              <a:t> in the second VM, this VM plays the role of the authenticator using </a:t>
            </a:r>
            <a:r>
              <a:rPr lang="en-US" sz="1200" b="0" i="0" u="none" strike="noStrike" kern="1200" baseline="0" dirty="0" err="1" smtClean="0">
                <a:solidFill>
                  <a:schemeClr val="tx1"/>
                </a:solidFill>
                <a:latin typeface="+mn-lt"/>
                <a:ea typeface="+mn-ea"/>
                <a:cs typeface="+mn-cs"/>
              </a:rPr>
              <a:t>Openstack</a:t>
            </a:r>
            <a:r>
              <a:rPr lang="en-US" sz="1200" b="0" i="0" u="none" strike="noStrike" kern="1200" baseline="0" dirty="0" smtClean="0">
                <a:solidFill>
                  <a:schemeClr val="tx1"/>
                </a:solidFill>
                <a:latin typeface="+mn-lt"/>
                <a:ea typeface="+mn-ea"/>
                <a:cs typeface="+mn-cs"/>
              </a:rPr>
              <a:t> keystone. The third and fourth VM host our virtual network, composed of Virtual switches (Open </a:t>
            </a:r>
            <a:r>
              <a:rPr lang="en-US" sz="1200" b="0" i="0" u="none" strike="noStrike" kern="1200" baseline="0" dirty="0" err="1" smtClean="0">
                <a:solidFill>
                  <a:schemeClr val="tx1"/>
                </a:solidFill>
                <a:latin typeface="+mn-lt"/>
                <a:ea typeface="+mn-ea"/>
                <a:cs typeface="+mn-cs"/>
              </a:rPr>
              <a:t>Vswitch</a:t>
            </a:r>
            <a:r>
              <a:rPr lang="en-US" sz="1200" b="0" i="0" u="none" strike="noStrike" kern="1200" baseline="0" dirty="0" smtClean="0">
                <a:solidFill>
                  <a:schemeClr val="tx1"/>
                </a:solidFill>
                <a:latin typeface="+mn-lt"/>
                <a:ea typeface="+mn-ea"/>
                <a:cs typeface="+mn-cs"/>
              </a:rPr>
              <a:t>) and multiple VM guests. The guests correspond to three clients, three servers and five </a:t>
            </a:r>
            <a:r>
              <a:rPr lang="en-US" sz="1200" b="0" i="0" u="none" strike="noStrike" kern="1200" baseline="0" dirty="0" err="1" smtClean="0">
                <a:solidFill>
                  <a:schemeClr val="tx1"/>
                </a:solidFill>
                <a:latin typeface="+mn-lt"/>
                <a:ea typeface="+mn-ea"/>
                <a:cs typeface="+mn-cs"/>
              </a:rPr>
              <a:t>vSwitches</a:t>
            </a:r>
            <a:r>
              <a:rPr lang="en-US" sz="1200" b="0" i="0" u="none" strike="noStrike" kern="1200" baseline="0" dirty="0" smtClean="0">
                <a:solidFill>
                  <a:schemeClr val="tx1"/>
                </a:solidFill>
                <a:latin typeface="+mn-lt"/>
                <a:ea typeface="+mn-ea"/>
                <a:cs typeface="+mn-cs"/>
              </a:rPr>
              <a:t>, and one </a:t>
            </a:r>
            <a:r>
              <a:rPr lang="en-US" sz="1200" b="0" i="0" u="none" strike="noStrike" kern="1200" baseline="0" dirty="0" err="1" smtClean="0">
                <a:solidFill>
                  <a:schemeClr val="tx1"/>
                </a:solidFill>
                <a:latin typeface="+mn-lt"/>
                <a:ea typeface="+mn-ea"/>
                <a:cs typeface="+mn-cs"/>
              </a:rPr>
              <a:t>OpenDaylight</a:t>
            </a:r>
            <a:r>
              <a:rPr lang="en-US" sz="1200" b="0" i="0" u="none" strike="noStrike" kern="1200" baseline="0" dirty="0" smtClean="0">
                <a:solidFill>
                  <a:schemeClr val="tx1"/>
                </a:solidFill>
                <a:latin typeface="+mn-lt"/>
                <a:ea typeface="+mn-ea"/>
                <a:cs typeface="+mn-cs"/>
              </a:rPr>
              <a:t> controller. The figure 6 depicts how we design our virtual network. The goal of this architecture is to allow the creating of multiple paths between the sources (i.e. streaming servers) and the destinations (i.e. the clients) using RTP streaming protocol. In the fifth VM, we construct our CSE. </a:t>
            </a:r>
          </a:p>
          <a:p>
            <a:r>
              <a:rPr lang="en-US" sz="1200" b="0" i="0" u="none" strike="noStrike" kern="1200" baseline="0" dirty="0" smtClean="0">
                <a:solidFill>
                  <a:schemeClr val="tx1"/>
                </a:solidFill>
                <a:latin typeface="+mn-lt"/>
                <a:ea typeface="+mn-ea"/>
                <a:cs typeface="+mn-cs"/>
              </a:rPr>
              <a:t>The select monitoring tool for our framework is Monasca [18]. Monasca is a </a:t>
            </a:r>
            <a:r>
              <a:rPr lang="en-US" sz="1200" b="0" i="0" u="none" strike="noStrike" kern="1200" baseline="0" dirty="0" err="1" smtClean="0">
                <a:solidFill>
                  <a:schemeClr val="tx1"/>
                </a:solidFill>
                <a:latin typeface="+mn-lt"/>
                <a:ea typeface="+mn-ea"/>
                <a:cs typeface="+mn-cs"/>
              </a:rPr>
              <a:t>MaaS</a:t>
            </a:r>
            <a:r>
              <a:rPr lang="en-US" sz="1200" b="0" i="0" u="none" strike="noStrike" kern="1200" baseline="0" dirty="0" smtClean="0">
                <a:solidFill>
                  <a:schemeClr val="tx1"/>
                </a:solidFill>
                <a:latin typeface="+mn-lt"/>
                <a:ea typeface="+mn-ea"/>
                <a:cs typeface="+mn-cs"/>
              </a:rPr>
              <a:t>, Monitoring-as-a-service solution from HP, built as a highly scalable </a:t>
            </a:r>
            <a:r>
              <a:rPr lang="en-US" sz="1200" b="0" i="0" u="none" strike="noStrike" kern="1200" baseline="0" dirty="0" err="1" smtClean="0">
                <a:solidFill>
                  <a:schemeClr val="tx1"/>
                </a:solidFill>
                <a:latin typeface="+mn-lt"/>
                <a:ea typeface="+mn-ea"/>
                <a:cs typeface="+mn-cs"/>
              </a:rPr>
              <a:t>openstack</a:t>
            </a:r>
            <a:r>
              <a:rPr lang="en-US" sz="1200" b="0" i="0" u="none" strike="noStrike" kern="1200" baseline="0" dirty="0" smtClean="0">
                <a:solidFill>
                  <a:schemeClr val="tx1"/>
                </a:solidFill>
                <a:latin typeface="+mn-lt"/>
                <a:ea typeface="+mn-ea"/>
                <a:cs typeface="+mn-cs"/>
              </a:rPr>
              <a:t> service. It uses Apache Kafka queue technology[19] to prioritize incoming flow and </a:t>
            </a:r>
            <a:r>
              <a:rPr lang="en-US" sz="1200" b="0" i="0" u="none" strike="noStrike" kern="1200" baseline="0" dirty="0" err="1" smtClean="0">
                <a:solidFill>
                  <a:schemeClr val="tx1"/>
                </a:solidFill>
                <a:latin typeface="+mn-lt"/>
                <a:ea typeface="+mn-ea"/>
                <a:cs typeface="+mn-cs"/>
              </a:rPr>
              <a:t>InfluxDB</a:t>
            </a:r>
            <a:r>
              <a:rPr lang="en-US" sz="1200" b="0" i="0" u="none" strike="noStrike" kern="1200" baseline="0" dirty="0" smtClean="0">
                <a:solidFill>
                  <a:schemeClr val="tx1"/>
                </a:solidFill>
                <a:latin typeface="+mn-lt"/>
                <a:ea typeface="+mn-ea"/>
                <a:cs typeface="+mn-cs"/>
              </a:rPr>
              <a:t> [20] as a time series database. </a:t>
            </a:r>
          </a:p>
          <a:p>
            <a:r>
              <a:rPr lang="en-US" sz="1200" b="0" i="0" u="none" strike="noStrike" kern="1200" baseline="0" dirty="0" smtClean="0">
                <a:solidFill>
                  <a:schemeClr val="tx1"/>
                </a:solidFill>
                <a:latin typeface="+mn-lt"/>
                <a:ea typeface="+mn-ea"/>
                <a:cs typeface="+mn-cs"/>
              </a:rPr>
              <a:t>The advantages of Monasca over current monitoring solutions (e.g. </a:t>
            </a:r>
            <a:r>
              <a:rPr lang="en-US" sz="1200" b="0" i="0" u="none" strike="noStrike" kern="1200" baseline="0" dirty="0" err="1" smtClean="0">
                <a:solidFill>
                  <a:schemeClr val="tx1"/>
                </a:solidFill>
                <a:latin typeface="+mn-lt"/>
                <a:ea typeface="+mn-ea"/>
                <a:cs typeface="+mn-cs"/>
              </a:rPr>
              <a:t>Zabbix</a:t>
            </a:r>
            <a:r>
              <a:rPr lang="en-US" sz="1200" b="0" i="0" u="none" strike="noStrike" kern="1200" baseline="0" dirty="0" smtClean="0">
                <a:solidFill>
                  <a:schemeClr val="tx1"/>
                </a:solidFill>
                <a:latin typeface="+mn-lt"/>
                <a:ea typeface="+mn-ea"/>
                <a:cs typeface="+mn-cs"/>
              </a:rPr>
              <a:t>, ceilometer) are than it is highly scalable, integrated as an </a:t>
            </a:r>
            <a:r>
              <a:rPr lang="en-US" sz="1200" b="0" i="0" u="none" strike="noStrike" kern="1200" baseline="0" dirty="0" err="1" smtClean="0">
                <a:solidFill>
                  <a:schemeClr val="tx1"/>
                </a:solidFill>
                <a:latin typeface="+mn-lt"/>
                <a:ea typeface="+mn-ea"/>
                <a:cs typeface="+mn-cs"/>
              </a:rPr>
              <a:t>Openstack</a:t>
            </a:r>
            <a:r>
              <a:rPr lang="en-US" sz="1200" b="0" i="0" u="none" strike="noStrike" kern="1200" baseline="0" dirty="0" smtClean="0">
                <a:solidFill>
                  <a:schemeClr val="tx1"/>
                </a:solidFill>
                <a:latin typeface="+mn-lt"/>
                <a:ea typeface="+mn-ea"/>
                <a:cs typeface="+mn-cs"/>
              </a:rPr>
              <a:t> project and it allows us to define new set of metric for our research problem. </a:t>
            </a:r>
          </a:p>
          <a:p>
            <a:r>
              <a:rPr lang="en-US" sz="1200" b="0" i="0" u="none" strike="noStrike" kern="1200" baseline="0" dirty="0" smtClean="0">
                <a:solidFill>
                  <a:schemeClr val="tx1"/>
                </a:solidFill>
                <a:latin typeface="+mn-lt"/>
                <a:ea typeface="+mn-ea"/>
                <a:cs typeface="+mn-cs"/>
              </a:rPr>
              <a:t>In each VM guest, we instantiate a monitoring agent (Monasca agent). The agent retrieves the local information and sends it to the Monasca server. </a:t>
            </a:r>
          </a:p>
          <a:p>
            <a:r>
              <a:rPr lang="en-US" sz="1200" b="0" i="0" u="none" strike="noStrike" kern="1200" baseline="0" dirty="0" smtClean="0">
                <a:solidFill>
                  <a:schemeClr val="tx1"/>
                </a:solidFill>
                <a:latin typeface="+mn-lt"/>
                <a:ea typeface="+mn-ea"/>
                <a:cs typeface="+mn-cs"/>
              </a:rPr>
              <a:t>The Monasca server in turn, receives all the data generated in the form of time series from several data point and data source (e.g. VMs hosting VNFs, PMs, virtual switches) that are monitored by Monasca agents. In our example, the monitoring interval (data pushed by Monasca forwarder in Monasca agent) is the default 30 sec</a:t>
            </a:r>
          </a:p>
          <a:p>
            <a:r>
              <a:rPr lang="en-US" sz="1200" b="0" i="0" u="none" strike="noStrike" kern="1200" baseline="0" dirty="0" smtClean="0">
                <a:solidFill>
                  <a:schemeClr val="tx1"/>
                </a:solidFill>
                <a:latin typeface="+mn-lt"/>
                <a:ea typeface="+mn-ea"/>
                <a:cs typeface="+mn-cs"/>
              </a:rPr>
              <a:t>The Monasca server then stores all the incoming data in </a:t>
            </a:r>
            <a:r>
              <a:rPr lang="en-US" sz="1200" b="0" i="0" u="none" strike="noStrike" kern="1200" baseline="0" dirty="0" err="1" smtClean="0">
                <a:solidFill>
                  <a:schemeClr val="tx1"/>
                </a:solidFill>
                <a:latin typeface="+mn-lt"/>
                <a:ea typeface="+mn-ea"/>
                <a:cs typeface="+mn-cs"/>
              </a:rPr>
              <a:t>InfluxDB</a:t>
            </a:r>
            <a:r>
              <a:rPr lang="en-US" sz="1200" b="0" i="0" u="none" strike="noStrike" kern="1200" baseline="0" dirty="0" smtClean="0">
                <a:solidFill>
                  <a:schemeClr val="tx1"/>
                </a:solidFill>
                <a:latin typeface="+mn-lt"/>
                <a:ea typeface="+mn-ea"/>
                <a:cs typeface="+mn-cs"/>
              </a:rPr>
              <a:t>, an open source database for storing and managing time series. The persistence of the stored data is up to 30 days. </a:t>
            </a:r>
          </a:p>
          <a:p>
            <a:r>
              <a:rPr lang="en-US" sz="1200" b="0" i="0" u="none" strike="noStrike" kern="1200" baseline="0" dirty="0" smtClean="0">
                <a:solidFill>
                  <a:schemeClr val="tx1"/>
                </a:solidFill>
                <a:latin typeface="+mn-lt"/>
                <a:ea typeface="+mn-ea"/>
                <a:cs typeface="+mn-cs"/>
              </a:rPr>
              <a:t>Using the Monasca REST API, we can retrieve at real-time all the stored metrics. This should in turn be selected and filtered before feeding the CSE. </a:t>
            </a:r>
          </a:p>
          <a:p>
            <a:r>
              <a:rPr lang="en-US" sz="1200" b="0" i="0" u="none" strike="noStrike" kern="1200" baseline="0" dirty="0" smtClean="0">
                <a:solidFill>
                  <a:schemeClr val="tx1"/>
                </a:solidFill>
                <a:latin typeface="+mn-lt"/>
                <a:ea typeface="+mn-ea"/>
                <a:cs typeface="+mn-cs"/>
              </a:rPr>
              <a:t>Each streaming VNF runs locally in an infinite loop a high video quality (720p) of one hour and a half broadcasted over Real-time Transport Protocol (RTP) video streaming protocol. Each client accesses and reads the video in its original format, which generates a network stream over the two end-points. Once the streaming service is up and running, the three VM clients are connected and receive the video streaming, we start by injecting 4 types of faults. (1) Node failure, (2) link failure, (3) node overload, and (4) link overload. </a:t>
            </a:r>
          </a:p>
          <a:p>
            <a:r>
              <a:rPr lang="en-US" sz="1200" b="0" i="0" u="none" strike="noStrike" kern="1200" baseline="0" dirty="0" smtClean="0">
                <a:solidFill>
                  <a:schemeClr val="tx1"/>
                </a:solidFill>
                <a:latin typeface="+mn-lt"/>
                <a:ea typeface="+mn-ea"/>
                <a:cs typeface="+mn-cs"/>
              </a:rPr>
              <a:t>The aim of fault injection is to generate training example for the ANN as in Figure 7 to learn on and then to generalize to other similar types of faults patterns. </a:t>
            </a:r>
          </a:p>
          <a:p>
            <a:r>
              <a:rPr lang="en-US" sz="1200" b="0" i="0" u="none" strike="noStrike" kern="1200" baseline="0" dirty="0" smtClean="0">
                <a:solidFill>
                  <a:schemeClr val="tx1"/>
                </a:solidFill>
                <a:latin typeface="+mn-lt"/>
                <a:ea typeface="+mn-ea"/>
                <a:cs typeface="+mn-cs"/>
              </a:rPr>
              <a:t>The testbed generates several traces that are reshaped as stream of matrixes with 20 rows (5 inputs per feature * 4 features) which corresponds to the size of the sliding window </a:t>
            </a:r>
            <a:r>
              <a:rPr lang="en-US" sz="1200" b="0" i="0" u="none" strike="noStrike" kern="1200" baseline="0" dirty="0" err="1" smtClean="0">
                <a:solidFill>
                  <a:schemeClr val="tx1"/>
                </a:solidFill>
                <a:latin typeface="+mn-lt"/>
                <a:ea typeface="+mn-ea"/>
                <a:cs typeface="+mn-cs"/>
              </a:rPr>
              <a:t>onds</a:t>
            </a:r>
            <a:r>
              <a:rPr lang="en-US" sz="1200" b="0" i="0" u="none" strike="noStrike" kern="1200" baseline="0" dirty="0" smtClean="0">
                <a:solidFill>
                  <a:schemeClr val="tx1"/>
                </a:solidFill>
                <a:latin typeface="+mn-lt"/>
                <a:ea typeface="+mn-ea"/>
                <a:cs typeface="+mn-cs"/>
              </a:rPr>
              <a:t>. </a:t>
            </a:r>
            <a:endParaRPr lang="en-US" dirty="0"/>
          </a:p>
        </p:txBody>
      </p:sp>
      <p:sp>
        <p:nvSpPr>
          <p:cNvPr id="4" name="Espace réservé de la date 3"/>
          <p:cNvSpPr>
            <a:spLocks noGrp="1"/>
          </p:cNvSpPr>
          <p:nvPr>
            <p:ph type="dt" idx="10"/>
          </p:nvPr>
        </p:nvSpPr>
        <p:spPr/>
        <p:txBody>
          <a:bodyPr/>
          <a:lstStyle/>
          <a:p>
            <a:fld id="{847586F2-4DE5-4BE2-80BB-5FA1B0F3EEF2}" type="datetime1">
              <a:rPr lang="fr-FR" smtClean="0"/>
              <a:t>27/10/2016</a:t>
            </a:fld>
            <a:endParaRPr lang="fr-FR"/>
          </a:p>
        </p:txBody>
      </p:sp>
      <p:sp>
        <p:nvSpPr>
          <p:cNvPr id="5" name="Espace réservé du pied de page 4"/>
          <p:cNvSpPr>
            <a:spLocks noGrp="1"/>
          </p:cNvSpPr>
          <p:nvPr>
            <p:ph type="ftr" sz="quarter" idx="11"/>
          </p:nvPr>
        </p:nvSpPr>
        <p:spPr/>
        <p:txBody>
          <a:bodyPr/>
          <a:lstStyle/>
          <a:p>
            <a:r>
              <a:rPr lang="fr-FR" smtClean="0"/>
              <a:t>Jaafar</a:t>
            </a:r>
            <a:endParaRPr lang="fr-FR"/>
          </a:p>
        </p:txBody>
      </p:sp>
      <p:sp>
        <p:nvSpPr>
          <p:cNvPr id="6" name="Espace réservé du numéro de diapositive 5"/>
          <p:cNvSpPr>
            <a:spLocks noGrp="1"/>
          </p:cNvSpPr>
          <p:nvPr>
            <p:ph type="sldNum" sz="quarter" idx="12"/>
          </p:nvPr>
        </p:nvSpPr>
        <p:spPr/>
        <p:txBody>
          <a:bodyPr/>
          <a:lstStyle/>
          <a:p>
            <a:fld id="{042EA42F-EE5C-49BB-AE43-6393FBA5F3B6}" type="slidenum">
              <a:rPr lang="fr-FR" smtClean="0"/>
              <a:t>8</a:t>
            </a:fld>
            <a:endParaRPr lang="fr-FR"/>
          </a:p>
        </p:txBody>
      </p:sp>
    </p:spTree>
    <p:extLst>
      <p:ext uri="{BB962C8B-B14F-4D97-AF65-F5344CB8AC3E}">
        <p14:creationId xmlns:p14="http://schemas.microsoft.com/office/powerpoint/2010/main" val="2025989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1" u="none" strike="noStrike" kern="1200" baseline="0" dirty="0" smtClean="0">
                <a:solidFill>
                  <a:schemeClr val="tx1"/>
                </a:solidFill>
                <a:latin typeface="+mn-lt"/>
                <a:ea typeface="+mn-ea"/>
                <a:cs typeface="+mn-cs"/>
              </a:rPr>
              <a:t>B. SLOs Breaches: Problem formalization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As stated before, the SLA studies are applied to a streaming service running on top of virtualized and </a:t>
            </a:r>
            <a:r>
              <a:rPr lang="en-US" sz="1200" b="0" i="0" u="none" strike="noStrike" kern="1200" baseline="0" dirty="0" err="1" smtClean="0">
                <a:solidFill>
                  <a:schemeClr val="tx1"/>
                </a:solidFill>
                <a:latin typeface="+mn-lt"/>
                <a:ea typeface="+mn-ea"/>
                <a:cs typeface="+mn-cs"/>
              </a:rPr>
              <a:t>softwarized</a:t>
            </a:r>
            <a:r>
              <a:rPr lang="en-US" sz="1200" b="0" i="0" u="none" strike="noStrike" kern="1200" baseline="0" dirty="0" smtClean="0">
                <a:solidFill>
                  <a:schemeClr val="tx1"/>
                </a:solidFill>
                <a:latin typeface="+mn-lt"/>
                <a:ea typeface="+mn-ea"/>
                <a:cs typeface="+mn-cs"/>
              </a:rPr>
              <a:t> infrastructure (SDN and NFV). The following assumptions at time 𝑡 are considered </a:t>
            </a:r>
          </a:p>
          <a:p>
            <a:r>
              <a:rPr lang="en-US" sz="1200" b="0" i="0" u="none" strike="noStrike" kern="1200" baseline="0" dirty="0" smtClean="0">
                <a:solidFill>
                  <a:schemeClr val="tx1"/>
                </a:solidFill>
                <a:latin typeface="+mn-lt"/>
                <a:ea typeface="+mn-ea"/>
                <a:cs typeface="+mn-cs"/>
              </a:rPr>
              <a:t> Recurrent patterns exist within each metrics </a:t>
            </a:r>
          </a:p>
          <a:p>
            <a:r>
              <a:rPr lang="en-US" sz="1200" b="0" i="0" u="none" strike="noStrike" kern="1200" baseline="0" dirty="0" smtClean="0">
                <a:solidFill>
                  <a:schemeClr val="tx1"/>
                </a:solidFill>
                <a:latin typeface="+mn-lt"/>
                <a:ea typeface="+mn-ea"/>
                <a:cs typeface="+mn-cs"/>
              </a:rPr>
              <a:t> There exist correlation between different metrics in the network (e.g. CPU, network utilization ) </a:t>
            </a:r>
          </a:p>
          <a:p>
            <a:r>
              <a:rPr lang="en-US" sz="1200" b="0" i="0" u="none" strike="noStrike" kern="1200" baseline="0" dirty="0" smtClean="0">
                <a:solidFill>
                  <a:schemeClr val="tx1"/>
                </a:solidFill>
                <a:latin typeface="+mn-lt"/>
                <a:ea typeface="+mn-ea"/>
                <a:cs typeface="+mn-cs"/>
              </a:rPr>
              <a:t> Network centric metrics can affect streaming service quality </a:t>
            </a:r>
          </a:p>
          <a:p>
            <a:r>
              <a:rPr lang="en-US" sz="1200" b="0" i="0" u="none" strike="noStrike" kern="1200" baseline="0" dirty="0" smtClean="0">
                <a:solidFill>
                  <a:schemeClr val="tx1"/>
                </a:solidFill>
                <a:latin typeface="+mn-lt"/>
                <a:ea typeface="+mn-ea"/>
                <a:cs typeface="+mn-cs"/>
              </a:rPr>
              <a:t> The service quality metrics can be defined from one or many available metrics (e.g. maximum, percentile, average, </a:t>
            </a:r>
            <a:r>
              <a:rPr lang="en-US" sz="1200" b="0" i="0" u="none" strike="noStrike" kern="1200" baseline="0" dirty="0" err="1" smtClean="0">
                <a:solidFill>
                  <a:schemeClr val="tx1"/>
                </a:solidFill>
                <a:latin typeface="+mn-lt"/>
                <a:ea typeface="+mn-ea"/>
                <a:cs typeface="+mn-cs"/>
              </a:rPr>
              <a:t>etc</a:t>
            </a:r>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We want to infer the future behavior of the service and the underlying network at time 𝑡+1 (e.g. in the next hour or half-hour). More, based on these forecasted values, we want to determine if any SLOs are impacted. </a:t>
            </a:r>
          </a:p>
          <a:p>
            <a:r>
              <a:rPr lang="en-US" sz="1200" b="0" i="0" u="none" strike="noStrike" kern="1200" baseline="0" dirty="0" smtClean="0">
                <a:solidFill>
                  <a:schemeClr val="tx1"/>
                </a:solidFill>
                <a:latin typeface="+mn-lt"/>
                <a:ea typeface="+mn-ea"/>
                <a:cs typeface="+mn-cs"/>
              </a:rPr>
              <a:t>We refer to the set of variables that captures the service and network principal characteristics as features. Considering that a service is a set of: interconnected VNFs; virtual links; VMs; and ports, etc. </a:t>
            </a:r>
            <a:endParaRPr lang="en-US" dirty="0"/>
          </a:p>
        </p:txBody>
      </p:sp>
      <p:sp>
        <p:nvSpPr>
          <p:cNvPr id="4" name="Espace réservé de la date 3"/>
          <p:cNvSpPr>
            <a:spLocks noGrp="1"/>
          </p:cNvSpPr>
          <p:nvPr>
            <p:ph type="dt" idx="10"/>
          </p:nvPr>
        </p:nvSpPr>
        <p:spPr/>
        <p:txBody>
          <a:bodyPr/>
          <a:lstStyle/>
          <a:p>
            <a:fld id="{847586F2-4DE5-4BE2-80BB-5FA1B0F3EEF2}" type="datetime1">
              <a:rPr lang="fr-FR" smtClean="0"/>
              <a:t>27/10/2016</a:t>
            </a:fld>
            <a:endParaRPr lang="fr-FR"/>
          </a:p>
        </p:txBody>
      </p:sp>
      <p:sp>
        <p:nvSpPr>
          <p:cNvPr id="5" name="Espace réservé du pied de page 4"/>
          <p:cNvSpPr>
            <a:spLocks noGrp="1"/>
          </p:cNvSpPr>
          <p:nvPr>
            <p:ph type="ftr" sz="quarter" idx="11"/>
          </p:nvPr>
        </p:nvSpPr>
        <p:spPr/>
        <p:txBody>
          <a:bodyPr/>
          <a:lstStyle/>
          <a:p>
            <a:r>
              <a:rPr lang="fr-FR" smtClean="0"/>
              <a:t>Jaafar</a:t>
            </a:r>
            <a:endParaRPr lang="fr-FR"/>
          </a:p>
        </p:txBody>
      </p:sp>
      <p:sp>
        <p:nvSpPr>
          <p:cNvPr id="6" name="Espace réservé du numéro de diapositive 5"/>
          <p:cNvSpPr>
            <a:spLocks noGrp="1"/>
          </p:cNvSpPr>
          <p:nvPr>
            <p:ph type="sldNum" sz="quarter" idx="12"/>
          </p:nvPr>
        </p:nvSpPr>
        <p:spPr/>
        <p:txBody>
          <a:bodyPr/>
          <a:lstStyle/>
          <a:p>
            <a:fld id="{042EA42F-EE5C-49BB-AE43-6393FBA5F3B6}" type="slidenum">
              <a:rPr lang="fr-FR" smtClean="0"/>
              <a:t>9</a:t>
            </a:fld>
            <a:endParaRPr lang="fr-FR"/>
          </a:p>
        </p:txBody>
      </p:sp>
    </p:spTree>
    <p:extLst>
      <p:ext uri="{BB962C8B-B14F-4D97-AF65-F5344CB8AC3E}">
        <p14:creationId xmlns:p14="http://schemas.microsoft.com/office/powerpoint/2010/main" val="41692938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11" y="1772816"/>
            <a:ext cx="7057405" cy="936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4393968"/>
            <a:ext cx="70848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12" y="2714620"/>
            <a:ext cx="7055363"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21" y="5876927"/>
            <a:ext cx="719137" cy="719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1" y="404813"/>
            <a:ext cx="7084800" cy="982800"/>
          </a:xfrm>
        </p:spPr>
        <p:txBody>
          <a:bodyPr/>
          <a:lstStyle>
            <a:lvl1pPr algn="l">
              <a:defRPr/>
            </a:lvl1pPr>
          </a:lstStyle>
          <a:p>
            <a:r>
              <a:rPr lang="fr-FR" dirty="0" smtClean="0"/>
              <a:t>chiffres ou points clefs à mettre en valeur</a:t>
            </a:r>
            <a:endParaRPr lang="fr-FR" dirty="0"/>
          </a:p>
        </p:txBody>
      </p:sp>
      <p:sp>
        <p:nvSpPr>
          <p:cNvPr id="13" name="Espace réservé du texte 7"/>
          <p:cNvSpPr>
            <a:spLocks noGrp="1"/>
          </p:cNvSpPr>
          <p:nvPr>
            <p:ph type="body" sz="quarter" idx="13" hasCustomPrompt="1"/>
          </p:nvPr>
        </p:nvSpPr>
        <p:spPr>
          <a:xfrm>
            <a:off x="1903595" y="3359627"/>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5" name="Espace réservé du texte 7"/>
          <p:cNvSpPr>
            <a:spLocks noGrp="1"/>
          </p:cNvSpPr>
          <p:nvPr>
            <p:ph type="body" sz="quarter" idx="15" hasCustomPrompt="1"/>
          </p:nvPr>
        </p:nvSpPr>
        <p:spPr>
          <a:xfrm>
            <a:off x="1903595" y="3969225"/>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7" name="Espace réservé du texte 7"/>
          <p:cNvSpPr>
            <a:spLocks noGrp="1"/>
          </p:cNvSpPr>
          <p:nvPr>
            <p:ph type="body" sz="quarter" idx="17" hasCustomPrompt="1"/>
          </p:nvPr>
        </p:nvSpPr>
        <p:spPr>
          <a:xfrm>
            <a:off x="1903595" y="458127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9" name="Espace réservé du texte 7"/>
          <p:cNvSpPr>
            <a:spLocks noGrp="1"/>
          </p:cNvSpPr>
          <p:nvPr>
            <p:ph type="body" sz="quarter" idx="19" hasCustomPrompt="1"/>
          </p:nvPr>
        </p:nvSpPr>
        <p:spPr>
          <a:xfrm>
            <a:off x="1903595" y="5229200"/>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4" y="1781180"/>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6" name="Espace réservé du texte 5"/>
          <p:cNvSpPr>
            <a:spLocks noGrp="1"/>
          </p:cNvSpPr>
          <p:nvPr>
            <p:ph type="body" sz="quarter" idx="21" hasCustomPrompt="1"/>
          </p:nvPr>
        </p:nvSpPr>
        <p:spPr>
          <a:xfrm>
            <a:off x="1043608" y="3359627"/>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1" name="Espace réservé du texte 5"/>
          <p:cNvSpPr>
            <a:spLocks noGrp="1"/>
          </p:cNvSpPr>
          <p:nvPr>
            <p:ph type="body" sz="quarter" idx="22" hasCustomPrompt="1"/>
          </p:nvPr>
        </p:nvSpPr>
        <p:spPr>
          <a:xfrm>
            <a:off x="1043608" y="3969225"/>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2" name="Espace réservé du texte 5"/>
          <p:cNvSpPr>
            <a:spLocks noGrp="1"/>
          </p:cNvSpPr>
          <p:nvPr>
            <p:ph type="body" sz="quarter" idx="23" hasCustomPrompt="1"/>
          </p:nvPr>
        </p:nvSpPr>
        <p:spPr>
          <a:xfrm>
            <a:off x="1043608" y="458127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3" name="Espace réservé du texte 5"/>
          <p:cNvSpPr>
            <a:spLocks noGrp="1"/>
          </p:cNvSpPr>
          <p:nvPr>
            <p:ph type="body" sz="quarter" idx="24" hasCustomPrompt="1"/>
          </p:nvPr>
        </p:nvSpPr>
        <p:spPr>
          <a:xfrm>
            <a:off x="1043608" y="5229200"/>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Tree>
    <p:extLst>
      <p:ext uri="{BB962C8B-B14F-4D97-AF65-F5344CB8AC3E}">
        <p14:creationId xmlns:p14="http://schemas.microsoft.com/office/powerpoint/2010/main" val="41721388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chiffres ou points clefs à mettre en valeur</a:t>
            </a:r>
            <a:endParaRPr lang="fr-FR" dirty="0"/>
          </a:p>
        </p:txBody>
      </p:sp>
      <p:sp>
        <p:nvSpPr>
          <p:cNvPr id="12" name="Espace réservé du texte 5"/>
          <p:cNvSpPr>
            <a:spLocks noGrp="1"/>
          </p:cNvSpPr>
          <p:nvPr>
            <p:ph type="body" sz="quarter" idx="12" hasCustomPrompt="1"/>
          </p:nvPr>
        </p:nvSpPr>
        <p:spPr>
          <a:xfrm>
            <a:off x="1016005" y="3357563"/>
            <a:ext cx="873763"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3" name="Espace réservé du texte 7"/>
          <p:cNvSpPr>
            <a:spLocks noGrp="1"/>
          </p:cNvSpPr>
          <p:nvPr>
            <p:ph type="body" sz="quarter" idx="13" hasCustomPrompt="1"/>
          </p:nvPr>
        </p:nvSpPr>
        <p:spPr>
          <a:xfrm>
            <a:off x="1903595" y="3359627"/>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4" name="Espace réservé du texte 5"/>
          <p:cNvSpPr>
            <a:spLocks noGrp="1"/>
          </p:cNvSpPr>
          <p:nvPr>
            <p:ph type="body" sz="quarter" idx="14" hasCustomPrompt="1"/>
          </p:nvPr>
        </p:nvSpPr>
        <p:spPr>
          <a:xfrm>
            <a:off x="4760420" y="3356992"/>
            <a:ext cx="873763"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5" name="Espace réservé du texte 7"/>
          <p:cNvSpPr>
            <a:spLocks noGrp="1"/>
          </p:cNvSpPr>
          <p:nvPr>
            <p:ph type="body" sz="quarter" idx="15" hasCustomPrompt="1"/>
          </p:nvPr>
        </p:nvSpPr>
        <p:spPr>
          <a:xfrm>
            <a:off x="5648009" y="335905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6" name="Espace réservé du texte 5"/>
          <p:cNvSpPr>
            <a:spLocks noGrp="1"/>
          </p:cNvSpPr>
          <p:nvPr>
            <p:ph type="body" sz="quarter" idx="16" hasCustomPrompt="1"/>
          </p:nvPr>
        </p:nvSpPr>
        <p:spPr>
          <a:xfrm>
            <a:off x="1016005" y="4579212"/>
            <a:ext cx="873763"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7" name="Espace réservé du texte 7"/>
          <p:cNvSpPr>
            <a:spLocks noGrp="1"/>
          </p:cNvSpPr>
          <p:nvPr>
            <p:ph type="body" sz="quarter" idx="17" hasCustomPrompt="1"/>
          </p:nvPr>
        </p:nvSpPr>
        <p:spPr>
          <a:xfrm>
            <a:off x="1903595" y="458127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8" name="Espace réservé du texte 5"/>
          <p:cNvSpPr>
            <a:spLocks noGrp="1"/>
          </p:cNvSpPr>
          <p:nvPr>
            <p:ph type="body" sz="quarter" idx="18" hasCustomPrompt="1"/>
          </p:nvPr>
        </p:nvSpPr>
        <p:spPr>
          <a:xfrm>
            <a:off x="4760420" y="4581128"/>
            <a:ext cx="873763"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9" name="Espace réservé du texte 7"/>
          <p:cNvSpPr>
            <a:spLocks noGrp="1"/>
          </p:cNvSpPr>
          <p:nvPr>
            <p:ph type="body" sz="quarter" idx="19" hasCustomPrompt="1"/>
          </p:nvPr>
        </p:nvSpPr>
        <p:spPr>
          <a:xfrm>
            <a:off x="5648009" y="4583192"/>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4" y="1781180"/>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Tree>
    <p:extLst>
      <p:ext uri="{BB962C8B-B14F-4D97-AF65-F5344CB8AC3E}">
        <p14:creationId xmlns:p14="http://schemas.microsoft.com/office/powerpoint/2010/main" val="7650536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6" y="404813"/>
            <a:ext cx="7058025" cy="9828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11" y="1773242"/>
            <a:ext cx="3340100" cy="3870340"/>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13" y="4370757"/>
            <a:ext cx="3313113" cy="522143"/>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13" y="1773244"/>
            <a:ext cx="3313113" cy="2232025"/>
          </a:xfrm>
        </p:spPr>
        <p:txBody>
          <a:bodyPr/>
          <a:lstStyle>
            <a:lvl1pPr>
              <a:spcAft>
                <a:spcPts val="0"/>
              </a:spcAft>
              <a:defRPr sz="1800"/>
            </a:lvl1pPr>
          </a:lstStyle>
          <a:p>
            <a:r>
              <a:rPr lang="fr-FR" dirty="0" smtClean="0"/>
              <a:t>cliquez ici pour insérer une image</a:t>
            </a:r>
            <a:endParaRPr lang="fr-FR" dirty="0"/>
          </a:p>
        </p:txBody>
      </p:sp>
    </p:spTree>
    <p:extLst>
      <p:ext uri="{BB962C8B-B14F-4D97-AF65-F5344CB8AC3E}">
        <p14:creationId xmlns:p14="http://schemas.microsoft.com/office/powerpoint/2010/main" val="23217576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6" y="404816"/>
            <a:ext cx="3344863" cy="984251"/>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7" y="1773238"/>
            <a:ext cx="3340100" cy="3887787"/>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6858000"/>
          </a:xfrm>
        </p:spPr>
        <p:txBody>
          <a:bodyPr/>
          <a:lstStyle/>
          <a:p>
            <a:r>
              <a:rPr lang="fr-FR" dirty="0" smtClean="0"/>
              <a:t>cliquez sur l'icône pour ajouter une image</a:t>
            </a:r>
            <a:endParaRPr lang="fr-FR" dirty="0"/>
          </a:p>
        </p:txBody>
      </p:sp>
    </p:spTree>
    <p:extLst>
      <p:ext uri="{BB962C8B-B14F-4D97-AF65-F5344CB8AC3E}">
        <p14:creationId xmlns:p14="http://schemas.microsoft.com/office/powerpoint/2010/main" val="33590720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6" y="404664"/>
            <a:ext cx="7051129"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32" y="1773239"/>
            <a:ext cx="3316971" cy="2303835"/>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773239"/>
            <a:ext cx="3289984" cy="2303835"/>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5" y="4365628"/>
            <a:ext cx="3316971" cy="1150939"/>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6" name="Espace réservé du texte 7"/>
          <p:cNvSpPr>
            <a:spLocks noGrp="1"/>
          </p:cNvSpPr>
          <p:nvPr>
            <p:ph type="body" sz="quarter" idx="15" hasCustomPrompt="1"/>
          </p:nvPr>
        </p:nvSpPr>
        <p:spPr>
          <a:xfrm>
            <a:off x="4787408" y="4365107"/>
            <a:ext cx="3294597" cy="1150939"/>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Tree>
    <p:extLst>
      <p:ext uri="{BB962C8B-B14F-4D97-AF65-F5344CB8AC3E}">
        <p14:creationId xmlns:p14="http://schemas.microsoft.com/office/powerpoint/2010/main" val="27925411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669"/>
            <a:ext cx="7084800"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5"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9"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5"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3777532"/>
            <a:ext cx="1539776" cy="1150939"/>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3776343"/>
            <a:ext cx="1539776" cy="1150939"/>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9" name="Espace réservé du texte 7"/>
          <p:cNvSpPr>
            <a:spLocks noGrp="1"/>
          </p:cNvSpPr>
          <p:nvPr>
            <p:ph type="body" sz="quarter" idx="20" hasCustomPrompt="1"/>
          </p:nvPr>
        </p:nvSpPr>
        <p:spPr>
          <a:xfrm>
            <a:off x="4703143" y="3777532"/>
            <a:ext cx="1539776" cy="1150939"/>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8" y="3776343"/>
            <a:ext cx="1539776" cy="1150939"/>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Tree>
    <p:extLst>
      <p:ext uri="{BB962C8B-B14F-4D97-AF65-F5344CB8AC3E}">
        <p14:creationId xmlns:p14="http://schemas.microsoft.com/office/powerpoint/2010/main" val="26392137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 fond noir">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996952"/>
            <a:ext cx="7084800" cy="982800"/>
          </a:xfrm>
        </p:spPr>
        <p:txBody>
          <a:bodyPr/>
          <a:lstStyle>
            <a:lvl1pPr algn="l">
              <a:defRPr sz="5200">
                <a:latin typeface="Helvetica 35 Thin" pitchFamily="34" charset="0"/>
              </a:defRPr>
            </a:lvl1pPr>
          </a:lstStyle>
          <a:p>
            <a:pPr lvl="0"/>
            <a:r>
              <a:rPr lang="fr-FR" dirty="0" smtClean="0"/>
              <a:t>page de transition</a:t>
            </a:r>
            <a:endParaRPr lang="fr-FR" dirty="0"/>
          </a:p>
        </p:txBody>
      </p:sp>
    </p:spTree>
    <p:extLst>
      <p:ext uri="{BB962C8B-B14F-4D97-AF65-F5344CB8AC3E}">
        <p14:creationId xmlns:p14="http://schemas.microsoft.com/office/powerpoint/2010/main" val="230739590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3" name="Espace réservé pour une image  2"/>
          <p:cNvSpPr>
            <a:spLocks noGrp="1"/>
          </p:cNvSpPr>
          <p:nvPr>
            <p:ph type="pic" sz="quarter" idx="12" hasCustomPrompt="1"/>
          </p:nvPr>
        </p:nvSpPr>
        <p:spPr>
          <a:xfrm>
            <a:off x="0" y="0"/>
            <a:ext cx="9144000" cy="6858000"/>
          </a:xfrm>
        </p:spPr>
        <p:txBody>
          <a:bodyPr/>
          <a:lstStyle>
            <a:lvl1pPr marL="0" indent="0">
              <a:buNone/>
              <a:defRPr baseline="0"/>
            </a:lvl1pPr>
          </a:lstStyle>
          <a:p>
            <a:r>
              <a:rPr lang="fr-FR" dirty="0" smtClean="0"/>
              <a:t>cliquez sur l’icône pour insérer une image pleine page</a:t>
            </a:r>
            <a:endParaRPr lang="fr-FR" dirty="0"/>
          </a:p>
        </p:txBody>
      </p:sp>
      <p:sp>
        <p:nvSpPr>
          <p:cNvPr id="4" name="Espace réservé du texte 3"/>
          <p:cNvSpPr>
            <a:spLocks noGrp="1"/>
          </p:cNvSpPr>
          <p:nvPr>
            <p:ph type="body" sz="quarter" idx="11" hasCustomPrompt="1"/>
          </p:nvPr>
        </p:nvSpPr>
        <p:spPr>
          <a:xfrm>
            <a:off x="1051768" y="4365105"/>
            <a:ext cx="7085013" cy="17272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Tree>
    <p:extLst>
      <p:ext uri="{BB962C8B-B14F-4D97-AF65-F5344CB8AC3E}">
        <p14:creationId xmlns:p14="http://schemas.microsoft.com/office/powerpoint/2010/main" val="20875943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773243"/>
            <a:ext cx="3312208" cy="3384551"/>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6" y="1773243"/>
            <a:ext cx="3308351" cy="3384551"/>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smtClean="0"/>
              <a:t>notes et remarques</a:t>
            </a:r>
          </a:p>
          <a:p>
            <a:pPr lvl="0"/>
            <a:endParaRPr lang="fr-FR" dirty="0"/>
          </a:p>
        </p:txBody>
      </p:sp>
    </p:spTree>
    <p:extLst>
      <p:ext uri="{BB962C8B-B14F-4D97-AF65-F5344CB8AC3E}">
        <p14:creationId xmlns:p14="http://schemas.microsoft.com/office/powerpoint/2010/main" val="275392611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6" y="404813"/>
            <a:ext cx="7058025" cy="9828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82" y="1773243"/>
            <a:ext cx="7070039" cy="3384551"/>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Tree>
    <p:extLst>
      <p:ext uri="{BB962C8B-B14F-4D97-AF65-F5344CB8AC3E}">
        <p14:creationId xmlns:p14="http://schemas.microsoft.com/office/powerpoint/2010/main" val="49978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5" y="403200"/>
            <a:ext cx="7049875" cy="9828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9" y="1773239"/>
            <a:ext cx="1440211" cy="373268"/>
          </a:xfrm>
        </p:spPr>
        <p:txBody>
          <a:bodyPr/>
          <a:lstStyle>
            <a:lvl1pPr marL="0" indent="0">
              <a:buNone/>
              <a:defRPr>
                <a:solidFill>
                  <a:srgbClr val="FF6600"/>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9" y="2203614"/>
            <a:ext cx="1440211" cy="373268"/>
          </a:xfrm>
        </p:spPr>
        <p:txBody>
          <a:bodyPr/>
          <a:lstStyle>
            <a:lvl1pPr marL="0" indent="0">
              <a:buNone/>
              <a:defRPr>
                <a:solidFill>
                  <a:srgbClr val="FF6600"/>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9" y="2633987"/>
            <a:ext cx="1440211" cy="373268"/>
          </a:xfrm>
        </p:spPr>
        <p:txBody>
          <a:bodyPr/>
          <a:lstStyle>
            <a:lvl1pPr marL="0" indent="0">
              <a:buNone/>
              <a:defRPr>
                <a:solidFill>
                  <a:srgbClr val="FF6600"/>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9" y="3064359"/>
            <a:ext cx="1440211" cy="373268"/>
          </a:xfrm>
        </p:spPr>
        <p:txBody>
          <a:bodyPr/>
          <a:lstStyle>
            <a:lvl1pPr marL="0" indent="0">
              <a:buNone/>
              <a:defRPr>
                <a:solidFill>
                  <a:srgbClr val="FF6600"/>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9" y="3494731"/>
            <a:ext cx="1440211" cy="373268"/>
          </a:xfrm>
        </p:spPr>
        <p:txBody>
          <a:bodyPr/>
          <a:lstStyle>
            <a:lvl1pPr marL="0" indent="0">
              <a:buNone/>
              <a:defRPr>
                <a:solidFill>
                  <a:srgbClr val="FF6600"/>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9" y="3925107"/>
            <a:ext cx="1440211" cy="373268"/>
          </a:xfrm>
        </p:spPr>
        <p:txBody>
          <a:bodyPr/>
          <a:lstStyle>
            <a:lvl1pPr marL="0" indent="0">
              <a:buNone/>
              <a:defRPr>
                <a:solidFill>
                  <a:srgbClr val="FF6600"/>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3" y="1773239"/>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3" y="220361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3" y="392510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3" y="349473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3" y="3064359"/>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3" y="263398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33" y="4356902"/>
            <a:ext cx="1440211" cy="373268"/>
          </a:xfrm>
        </p:spPr>
        <p:txBody>
          <a:bodyPr/>
          <a:lstStyle>
            <a:lvl1pPr marL="0" indent="0">
              <a:buNone/>
              <a:defRPr>
                <a:solidFill>
                  <a:srgbClr val="FF6600"/>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33" y="4787275"/>
            <a:ext cx="1440211" cy="373268"/>
          </a:xfrm>
        </p:spPr>
        <p:txBody>
          <a:bodyPr/>
          <a:lstStyle>
            <a:lvl1pPr marL="0" indent="0">
              <a:buNone/>
              <a:defRPr>
                <a:solidFill>
                  <a:srgbClr val="FF6600"/>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33" y="5217651"/>
            <a:ext cx="1440211" cy="373268"/>
          </a:xfrm>
        </p:spPr>
        <p:txBody>
          <a:bodyPr/>
          <a:lstStyle>
            <a:lvl1pPr marL="0" indent="0">
              <a:buNone/>
              <a:defRPr>
                <a:solidFill>
                  <a:srgbClr val="FF6600"/>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33" y="5648022"/>
            <a:ext cx="1440211" cy="373268"/>
          </a:xfrm>
        </p:spPr>
        <p:txBody>
          <a:bodyPr/>
          <a:lstStyle>
            <a:lvl1pPr marL="0" indent="0">
              <a:buNone/>
              <a:defRPr>
                <a:solidFill>
                  <a:srgbClr val="FF6600"/>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7" y="5648022"/>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7" y="521765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7" y="4356902"/>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5" y="4783926"/>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Tree>
    <p:extLst>
      <p:ext uri="{BB962C8B-B14F-4D97-AF65-F5344CB8AC3E}">
        <p14:creationId xmlns:p14="http://schemas.microsoft.com/office/powerpoint/2010/main" val="17172708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31" y="2565400"/>
            <a:ext cx="7051885" cy="9828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21" y="5876927"/>
            <a:ext cx="719137" cy="719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200"/>
            <a:ext cx="7084800" cy="982800"/>
          </a:xfrm>
        </p:spPr>
        <p:txBody>
          <a:bodyPr/>
          <a:lstStyle>
            <a:lvl1pPr algn="l">
              <a:defRPr/>
            </a:lvl1pPr>
          </a:lstStyle>
          <a:p>
            <a:r>
              <a:rPr lang="fr-FR" dirty="0" smtClean="0"/>
              <a:t>diapositive avec puces</a:t>
            </a:r>
            <a:endParaRPr lang="fr-FR" dirty="0"/>
          </a:p>
        </p:txBody>
      </p:sp>
      <p:sp>
        <p:nvSpPr>
          <p:cNvPr id="26" name="Espace réservé du contenu 2"/>
          <p:cNvSpPr>
            <a:spLocks noGrp="1"/>
          </p:cNvSpPr>
          <p:nvPr>
            <p:ph idx="1" hasCustomPrompt="1"/>
          </p:nvPr>
        </p:nvSpPr>
        <p:spPr>
          <a:xfrm>
            <a:off x="1042993" y="1773238"/>
            <a:ext cx="7058025" cy="3887787"/>
          </a:xfrm>
        </p:spPr>
        <p:txBody>
          <a:bodyPr/>
          <a:lstStyle>
            <a:lvl1pPr>
              <a:defRPr sz="1800"/>
            </a:lvl1pPr>
            <a:lvl2pPr>
              <a:spcAft>
                <a:spcPct val="0"/>
              </a:spcAft>
              <a:buFont typeface="Arial" charset="0"/>
              <a:buChar char="–"/>
              <a:defRPr/>
            </a:lvl2pPr>
          </a:lstStyle>
          <a:p>
            <a:r>
              <a:rPr lang="fr-FR" dirty="0" smtClean="0"/>
              <a:t>le texte courant s’écrit ici</a:t>
            </a:r>
          </a:p>
          <a:p>
            <a:r>
              <a:rPr lang="fr-FR" dirty="0" smtClean="0"/>
              <a:t>le texte courant s’écrit ici</a:t>
            </a:r>
          </a:p>
          <a:p>
            <a:r>
              <a:rPr lang="fr-FR" dirty="0" smtClean="0"/>
              <a:t>le texte courant s’écrit ici</a:t>
            </a:r>
          </a:p>
          <a:p>
            <a:r>
              <a:rPr lang="fr-FR" dirty="0" smtClean="0"/>
              <a:t>le texte courant s’écrit ici</a:t>
            </a:r>
            <a:endParaRPr lang="fr-FR" dirty="0"/>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4" y="404813"/>
            <a:ext cx="7071413" cy="9828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93" y="1773238"/>
            <a:ext cx="7058025" cy="3887787"/>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0365667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6" y="403200"/>
            <a:ext cx="7058025" cy="9828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15" y="1768542"/>
            <a:ext cx="7037207" cy="374802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Tree>
    <p:extLst>
      <p:ext uri="{BB962C8B-B14F-4D97-AF65-F5344CB8AC3E}">
        <p14:creationId xmlns:p14="http://schemas.microsoft.com/office/powerpoint/2010/main" val="34667854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4" y="404664"/>
            <a:ext cx="7057405" cy="982800"/>
          </a:xfrm>
        </p:spPr>
        <p:txBody>
          <a:bodyPr/>
          <a:lstStyle>
            <a:lvl1pPr algn="l">
              <a:defRPr/>
            </a:lvl1pPr>
          </a:lstStyle>
          <a:p>
            <a:r>
              <a:rPr lang="fr-FR" dirty="0" smtClean="0"/>
              <a:t>titre seul</a:t>
            </a:r>
            <a:endParaRPr lang="fr-FR" dirty="0"/>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93" y="1773242"/>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5" y="1773242"/>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Tree>
    <p:extLst>
      <p:ext uri="{BB962C8B-B14F-4D97-AF65-F5344CB8AC3E}">
        <p14:creationId xmlns:p14="http://schemas.microsoft.com/office/powerpoint/2010/main" val="1901893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userDrawn="1"/>
        </p:nvSpPr>
        <p:spPr bwMode="auto">
          <a:xfrm>
            <a:off x="1065195" y="1615295"/>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802" y="1832708"/>
            <a:ext cx="4000527" cy="863675"/>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userDrawn="1"/>
        </p:nvSpPr>
        <p:spPr bwMode="auto">
          <a:xfrm>
            <a:off x="1065195" y="2724568"/>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802" y="2984838"/>
            <a:ext cx="4000527" cy="863675"/>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userDrawn="1"/>
        </p:nvSpPr>
        <p:spPr bwMode="auto">
          <a:xfrm>
            <a:off x="1065195" y="3902084"/>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802" y="4136967"/>
            <a:ext cx="4000527" cy="863675"/>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Tree>
    <p:extLst>
      <p:ext uri="{BB962C8B-B14F-4D97-AF65-F5344CB8AC3E}">
        <p14:creationId xmlns:p14="http://schemas.microsoft.com/office/powerpoint/2010/main" val="29660975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93" y="1756664"/>
            <a:ext cx="7058025" cy="109627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46" y="3800481"/>
            <a:ext cx="869951"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11" y="3800481"/>
            <a:ext cx="869951"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11" y="3800481"/>
            <a:ext cx="869951"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11" y="3800481"/>
            <a:ext cx="869951"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63" y="4365111"/>
            <a:ext cx="1152179"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61" y="4365111"/>
            <a:ext cx="1152179"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5" y="4365111"/>
            <a:ext cx="1152179"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5" y="4365111"/>
            <a:ext cx="1152179"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Tree>
    <p:extLst>
      <p:ext uri="{BB962C8B-B14F-4D97-AF65-F5344CB8AC3E}">
        <p14:creationId xmlns:p14="http://schemas.microsoft.com/office/powerpoint/2010/main" val="31099756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15206" y="404813"/>
            <a:ext cx="70580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principal</a:t>
            </a:r>
            <a:endParaRPr lang="fr-FR" dirty="0"/>
          </a:p>
        </p:txBody>
      </p:sp>
      <p:sp>
        <p:nvSpPr>
          <p:cNvPr id="3" name="Espace réservé du texte 2"/>
          <p:cNvSpPr>
            <a:spLocks noGrp="1"/>
          </p:cNvSpPr>
          <p:nvPr>
            <p:ph type="body" idx="1"/>
          </p:nvPr>
        </p:nvSpPr>
        <p:spPr>
          <a:xfrm>
            <a:off x="1042993" y="1600206"/>
            <a:ext cx="7058025" cy="4525963"/>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smtClean="0"/>
              <a:t>modifiez les styles du texte du masque</a:t>
            </a:r>
          </a:p>
          <a:p>
            <a:pPr lvl="1"/>
            <a:r>
              <a:rPr lang="fr-FR" dirty="0" smtClean="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smtClean="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smtClean="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smtClean="0"/>
              <a:t>cinquième niveau</a:t>
            </a:r>
            <a:endParaRPr lang="fr-FR" dirty="0"/>
          </a:p>
        </p:txBody>
      </p:sp>
      <p:sp>
        <p:nvSpPr>
          <p:cNvPr id="7" name="Rectangle 762"/>
          <p:cNvSpPr>
            <a:spLocks noChangeArrowheads="1"/>
          </p:cNvSpPr>
          <p:nvPr/>
        </p:nvSpPr>
        <p:spPr bwMode="auto">
          <a:xfrm>
            <a:off x="1005511" y="6408743"/>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a:solidFill>
                  <a:schemeClr val="bg1">
                    <a:lumMod val="50000"/>
                  </a:schemeClr>
                </a:solidFill>
                <a:latin typeface="Helvetica 55 Roman" pitchFamily="34" charset="0"/>
              </a:rPr>
              <a:t>interne France T</a:t>
            </a:r>
            <a:r>
              <a:rPr lang="en-US" sz="1000" dirty="0" err="1">
                <a:solidFill>
                  <a:schemeClr val="bg1">
                    <a:lumMod val="50000"/>
                  </a:schemeClr>
                </a:solidFill>
                <a:latin typeface="Helvetica 55 Roman" pitchFamily="34" charset="0"/>
              </a:rPr>
              <a:t>élécom</a:t>
            </a:r>
            <a:r>
              <a:rPr lang="en-US" sz="1000" dirty="0">
                <a:solidFill>
                  <a:schemeClr val="bg1">
                    <a:lumMod val="50000"/>
                  </a:schemeClr>
                </a:solidFill>
                <a:latin typeface="Helvetica 55 Roman" pitchFamily="34" charset="0"/>
              </a:rPr>
              <a:t> - Orange</a:t>
            </a:r>
          </a:p>
        </p:txBody>
      </p:sp>
    </p:spTree>
    <p:extLst>
      <p:ext uri="{BB962C8B-B14F-4D97-AF65-F5344CB8AC3E}">
        <p14:creationId xmlns:p14="http://schemas.microsoft.com/office/powerpoint/2010/main" val="206052954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1" r:id="rId12"/>
    <p:sldLayoutId id="2147483672" r:id="rId13"/>
    <p:sldLayoutId id="2147483670" r:id="rId14"/>
    <p:sldLayoutId id="2147483673" r:id="rId15"/>
    <p:sldLayoutId id="2147483675" r:id="rId16"/>
    <p:sldLayoutId id="2147483674" r:id="rId17"/>
    <p:sldLayoutId id="2147483676" r:id="rId18"/>
    <p:sldLayoutId id="2147483677" r:id="rId19"/>
    <p:sldLayoutId id="2147483678" r:id="rId20"/>
  </p:sldLayoutIdLst>
  <p:timing>
    <p:tnLst>
      <p:par>
        <p:cTn id="1" dur="indefinite" restart="never" nodeType="tmRoot"/>
      </p:par>
    </p:tnLst>
  </p:timing>
  <p:hf hdr="0"/>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800" kern="1200" dirty="0" smtClean="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23.png"/><Relationship Id="rId5" Type="http://schemas.openxmlformats.org/officeDocument/2006/relationships/image" Target="../media/image12.png"/><Relationship Id="rId10" Type="http://schemas.openxmlformats.org/officeDocument/2006/relationships/image" Target="../media/image22.png"/><Relationship Id="rId4" Type="http://schemas.openxmlformats.org/officeDocument/2006/relationships/image" Target="../media/image11.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9.tmp"/><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9512" y="404664"/>
            <a:ext cx="8568952" cy="1944112"/>
          </a:xfrm>
        </p:spPr>
        <p:txBody>
          <a:bodyPr/>
          <a:lstStyle/>
          <a:p>
            <a:r>
              <a:rPr lang="en-US" sz="4800" dirty="0" smtClean="0"/>
              <a:t>Forecasting of VNFs metrics for virtualized communication services</a:t>
            </a:r>
            <a:br>
              <a:rPr lang="en-US" sz="4800" dirty="0" smtClean="0"/>
            </a:b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endParaRPr lang="en-US" sz="4800" dirty="0"/>
          </a:p>
        </p:txBody>
      </p:sp>
      <p:sp>
        <p:nvSpPr>
          <p:cNvPr id="3" name="Sous-titre 2"/>
          <p:cNvSpPr>
            <a:spLocks noGrp="1"/>
          </p:cNvSpPr>
          <p:nvPr>
            <p:ph type="subTitle" idx="1"/>
          </p:nvPr>
        </p:nvSpPr>
        <p:spPr>
          <a:xfrm>
            <a:off x="899592" y="2996952"/>
            <a:ext cx="7444840" cy="547200"/>
          </a:xfrm>
        </p:spPr>
        <p:txBody>
          <a:bodyPr>
            <a:normAutofit fontScale="92500" lnSpcReduction="10000"/>
          </a:bodyPr>
          <a:lstStyle/>
          <a:p>
            <a:endParaRPr lang="fr-FR" sz="2000" dirty="0">
              <a:solidFill>
                <a:srgbClr val="000000"/>
              </a:solidFill>
              <a:latin typeface="Times New Roman"/>
            </a:endParaRPr>
          </a:p>
          <a:p>
            <a:r>
              <a:rPr lang="sv-SE" sz="2000" dirty="0">
                <a:solidFill>
                  <a:srgbClr val="000000"/>
                </a:solidFill>
                <a:latin typeface="Times New Roman"/>
              </a:rPr>
              <a:t> </a:t>
            </a:r>
            <a:r>
              <a:rPr lang="sv-SE" dirty="0">
                <a:solidFill>
                  <a:srgbClr val="000000"/>
                </a:solidFill>
                <a:latin typeface="Times New Roman"/>
              </a:rPr>
              <a:t>Jaafar </a:t>
            </a:r>
            <a:r>
              <a:rPr lang="sv-SE" dirty="0" smtClean="0">
                <a:solidFill>
                  <a:srgbClr val="000000"/>
                </a:solidFill>
                <a:latin typeface="Times New Roman"/>
              </a:rPr>
              <a:t>Bendriss </a:t>
            </a:r>
            <a:r>
              <a:rPr lang="sv-SE" sz="1000" dirty="0" smtClean="0">
                <a:solidFill>
                  <a:srgbClr val="000000"/>
                </a:solidFill>
                <a:latin typeface="Times New Roman"/>
              </a:rPr>
              <a:t>1,2</a:t>
            </a:r>
            <a:r>
              <a:rPr lang="sv-SE" dirty="0" smtClean="0">
                <a:solidFill>
                  <a:srgbClr val="000000"/>
                </a:solidFill>
                <a:latin typeface="Times New Roman"/>
              </a:rPr>
              <a:t>,     </a:t>
            </a:r>
            <a:r>
              <a:rPr lang="sv-SE" dirty="0">
                <a:solidFill>
                  <a:srgbClr val="000000"/>
                </a:solidFill>
                <a:latin typeface="Times New Roman"/>
              </a:rPr>
              <a:t>Imen Grida Ben </a:t>
            </a:r>
            <a:r>
              <a:rPr lang="sv-SE" dirty="0" smtClean="0">
                <a:solidFill>
                  <a:srgbClr val="000000"/>
                </a:solidFill>
                <a:latin typeface="Times New Roman"/>
              </a:rPr>
              <a:t>Yahia </a:t>
            </a:r>
            <a:r>
              <a:rPr lang="sv-SE" sz="1000" dirty="0" smtClean="0">
                <a:solidFill>
                  <a:srgbClr val="000000"/>
                </a:solidFill>
                <a:latin typeface="Times New Roman"/>
              </a:rPr>
              <a:t>1</a:t>
            </a:r>
            <a:r>
              <a:rPr lang="sv-SE" dirty="0" smtClean="0">
                <a:solidFill>
                  <a:srgbClr val="000000"/>
                </a:solidFill>
                <a:latin typeface="Times New Roman"/>
              </a:rPr>
              <a:t>,      </a:t>
            </a:r>
            <a:r>
              <a:rPr lang="sv-SE" dirty="0">
                <a:solidFill>
                  <a:srgbClr val="000000"/>
                </a:solidFill>
                <a:latin typeface="Times New Roman"/>
              </a:rPr>
              <a:t>Djamal </a:t>
            </a:r>
            <a:r>
              <a:rPr lang="sv-SE" dirty="0" smtClean="0">
                <a:solidFill>
                  <a:srgbClr val="000000"/>
                </a:solidFill>
                <a:latin typeface="Times New Roman"/>
              </a:rPr>
              <a:t>Zeghlache </a:t>
            </a:r>
            <a:r>
              <a:rPr lang="sv-SE" sz="1000" dirty="0" smtClean="0">
                <a:solidFill>
                  <a:srgbClr val="000000"/>
                </a:solidFill>
                <a:latin typeface="Times New Roman"/>
              </a:rPr>
              <a:t>2</a:t>
            </a:r>
            <a:r>
              <a:rPr lang="sv-SE" sz="800" dirty="0" smtClean="0">
                <a:solidFill>
                  <a:srgbClr val="000000"/>
                </a:solidFill>
                <a:latin typeface="Times New Roman"/>
              </a:rPr>
              <a:t> </a:t>
            </a:r>
            <a:endParaRPr lang="fr-FR" dirty="0" smtClean="0"/>
          </a:p>
          <a:p>
            <a:endParaRPr lang="fr-FR" dirty="0"/>
          </a:p>
        </p:txBody>
      </p:sp>
      <p:sp>
        <p:nvSpPr>
          <p:cNvPr id="5" name="ZoneTexte 4"/>
          <p:cNvSpPr txBox="1"/>
          <p:nvPr/>
        </p:nvSpPr>
        <p:spPr>
          <a:xfrm>
            <a:off x="2267744" y="4328055"/>
            <a:ext cx="4147482" cy="738664"/>
          </a:xfrm>
          <a:prstGeom prst="rect">
            <a:avLst/>
          </a:prstGeom>
          <a:noFill/>
        </p:spPr>
        <p:txBody>
          <a:bodyPr wrap="none" rtlCol="0">
            <a:spAutoFit/>
          </a:bodyPr>
          <a:lstStyle/>
          <a:p>
            <a:endParaRPr lang="fr-FR" sz="1400" dirty="0"/>
          </a:p>
          <a:p>
            <a:r>
              <a:rPr lang="fr-FR" sz="1400" dirty="0"/>
              <a:t> 1 Orange Lab Networks (OLN), Châtillon, France </a:t>
            </a:r>
          </a:p>
          <a:p>
            <a:r>
              <a:rPr lang="en-US" sz="1400" dirty="0" smtClean="0"/>
              <a:t> 2 </a:t>
            </a:r>
            <a:r>
              <a:rPr lang="en-US" sz="1400" dirty="0"/>
              <a:t>Telecom SudParis, Evry, France </a:t>
            </a:r>
            <a:endParaRPr lang="fr-FR" sz="1400" dirty="0"/>
          </a:p>
        </p:txBody>
      </p:sp>
    </p:spTree>
    <p:extLst>
      <p:ext uri="{BB962C8B-B14F-4D97-AF65-F5344CB8AC3E}">
        <p14:creationId xmlns:p14="http://schemas.microsoft.com/office/powerpoint/2010/main" val="1028317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Use case: VOIP on top of </a:t>
            </a:r>
            <a:r>
              <a:rPr lang="fr-FR" dirty="0" err="1"/>
              <a:t>clearwater</a:t>
            </a:r>
            <a:r>
              <a:rPr lang="fr-FR" dirty="0"/>
              <a:t> </a:t>
            </a:r>
            <a:r>
              <a:rPr lang="fr-FR" dirty="0" err="1"/>
              <a:t>vIMS</a:t>
            </a:r>
            <a:r>
              <a:rPr lang="fr-FR" dirty="0"/>
              <a:t> </a:t>
            </a:r>
            <a:br>
              <a:rPr lang="fr-FR" dirty="0"/>
            </a:br>
            <a:endParaRPr lang="fr-FR" dirty="0"/>
          </a:p>
        </p:txBody>
      </p:sp>
      <p:pic>
        <p:nvPicPr>
          <p:cNvPr id="1028" name="Picture 4" descr="C:\Users\CQMQ6347\Desktop\MyDocuments\Figures\Clearwater_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268760"/>
            <a:ext cx="7400226" cy="485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096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9394" y="5822776"/>
            <a:ext cx="9239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641" y="6130529"/>
            <a:ext cx="942975"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6321" y="5930504"/>
            <a:ext cx="96202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177" y="5874593"/>
            <a:ext cx="942975"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2785" y="5877272"/>
            <a:ext cx="94297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4288" y="6206729"/>
            <a:ext cx="8572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10177" y="5301211"/>
            <a:ext cx="866775" cy="2880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solidFill>
                  <a:prstClr val="black"/>
                </a:solidFill>
              </a:rPr>
              <a:t>Agent</a:t>
            </a:r>
            <a:endParaRPr lang="fr-FR" dirty="0">
              <a:solidFill>
                <a:prstClr val="black"/>
              </a:solidFill>
            </a:endParaRPr>
          </a:p>
        </p:txBody>
      </p:sp>
      <p:sp>
        <p:nvSpPr>
          <p:cNvPr id="16" name="Rectangle 15"/>
          <p:cNvSpPr/>
          <p:nvPr/>
        </p:nvSpPr>
        <p:spPr>
          <a:xfrm>
            <a:off x="1697643" y="5301208"/>
            <a:ext cx="866775" cy="2880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solidFill>
                  <a:prstClr val="black"/>
                </a:solidFill>
              </a:rPr>
              <a:t>Agent</a:t>
            </a:r>
            <a:endParaRPr lang="fr-FR" dirty="0">
              <a:solidFill>
                <a:prstClr val="black"/>
              </a:solidFill>
            </a:endParaRPr>
          </a:p>
        </p:txBody>
      </p:sp>
      <p:sp>
        <p:nvSpPr>
          <p:cNvPr id="17" name="Rectangle 16"/>
          <p:cNvSpPr/>
          <p:nvPr/>
        </p:nvSpPr>
        <p:spPr>
          <a:xfrm>
            <a:off x="3067545" y="5301211"/>
            <a:ext cx="866778" cy="28802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solidFill>
                  <a:prstClr val="black"/>
                </a:solidFill>
              </a:rPr>
              <a:t>Agent</a:t>
            </a:r>
            <a:endParaRPr lang="fr-FR" dirty="0">
              <a:solidFill>
                <a:prstClr val="black"/>
              </a:solidFill>
            </a:endParaRPr>
          </a:p>
        </p:txBody>
      </p:sp>
      <p:sp>
        <p:nvSpPr>
          <p:cNvPr id="18" name="Rectangle 17"/>
          <p:cNvSpPr/>
          <p:nvPr/>
        </p:nvSpPr>
        <p:spPr>
          <a:xfrm>
            <a:off x="4524345" y="5301208"/>
            <a:ext cx="866776" cy="2880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solidFill>
                  <a:prstClr val="black"/>
                </a:solidFill>
              </a:rPr>
              <a:t>Agent</a:t>
            </a:r>
            <a:endParaRPr lang="fr-FR" dirty="0">
              <a:solidFill>
                <a:prstClr val="black"/>
              </a:solidFill>
            </a:endParaRPr>
          </a:p>
        </p:txBody>
      </p:sp>
      <p:sp>
        <p:nvSpPr>
          <p:cNvPr id="19" name="Rectangle 18"/>
          <p:cNvSpPr/>
          <p:nvPr/>
        </p:nvSpPr>
        <p:spPr>
          <a:xfrm>
            <a:off x="5859569" y="5301208"/>
            <a:ext cx="789407" cy="2880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solidFill>
                  <a:prstClr val="black"/>
                </a:solidFill>
              </a:rPr>
              <a:t>Agent</a:t>
            </a:r>
            <a:endParaRPr lang="fr-FR" dirty="0">
              <a:solidFill>
                <a:prstClr val="black"/>
              </a:solidFill>
            </a:endParaRPr>
          </a:p>
        </p:txBody>
      </p:sp>
      <p:sp>
        <p:nvSpPr>
          <p:cNvPr id="20" name="Rectangle 19"/>
          <p:cNvSpPr/>
          <p:nvPr/>
        </p:nvSpPr>
        <p:spPr>
          <a:xfrm>
            <a:off x="7160121" y="5301208"/>
            <a:ext cx="861417" cy="2880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solidFill>
                  <a:prstClr val="black"/>
                </a:solidFill>
              </a:rPr>
              <a:t>Agent</a:t>
            </a:r>
            <a:endParaRPr lang="fr-FR" dirty="0">
              <a:solidFill>
                <a:prstClr val="black"/>
              </a:solidFill>
            </a:endParaRPr>
          </a:p>
        </p:txBody>
      </p:sp>
      <p:cxnSp>
        <p:nvCxnSpPr>
          <p:cNvPr id="9" name="Connecteur droit avec flèche 8"/>
          <p:cNvCxnSpPr/>
          <p:nvPr/>
        </p:nvCxnSpPr>
        <p:spPr>
          <a:xfrm flipV="1">
            <a:off x="665767" y="4354946"/>
            <a:ext cx="1678859" cy="946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a:stCxn id="16" idx="0"/>
          </p:cNvCxnSpPr>
          <p:nvPr/>
        </p:nvCxnSpPr>
        <p:spPr>
          <a:xfrm flipV="1">
            <a:off x="2131031" y="4354946"/>
            <a:ext cx="213595" cy="946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17" idx="0"/>
            <a:endCxn id="7" idx="2"/>
          </p:cNvCxnSpPr>
          <p:nvPr/>
        </p:nvCxnSpPr>
        <p:spPr>
          <a:xfrm flipH="1" flipV="1">
            <a:off x="2344626" y="4354946"/>
            <a:ext cx="1156308" cy="94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18" idx="0"/>
            <a:endCxn id="7" idx="2"/>
          </p:cNvCxnSpPr>
          <p:nvPr/>
        </p:nvCxnSpPr>
        <p:spPr>
          <a:xfrm flipH="1" flipV="1">
            <a:off x="2344626" y="4354946"/>
            <a:ext cx="2613107" cy="946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19" idx="0"/>
            <a:endCxn id="7" idx="2"/>
          </p:cNvCxnSpPr>
          <p:nvPr/>
        </p:nvCxnSpPr>
        <p:spPr>
          <a:xfrm flipH="1" flipV="1">
            <a:off x="2344626" y="4354946"/>
            <a:ext cx="3909647" cy="946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20" idx="0"/>
          </p:cNvCxnSpPr>
          <p:nvPr/>
        </p:nvCxnSpPr>
        <p:spPr>
          <a:xfrm flipH="1" flipV="1">
            <a:off x="2344626" y="4354946"/>
            <a:ext cx="5246204" cy="946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45" name="Connecteur en angle 5144"/>
          <p:cNvCxnSpPr>
            <a:stCxn id="20" idx="2"/>
            <a:endCxn id="5128" idx="1"/>
          </p:cNvCxnSpPr>
          <p:nvPr/>
        </p:nvCxnSpPr>
        <p:spPr>
          <a:xfrm rot="5400000">
            <a:off x="6923558" y="5829970"/>
            <a:ext cx="908002" cy="426542"/>
          </a:xfrm>
          <a:prstGeom prst="bentConnector4">
            <a:avLst>
              <a:gd name="adj1" fmla="val 34003"/>
              <a:gd name="adj2" fmla="val 153594"/>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47" name="Connecteur en angle 5146"/>
          <p:cNvCxnSpPr>
            <a:stCxn id="19" idx="2"/>
            <a:endCxn id="5127" idx="1"/>
          </p:cNvCxnSpPr>
          <p:nvPr/>
        </p:nvCxnSpPr>
        <p:spPr>
          <a:xfrm rot="5400000">
            <a:off x="5648294" y="5723731"/>
            <a:ext cx="740470" cy="471488"/>
          </a:xfrm>
          <a:prstGeom prst="bentConnector4">
            <a:avLst>
              <a:gd name="adj1" fmla="val 19449"/>
              <a:gd name="adj2" fmla="val 148485"/>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49" name="Connecteur en angle 5148"/>
          <p:cNvCxnSpPr>
            <a:stCxn id="18" idx="2"/>
            <a:endCxn id="5124" idx="1"/>
          </p:cNvCxnSpPr>
          <p:nvPr/>
        </p:nvCxnSpPr>
        <p:spPr>
          <a:xfrm rot="5400000">
            <a:off x="4287236" y="5788645"/>
            <a:ext cx="869902" cy="471092"/>
          </a:xfrm>
          <a:prstGeom prst="bentConnector4">
            <a:avLst>
              <a:gd name="adj1" fmla="val 31112"/>
              <a:gd name="adj2" fmla="val 148526"/>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51" name="Connecteur en angle 5150"/>
          <p:cNvCxnSpPr>
            <a:stCxn id="17" idx="2"/>
            <a:endCxn id="5123" idx="1"/>
          </p:cNvCxnSpPr>
          <p:nvPr/>
        </p:nvCxnSpPr>
        <p:spPr>
          <a:xfrm rot="5400000">
            <a:off x="2910746" y="5727888"/>
            <a:ext cx="728836" cy="451540"/>
          </a:xfrm>
          <a:prstGeom prst="bentConnector4">
            <a:avLst>
              <a:gd name="adj1" fmla="val 16021"/>
              <a:gd name="adj2" fmla="val 150627"/>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53" name="Connecteur en angle 5152"/>
          <p:cNvCxnSpPr>
            <a:stCxn id="16" idx="2"/>
            <a:endCxn id="5125" idx="1"/>
          </p:cNvCxnSpPr>
          <p:nvPr/>
        </p:nvCxnSpPr>
        <p:spPr>
          <a:xfrm rot="5400000">
            <a:off x="1483732" y="5711829"/>
            <a:ext cx="769889" cy="524710"/>
          </a:xfrm>
          <a:prstGeom prst="bentConnector4">
            <a:avLst>
              <a:gd name="adj1" fmla="val 22163"/>
              <a:gd name="adj2" fmla="val 143567"/>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55" name="Connecteur en angle 5154"/>
          <p:cNvCxnSpPr>
            <a:stCxn id="4" idx="2"/>
            <a:endCxn id="5126" idx="1"/>
          </p:cNvCxnSpPr>
          <p:nvPr/>
        </p:nvCxnSpPr>
        <p:spPr>
          <a:xfrm rot="5400000">
            <a:off x="167502" y="5731918"/>
            <a:ext cx="718738" cy="433388"/>
          </a:xfrm>
          <a:prstGeom prst="bentConnector4">
            <a:avLst>
              <a:gd name="adj1" fmla="val 19851"/>
              <a:gd name="adj2" fmla="val 152747"/>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60" name="Connecteur droit avec flèche 5159"/>
          <p:cNvCxnSpPr/>
          <p:nvPr/>
        </p:nvCxnSpPr>
        <p:spPr>
          <a:xfrm flipV="1">
            <a:off x="2683700" y="1715965"/>
            <a:ext cx="2830014" cy="14277"/>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pic>
        <p:nvPicPr>
          <p:cNvPr id="239"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42051" y="2303550"/>
            <a:ext cx="2641023" cy="1370036"/>
          </a:xfrm>
          <a:prstGeom prst="rect">
            <a:avLst/>
          </a:prstGeom>
          <a:ln/>
          <a:extLst/>
        </p:spPr>
        <p:style>
          <a:lnRef idx="1">
            <a:schemeClr val="dk1"/>
          </a:lnRef>
          <a:fillRef idx="2">
            <a:schemeClr val="dk1"/>
          </a:fillRef>
          <a:effectRef idx="1">
            <a:schemeClr val="dk1"/>
          </a:effectRef>
          <a:fontRef idx="minor">
            <a:schemeClr val="dk1"/>
          </a:fontRef>
        </p:style>
      </p:pic>
      <p:cxnSp>
        <p:nvCxnSpPr>
          <p:cNvPr id="6" name="Connecteur en angle 5"/>
          <p:cNvCxnSpPr>
            <a:stCxn id="1028" idx="1"/>
            <a:endCxn id="1027" idx="1"/>
          </p:cNvCxnSpPr>
          <p:nvPr/>
        </p:nvCxnSpPr>
        <p:spPr>
          <a:xfrm rot="10800000">
            <a:off x="471093" y="1498953"/>
            <a:ext cx="506922" cy="2086898"/>
          </a:xfrm>
          <a:prstGeom prst="bentConnector3">
            <a:avLst>
              <a:gd name="adj1" fmla="val 145096"/>
            </a:avLst>
          </a:prstGeom>
          <a:ln>
            <a:tailEnd type="arrow"/>
          </a:ln>
        </p:spPr>
        <p:style>
          <a:lnRef idx="1">
            <a:schemeClr val="dk1"/>
          </a:lnRef>
          <a:fillRef idx="0">
            <a:schemeClr val="dk1"/>
          </a:fillRef>
          <a:effectRef idx="0">
            <a:schemeClr val="dk1"/>
          </a:effectRef>
          <a:fontRef idx="minor">
            <a:schemeClr val="tx1"/>
          </a:fontRef>
        </p:style>
      </p:cxnSp>
      <p:pic>
        <p:nvPicPr>
          <p:cNvPr id="102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8529" y="2050453"/>
            <a:ext cx="3496341" cy="1985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1093" y="592283"/>
            <a:ext cx="2212607" cy="181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8015" y="2724011"/>
            <a:ext cx="1877777" cy="1723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005552" y="3717780"/>
            <a:ext cx="678148" cy="637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itre 1"/>
          <p:cNvSpPr>
            <a:spLocks noGrp="1"/>
          </p:cNvSpPr>
          <p:nvPr>
            <p:ph type="title"/>
          </p:nvPr>
        </p:nvSpPr>
        <p:spPr>
          <a:xfrm>
            <a:off x="1525942" y="100883"/>
            <a:ext cx="7084800" cy="982800"/>
          </a:xfrm>
        </p:spPr>
        <p:txBody>
          <a:bodyPr/>
          <a:lstStyle/>
          <a:p>
            <a:r>
              <a:rPr lang="fr-FR" dirty="0" err="1" smtClean="0"/>
              <a:t>TestBed</a:t>
            </a:r>
            <a:endParaRPr lang="fr-FR" dirty="0"/>
          </a:p>
        </p:txBody>
      </p:sp>
    </p:spTree>
    <p:extLst>
      <p:ext uri="{BB962C8B-B14F-4D97-AF65-F5344CB8AC3E}">
        <p14:creationId xmlns:p14="http://schemas.microsoft.com/office/powerpoint/2010/main" val="273933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use case: focus on data </a:t>
            </a:r>
            <a:endParaRPr lang="fr-FR" dirty="0"/>
          </a:p>
        </p:txBody>
      </p:sp>
      <p:sp>
        <p:nvSpPr>
          <p:cNvPr id="3" name="Espace réservé du contenu 2"/>
          <p:cNvSpPr>
            <a:spLocks noGrp="1"/>
          </p:cNvSpPr>
          <p:nvPr>
            <p:ph idx="1"/>
          </p:nvPr>
        </p:nvSpPr>
        <p:spPr/>
        <p:txBody>
          <a:bodyPr/>
          <a:lstStyle/>
          <a:p>
            <a:r>
              <a:rPr lang="fr-FR" dirty="0" smtClean="0"/>
              <a:t>Motivations: </a:t>
            </a:r>
          </a:p>
          <a:p>
            <a:pPr lvl="1"/>
            <a:r>
              <a:rPr lang="fr-FR" dirty="0" err="1" smtClean="0"/>
              <a:t>Reducing</a:t>
            </a:r>
            <a:r>
              <a:rPr lang="fr-FR" dirty="0" smtClean="0"/>
              <a:t> the </a:t>
            </a:r>
            <a:r>
              <a:rPr lang="fr-FR" dirty="0"/>
              <a:t>U</a:t>
            </a:r>
            <a:r>
              <a:rPr lang="fr-FR" dirty="0" smtClean="0"/>
              <a:t>p-</a:t>
            </a:r>
            <a:r>
              <a:rPr lang="fr-FR" dirty="0" err="1" smtClean="0"/>
              <a:t>frontcosts</a:t>
            </a:r>
            <a:endParaRPr lang="fr-FR" dirty="0" smtClean="0"/>
          </a:p>
          <a:p>
            <a:pPr lvl="1"/>
            <a:r>
              <a:rPr lang="fr-FR" dirty="0" smtClean="0"/>
              <a:t>More </a:t>
            </a:r>
            <a:r>
              <a:rPr lang="fr-FR" dirty="0" err="1" smtClean="0"/>
              <a:t>flexibility</a:t>
            </a:r>
            <a:r>
              <a:rPr lang="fr-FR" dirty="0" smtClean="0"/>
              <a:t> to </a:t>
            </a:r>
            <a:r>
              <a:rPr lang="fr-FR" dirty="0" err="1" smtClean="0"/>
              <a:t>growing</a:t>
            </a:r>
            <a:r>
              <a:rPr lang="fr-FR" dirty="0" smtClean="0"/>
              <a:t> </a:t>
            </a:r>
            <a:r>
              <a:rPr lang="fr-FR" dirty="0" err="1" smtClean="0"/>
              <a:t>enterprises</a:t>
            </a:r>
            <a:endParaRPr lang="fr-FR" dirty="0" smtClean="0"/>
          </a:p>
          <a:p>
            <a:pPr lvl="1"/>
            <a:r>
              <a:rPr lang="fr-FR" dirty="0" err="1" smtClean="0"/>
              <a:t>Fast</a:t>
            </a:r>
            <a:r>
              <a:rPr lang="fr-FR" dirty="0" smtClean="0"/>
              <a:t> service </a:t>
            </a:r>
            <a:r>
              <a:rPr lang="fr-FR" dirty="0" err="1" smtClean="0"/>
              <a:t>deployement</a:t>
            </a:r>
            <a:r>
              <a:rPr lang="fr-FR" dirty="0" smtClean="0"/>
              <a:t> </a:t>
            </a:r>
          </a:p>
          <a:p>
            <a:pPr lvl="1"/>
            <a:endParaRPr lang="fr-FR" dirty="0"/>
          </a:p>
        </p:txBody>
      </p:sp>
    </p:spTree>
    <p:extLst>
      <p:ext uri="{BB962C8B-B14F-4D97-AF65-F5344CB8AC3E}">
        <p14:creationId xmlns:p14="http://schemas.microsoft.com/office/powerpoint/2010/main" val="2077889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use case </a:t>
            </a:r>
            <a:br>
              <a:rPr lang="fr-FR" dirty="0" smtClean="0"/>
            </a:br>
            <a:r>
              <a:rPr lang="fr-FR" dirty="0" err="1" smtClean="0"/>
              <a:t>snapshots</a:t>
            </a:r>
            <a:r>
              <a:rPr lang="fr-FR" dirty="0" smtClean="0"/>
              <a:t> and live </a:t>
            </a:r>
            <a:r>
              <a:rPr lang="fr-FR" dirty="0" err="1" smtClean="0"/>
              <a:t>demo</a:t>
            </a:r>
            <a:endParaRPr lang="fr-FR" dirty="0"/>
          </a:p>
        </p:txBody>
      </p:sp>
      <p:sp>
        <p:nvSpPr>
          <p:cNvPr id="3" name="Espace réservé du contenu 2"/>
          <p:cNvSpPr>
            <a:spLocks noGrp="1"/>
          </p:cNvSpPr>
          <p:nvPr>
            <p:ph idx="1"/>
          </p:nvPr>
        </p:nvSpPr>
        <p:spPr/>
        <p:txBody>
          <a:bodyPr/>
          <a:lstStyle/>
          <a:p>
            <a:endParaRPr lang="fr-FR" dirty="0" smtClean="0"/>
          </a:p>
          <a:p>
            <a:r>
              <a:rPr lang="fr-FR" dirty="0" err="1" smtClean="0"/>
              <a:t>Pre-processing</a:t>
            </a:r>
            <a:endParaRPr lang="fr-FR" dirty="0" smtClean="0"/>
          </a:p>
          <a:p>
            <a:endParaRPr lang="fr-FR" dirty="0"/>
          </a:p>
          <a:p>
            <a:endParaRPr lang="fr-FR" dirty="0" smtClean="0"/>
          </a:p>
          <a:p>
            <a:r>
              <a:rPr lang="fr-FR" dirty="0" smtClean="0"/>
              <a:t>Learning </a:t>
            </a:r>
          </a:p>
          <a:p>
            <a:endParaRPr lang="fr-FR" dirty="0"/>
          </a:p>
          <a:p>
            <a:endParaRPr lang="fr-FR" dirty="0" smtClean="0"/>
          </a:p>
          <a:p>
            <a:r>
              <a:rPr lang="fr-FR" dirty="0" err="1" smtClean="0"/>
              <a:t>Forecasting</a:t>
            </a:r>
            <a:endParaRPr lang="fr-FR" dirty="0"/>
          </a:p>
        </p:txBody>
      </p:sp>
    </p:spTree>
    <p:extLst>
      <p:ext uri="{BB962C8B-B14F-4D97-AF65-F5344CB8AC3E}">
        <p14:creationId xmlns:p14="http://schemas.microsoft.com/office/powerpoint/2010/main" val="1961953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use case : Evaluation </a:t>
            </a:r>
            <a:endParaRPr lang="fr-FR" dirty="0"/>
          </a:p>
        </p:txBody>
      </p:sp>
      <p:sp>
        <p:nvSpPr>
          <p:cNvPr id="3" name="Espace réservé du contenu 2"/>
          <p:cNvSpPr>
            <a:spLocks noGrp="1"/>
          </p:cNvSpPr>
          <p:nvPr>
            <p:ph idx="1"/>
          </p:nvPr>
        </p:nvSpPr>
        <p:spPr/>
        <p:txBody>
          <a:bodyPr/>
          <a:lstStyle/>
          <a:p>
            <a:r>
              <a:rPr lang="fr-FR" dirty="0" smtClean="0"/>
              <a:t>Evaluation </a:t>
            </a:r>
            <a:r>
              <a:rPr lang="fr-FR" dirty="0" err="1" smtClean="0"/>
              <a:t>metrics</a:t>
            </a:r>
            <a:endParaRPr lang="fr-FR" dirty="0" smtClean="0"/>
          </a:p>
          <a:p>
            <a:endParaRPr lang="fr-FR" dirty="0"/>
          </a:p>
          <a:p>
            <a:r>
              <a:rPr lang="fr-FR" dirty="0" smtClean="0"/>
              <a:t>How to performe the Evaluation</a:t>
            </a:r>
          </a:p>
          <a:p>
            <a:pPr lvl="1"/>
            <a:r>
              <a:rPr lang="fr-FR" dirty="0" err="1" smtClean="0"/>
              <a:t>Learnig</a:t>
            </a:r>
            <a:r>
              <a:rPr lang="fr-FR" dirty="0" smtClean="0"/>
              <a:t>, Cross-Validation, Validation</a:t>
            </a:r>
          </a:p>
          <a:p>
            <a:pPr lvl="1"/>
            <a:endParaRPr lang="fr-FR" dirty="0"/>
          </a:p>
          <a:p>
            <a:pPr lvl="1"/>
            <a:endParaRPr lang="fr-FR" dirty="0" smtClean="0"/>
          </a:p>
          <a:p>
            <a:r>
              <a:rPr lang="fr-FR" dirty="0" smtClean="0"/>
              <a:t>Conclusion</a:t>
            </a:r>
          </a:p>
          <a:p>
            <a:endParaRPr lang="fr-FR" dirty="0"/>
          </a:p>
        </p:txBody>
      </p:sp>
    </p:spTree>
    <p:extLst>
      <p:ext uri="{BB962C8B-B14F-4D97-AF65-F5344CB8AC3E}">
        <p14:creationId xmlns:p14="http://schemas.microsoft.com/office/powerpoint/2010/main" val="905656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116632"/>
            <a:ext cx="7084800" cy="473790"/>
          </a:xfrm>
        </p:spPr>
        <p:txBody>
          <a:bodyPr/>
          <a:lstStyle/>
          <a:p>
            <a:pPr lvl="0"/>
            <a:r>
              <a:rPr lang="en-US" dirty="0"/>
              <a:t>Preliminary results</a:t>
            </a:r>
            <a:br>
              <a:rPr lang="en-US" dirty="0"/>
            </a:br>
            <a:endParaRPr lang="en-US" dirty="0"/>
          </a:p>
        </p:txBody>
      </p:sp>
      <mc:AlternateContent xmlns:mc="http://schemas.openxmlformats.org/markup-compatibility/2006" xmlns:a14="http://schemas.microsoft.com/office/drawing/2010/main">
        <mc:Choice Requires="a14">
          <p:sp>
            <p:nvSpPr>
              <p:cNvPr id="5" name="Rectangle 4"/>
              <p:cNvSpPr/>
              <p:nvPr/>
            </p:nvSpPr>
            <p:spPr>
              <a:xfrm>
                <a:off x="179512" y="836712"/>
                <a:ext cx="8784976" cy="2862322"/>
              </a:xfrm>
              <a:prstGeom prst="rect">
                <a:avLst/>
              </a:prstGeom>
            </p:spPr>
            <p:txBody>
              <a:bodyPr wrap="square">
                <a:spAutoFit/>
              </a:bodyPr>
              <a:lstStyle/>
              <a:p>
                <a:pPr marL="342900" indent="-342900">
                  <a:buAutoNum type="arabicParenBoth"/>
                </a:pPr>
                <a:r>
                  <a:rPr lang="en-US" dirty="0" smtClean="0"/>
                  <a:t>Our </a:t>
                </a:r>
                <a:r>
                  <a:rPr lang="en-US" dirty="0"/>
                  <a:t>Framework has a high accuracy with respect to both precision and recall metrics. This is due to the large dataset used for the training with an important diversity in fault injection. </a:t>
                </a:r>
                <a:endParaRPr lang="en-US" dirty="0" smtClean="0"/>
              </a:p>
              <a:p>
                <a:pPr marL="342900" indent="-342900">
                  <a:buAutoNum type="arabicParenBoth"/>
                </a:pPr>
                <a:r>
                  <a:rPr lang="en-US" dirty="0" smtClean="0"/>
                  <a:t>The </a:t>
                </a:r>
                <a:r>
                  <a:rPr lang="en-US" dirty="0"/>
                  <a:t>probability threshold </a:t>
                </a:r>
                <a14:m>
                  <m:oMath xmlns:m="http://schemas.openxmlformats.org/officeDocument/2006/math">
                    <m:r>
                      <a:rPr lang="en-US" i="1">
                        <a:latin typeface="Cambria Math"/>
                      </a:rPr>
                      <m:t>𝛼</m:t>
                    </m:r>
                  </m:oMath>
                </a14:m>
                <a:r>
                  <a:rPr lang="en-US" dirty="0"/>
                  <a:t> is a key tuning parameter in our framework. The value associated with it determines if the operator gives more weight to the precision (i.e. maximize the confidence of predicted SLO breaches) or the recall metric (i.e. minimizing the risk of missing SLO breaches). </a:t>
                </a:r>
                <a:endParaRPr lang="en-US" dirty="0" smtClean="0"/>
              </a:p>
              <a:p>
                <a:pPr marL="342900" indent="-342900">
                  <a:buFontTx/>
                  <a:buAutoNum type="arabicParenBoth"/>
                </a:pPr>
                <a:r>
                  <a:rPr lang="en-US" dirty="0"/>
                  <a:t>Our framework then, offers 30 minutes interval to trigger any management action to avoid the occurrence of SLA violation.</a:t>
                </a:r>
              </a:p>
              <a:p>
                <a:pPr marL="342900" indent="-342900">
                  <a:buAutoNum type="arabicParenBoth"/>
                </a:pP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79512" y="836712"/>
                <a:ext cx="8784976" cy="2862322"/>
              </a:xfrm>
              <a:prstGeom prst="rect">
                <a:avLst/>
              </a:prstGeom>
              <a:blipFill rotWithShape="1">
                <a:blip r:embed="rId3"/>
                <a:stretch>
                  <a:fillRect l="-624" t="-1702" r="-971"/>
                </a:stretch>
              </a:blipFill>
            </p:spPr>
            <p:txBody>
              <a:bodyPr/>
              <a:lstStyle/>
              <a:p>
                <a:r>
                  <a:rPr lang="en-US">
                    <a:noFill/>
                  </a:rPr>
                  <a:t> </a:t>
                </a:r>
              </a:p>
            </p:txBody>
          </p:sp>
        </mc:Fallback>
      </mc:AlternateContent>
      <p:pic>
        <p:nvPicPr>
          <p:cNvPr id="6" name="Picture 9" descr="F:\eval Jaafar.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3428999"/>
            <a:ext cx="3571240" cy="2958465"/>
          </a:xfrm>
          <a:prstGeom prst="rect">
            <a:avLst/>
          </a:prstGeom>
          <a:noFill/>
          <a:ln>
            <a:noFill/>
          </a:ln>
        </p:spPr>
      </p:pic>
      <p:sp>
        <p:nvSpPr>
          <p:cNvPr id="7" name="Rectangle 6"/>
          <p:cNvSpPr/>
          <p:nvPr/>
        </p:nvSpPr>
        <p:spPr>
          <a:xfrm>
            <a:off x="5349595" y="6387464"/>
            <a:ext cx="3377024" cy="307777"/>
          </a:xfrm>
          <a:prstGeom prst="rect">
            <a:avLst/>
          </a:prstGeom>
        </p:spPr>
        <p:txBody>
          <a:bodyPr wrap="square">
            <a:spAutoFit/>
          </a:bodyPr>
          <a:lstStyle/>
          <a:p>
            <a:r>
              <a:rPr lang="en-US" sz="1400" dirty="0" smtClean="0"/>
              <a:t>Example </a:t>
            </a:r>
            <a:r>
              <a:rPr lang="en-US" sz="1400" dirty="0"/>
              <a:t>of SLO breaches Identification.</a:t>
            </a:r>
            <a:endParaRPr lang="en-US" sz="1400" b="1" dirty="0"/>
          </a:p>
        </p:txBody>
      </p:sp>
      <p:sp>
        <p:nvSpPr>
          <p:cNvPr id="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94" y="3379519"/>
            <a:ext cx="3389442" cy="30079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85129" y="6326641"/>
            <a:ext cx="4572000" cy="523220"/>
          </a:xfrm>
          <a:prstGeom prst="rect">
            <a:avLst/>
          </a:prstGeom>
        </p:spPr>
        <p:txBody>
          <a:bodyPr>
            <a:spAutoFit/>
          </a:bodyPr>
          <a:lstStyle/>
          <a:p>
            <a:r>
              <a:rPr lang="en-US" sz="1400" dirty="0"/>
              <a:t>Results of offline evaluation mode of the FFNN with three different SLO breach threshold</a:t>
            </a:r>
          </a:p>
        </p:txBody>
      </p:sp>
    </p:spTree>
    <p:extLst>
      <p:ext uri="{BB962C8B-B14F-4D97-AF65-F5344CB8AC3E}">
        <p14:creationId xmlns:p14="http://schemas.microsoft.com/office/powerpoint/2010/main" val="710396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a:t>Conclusions and next steps: Describe your plans for Y2</a:t>
            </a:r>
            <a:br>
              <a:rPr lang="en-US" dirty="0"/>
            </a:br>
            <a:endParaRPr lang="en-US" dirty="0"/>
          </a:p>
        </p:txBody>
      </p:sp>
      <p:sp>
        <p:nvSpPr>
          <p:cNvPr id="3" name="Espace réservé du contenu 2"/>
          <p:cNvSpPr>
            <a:spLocks noGrp="1"/>
          </p:cNvSpPr>
          <p:nvPr>
            <p:ph idx="1"/>
          </p:nvPr>
        </p:nvSpPr>
        <p:spPr>
          <a:xfrm>
            <a:off x="827584" y="1556792"/>
            <a:ext cx="7560840" cy="3887787"/>
          </a:xfrm>
        </p:spPr>
        <p:txBody>
          <a:bodyPr/>
          <a:lstStyle/>
          <a:p>
            <a:pPr lvl="0"/>
            <a:r>
              <a:rPr lang="en-US" dirty="0"/>
              <a:t>From a </a:t>
            </a:r>
            <a:r>
              <a:rPr lang="en-US" dirty="0" smtClean="0"/>
              <a:t>cognitive architecture perspective</a:t>
            </a:r>
            <a:r>
              <a:rPr lang="en-US" dirty="0"/>
              <a:t>, we consider adding a policy engine that will translate and compute from the machine learning outputs the needed management actions to avoid any SLOs/SLA violation.  </a:t>
            </a:r>
            <a:endParaRPr lang="en-US" dirty="0" smtClean="0"/>
          </a:p>
          <a:p>
            <a:pPr lvl="0"/>
            <a:endParaRPr lang="en-US" dirty="0" smtClean="0"/>
          </a:p>
          <a:p>
            <a:pPr lvl="0"/>
            <a:r>
              <a:rPr lang="en-US" dirty="0" smtClean="0"/>
              <a:t>From a testbed perspective</a:t>
            </a:r>
          </a:p>
          <a:p>
            <a:pPr lvl="1"/>
            <a:r>
              <a:rPr lang="en-US" dirty="0" smtClean="0"/>
              <a:t>involving the SDN controller in the management actions for </a:t>
            </a:r>
            <a:r>
              <a:rPr lang="en-US" dirty="0" err="1" smtClean="0"/>
              <a:t>remediations</a:t>
            </a:r>
            <a:endParaRPr lang="en-US" dirty="0" smtClean="0"/>
          </a:p>
          <a:p>
            <a:pPr lvl="1"/>
            <a:r>
              <a:rPr lang="en-US" dirty="0" smtClean="0"/>
              <a:t>adding distributed VNFs, with the Clearwater, the open </a:t>
            </a:r>
            <a:r>
              <a:rPr lang="en-US" dirty="0" err="1" smtClean="0"/>
              <a:t>vIMS</a:t>
            </a:r>
            <a:r>
              <a:rPr lang="en-US" dirty="0" smtClean="0"/>
              <a:t> platform</a:t>
            </a:r>
          </a:p>
          <a:p>
            <a:pPr lvl="1"/>
            <a:endParaRPr lang="en-US" dirty="0"/>
          </a:p>
          <a:p>
            <a:r>
              <a:rPr lang="en-US" dirty="0" smtClean="0"/>
              <a:t>From ML perspective</a:t>
            </a:r>
          </a:p>
          <a:p>
            <a:pPr lvl="1"/>
            <a:r>
              <a:rPr lang="en-US" dirty="0" smtClean="0"/>
              <a:t>use of other approaches such SVM to compare and propose recommendations of ML</a:t>
            </a:r>
          </a:p>
          <a:p>
            <a:pPr lvl="1"/>
            <a:endParaRPr lang="en-US" dirty="0"/>
          </a:p>
          <a:p>
            <a:endParaRPr lang="en-US" dirty="0"/>
          </a:p>
        </p:txBody>
      </p:sp>
    </p:spTree>
    <p:extLst>
      <p:ext uri="{BB962C8B-B14F-4D97-AF65-F5344CB8AC3E}">
        <p14:creationId xmlns:p14="http://schemas.microsoft.com/office/powerpoint/2010/main" val="1099294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References</a:t>
            </a:r>
            <a:endParaRPr lang="en-US" dirty="0"/>
          </a:p>
        </p:txBody>
      </p:sp>
      <p:sp>
        <p:nvSpPr>
          <p:cNvPr id="3" name="Espace réservé du contenu 2"/>
          <p:cNvSpPr>
            <a:spLocks noGrp="1"/>
          </p:cNvSpPr>
          <p:nvPr>
            <p:ph idx="1"/>
          </p:nvPr>
        </p:nvSpPr>
        <p:spPr>
          <a:xfrm>
            <a:off x="395536" y="1124744"/>
            <a:ext cx="8136903" cy="4752528"/>
          </a:xfrm>
        </p:spPr>
        <p:txBody>
          <a:bodyPr/>
          <a:lstStyle/>
          <a:p>
            <a:r>
              <a:rPr lang="en-US" dirty="0"/>
              <a:t>[1] “E.860 : Framework of a service level agreement.” ITU-T, Jun-2002. </a:t>
            </a:r>
          </a:p>
          <a:p>
            <a:r>
              <a:rPr lang="en-US" dirty="0"/>
              <a:t>[2] V. C. </a:t>
            </a:r>
            <a:r>
              <a:rPr lang="en-US" dirty="0" err="1"/>
              <a:t>Emeakaroha</a:t>
            </a:r>
            <a:r>
              <a:rPr lang="en-US" dirty="0"/>
              <a:t>, M. A. S. </a:t>
            </a:r>
            <a:r>
              <a:rPr lang="en-US" dirty="0" err="1"/>
              <a:t>Netto</a:t>
            </a:r>
            <a:r>
              <a:rPr lang="en-US" dirty="0"/>
              <a:t>, R. N. </a:t>
            </a:r>
            <a:r>
              <a:rPr lang="en-US" dirty="0" err="1"/>
              <a:t>Calheiros</a:t>
            </a:r>
            <a:r>
              <a:rPr lang="en-US" dirty="0"/>
              <a:t>, I. </a:t>
            </a:r>
            <a:r>
              <a:rPr lang="en-US" dirty="0" err="1"/>
              <a:t>Brandic</a:t>
            </a:r>
            <a:r>
              <a:rPr lang="en-US" dirty="0"/>
              <a:t>, R. </a:t>
            </a:r>
            <a:r>
              <a:rPr lang="en-US" dirty="0" err="1"/>
              <a:t>Buyya</a:t>
            </a:r>
            <a:r>
              <a:rPr lang="en-US" dirty="0"/>
              <a:t>, and C. A. F. De Rose, “Towards autonomic detection of SLA violations in Cloud infrastructures,” </a:t>
            </a:r>
            <a:r>
              <a:rPr lang="en-US" i="1" dirty="0"/>
              <a:t>Future </a:t>
            </a:r>
            <a:r>
              <a:rPr lang="en-US" i="1" dirty="0" err="1"/>
              <a:t>Gener</a:t>
            </a:r>
            <a:r>
              <a:rPr lang="en-US" i="1" dirty="0"/>
              <a:t>. </a:t>
            </a:r>
            <a:r>
              <a:rPr lang="en-US" i="1" dirty="0" err="1"/>
              <a:t>Comput</a:t>
            </a:r>
            <a:r>
              <a:rPr lang="en-US" i="1" dirty="0"/>
              <a:t>. Syst.</a:t>
            </a:r>
            <a:r>
              <a:rPr lang="en-US" dirty="0"/>
              <a:t>, vol. 28, no. 7, pp. 1017–1029, Jul. 2012. </a:t>
            </a:r>
          </a:p>
          <a:p>
            <a:r>
              <a:rPr lang="en-US" dirty="0"/>
              <a:t>[3] A. Biswas, S. </a:t>
            </a:r>
            <a:r>
              <a:rPr lang="en-US" dirty="0" err="1"/>
              <a:t>Majumdar</a:t>
            </a:r>
            <a:r>
              <a:rPr lang="en-US" dirty="0"/>
              <a:t>, B. </a:t>
            </a:r>
            <a:r>
              <a:rPr lang="en-US" dirty="0" err="1"/>
              <a:t>Nandy</a:t>
            </a:r>
            <a:r>
              <a:rPr lang="en-US" dirty="0"/>
              <a:t>, and A. El-</a:t>
            </a:r>
            <a:r>
              <a:rPr lang="en-US" dirty="0" err="1"/>
              <a:t>Haraki</a:t>
            </a:r>
            <a:r>
              <a:rPr lang="en-US" dirty="0"/>
              <a:t>, “Predictive Auto-scaling Techniques for Clouds Subjected to Requests with Service Level Agreements,” in </a:t>
            </a:r>
            <a:r>
              <a:rPr lang="en-US" i="1" dirty="0"/>
              <a:t>2015 IEEE World Congress on Services</a:t>
            </a:r>
            <a:r>
              <a:rPr lang="en-US" dirty="0"/>
              <a:t>, 2015, pp. 311–318. </a:t>
            </a:r>
          </a:p>
          <a:p>
            <a:r>
              <a:rPr lang="en-US" dirty="0"/>
              <a:t>[4] R. </a:t>
            </a:r>
            <a:r>
              <a:rPr lang="en-US" dirty="0" err="1"/>
              <a:t>Yanggratoke</a:t>
            </a:r>
            <a:r>
              <a:rPr lang="en-US" dirty="0"/>
              <a:t>, J. Ahmed, J. </a:t>
            </a:r>
            <a:r>
              <a:rPr lang="en-US" dirty="0" err="1"/>
              <a:t>Ardelius</a:t>
            </a:r>
            <a:r>
              <a:rPr lang="en-US" dirty="0"/>
              <a:t>, C. </a:t>
            </a:r>
            <a:r>
              <a:rPr lang="en-US" dirty="0" err="1"/>
              <a:t>Flinta</a:t>
            </a:r>
            <a:r>
              <a:rPr lang="en-US" dirty="0"/>
              <a:t>, A. </a:t>
            </a:r>
            <a:r>
              <a:rPr lang="en-US" dirty="0" err="1"/>
              <a:t>Johnsson</a:t>
            </a:r>
            <a:r>
              <a:rPr lang="en-US" dirty="0"/>
              <a:t>, D. </a:t>
            </a:r>
            <a:r>
              <a:rPr lang="en-US" dirty="0" err="1"/>
              <a:t>Gillblad</a:t>
            </a:r>
            <a:r>
              <a:rPr lang="en-US" dirty="0"/>
              <a:t>, and R. </a:t>
            </a:r>
            <a:r>
              <a:rPr lang="en-US" dirty="0" err="1"/>
              <a:t>Stadler</a:t>
            </a:r>
            <a:r>
              <a:rPr lang="en-US" dirty="0"/>
              <a:t>, “Predicting service metrics for cluster-based services using real-time analytics,” in </a:t>
            </a:r>
            <a:r>
              <a:rPr lang="en-US" i="1" dirty="0"/>
              <a:t>Network and Service Management (CNSM), 2015 11th International Conference on</a:t>
            </a:r>
            <a:r>
              <a:rPr lang="en-US" dirty="0"/>
              <a:t>, 2015, pp. 135–143. </a:t>
            </a:r>
          </a:p>
          <a:p>
            <a:r>
              <a:rPr lang="en-US" dirty="0"/>
              <a:t>[5] G. </a:t>
            </a:r>
            <a:r>
              <a:rPr lang="en-US" dirty="0" err="1"/>
              <a:t>Kousiouris</a:t>
            </a:r>
            <a:r>
              <a:rPr lang="en-US" dirty="0"/>
              <a:t>, D. </a:t>
            </a:r>
            <a:r>
              <a:rPr lang="en-US" dirty="0" err="1"/>
              <a:t>Kyriazis</a:t>
            </a:r>
            <a:r>
              <a:rPr lang="en-US" dirty="0"/>
              <a:t>, S. </a:t>
            </a:r>
            <a:r>
              <a:rPr lang="en-US" dirty="0" err="1"/>
              <a:t>Gogouvitis</a:t>
            </a:r>
            <a:r>
              <a:rPr lang="en-US" dirty="0"/>
              <a:t>, A. </a:t>
            </a:r>
            <a:r>
              <a:rPr lang="en-US" dirty="0" err="1"/>
              <a:t>Menychtas</a:t>
            </a:r>
            <a:r>
              <a:rPr lang="en-US" dirty="0"/>
              <a:t>, K. </a:t>
            </a:r>
            <a:r>
              <a:rPr lang="en-US" dirty="0" err="1"/>
              <a:t>Konstanteli</a:t>
            </a:r>
            <a:r>
              <a:rPr lang="en-US" dirty="0"/>
              <a:t>, and T. </a:t>
            </a:r>
            <a:r>
              <a:rPr lang="en-US" dirty="0" err="1"/>
              <a:t>Varvarigou</a:t>
            </a:r>
            <a:r>
              <a:rPr lang="en-US" dirty="0"/>
              <a:t>, “Translation of application-level terms to resource-level attributes across the Cloud stack layers,” in </a:t>
            </a:r>
            <a:r>
              <a:rPr lang="en-US" i="1" dirty="0"/>
              <a:t>2011 IEEE Symposium on Computers and Communications (ISCC)</a:t>
            </a:r>
            <a:r>
              <a:rPr lang="en-US" dirty="0"/>
              <a:t>, 2011, pp. 153–160. </a:t>
            </a:r>
          </a:p>
        </p:txBody>
      </p:sp>
    </p:spTree>
    <p:extLst>
      <p:ext uri="{BB962C8B-B14F-4D97-AF65-F5344CB8AC3E}">
        <p14:creationId xmlns:p14="http://schemas.microsoft.com/office/powerpoint/2010/main" val="1738126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587" y="3356992"/>
            <a:ext cx="4637453" cy="3035821"/>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p:cNvSpPr>
            <a:spLocks noGrp="1"/>
          </p:cNvSpPr>
          <p:nvPr>
            <p:ph type="title"/>
          </p:nvPr>
        </p:nvSpPr>
        <p:spPr/>
        <p:txBody>
          <a:bodyPr/>
          <a:lstStyle/>
          <a:p>
            <a:r>
              <a:rPr lang="en-US" dirty="0" smtClean="0"/>
              <a:t>Challenges of SDN and NFV combined environments </a:t>
            </a:r>
            <a:endParaRPr lang="en-US" dirty="0"/>
          </a:p>
        </p:txBody>
      </p:sp>
      <p:sp>
        <p:nvSpPr>
          <p:cNvPr id="2" name="Espace réservé du texte 1"/>
          <p:cNvSpPr>
            <a:spLocks noGrp="1"/>
          </p:cNvSpPr>
          <p:nvPr>
            <p:ph type="body" sz="quarter" idx="11"/>
          </p:nvPr>
        </p:nvSpPr>
        <p:spPr>
          <a:xfrm>
            <a:off x="539552" y="1628800"/>
            <a:ext cx="3528392" cy="3743325"/>
          </a:xfrm>
        </p:spPr>
        <p:txBody>
          <a:bodyPr/>
          <a:lstStyle/>
          <a:p>
            <a:r>
              <a:rPr lang="fr-FR" b="1" dirty="0" smtClean="0"/>
              <a:t>SDN</a:t>
            </a:r>
          </a:p>
          <a:p>
            <a:r>
              <a:rPr lang="fr-FR" dirty="0" smtClean="0"/>
              <a:t>List of challenges wr.t. to SLA: </a:t>
            </a:r>
          </a:p>
          <a:p>
            <a:r>
              <a:rPr lang="en-US" dirty="0" smtClean="0"/>
              <a:t>Centralize</a:t>
            </a:r>
            <a:r>
              <a:rPr lang="fr-FR" dirty="0" smtClean="0"/>
              <a:t> management</a:t>
            </a:r>
          </a:p>
          <a:p>
            <a:r>
              <a:rPr lang="fr-FR" dirty="0" smtClean="0"/>
              <a:t>Open API</a:t>
            </a:r>
          </a:p>
          <a:p>
            <a:r>
              <a:rPr lang="fr-FR" dirty="0" smtClean="0"/>
              <a:t>Network abstraction</a:t>
            </a:r>
            <a:endParaRPr lang="fr-FR" dirty="0"/>
          </a:p>
        </p:txBody>
      </p:sp>
      <p:sp>
        <p:nvSpPr>
          <p:cNvPr id="5" name="Espace réservé du texte 4"/>
          <p:cNvSpPr>
            <a:spLocks noGrp="1"/>
          </p:cNvSpPr>
          <p:nvPr>
            <p:ph type="body" sz="quarter" idx="12"/>
          </p:nvPr>
        </p:nvSpPr>
        <p:spPr>
          <a:xfrm>
            <a:off x="4860032" y="1628800"/>
            <a:ext cx="3672408" cy="3743325"/>
          </a:xfrm>
        </p:spPr>
        <p:txBody>
          <a:bodyPr/>
          <a:lstStyle/>
          <a:p>
            <a:r>
              <a:rPr lang="fr-FR" b="1" dirty="0" smtClean="0"/>
              <a:t>NFV </a:t>
            </a:r>
          </a:p>
          <a:p>
            <a:r>
              <a:rPr lang="fr-FR" dirty="0" smtClean="0"/>
              <a:t>List of challenges w.r.t. SLA:</a:t>
            </a:r>
          </a:p>
          <a:p>
            <a:r>
              <a:rPr lang="fr-FR" dirty="0" smtClean="0"/>
              <a:t>Agile nature of </a:t>
            </a:r>
            <a:r>
              <a:rPr lang="en-US" dirty="0" smtClean="0"/>
              <a:t>VNFs  </a:t>
            </a:r>
          </a:p>
          <a:p>
            <a:r>
              <a:rPr lang="en-US" dirty="0" smtClean="0"/>
              <a:t>Continuous</a:t>
            </a:r>
            <a:r>
              <a:rPr lang="fr-FR" dirty="0" smtClean="0"/>
              <a:t> </a:t>
            </a:r>
            <a:r>
              <a:rPr lang="en-US" dirty="0" smtClean="0"/>
              <a:t>provisioning </a:t>
            </a:r>
          </a:p>
          <a:p>
            <a:r>
              <a:rPr lang="fr-FR" dirty="0" smtClean="0"/>
              <a:t>end-to-end orchestration</a:t>
            </a:r>
            <a:endParaRPr lang="fr-FR" dirty="0"/>
          </a:p>
        </p:txBody>
      </p:sp>
      <p:pic>
        <p:nvPicPr>
          <p:cNvPr id="6" name="Espace réservé du contenu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7453" y="3356992"/>
            <a:ext cx="4143879" cy="2968054"/>
          </a:xfrm>
          <a:prstGeom prst="rect">
            <a:avLst/>
          </a:prstGeom>
        </p:spPr>
      </p:pic>
    </p:spTree>
    <p:extLst>
      <p:ext uri="{BB962C8B-B14F-4D97-AF65-F5344CB8AC3E}">
        <p14:creationId xmlns:p14="http://schemas.microsoft.com/office/powerpoint/2010/main" val="2909383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Goal: Cognitive SLA </a:t>
            </a:r>
            <a:r>
              <a:rPr lang="fr-FR" dirty="0" err="1" smtClean="0"/>
              <a:t>enfocement</a:t>
            </a:r>
            <a:endParaRPr lang="fr-FR" dirty="0"/>
          </a:p>
        </p:txBody>
      </p:sp>
      <p:sp>
        <p:nvSpPr>
          <p:cNvPr id="5" name="Espace réservé du texte 4"/>
          <p:cNvSpPr>
            <a:spLocks noGrp="1"/>
          </p:cNvSpPr>
          <p:nvPr>
            <p:ph type="body" sz="quarter" idx="11"/>
          </p:nvPr>
        </p:nvSpPr>
        <p:spPr/>
        <p:txBody>
          <a:bodyPr/>
          <a:lstStyle/>
          <a:p>
            <a:r>
              <a:rPr lang="fr-FR" dirty="0" smtClean="0"/>
              <a:t>Networking service </a:t>
            </a:r>
            <a:endParaRPr lang="fr-FR" dirty="0"/>
          </a:p>
        </p:txBody>
      </p:sp>
      <p:pic>
        <p:nvPicPr>
          <p:cNvPr id="8" name="Image 7"/>
          <p:cNvPicPr/>
          <p:nvPr/>
        </p:nvPicPr>
        <p:blipFill>
          <a:blip r:embed="rId3">
            <a:extLst>
              <a:ext uri="{28A0092B-C50C-407E-A947-70E740481C1C}">
                <a14:useLocalDpi xmlns:a14="http://schemas.microsoft.com/office/drawing/2010/main" val="0"/>
              </a:ext>
            </a:extLst>
          </a:blip>
          <a:srcRect/>
          <a:stretch>
            <a:fillRect/>
          </a:stretch>
        </p:blipFill>
        <p:spPr bwMode="auto">
          <a:xfrm>
            <a:off x="282228" y="980728"/>
            <a:ext cx="8280920" cy="5544616"/>
          </a:xfrm>
          <a:prstGeom prst="rect">
            <a:avLst/>
          </a:prstGeom>
          <a:noFill/>
        </p:spPr>
      </p:pic>
    </p:spTree>
    <p:extLst>
      <p:ext uri="{BB962C8B-B14F-4D97-AF65-F5344CB8AC3E}">
        <p14:creationId xmlns:p14="http://schemas.microsoft.com/office/powerpoint/2010/main" val="1418204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
            </a:r>
            <a:r>
              <a:rPr lang="fr-FR" dirty="0" smtClean="0"/>
              <a:t>ata collector</a:t>
            </a:r>
            <a:endParaRPr lang="fr-FR" dirty="0"/>
          </a:p>
        </p:txBody>
      </p:sp>
      <p:sp>
        <p:nvSpPr>
          <p:cNvPr id="3" name="Espace réservé du texte 2"/>
          <p:cNvSpPr>
            <a:spLocks noGrp="1"/>
          </p:cNvSpPr>
          <p:nvPr>
            <p:ph type="body" sz="quarter" idx="11"/>
          </p:nvPr>
        </p:nvSpPr>
        <p:spPr>
          <a:xfrm>
            <a:off x="1043615" y="1268760"/>
            <a:ext cx="7037207" cy="4247809"/>
          </a:xfrm>
        </p:spPr>
        <p:txBody>
          <a:bodyPr/>
          <a:lstStyle/>
          <a:p>
            <a:pPr marL="285750" indent="-285750">
              <a:buClr>
                <a:schemeClr val="accent1"/>
              </a:buClr>
              <a:buFont typeface="Wingdings" panose="05000000000000000000" pitchFamily="2" charset="2"/>
              <a:buChar char="§"/>
            </a:pPr>
            <a:r>
              <a:rPr lang="fr-FR" dirty="0" smtClean="0"/>
              <a:t>Python client </a:t>
            </a:r>
            <a:r>
              <a:rPr lang="fr-FR" dirty="0" err="1" smtClean="0"/>
              <a:t>connected</a:t>
            </a:r>
            <a:r>
              <a:rPr lang="fr-FR" dirty="0" smtClean="0"/>
              <a:t> to Monasca API</a:t>
            </a:r>
          </a:p>
          <a:p>
            <a:pPr marL="285750" indent="-285750">
              <a:buClr>
                <a:schemeClr val="accent1"/>
              </a:buClr>
              <a:buFont typeface="Wingdings" panose="05000000000000000000" pitchFamily="2" charset="2"/>
              <a:buChar char="§"/>
            </a:pPr>
            <a:endParaRPr lang="fr-FR" dirty="0"/>
          </a:p>
          <a:p>
            <a:pPr marL="285750" indent="-285750">
              <a:buClr>
                <a:schemeClr val="accent1"/>
              </a:buClr>
              <a:buFont typeface="Wingdings" panose="05000000000000000000" pitchFamily="2" charset="2"/>
              <a:buChar char="§"/>
            </a:pPr>
            <a:r>
              <a:rPr lang="fr-FR" dirty="0" smtClean="0"/>
              <a:t>Data are </a:t>
            </a:r>
            <a:r>
              <a:rPr lang="fr-FR" dirty="0" err="1" smtClean="0"/>
              <a:t>collect</a:t>
            </a:r>
            <a:r>
              <a:rPr lang="fr-FR" dirty="0" smtClean="0"/>
              <a:t> as a </a:t>
            </a:r>
            <a:r>
              <a:rPr lang="fr-FR" dirty="0" err="1" smtClean="0"/>
              <a:t>Dictionnary</a:t>
            </a:r>
            <a:r>
              <a:rPr lang="fr-FR" dirty="0" smtClean="0"/>
              <a:t> and </a:t>
            </a:r>
            <a:r>
              <a:rPr lang="fr-FR" dirty="0" err="1" smtClean="0"/>
              <a:t>transformed</a:t>
            </a:r>
            <a:r>
              <a:rPr lang="fr-FR" dirty="0" smtClean="0"/>
              <a:t> to </a:t>
            </a:r>
            <a:r>
              <a:rPr lang="fr-FR" dirty="0" err="1" smtClean="0"/>
              <a:t>DataFrames</a:t>
            </a:r>
            <a:endParaRPr lang="fr-FR" dirty="0" smtClean="0"/>
          </a:p>
          <a:p>
            <a:pPr marL="285750" indent="-285750">
              <a:buClr>
                <a:schemeClr val="accent1"/>
              </a:buClr>
              <a:buFont typeface="Wingdings" panose="05000000000000000000" pitchFamily="2" charset="2"/>
              <a:buChar char="§"/>
            </a:pPr>
            <a:endParaRPr lang="fr-FR" dirty="0" smtClean="0"/>
          </a:p>
          <a:p>
            <a:pPr marL="285750" indent="-285750">
              <a:buClr>
                <a:schemeClr val="accent1"/>
              </a:buClr>
              <a:buFont typeface="Wingdings" panose="05000000000000000000" pitchFamily="2" charset="2"/>
              <a:buChar char="§"/>
            </a:pPr>
            <a:r>
              <a:rPr lang="fr-FR" dirty="0" err="1" smtClean="0"/>
              <a:t>DataFrames</a:t>
            </a:r>
            <a:r>
              <a:rPr lang="fr-FR" dirty="0" smtClean="0"/>
              <a:t> </a:t>
            </a:r>
            <a:r>
              <a:rPr lang="fr-FR" dirty="0" err="1" smtClean="0"/>
              <a:t>can</a:t>
            </a:r>
            <a:r>
              <a:rPr lang="fr-FR" dirty="0" smtClean="0"/>
              <a:t> </a:t>
            </a:r>
            <a:r>
              <a:rPr lang="fr-FR" dirty="0" err="1" smtClean="0"/>
              <a:t>be</a:t>
            </a:r>
            <a:r>
              <a:rPr lang="fr-FR" dirty="0" smtClean="0"/>
              <a:t> </a:t>
            </a:r>
            <a:r>
              <a:rPr lang="fr-FR" dirty="0" err="1" smtClean="0"/>
              <a:t>stored</a:t>
            </a:r>
            <a:r>
              <a:rPr lang="fr-FR" dirty="0" smtClean="0"/>
              <a:t> as CSV files </a:t>
            </a:r>
          </a:p>
          <a:p>
            <a:pPr marL="285750" indent="-285750">
              <a:buClr>
                <a:schemeClr val="accent1"/>
              </a:buClr>
              <a:buFont typeface="Wingdings" panose="05000000000000000000" pitchFamily="2" charset="2"/>
              <a:buChar char="§"/>
            </a:pPr>
            <a:endParaRPr lang="fr-FR" dirty="0"/>
          </a:p>
          <a:p>
            <a:pPr marL="285750" indent="-285750">
              <a:buClr>
                <a:schemeClr val="accent1"/>
              </a:buClr>
              <a:buFont typeface="Wingdings" panose="05000000000000000000" pitchFamily="2" charset="2"/>
              <a:buChar char="§"/>
            </a:pPr>
            <a:r>
              <a:rPr lang="fr-FR" dirty="0" err="1" smtClean="0"/>
              <a:t>DataFrames</a:t>
            </a:r>
            <a:r>
              <a:rPr lang="fr-FR" dirty="0" smtClean="0"/>
              <a:t> </a:t>
            </a:r>
            <a:r>
              <a:rPr lang="fr-FR" dirty="0" err="1" smtClean="0"/>
              <a:t>can</a:t>
            </a:r>
            <a:r>
              <a:rPr lang="fr-FR" dirty="0" smtClean="0"/>
              <a:t> </a:t>
            </a:r>
            <a:r>
              <a:rPr lang="fr-FR" dirty="0" err="1" smtClean="0"/>
              <a:t>also</a:t>
            </a:r>
            <a:r>
              <a:rPr lang="fr-FR" dirty="0" smtClean="0"/>
              <a:t> </a:t>
            </a:r>
            <a:r>
              <a:rPr lang="fr-FR" dirty="0" err="1" smtClean="0"/>
              <a:t>be</a:t>
            </a:r>
            <a:r>
              <a:rPr lang="fr-FR" dirty="0" smtClean="0"/>
              <a:t> </a:t>
            </a:r>
            <a:r>
              <a:rPr lang="fr-FR" dirty="0" err="1" smtClean="0"/>
              <a:t>stored</a:t>
            </a:r>
            <a:r>
              <a:rPr lang="fr-FR" dirty="0" smtClean="0"/>
              <a:t> in a </a:t>
            </a:r>
            <a:r>
              <a:rPr lang="fr-FR" dirty="0" err="1" smtClean="0"/>
              <a:t>column-based</a:t>
            </a:r>
            <a:r>
              <a:rPr lang="fr-FR" dirty="0" smtClean="0"/>
              <a:t> </a:t>
            </a:r>
            <a:r>
              <a:rPr lang="fr-FR" dirty="0" err="1" smtClean="0"/>
              <a:t>Database</a:t>
            </a:r>
            <a:r>
              <a:rPr lang="fr-FR" dirty="0" smtClean="0"/>
              <a:t>, </a:t>
            </a:r>
            <a:r>
              <a:rPr lang="fr-FR" dirty="0" err="1" smtClean="0"/>
              <a:t>e.g</a:t>
            </a:r>
            <a:r>
              <a:rPr lang="fr-FR" dirty="0" smtClean="0"/>
              <a:t>. HBASE.</a:t>
            </a:r>
          </a:p>
          <a:p>
            <a:pPr marL="285750" indent="-285750">
              <a:buClr>
                <a:schemeClr val="accent1"/>
              </a:buClr>
              <a:buFont typeface="Wingdings" panose="05000000000000000000" pitchFamily="2" charset="2"/>
              <a:buChar char="§"/>
            </a:pPr>
            <a:endParaRPr lang="fr-FR" dirty="0"/>
          </a:p>
          <a:p>
            <a:pPr marL="285750" indent="-285750">
              <a:buClr>
                <a:schemeClr val="accent1"/>
              </a:buClr>
              <a:buFont typeface="Wingdings" panose="05000000000000000000" pitchFamily="2" charset="2"/>
              <a:buChar char="§"/>
            </a:pPr>
            <a:r>
              <a:rPr lang="fr-FR" dirty="0" smtClean="0"/>
              <a:t>OpenTSDB </a:t>
            </a:r>
            <a:r>
              <a:rPr lang="fr-FR" dirty="0" err="1" smtClean="0"/>
              <a:t>is</a:t>
            </a:r>
            <a:r>
              <a:rPr lang="fr-FR" dirty="0" smtClean="0"/>
              <a:t> </a:t>
            </a:r>
            <a:r>
              <a:rPr lang="fr-FR" dirty="0" err="1" smtClean="0"/>
              <a:t>also</a:t>
            </a:r>
            <a:r>
              <a:rPr lang="fr-FR" dirty="0" smtClean="0"/>
              <a:t> </a:t>
            </a:r>
            <a:r>
              <a:rPr lang="fr-FR" dirty="0" err="1" smtClean="0"/>
              <a:t>used</a:t>
            </a:r>
            <a:r>
              <a:rPr lang="fr-FR" dirty="0" smtClean="0"/>
              <a:t> to store Time </a:t>
            </a:r>
            <a:r>
              <a:rPr lang="fr-FR" dirty="0" err="1" smtClean="0"/>
              <a:t>Series</a:t>
            </a:r>
            <a:r>
              <a:rPr lang="fr-FR" dirty="0" smtClean="0"/>
              <a:t> </a:t>
            </a:r>
            <a:r>
              <a:rPr lang="fr-FR" dirty="0" err="1" smtClean="0"/>
              <a:t>Database</a:t>
            </a:r>
            <a:endParaRPr lang="fr-FR" dirty="0"/>
          </a:p>
          <a:p>
            <a:pPr marL="285750" indent="-285750">
              <a:buClr>
                <a:schemeClr val="accent1"/>
              </a:buClr>
              <a:buFont typeface="Wingdings" panose="05000000000000000000" pitchFamily="2" charset="2"/>
              <a:buChar char="§"/>
            </a:pPr>
            <a:endParaRPr lang="fr-FR" dirty="0"/>
          </a:p>
        </p:txBody>
      </p:sp>
    </p:spTree>
    <p:extLst>
      <p:ext uri="{BB962C8B-B14F-4D97-AF65-F5344CB8AC3E}">
        <p14:creationId xmlns:p14="http://schemas.microsoft.com/office/powerpoint/2010/main" val="2962510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a:t>
            </a:r>
            <a:r>
              <a:rPr lang="fr-FR" dirty="0" err="1" smtClean="0"/>
              <a:t>preparation</a:t>
            </a:r>
            <a:r>
              <a:rPr lang="fr-FR" dirty="0" smtClean="0"/>
              <a:t> </a:t>
            </a:r>
            <a:endParaRPr lang="fr-FR" dirty="0"/>
          </a:p>
        </p:txBody>
      </p:sp>
      <p:sp>
        <p:nvSpPr>
          <p:cNvPr id="3" name="Espace réservé du texte 2"/>
          <p:cNvSpPr>
            <a:spLocks noGrp="1"/>
          </p:cNvSpPr>
          <p:nvPr>
            <p:ph type="body" sz="quarter" idx="11"/>
          </p:nvPr>
        </p:nvSpPr>
        <p:spPr/>
        <p:txBody>
          <a:bodyPr/>
          <a:lstStyle/>
          <a:p>
            <a:pPr marL="285750" indent="-285750">
              <a:buClr>
                <a:schemeClr val="accent1"/>
              </a:buClr>
              <a:buFont typeface="Wingdings" panose="05000000000000000000" pitchFamily="2" charset="2"/>
              <a:buChar char="§"/>
            </a:pPr>
            <a:r>
              <a:rPr lang="en-US" dirty="0" smtClean="0"/>
              <a:t>Data preparation is a key phase in the machine learning pipeline</a:t>
            </a:r>
          </a:p>
          <a:p>
            <a:pPr marL="285750" indent="-285750">
              <a:buClr>
                <a:schemeClr val="accent1"/>
              </a:buClr>
              <a:buFont typeface="Wingdings" panose="05000000000000000000" pitchFamily="2" charset="2"/>
              <a:buChar char="§"/>
            </a:pPr>
            <a:endParaRPr lang="en-US" dirty="0" smtClean="0"/>
          </a:p>
          <a:p>
            <a:pPr marL="285750" indent="-285750">
              <a:buClr>
                <a:schemeClr val="accent1"/>
              </a:buClr>
              <a:buFont typeface="Wingdings" panose="05000000000000000000" pitchFamily="2" charset="2"/>
              <a:buChar char="§"/>
            </a:pPr>
            <a:r>
              <a:rPr lang="en-US" dirty="0" smtClean="0"/>
              <a:t>Data Cleaning: </a:t>
            </a:r>
          </a:p>
          <a:p>
            <a:pPr marL="1028700" lvl="1">
              <a:buClr>
                <a:schemeClr val="accent1"/>
              </a:buClr>
              <a:buFont typeface="Wingdings" panose="05000000000000000000" pitchFamily="2" charset="2"/>
              <a:buChar char="§"/>
            </a:pPr>
            <a:r>
              <a:rPr lang="en-US" dirty="0" smtClean="0"/>
              <a:t>removing null and redundant values</a:t>
            </a:r>
          </a:p>
          <a:p>
            <a:pPr marL="1028700" lvl="1">
              <a:buClr>
                <a:schemeClr val="accent1"/>
              </a:buClr>
              <a:buFont typeface="Wingdings" panose="05000000000000000000" pitchFamily="2" charset="2"/>
              <a:buChar char="§"/>
            </a:pPr>
            <a:r>
              <a:rPr lang="en-US" dirty="0" smtClean="0"/>
              <a:t>scaling and normalizing the dataset</a:t>
            </a:r>
          </a:p>
          <a:p>
            <a:pPr marL="1028700" lvl="1">
              <a:buClr>
                <a:schemeClr val="accent1"/>
              </a:buClr>
              <a:buFont typeface="Wingdings" panose="05000000000000000000" pitchFamily="2" charset="2"/>
              <a:buChar char="§"/>
            </a:pPr>
            <a:endParaRPr lang="en-US" dirty="0" smtClean="0"/>
          </a:p>
          <a:p>
            <a:pPr marL="285750" indent="-285750">
              <a:buClr>
                <a:schemeClr val="accent1"/>
              </a:buClr>
              <a:buFont typeface="Wingdings" panose="05000000000000000000" pitchFamily="2" charset="2"/>
              <a:buChar char="§"/>
            </a:pPr>
            <a:r>
              <a:rPr lang="en-US" dirty="0" smtClean="0"/>
              <a:t>Feature selection:</a:t>
            </a:r>
          </a:p>
          <a:p>
            <a:pPr marL="1028700" lvl="1">
              <a:buClr>
                <a:schemeClr val="accent1"/>
              </a:buClr>
              <a:buFont typeface="Wingdings" panose="05000000000000000000" pitchFamily="2" charset="2"/>
              <a:buChar char="§"/>
            </a:pPr>
            <a:r>
              <a:rPr lang="en-US" dirty="0" smtClean="0"/>
              <a:t>creating a new set of features from the available ones.</a:t>
            </a:r>
          </a:p>
          <a:p>
            <a:pPr marL="1028700" lvl="1">
              <a:buClr>
                <a:schemeClr val="accent1"/>
              </a:buClr>
              <a:buFont typeface="Wingdings" panose="05000000000000000000" pitchFamily="2" charset="2"/>
              <a:buChar char="§"/>
            </a:pPr>
            <a:r>
              <a:rPr lang="en-US" dirty="0" smtClean="0"/>
              <a:t>selecting the most efficient features</a:t>
            </a:r>
            <a:endParaRPr lang="en-US" dirty="0"/>
          </a:p>
          <a:p>
            <a:pPr marL="285750" indent="-285750">
              <a:buClr>
                <a:schemeClr val="accent1"/>
              </a:buClr>
              <a:buFont typeface="Wingdings" panose="05000000000000000000" pitchFamily="2" charset="2"/>
              <a:buChar char="§"/>
            </a:pPr>
            <a:endParaRPr lang="en-US" dirty="0"/>
          </a:p>
        </p:txBody>
      </p:sp>
      <p:pic>
        <p:nvPicPr>
          <p:cNvPr id="5" name="Image 4"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2807" y="4304944"/>
            <a:ext cx="3677163" cy="2553056"/>
          </a:xfrm>
          <a:prstGeom prst="rect">
            <a:avLst/>
          </a:prstGeom>
        </p:spPr>
      </p:pic>
    </p:spTree>
    <p:extLst>
      <p:ext uri="{BB962C8B-B14F-4D97-AF65-F5344CB8AC3E}">
        <p14:creationId xmlns:p14="http://schemas.microsoft.com/office/powerpoint/2010/main" val="3980371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Cognitive Smart </a:t>
            </a:r>
            <a:r>
              <a:rPr lang="fr-FR" dirty="0"/>
              <a:t>E</a:t>
            </a:r>
            <a:r>
              <a:rPr lang="fr-FR" dirty="0" smtClean="0"/>
              <a:t>ngine </a:t>
            </a:r>
            <a:endParaRPr lang="fr-FR" dirty="0"/>
          </a:p>
        </p:txBody>
      </p:sp>
      <p:sp>
        <p:nvSpPr>
          <p:cNvPr id="3" name="Espace réservé du texte 2"/>
          <p:cNvSpPr>
            <a:spLocks noGrp="1"/>
          </p:cNvSpPr>
          <p:nvPr>
            <p:ph type="body" sz="quarter" idx="11"/>
          </p:nvPr>
        </p:nvSpPr>
        <p:spPr/>
        <p:txBody>
          <a:bodyPr/>
          <a:lstStyle/>
          <a:p>
            <a:pPr marL="285750" indent="-285750">
              <a:buClr>
                <a:schemeClr val="accent1"/>
              </a:buClr>
              <a:buFont typeface="Wingdings" panose="05000000000000000000" pitchFamily="2" charset="2"/>
              <a:buChar char="§"/>
            </a:pPr>
            <a:r>
              <a:rPr lang="fr-FR" dirty="0" smtClean="0"/>
              <a:t>The module </a:t>
            </a:r>
            <a:r>
              <a:rPr lang="fr-FR" dirty="0" err="1" smtClean="0"/>
              <a:t>where</a:t>
            </a:r>
            <a:r>
              <a:rPr lang="fr-FR" dirty="0" smtClean="0"/>
              <a:t> the </a:t>
            </a:r>
            <a:r>
              <a:rPr lang="fr-FR" dirty="0" err="1" smtClean="0"/>
              <a:t>Artificial</a:t>
            </a:r>
            <a:r>
              <a:rPr lang="fr-FR" dirty="0" smtClean="0"/>
              <a:t> Neural Network Model </a:t>
            </a:r>
            <a:r>
              <a:rPr lang="fr-FR" dirty="0" err="1" smtClean="0"/>
              <a:t>is</a:t>
            </a:r>
            <a:r>
              <a:rPr lang="fr-FR" dirty="0" smtClean="0"/>
              <a:t> </a:t>
            </a:r>
            <a:r>
              <a:rPr lang="fr-FR" dirty="0" err="1" smtClean="0"/>
              <a:t>implemented</a:t>
            </a:r>
            <a:r>
              <a:rPr lang="fr-FR" dirty="0" smtClean="0"/>
              <a:t>.</a:t>
            </a:r>
          </a:p>
          <a:p>
            <a:pPr marL="285750" indent="-285750">
              <a:buClr>
                <a:schemeClr val="accent1"/>
              </a:buClr>
              <a:buFont typeface="Wingdings" panose="05000000000000000000" pitchFamily="2" charset="2"/>
              <a:buChar char="§"/>
            </a:pPr>
            <a:endParaRPr lang="fr-FR" dirty="0"/>
          </a:p>
          <a:p>
            <a:pPr marL="285750" indent="-285750">
              <a:buClr>
                <a:schemeClr val="accent1"/>
              </a:buClr>
              <a:buFont typeface="Wingdings" panose="05000000000000000000" pitchFamily="2" charset="2"/>
              <a:buChar char="§"/>
            </a:pPr>
            <a:r>
              <a:rPr lang="fr-FR" dirty="0" err="1" smtClean="0"/>
              <a:t>We</a:t>
            </a:r>
            <a:r>
              <a:rPr lang="fr-FR" dirty="0" smtClean="0"/>
              <a:t> </a:t>
            </a:r>
            <a:r>
              <a:rPr lang="fr-FR" dirty="0" err="1" smtClean="0"/>
              <a:t>used</a:t>
            </a:r>
            <a:r>
              <a:rPr lang="fr-FR" dirty="0" smtClean="0"/>
              <a:t> a FFNN, </a:t>
            </a:r>
            <a:r>
              <a:rPr lang="fr-FR" dirty="0" err="1" smtClean="0"/>
              <a:t>Feed-Forward</a:t>
            </a:r>
            <a:r>
              <a:rPr lang="fr-FR" dirty="0" smtClean="0"/>
              <a:t> Neural Network</a:t>
            </a:r>
          </a:p>
          <a:p>
            <a:pPr marL="285750" indent="-285750">
              <a:buClr>
                <a:schemeClr val="accent1"/>
              </a:buClr>
              <a:buFont typeface="Wingdings" panose="05000000000000000000" pitchFamily="2" charset="2"/>
              <a:buChar char="§"/>
            </a:pPr>
            <a:endParaRPr lang="fr-FR" dirty="0"/>
          </a:p>
          <a:p>
            <a:pPr marL="285750" indent="-285750">
              <a:buClr>
                <a:schemeClr val="accent1"/>
              </a:buClr>
              <a:buFont typeface="Wingdings" panose="05000000000000000000" pitchFamily="2" charset="2"/>
              <a:buChar char="§"/>
            </a:pPr>
            <a:endParaRPr lang="fr-FR" dirty="0" smtClean="0"/>
          </a:p>
          <a:p>
            <a:pPr marL="285750" indent="-285750">
              <a:buClr>
                <a:schemeClr val="accent1"/>
              </a:buClr>
              <a:buFont typeface="Wingdings" panose="05000000000000000000" pitchFamily="2" charset="2"/>
              <a:buChar char="§"/>
            </a:pPr>
            <a:endParaRPr lang="fr-FR" dirty="0"/>
          </a:p>
        </p:txBody>
      </p:sp>
    </p:spTree>
    <p:extLst>
      <p:ext uri="{BB962C8B-B14F-4D97-AF65-F5344CB8AC3E}">
        <p14:creationId xmlns:p14="http://schemas.microsoft.com/office/powerpoint/2010/main" val="659487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97178" y="116632"/>
            <a:ext cx="8424936" cy="340568"/>
          </a:xfrm>
        </p:spPr>
        <p:txBody>
          <a:bodyPr/>
          <a:lstStyle/>
          <a:p>
            <a:pPr lvl="0"/>
            <a:r>
              <a:rPr lang="en-US" dirty="0"/>
              <a:t>Machine learning: How ML is being applied to solve it</a:t>
            </a:r>
            <a:br>
              <a:rPr lang="en-US" dirty="0"/>
            </a:br>
            <a:endParaRPr lang="en-US" dirty="0"/>
          </a:p>
        </p:txBody>
      </p:sp>
      <p:sp>
        <p:nvSpPr>
          <p:cNvPr id="3" name="Espace réservé du contenu 2"/>
          <p:cNvSpPr>
            <a:spLocks noGrp="1"/>
          </p:cNvSpPr>
          <p:nvPr>
            <p:ph idx="1"/>
          </p:nvPr>
        </p:nvSpPr>
        <p:spPr>
          <a:xfrm>
            <a:off x="117492" y="908721"/>
            <a:ext cx="8496944" cy="1512168"/>
          </a:xfrm>
        </p:spPr>
        <p:txBody>
          <a:bodyPr/>
          <a:lstStyle/>
          <a:p>
            <a:pPr marL="0" indent="0">
              <a:buNone/>
            </a:pPr>
            <a:endParaRPr lang="en-US" dirty="0"/>
          </a:p>
          <a:p>
            <a:pPr marL="0" indent="0">
              <a:buNone/>
            </a:pPr>
            <a:endParaRPr lang="en-US" dirty="0" smtClean="0"/>
          </a:p>
          <a:p>
            <a:endParaRPr lang="en-US"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7535" y="2780928"/>
            <a:ext cx="3456384" cy="38267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158" y="980728"/>
            <a:ext cx="3099762" cy="2188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178" y="3286359"/>
            <a:ext cx="3974822" cy="3099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2145" y="764704"/>
            <a:ext cx="4706937"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ZoneTexte 9"/>
          <p:cNvSpPr txBox="1"/>
          <p:nvPr/>
        </p:nvSpPr>
        <p:spPr>
          <a:xfrm>
            <a:off x="36016" y="980728"/>
            <a:ext cx="431528"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smtClean="0"/>
              <a:t>(1)</a:t>
            </a:r>
            <a:endParaRPr lang="en-US" dirty="0"/>
          </a:p>
        </p:txBody>
      </p:sp>
      <p:sp>
        <p:nvSpPr>
          <p:cNvPr id="24" name="ZoneTexte 23"/>
          <p:cNvSpPr txBox="1"/>
          <p:nvPr/>
        </p:nvSpPr>
        <p:spPr>
          <a:xfrm>
            <a:off x="35496" y="3347700"/>
            <a:ext cx="431528"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smtClean="0"/>
              <a:t>(2)</a:t>
            </a:r>
            <a:endParaRPr lang="en-US" dirty="0"/>
          </a:p>
        </p:txBody>
      </p:sp>
      <p:sp>
        <p:nvSpPr>
          <p:cNvPr id="25" name="ZoneTexte 24"/>
          <p:cNvSpPr txBox="1"/>
          <p:nvPr/>
        </p:nvSpPr>
        <p:spPr>
          <a:xfrm>
            <a:off x="3851920" y="980728"/>
            <a:ext cx="431528"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smtClean="0"/>
              <a:t>(3)</a:t>
            </a:r>
            <a:endParaRPr lang="en-US" dirty="0"/>
          </a:p>
        </p:txBody>
      </p:sp>
      <p:sp>
        <p:nvSpPr>
          <p:cNvPr id="26" name="ZoneTexte 25"/>
          <p:cNvSpPr txBox="1"/>
          <p:nvPr/>
        </p:nvSpPr>
        <p:spPr>
          <a:xfrm>
            <a:off x="5197535" y="2984318"/>
            <a:ext cx="431528"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smtClean="0"/>
              <a:t>(4)</a:t>
            </a:r>
            <a:endParaRPr lang="en-US" dirty="0"/>
          </a:p>
        </p:txBody>
      </p:sp>
    </p:spTree>
    <p:extLst>
      <p:ext uri="{BB962C8B-B14F-4D97-AF65-F5344CB8AC3E}">
        <p14:creationId xmlns:p14="http://schemas.microsoft.com/office/powerpoint/2010/main" val="864498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9394" y="5822776"/>
            <a:ext cx="9239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641" y="6130529"/>
            <a:ext cx="942975"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6321" y="5930504"/>
            <a:ext cx="96202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177" y="5874593"/>
            <a:ext cx="942975"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2785" y="5877272"/>
            <a:ext cx="94297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4288" y="6206729"/>
            <a:ext cx="8572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10177" y="5301211"/>
            <a:ext cx="866775"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Agent</a:t>
            </a:r>
            <a:endParaRPr lang="fr-FR" dirty="0"/>
          </a:p>
        </p:txBody>
      </p:sp>
      <p:sp>
        <p:nvSpPr>
          <p:cNvPr id="16" name="Rectangle 15"/>
          <p:cNvSpPr/>
          <p:nvPr/>
        </p:nvSpPr>
        <p:spPr>
          <a:xfrm>
            <a:off x="1697643" y="5301208"/>
            <a:ext cx="866775"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Agent</a:t>
            </a:r>
            <a:endParaRPr lang="fr-FR" dirty="0"/>
          </a:p>
        </p:txBody>
      </p:sp>
      <p:sp>
        <p:nvSpPr>
          <p:cNvPr id="17" name="Rectangle 16"/>
          <p:cNvSpPr/>
          <p:nvPr/>
        </p:nvSpPr>
        <p:spPr>
          <a:xfrm>
            <a:off x="3067545" y="5301211"/>
            <a:ext cx="866778" cy="2880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Agent</a:t>
            </a:r>
            <a:endParaRPr lang="fr-FR" dirty="0"/>
          </a:p>
        </p:txBody>
      </p:sp>
      <p:sp>
        <p:nvSpPr>
          <p:cNvPr id="18" name="Rectangle 17"/>
          <p:cNvSpPr/>
          <p:nvPr/>
        </p:nvSpPr>
        <p:spPr>
          <a:xfrm>
            <a:off x="4524345" y="5301208"/>
            <a:ext cx="866776"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Agent</a:t>
            </a:r>
            <a:endParaRPr lang="fr-FR" dirty="0"/>
          </a:p>
        </p:txBody>
      </p:sp>
      <p:sp>
        <p:nvSpPr>
          <p:cNvPr id="19" name="Rectangle 18"/>
          <p:cNvSpPr/>
          <p:nvPr/>
        </p:nvSpPr>
        <p:spPr>
          <a:xfrm>
            <a:off x="5859569" y="5301208"/>
            <a:ext cx="789407"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Agent</a:t>
            </a:r>
            <a:endParaRPr lang="fr-FR" dirty="0"/>
          </a:p>
        </p:txBody>
      </p:sp>
      <p:sp>
        <p:nvSpPr>
          <p:cNvPr id="20" name="Rectangle 19"/>
          <p:cNvSpPr/>
          <p:nvPr/>
        </p:nvSpPr>
        <p:spPr>
          <a:xfrm>
            <a:off x="7160121" y="5301208"/>
            <a:ext cx="861417"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Agent</a:t>
            </a:r>
            <a:endParaRPr lang="fr-FR" dirty="0"/>
          </a:p>
        </p:txBody>
      </p:sp>
      <p:sp>
        <p:nvSpPr>
          <p:cNvPr id="5" name="Cylindre 4"/>
          <p:cNvSpPr/>
          <p:nvPr/>
        </p:nvSpPr>
        <p:spPr>
          <a:xfrm>
            <a:off x="7681695" y="3263474"/>
            <a:ext cx="1152128" cy="1355800"/>
          </a:xfrm>
          <a:prstGeom prst="can">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ln>
                  <a:solidFill>
                    <a:srgbClr val="00B0F0"/>
                  </a:solidFill>
                </a:ln>
                <a:solidFill>
                  <a:schemeClr val="tx1"/>
                </a:solidFill>
              </a:rPr>
              <a:t>Monasca</a:t>
            </a:r>
          </a:p>
          <a:p>
            <a:pPr algn="ctr"/>
            <a:r>
              <a:rPr lang="fr-FR" b="1" dirty="0" smtClean="0">
                <a:ln>
                  <a:solidFill>
                    <a:srgbClr val="00B0F0"/>
                  </a:solidFill>
                </a:ln>
                <a:solidFill>
                  <a:schemeClr val="tx1"/>
                </a:solidFill>
              </a:rPr>
              <a:t>server</a:t>
            </a:r>
            <a:endParaRPr lang="fr-FR" b="1" dirty="0">
              <a:ln>
                <a:solidFill>
                  <a:srgbClr val="00B0F0"/>
                </a:solidFill>
              </a:ln>
              <a:solidFill>
                <a:schemeClr val="tx1"/>
              </a:solidFill>
            </a:endParaRPr>
          </a:p>
        </p:txBody>
      </p:sp>
      <p:cxnSp>
        <p:nvCxnSpPr>
          <p:cNvPr id="9" name="Connecteur droit avec flèche 8"/>
          <p:cNvCxnSpPr>
            <a:stCxn id="4" idx="0"/>
            <a:endCxn id="5131" idx="2"/>
          </p:cNvCxnSpPr>
          <p:nvPr/>
        </p:nvCxnSpPr>
        <p:spPr>
          <a:xfrm flipV="1">
            <a:off x="743565" y="4155991"/>
            <a:ext cx="3092729" cy="1145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a:stCxn id="16" idx="0"/>
            <a:endCxn id="5131" idx="2"/>
          </p:cNvCxnSpPr>
          <p:nvPr/>
        </p:nvCxnSpPr>
        <p:spPr>
          <a:xfrm flipV="1">
            <a:off x="2131031" y="4155991"/>
            <a:ext cx="1705263" cy="11452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17" idx="0"/>
            <a:endCxn id="5131" idx="2"/>
          </p:cNvCxnSpPr>
          <p:nvPr/>
        </p:nvCxnSpPr>
        <p:spPr>
          <a:xfrm flipV="1">
            <a:off x="3500934" y="4155991"/>
            <a:ext cx="335360" cy="1145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18" idx="0"/>
            <a:endCxn id="5131" idx="2"/>
          </p:cNvCxnSpPr>
          <p:nvPr/>
        </p:nvCxnSpPr>
        <p:spPr>
          <a:xfrm flipH="1" flipV="1">
            <a:off x="3836294" y="4155991"/>
            <a:ext cx="1121439" cy="11452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19" idx="0"/>
            <a:endCxn id="5131" idx="2"/>
          </p:cNvCxnSpPr>
          <p:nvPr/>
        </p:nvCxnSpPr>
        <p:spPr>
          <a:xfrm flipH="1" flipV="1">
            <a:off x="3836294" y="4155991"/>
            <a:ext cx="2417979" cy="11452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20" idx="0"/>
            <a:endCxn id="5131" idx="2"/>
          </p:cNvCxnSpPr>
          <p:nvPr/>
        </p:nvCxnSpPr>
        <p:spPr>
          <a:xfrm flipH="1" flipV="1">
            <a:off x="3836294" y="4155991"/>
            <a:ext cx="3754536" cy="11452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5495" y="620688"/>
            <a:ext cx="6151444" cy="174838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30" name="Rectangle 29"/>
          <p:cNvSpPr/>
          <p:nvPr/>
        </p:nvSpPr>
        <p:spPr>
          <a:xfrm>
            <a:off x="107504" y="990602"/>
            <a:ext cx="1296144" cy="1286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31" name="Rectangle 30"/>
          <p:cNvSpPr/>
          <p:nvPr/>
        </p:nvSpPr>
        <p:spPr>
          <a:xfrm>
            <a:off x="1619672" y="990602"/>
            <a:ext cx="1584176" cy="1286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5120" name="Rectangle 5119"/>
          <p:cNvSpPr/>
          <p:nvPr/>
        </p:nvSpPr>
        <p:spPr>
          <a:xfrm>
            <a:off x="3427078" y="990602"/>
            <a:ext cx="2592287" cy="1286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21" name="Cylindre 5120"/>
          <p:cNvSpPr/>
          <p:nvPr/>
        </p:nvSpPr>
        <p:spPr>
          <a:xfrm>
            <a:off x="130827" y="1700805"/>
            <a:ext cx="650837" cy="44425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dirty="0" err="1" smtClean="0"/>
              <a:t>Hbase</a:t>
            </a:r>
            <a:endParaRPr lang="fr-FR" sz="1200" dirty="0"/>
          </a:p>
        </p:txBody>
      </p:sp>
      <p:sp>
        <p:nvSpPr>
          <p:cNvPr id="5130" name="ZoneTexte 5129"/>
          <p:cNvSpPr txBox="1"/>
          <p:nvPr/>
        </p:nvSpPr>
        <p:spPr>
          <a:xfrm>
            <a:off x="94092" y="990602"/>
            <a:ext cx="1298945" cy="307777"/>
          </a:xfrm>
          <a:prstGeom prst="rect">
            <a:avLst/>
          </a:prstGeom>
          <a:noFill/>
          <a:ln>
            <a:solidFill>
              <a:schemeClr val="accent1">
                <a:lumMod val="75000"/>
              </a:schemeClr>
            </a:solidFill>
          </a:ln>
        </p:spPr>
        <p:txBody>
          <a:bodyPr wrap="none" rtlCol="0">
            <a:spAutoFit/>
          </a:bodyPr>
          <a:lstStyle/>
          <a:p>
            <a:r>
              <a:rPr lang="fr-FR" sz="1400" dirty="0" smtClean="0"/>
              <a:t>Data collector</a:t>
            </a:r>
            <a:endParaRPr lang="fr-FR" dirty="0"/>
          </a:p>
        </p:txBody>
      </p:sp>
      <p:sp>
        <p:nvSpPr>
          <p:cNvPr id="5131" name="Rectangle 5130"/>
          <p:cNvSpPr/>
          <p:nvPr/>
        </p:nvSpPr>
        <p:spPr>
          <a:xfrm>
            <a:off x="2684166" y="3735507"/>
            <a:ext cx="2304256" cy="42048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a:solidFill>
                    <a:schemeClr val="tx1"/>
                  </a:solidFill>
                </a:ln>
                <a:solidFill>
                  <a:schemeClr val="tx1"/>
                </a:solidFill>
              </a:rPr>
              <a:t>Monasca REST API</a:t>
            </a:r>
            <a:endParaRPr lang="fr-FR" dirty="0">
              <a:ln>
                <a:solidFill>
                  <a:schemeClr val="tx1"/>
                </a:solidFill>
              </a:ln>
              <a:solidFill>
                <a:schemeClr val="tx1"/>
              </a:solidFill>
            </a:endParaRPr>
          </a:p>
        </p:txBody>
      </p:sp>
      <p:cxnSp>
        <p:nvCxnSpPr>
          <p:cNvPr id="5139" name="Connecteur en angle 5138"/>
          <p:cNvCxnSpPr/>
          <p:nvPr/>
        </p:nvCxnSpPr>
        <p:spPr>
          <a:xfrm rot="16200000" flipH="1">
            <a:off x="1592706" y="1465831"/>
            <a:ext cx="1458635" cy="3080718"/>
          </a:xfrm>
          <a:prstGeom prst="bentConnector3">
            <a:avLst>
              <a:gd name="adj1" fmla="val 50000"/>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141" name="Connecteur en angle 5140"/>
          <p:cNvCxnSpPr>
            <a:stCxn id="5131" idx="3"/>
            <a:endCxn id="5" idx="2"/>
          </p:cNvCxnSpPr>
          <p:nvPr/>
        </p:nvCxnSpPr>
        <p:spPr>
          <a:xfrm flipV="1">
            <a:off x="4988422" y="3941374"/>
            <a:ext cx="2693273" cy="4375"/>
          </a:xfrm>
          <a:prstGeom prst="bentConnector3">
            <a:avLst>
              <a:gd name="adj1" fmla="val 50000"/>
            </a:avLst>
          </a:prstGeom>
          <a:ln>
            <a:solidFill>
              <a:srgbClr val="00B0F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145" name="Connecteur en angle 5144"/>
          <p:cNvCxnSpPr>
            <a:stCxn id="20" idx="2"/>
            <a:endCxn id="5128" idx="1"/>
          </p:cNvCxnSpPr>
          <p:nvPr/>
        </p:nvCxnSpPr>
        <p:spPr>
          <a:xfrm rot="5400000">
            <a:off x="6923558" y="5829970"/>
            <a:ext cx="908002" cy="426542"/>
          </a:xfrm>
          <a:prstGeom prst="bentConnector4">
            <a:avLst>
              <a:gd name="adj1" fmla="val 34003"/>
              <a:gd name="adj2" fmla="val 153594"/>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47" name="Connecteur en angle 5146"/>
          <p:cNvCxnSpPr>
            <a:stCxn id="19" idx="2"/>
            <a:endCxn id="5127" idx="1"/>
          </p:cNvCxnSpPr>
          <p:nvPr/>
        </p:nvCxnSpPr>
        <p:spPr>
          <a:xfrm rot="5400000">
            <a:off x="5648294" y="5723731"/>
            <a:ext cx="740470" cy="471488"/>
          </a:xfrm>
          <a:prstGeom prst="bentConnector4">
            <a:avLst>
              <a:gd name="adj1" fmla="val 19449"/>
              <a:gd name="adj2" fmla="val 148485"/>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49" name="Connecteur en angle 5148"/>
          <p:cNvCxnSpPr>
            <a:stCxn id="18" idx="2"/>
            <a:endCxn id="5124" idx="1"/>
          </p:cNvCxnSpPr>
          <p:nvPr/>
        </p:nvCxnSpPr>
        <p:spPr>
          <a:xfrm rot="5400000">
            <a:off x="4287236" y="5788645"/>
            <a:ext cx="869902" cy="471092"/>
          </a:xfrm>
          <a:prstGeom prst="bentConnector4">
            <a:avLst>
              <a:gd name="adj1" fmla="val 31112"/>
              <a:gd name="adj2" fmla="val 148526"/>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51" name="Connecteur en angle 5150"/>
          <p:cNvCxnSpPr>
            <a:stCxn id="17" idx="2"/>
            <a:endCxn id="5123" idx="1"/>
          </p:cNvCxnSpPr>
          <p:nvPr/>
        </p:nvCxnSpPr>
        <p:spPr>
          <a:xfrm rot="5400000">
            <a:off x="2910746" y="5727888"/>
            <a:ext cx="728836" cy="451540"/>
          </a:xfrm>
          <a:prstGeom prst="bentConnector4">
            <a:avLst>
              <a:gd name="adj1" fmla="val 16021"/>
              <a:gd name="adj2" fmla="val 150627"/>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53" name="Connecteur en angle 5152"/>
          <p:cNvCxnSpPr>
            <a:stCxn id="16" idx="2"/>
            <a:endCxn id="5125" idx="1"/>
          </p:cNvCxnSpPr>
          <p:nvPr/>
        </p:nvCxnSpPr>
        <p:spPr>
          <a:xfrm rot="5400000">
            <a:off x="1483732" y="5711829"/>
            <a:ext cx="769889" cy="524710"/>
          </a:xfrm>
          <a:prstGeom prst="bentConnector4">
            <a:avLst>
              <a:gd name="adj1" fmla="val 22163"/>
              <a:gd name="adj2" fmla="val 143567"/>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55" name="Connecteur en angle 5154"/>
          <p:cNvCxnSpPr>
            <a:stCxn id="4" idx="2"/>
            <a:endCxn id="5126" idx="1"/>
          </p:cNvCxnSpPr>
          <p:nvPr/>
        </p:nvCxnSpPr>
        <p:spPr>
          <a:xfrm rot="5400000">
            <a:off x="167502" y="5731918"/>
            <a:ext cx="718738" cy="433388"/>
          </a:xfrm>
          <a:prstGeom prst="bentConnector4">
            <a:avLst>
              <a:gd name="adj1" fmla="val 19851"/>
              <a:gd name="adj2" fmla="val 152747"/>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156" name="Rectangle 5155"/>
          <p:cNvSpPr/>
          <p:nvPr/>
        </p:nvSpPr>
        <p:spPr>
          <a:xfrm>
            <a:off x="3491880" y="1772816"/>
            <a:ext cx="720080" cy="3722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dirty="0" err="1" smtClean="0"/>
              <a:t>Forecasting</a:t>
            </a:r>
            <a:endParaRPr lang="fr-FR" sz="800" dirty="0"/>
          </a:p>
        </p:txBody>
      </p:sp>
      <p:sp>
        <p:nvSpPr>
          <p:cNvPr id="69" name="Rectangle 68"/>
          <p:cNvSpPr/>
          <p:nvPr/>
        </p:nvSpPr>
        <p:spPr>
          <a:xfrm>
            <a:off x="4355976" y="1777502"/>
            <a:ext cx="720080" cy="3722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900" dirty="0" smtClean="0"/>
              <a:t>Viol. </a:t>
            </a:r>
            <a:r>
              <a:rPr lang="fr-FR" sz="900" dirty="0" err="1" smtClean="0"/>
              <a:t>Prediction</a:t>
            </a:r>
            <a:endParaRPr lang="fr-FR" sz="900" dirty="0"/>
          </a:p>
        </p:txBody>
      </p:sp>
      <p:sp>
        <p:nvSpPr>
          <p:cNvPr id="70" name="Rectangle 69"/>
          <p:cNvSpPr/>
          <p:nvPr/>
        </p:nvSpPr>
        <p:spPr>
          <a:xfrm>
            <a:off x="5221268" y="1772816"/>
            <a:ext cx="720080" cy="3722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100" dirty="0" smtClean="0"/>
              <a:t>SLA </a:t>
            </a:r>
            <a:r>
              <a:rPr lang="fr-FR" sz="1100" dirty="0" err="1" smtClean="0"/>
              <a:t>enf</a:t>
            </a:r>
            <a:r>
              <a:rPr lang="fr-FR" sz="1100" dirty="0" smtClean="0"/>
              <a:t>.</a:t>
            </a:r>
            <a:endParaRPr lang="fr-FR" sz="1100" dirty="0"/>
          </a:p>
        </p:txBody>
      </p:sp>
      <p:cxnSp>
        <p:nvCxnSpPr>
          <p:cNvPr id="5158" name="Connecteur droit avec flèche 5157"/>
          <p:cNvCxnSpPr>
            <a:endCxn id="31" idx="1"/>
          </p:cNvCxnSpPr>
          <p:nvPr/>
        </p:nvCxnSpPr>
        <p:spPr>
          <a:xfrm>
            <a:off x="1403648" y="1633735"/>
            <a:ext cx="216024"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60" name="Connecteur droit avec flèche 5159"/>
          <p:cNvCxnSpPr>
            <a:stCxn id="31" idx="3"/>
            <a:endCxn id="5120" idx="1"/>
          </p:cNvCxnSpPr>
          <p:nvPr/>
        </p:nvCxnSpPr>
        <p:spPr>
          <a:xfrm>
            <a:off x="3203848" y="1633736"/>
            <a:ext cx="22323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64" name="Connecteur droit avec flèche 5163"/>
          <p:cNvCxnSpPr>
            <a:stCxn id="5156" idx="3"/>
            <a:endCxn id="69" idx="1"/>
          </p:cNvCxnSpPr>
          <p:nvPr/>
        </p:nvCxnSpPr>
        <p:spPr>
          <a:xfrm>
            <a:off x="4211960" y="1958939"/>
            <a:ext cx="144016" cy="46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166" name="Connecteur droit avec flèche 5165"/>
          <p:cNvCxnSpPr>
            <a:stCxn id="69" idx="3"/>
            <a:endCxn id="70" idx="1"/>
          </p:cNvCxnSpPr>
          <p:nvPr/>
        </p:nvCxnSpPr>
        <p:spPr>
          <a:xfrm flipV="1">
            <a:off x="5076056" y="1958939"/>
            <a:ext cx="145212" cy="46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239"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25759" y="814586"/>
            <a:ext cx="2279377" cy="1347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7" name="Rectangle 246"/>
          <p:cNvSpPr/>
          <p:nvPr/>
        </p:nvSpPr>
        <p:spPr>
          <a:xfrm>
            <a:off x="130827" y="1340768"/>
            <a:ext cx="1046125" cy="1585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smtClean="0"/>
              <a:t>OpenTSDB</a:t>
            </a:r>
            <a:endParaRPr lang="fr-FR" sz="1050" dirty="0"/>
          </a:p>
        </p:txBody>
      </p:sp>
      <p:sp>
        <p:nvSpPr>
          <p:cNvPr id="281" name="ZoneTexte 280"/>
          <p:cNvSpPr txBox="1"/>
          <p:nvPr/>
        </p:nvSpPr>
        <p:spPr>
          <a:xfrm>
            <a:off x="1619672" y="989113"/>
            <a:ext cx="1553630" cy="307777"/>
          </a:xfrm>
          <a:prstGeom prst="rect">
            <a:avLst/>
          </a:prstGeom>
          <a:noFill/>
          <a:ln>
            <a:solidFill>
              <a:schemeClr val="accent1">
                <a:lumMod val="75000"/>
              </a:schemeClr>
            </a:solidFill>
          </a:ln>
        </p:spPr>
        <p:txBody>
          <a:bodyPr wrap="none" rtlCol="0">
            <a:spAutoFit/>
          </a:bodyPr>
          <a:lstStyle/>
          <a:p>
            <a:r>
              <a:rPr lang="fr-FR" sz="1400" dirty="0" smtClean="0"/>
              <a:t>Data </a:t>
            </a:r>
            <a:r>
              <a:rPr lang="fr-FR" sz="1400" dirty="0" err="1" smtClean="0"/>
              <a:t>preprocess</a:t>
            </a:r>
            <a:r>
              <a:rPr lang="fr-FR" sz="1400" dirty="0" smtClean="0"/>
              <a:t>.</a:t>
            </a:r>
            <a:endParaRPr lang="fr-FR" dirty="0"/>
          </a:p>
        </p:txBody>
      </p:sp>
      <p:sp>
        <p:nvSpPr>
          <p:cNvPr id="282" name="ZoneTexte 281"/>
          <p:cNvSpPr txBox="1"/>
          <p:nvPr/>
        </p:nvSpPr>
        <p:spPr>
          <a:xfrm>
            <a:off x="3419872" y="980728"/>
            <a:ext cx="2069797" cy="307777"/>
          </a:xfrm>
          <a:prstGeom prst="rect">
            <a:avLst/>
          </a:prstGeom>
          <a:noFill/>
          <a:ln>
            <a:solidFill>
              <a:schemeClr val="accent1">
                <a:lumMod val="75000"/>
              </a:schemeClr>
            </a:solidFill>
          </a:ln>
        </p:spPr>
        <p:txBody>
          <a:bodyPr wrap="none" rtlCol="0">
            <a:spAutoFit/>
          </a:bodyPr>
          <a:lstStyle/>
          <a:p>
            <a:r>
              <a:rPr lang="fr-FR" sz="1400" dirty="0" smtClean="0"/>
              <a:t>Cognitive Smart Engine</a:t>
            </a:r>
            <a:endParaRPr lang="fr-FR" dirty="0"/>
          </a:p>
        </p:txBody>
      </p:sp>
      <p:sp>
        <p:nvSpPr>
          <p:cNvPr id="283" name="Rectangle 282"/>
          <p:cNvSpPr/>
          <p:nvPr/>
        </p:nvSpPr>
        <p:spPr>
          <a:xfrm>
            <a:off x="1619672" y="1700805"/>
            <a:ext cx="720080" cy="3722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dirty="0" smtClean="0"/>
              <a:t>Data</a:t>
            </a:r>
          </a:p>
          <a:p>
            <a:pPr algn="ctr"/>
            <a:r>
              <a:rPr lang="fr-FR" sz="800" dirty="0" err="1" smtClean="0"/>
              <a:t>Cleaning</a:t>
            </a:r>
            <a:endParaRPr lang="fr-FR" sz="800" dirty="0"/>
          </a:p>
        </p:txBody>
      </p:sp>
      <p:sp>
        <p:nvSpPr>
          <p:cNvPr id="284" name="Rectangle 283"/>
          <p:cNvSpPr/>
          <p:nvPr/>
        </p:nvSpPr>
        <p:spPr>
          <a:xfrm>
            <a:off x="2483768" y="1700804"/>
            <a:ext cx="720080" cy="3722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dirty="0" err="1" smtClean="0"/>
              <a:t>Feature</a:t>
            </a:r>
            <a:endParaRPr lang="fr-FR" sz="800" dirty="0" smtClean="0"/>
          </a:p>
          <a:p>
            <a:pPr algn="ctr"/>
            <a:r>
              <a:rPr lang="fr-FR" sz="800" dirty="0" err="1" smtClean="0"/>
              <a:t>Selection</a:t>
            </a:r>
            <a:endParaRPr lang="fr-FR" sz="800" dirty="0"/>
          </a:p>
        </p:txBody>
      </p:sp>
      <p:cxnSp>
        <p:nvCxnSpPr>
          <p:cNvPr id="285" name="Connecteur droit avec flèche 284"/>
          <p:cNvCxnSpPr/>
          <p:nvPr/>
        </p:nvCxnSpPr>
        <p:spPr>
          <a:xfrm>
            <a:off x="2339752" y="1916832"/>
            <a:ext cx="144016" cy="46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6" name="ZoneTexte 285"/>
          <p:cNvSpPr txBox="1"/>
          <p:nvPr/>
        </p:nvSpPr>
        <p:spPr>
          <a:xfrm>
            <a:off x="35495" y="620688"/>
            <a:ext cx="1547218" cy="307777"/>
          </a:xfrm>
          <a:prstGeom prst="rect">
            <a:avLst/>
          </a:prstGeom>
          <a:noFill/>
          <a:ln>
            <a:solidFill>
              <a:schemeClr val="accent1">
                <a:lumMod val="75000"/>
              </a:schemeClr>
            </a:solidFill>
          </a:ln>
        </p:spPr>
        <p:txBody>
          <a:bodyPr wrap="none" rtlCol="0">
            <a:spAutoFit/>
          </a:bodyPr>
          <a:lstStyle/>
          <a:p>
            <a:r>
              <a:rPr lang="fr-FR" sz="1400" dirty="0" err="1" smtClean="0"/>
              <a:t>Analytic</a:t>
            </a:r>
            <a:r>
              <a:rPr lang="fr-FR" sz="1400" dirty="0" smtClean="0"/>
              <a:t> Platform</a:t>
            </a:r>
            <a:endParaRPr lang="fr-FR" dirty="0"/>
          </a:p>
        </p:txBody>
      </p:sp>
    </p:spTree>
    <p:extLst>
      <p:ext uri="{BB962C8B-B14F-4D97-AF65-F5344CB8AC3E}">
        <p14:creationId xmlns:p14="http://schemas.microsoft.com/office/powerpoint/2010/main" val="3019651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SLA definitio</a:t>
            </a:r>
            <a:r>
              <a:rPr lang="en-US" dirty="0"/>
              <a:t>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56239"/>
            <a:ext cx="3569447" cy="2760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956239"/>
            <a:ext cx="3851891"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 4" descr="Capture d’écra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5218" y="3501008"/>
            <a:ext cx="3145093" cy="2666954"/>
          </a:xfrm>
          <a:prstGeom prst="rect">
            <a:avLst/>
          </a:prstGeom>
        </p:spPr>
      </p:pic>
    </p:spTree>
    <p:extLst>
      <p:ext uri="{BB962C8B-B14F-4D97-AF65-F5344CB8AC3E}">
        <p14:creationId xmlns:p14="http://schemas.microsoft.com/office/powerpoint/2010/main" val="464597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range 00">
      <a:dk1>
        <a:sysClr val="windowText" lastClr="000000"/>
      </a:dk1>
      <a:lt1>
        <a:sysClr val="window" lastClr="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ange standard">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5567</TotalTime>
  <Words>5365</Words>
  <Application>Microsoft Office PowerPoint</Application>
  <PresentationFormat>Affichage à l'écran (4:3)</PresentationFormat>
  <Paragraphs>280</Paragraphs>
  <Slides>17</Slides>
  <Notes>16</Notes>
  <HiddenSlides>0</HiddenSlides>
  <MMClips>0</MMClips>
  <ScaleCrop>false</ScaleCrop>
  <HeadingPairs>
    <vt:vector size="4" baseType="variant">
      <vt:variant>
        <vt:lpstr>Thème</vt:lpstr>
      </vt:variant>
      <vt:variant>
        <vt:i4>1</vt:i4>
      </vt:variant>
      <vt:variant>
        <vt:lpstr>Titres des diapositives</vt:lpstr>
      </vt:variant>
      <vt:variant>
        <vt:i4>17</vt:i4>
      </vt:variant>
    </vt:vector>
  </HeadingPairs>
  <TitlesOfParts>
    <vt:vector size="18" baseType="lpstr">
      <vt:lpstr>blank</vt:lpstr>
      <vt:lpstr>Forecasting of VNFs metrics for virtualized communication services    </vt:lpstr>
      <vt:lpstr>Challenges of SDN and NFV combined environments </vt:lpstr>
      <vt:lpstr>Goal: Cognitive SLA enfocement</vt:lpstr>
      <vt:lpstr>Data collector</vt:lpstr>
      <vt:lpstr>data preparation </vt:lpstr>
      <vt:lpstr>Cognitive Smart Engine </vt:lpstr>
      <vt:lpstr>Machine learning: How ML is being applied to solve it </vt:lpstr>
      <vt:lpstr>Présentation PowerPoint</vt:lpstr>
      <vt:lpstr>SLA definition</vt:lpstr>
      <vt:lpstr>Use case: VOIP on top of clearwater vIMS  </vt:lpstr>
      <vt:lpstr>TestBed</vt:lpstr>
      <vt:lpstr>use case: focus on data </vt:lpstr>
      <vt:lpstr>use case  snapshots and live demo</vt:lpstr>
      <vt:lpstr>use case : Evaluation </vt:lpstr>
      <vt:lpstr>Preliminary results </vt:lpstr>
      <vt:lpstr>Conclusions and next steps: Describe your plans for Y2 </vt:lpstr>
      <vt:lpstr>References</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 Breach detection in a SDN/NFV context</dc:title>
  <dc:creator>BENDRISS Jaafar IMT/OLN</dc:creator>
  <cp:lastModifiedBy>BENDRISS Jaafar IMT/OLN</cp:lastModifiedBy>
  <cp:revision>130</cp:revision>
  <dcterms:created xsi:type="dcterms:W3CDTF">2016-09-12T08:07:26Z</dcterms:created>
  <dcterms:modified xsi:type="dcterms:W3CDTF">2016-10-27T16:25:20Z</dcterms:modified>
</cp:coreProperties>
</file>