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6" r:id="rId3"/>
    <p:sldId id="361" r:id="rId4"/>
    <p:sldId id="362" r:id="rId5"/>
    <p:sldId id="363" r:id="rId6"/>
    <p:sldId id="364" r:id="rId7"/>
    <p:sldId id="366" r:id="rId8"/>
    <p:sldId id="477" r:id="rId9"/>
    <p:sldId id="658" r:id="rId10"/>
    <p:sldId id="368" r:id="rId11"/>
    <p:sldId id="369" r:id="rId12"/>
  </p:sldIdLst>
  <p:sldSz cx="9144000" cy="6858000" type="screen4x3"/>
  <p:notesSz cx="6797675" cy="9926638"/>
  <p:embeddedFontLst>
    <p:embeddedFont>
      <p:font typeface="Arial Black" panose="020B0A04020102020204" pitchFamily="34" charset="0"/>
      <p:regular r:id="rId15"/>
      <p:bold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Wingdings 2" panose="05020102010507070707" pitchFamily="18" charset="2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ECC1EB-62AF-4851-910E-B0CAC6545E22}">
          <p14:sldIdLst>
            <p14:sldId id="256"/>
            <p14:sldId id="336"/>
            <p14:sldId id="361"/>
            <p14:sldId id="362"/>
            <p14:sldId id="363"/>
            <p14:sldId id="364"/>
            <p14:sldId id="366"/>
            <p14:sldId id="477"/>
            <p14:sldId id="658"/>
          </p14:sldIdLst>
        </p14:section>
        <p14:section name="Appendix" id="{9E5AD5A3-AEAC-42EA-B6C8-3CBEDFC214AA}">
          <p14:sldIdLst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  <p15:guide id="4" pos="3127" userDrawn="1">
          <p15:clr>
            <a:srgbClr val="A4A3A4"/>
          </p15:clr>
        </p15:guide>
        <p15:guide id="5" orient="horz" pos="4566" userDrawn="1">
          <p15:clr>
            <a:srgbClr val="A4A3A4"/>
          </p15:clr>
        </p15:guide>
        <p15:guide id="6" pos="146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et" initials="m" lastIdx="1" clrIdx="0"/>
  <p:cmAuthor id="1" name="Windows 사용자" initials="W사" lastIdx="1" clrIdx="1"/>
  <p:cmAuthor id="2" name="0_kyoung" initials="0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156FF"/>
    <a:srgbClr val="99FF33"/>
    <a:srgbClr val="FBE8F2"/>
    <a:srgbClr val="E8F5E4"/>
    <a:srgbClr val="FFFFFF"/>
    <a:srgbClr val="EFA05E"/>
    <a:srgbClr val="2600D2"/>
    <a:srgbClr val="1F497D"/>
    <a:srgbClr val="7F1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650" autoAdjust="0"/>
  </p:normalViewPr>
  <p:slideViewPr>
    <p:cSldViewPr showGuides="1">
      <p:cViewPr varScale="1">
        <p:scale>
          <a:sx n="106" d="100"/>
          <a:sy n="106" d="100"/>
        </p:scale>
        <p:origin x="7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364" y="78"/>
      </p:cViewPr>
      <p:guideLst>
        <p:guide orient="horz" pos="3127"/>
        <p:guide pos="2141"/>
        <p:guide orient="horz" pos="2141"/>
        <p:guide pos="3127"/>
        <p:guide orient="horz" pos="4566"/>
        <p:guide pos="14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8788ACA3-3BC8-43B4-971D-7DAF63CE7A62}" type="datetimeFigureOut">
              <a:rPr lang="ko-KR" altLang="en-US" smtClean="0"/>
              <a:pPr/>
              <a:t>2022-01-26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38C9FFC5-5426-4BD4-BFA3-8BD89C3A1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A721412C-0C7F-4D2E-A30C-601C735F49A1}" type="datetimeFigureOut">
              <a:rPr lang="ko-KR" altLang="en-US" smtClean="0"/>
              <a:pPr/>
              <a:t>2022-01-26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F4FF87F7-5ED3-4BBF-A10A-2959599387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660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1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Multiple Additive Regression Tree (MART)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167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Hawkes, </a:t>
            </a:r>
          </a:p>
          <a:p>
            <a:r>
              <a:rPr lang="en-US" altLang="ko-KR" dirty="0"/>
              <a:t>Root mean square error (RMSE) metric was adopted to measure the prediction accuracy. We tested the prediction performance for the next three future events, respectively.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7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4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100" dirty="0" err="1">
                <a:latin typeface="+mn-lt"/>
              </a:rPr>
              <a:t>Wasserkrug</a:t>
            </a:r>
            <a:r>
              <a:rPr lang="en-US" altLang="ko-KR" sz="1100" dirty="0">
                <a:latin typeface="+mn-lt"/>
              </a:rPr>
              <a:t> S. (2009) Event Prediction. In: LIU L., ÖZSU M.T. (eds) Encyclopedia of Database Systems. Springer, Boston, MA. </a:t>
            </a:r>
          </a:p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100" dirty="0">
                <a:latin typeface="+mn-lt"/>
              </a:rPr>
              <a:t>SEGEV WASSERKRUG, IBM Research Labs-Haifa, Haifa, Israel</a:t>
            </a:r>
          </a:p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100" dirty="0">
                <a:latin typeface="+mn-lt"/>
              </a:rPr>
              <a:t>Difference between observation and event</a:t>
            </a:r>
          </a:p>
        </p:txBody>
      </p:sp>
    </p:spTree>
    <p:extLst>
      <p:ext uri="{BB962C8B-B14F-4D97-AF65-F5344CB8AC3E}">
        <p14:creationId xmlns:p14="http://schemas.microsoft.com/office/powerpoint/2010/main" val="146728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933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317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intensity measure is a non-random measure and is defined as the </a:t>
            </a:r>
            <a:r>
              <a:rPr lang="en-US" altLang="ko-KR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expectation value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random measure of a set, hence it corresponds to the average volume the random measure assigns to a set.</a:t>
            </a:r>
          </a:p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Hawkes 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프로세스는 프로세스의 히스토리에 의해 부분적으로 결정되는 프로세스의 시간 변화 강도 또는 이벤트 발생률을 모델링합니다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반면에 간단한 </a:t>
            </a:r>
            <a:r>
              <a:rPr lang="ko-KR" altLang="en-US" sz="16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포아송</a:t>
            </a:r>
            <a:r>
              <a:rPr lang="ko-KR" altLang="en-US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과정은 사건의 역사를 고려하지 않습니다</a:t>
            </a:r>
            <a:r>
              <a:rPr lang="en-US" altLang="ko-KR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818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To extract item 8 in the table, we used a Bayesian estimator with a uniform prior (Laplace estimator) for estimating the popularity of the target websites from the same user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102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ko-KR" altLang="en-US" dirty="0"/>
              <a:t>모델을 학습시키기 위해 활용한 </a:t>
            </a:r>
            <a:r>
              <a:rPr lang="ko-KR" altLang="en-US" dirty="0" err="1"/>
              <a:t>데이터셋은</a:t>
            </a:r>
            <a:r>
              <a:rPr lang="ko-KR" altLang="en-US" dirty="0"/>
              <a:t> 실제 환경의 이동성 데이터로</a:t>
            </a:r>
            <a:endParaRPr lang="en-US" altLang="ko-KR" dirty="0"/>
          </a:p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ko-KR" altLang="en-US" dirty="0"/>
              <a:t>판교에 위치한 성균관대학교 연구센터의 </a:t>
            </a:r>
            <a:r>
              <a:rPr lang="en-US" altLang="ko-KR" dirty="0"/>
              <a:t>AP</a:t>
            </a:r>
            <a:r>
              <a:rPr lang="ko-KR" altLang="en-US" dirty="0"/>
              <a:t>간 핸드오버 로그를 통해 생성되었습니다</a:t>
            </a:r>
            <a:r>
              <a:rPr lang="en-US" altLang="ko-KR" dirty="0"/>
              <a:t>.</a:t>
            </a:r>
          </a:p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ko-KR" altLang="en-US" dirty="0"/>
              <a:t>약 </a:t>
            </a:r>
            <a:r>
              <a:rPr lang="en-US" altLang="ko-KR" dirty="0"/>
              <a:t>17</a:t>
            </a:r>
            <a:r>
              <a:rPr lang="ko-KR" altLang="en-US" dirty="0"/>
              <a:t>만개의 로그가 </a:t>
            </a:r>
            <a:r>
              <a:rPr lang="en-US" altLang="ko-KR" dirty="0"/>
              <a:t>2</a:t>
            </a:r>
            <a:r>
              <a:rPr lang="ko-KR" altLang="en-US" dirty="0"/>
              <a:t>달간 일평균 </a:t>
            </a:r>
            <a:r>
              <a:rPr lang="en-US" altLang="ko-KR" dirty="0"/>
              <a:t>70</a:t>
            </a:r>
            <a:r>
              <a:rPr lang="ko-KR" altLang="en-US" dirty="0"/>
              <a:t>여명의 </a:t>
            </a:r>
            <a:r>
              <a:rPr lang="ko-KR" altLang="en-US" dirty="0" err="1"/>
              <a:t>상주인력에대해</a:t>
            </a:r>
            <a:r>
              <a:rPr lang="ko-KR" altLang="en-US" dirty="0"/>
              <a:t> 수집되었으며  </a:t>
            </a:r>
            <a:r>
              <a:rPr lang="ko-KR" altLang="en-US" dirty="0" err="1"/>
              <a:t>수집환경은</a:t>
            </a:r>
            <a:r>
              <a:rPr lang="ko-KR" altLang="en-US" dirty="0"/>
              <a:t> 그림과 같습니다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174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30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6" y="1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flipV="1">
            <a:off x="6" y="115895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 flipV="1">
            <a:off x="6" y="23178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 flipV="1">
            <a:off x="6" y="34767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 flipV="1">
            <a:off x="6" y="46355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 flipV="1">
            <a:off x="6" y="57944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flipV="1">
            <a:off x="6" y="69533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 flipV="1">
            <a:off x="6" y="81121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 flipV="1">
            <a:off x="6" y="927107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flipV="1">
            <a:off x="6" y="104299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 flipV="1">
            <a:off x="6" y="1158883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5" name="Picture 18" descr="Emblem_02"/>
          <p:cNvPicPr>
            <a:picLocks noChangeAspect="1" noChangeArrowheads="1"/>
          </p:cNvPicPr>
          <p:nvPr/>
        </p:nvPicPr>
        <p:blipFill>
          <a:blip r:embed="rId2" cstate="print"/>
          <a:srcRect l="15874" t="14815" r="16049" b="14992"/>
          <a:stretch>
            <a:fillRect/>
          </a:stretch>
        </p:blipFill>
        <p:spPr bwMode="auto">
          <a:xfrm>
            <a:off x="8251839" y="134964"/>
            <a:ext cx="892175" cy="91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98087" y="393720"/>
            <a:ext cx="4018329" cy="42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굴림" pitchFamily="50" charset="-127"/>
                <a:cs typeface="+mn-cs"/>
              </a:rPr>
              <a:t>Sungkyunkwan University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7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Copyright 2000-2022  intelligent Networking Laboratory   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flipV="1">
            <a:off x="0" y="3652846"/>
            <a:ext cx="9144000" cy="1746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2" y="1676400"/>
            <a:ext cx="8001000" cy="1524000"/>
          </a:xfr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4" y="4114801"/>
            <a:ext cx="7239001" cy="2057400"/>
          </a:xfrm>
        </p:spPr>
        <p:txBody>
          <a:bodyPr>
            <a:normAutofit/>
          </a:bodyPr>
          <a:lstStyle>
            <a:lvl1pPr marL="0" indent="0" algn="ctr">
              <a:buNone/>
              <a:defRPr sz="2100" i="1">
                <a:solidFill>
                  <a:schemeClr val="tx1"/>
                </a:solidFill>
              </a:defRPr>
            </a:lvl1pPr>
            <a:lvl2pPr marL="49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3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0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4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SKKU&amp;IUPUI  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</a:t>
            </a:r>
            <a:fld id="{E51E446E-DB43-45AB-9E65-EA548FE14584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/9</a:t>
            </a: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               SKKU&amp;IUPUI</a:t>
            </a:r>
            <a:endParaRPr lang="en-US" altLang="ko-KR" sz="1700" dirty="0">
              <a:solidFill>
                <a:srgbClr val="FFFFFF"/>
              </a:solidFill>
              <a:latin typeface="Calibri" pitchFamily="34" charset="0"/>
              <a:ea typeface="굴림" charset="-127"/>
            </a:endParaRP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3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4" y="152401"/>
            <a:ext cx="8610600" cy="1143000"/>
          </a:xfrm>
          <a:prstGeom prst="rect">
            <a:avLst/>
          </a:prstGeom>
        </p:spPr>
        <p:txBody>
          <a:bodyPr vert="horz" lIns="98354" tIns="49179" rIns="98354" bIns="49179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4" y="1676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54" tIns="49179" rIns="98354" bIns="49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70"/>
            <a:ext cx="2895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ea typeface="굴림" charset="-127"/>
                <a:cs typeface="Arial" charset="0"/>
              </a:defRPr>
            </a:lvl1pPr>
          </a:lstStyle>
          <a:p>
            <a:fld id="{71BC8016-191E-433D-A674-368F22941D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Networking Laboratory </a:t>
            </a:r>
            <a:fld id="{7EC55666-D18A-4060-B877-A41D9E7BE456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</a:t>
            </a:r>
          </a:p>
        </p:txBody>
      </p:sp>
      <p:pic>
        <p:nvPicPr>
          <p:cNvPr id="1032" name="Picture 17" descr="n_logo"/>
          <p:cNvPicPr>
            <a:picLocks noChangeAspect="1" noChangeArrowheads="1"/>
          </p:cNvPicPr>
          <p:nvPr/>
        </p:nvPicPr>
        <p:blipFill>
          <a:blip r:embed="rId5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1034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400" b="1" i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9177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8355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47533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96711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68831" indent="-368831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 2" pitchFamily="18" charset="2"/>
        <a:buChar char=""/>
        <a:defRPr sz="20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1pPr>
      <a:lvl2pPr marL="799141" indent="-307363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SzPct val="50000"/>
        <a:buFont typeface="Arial" pitchFamily="34" charset="0"/>
        <a:buChar char="►"/>
        <a:defRPr sz="18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2pPr>
      <a:lvl3pPr marL="1229448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"/>
        <a:defRPr sz="16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3pPr>
      <a:lvl4pPr marL="1721230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4pPr>
      <a:lvl5pPr marL="2213004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558ED5"/>
        </a:buClr>
        <a:buFont typeface="Wingdings 2" pitchFamily="18" charset="2"/>
        <a:buChar char=""/>
        <a:defRPr sz="12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5pPr>
      <a:lvl6pPr marL="270478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6563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342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8012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177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355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7533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11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58894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50673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4245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23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5171" y="3717032"/>
            <a:ext cx="7177462" cy="2592288"/>
          </a:xfrm>
        </p:spPr>
        <p:txBody>
          <a:bodyPr>
            <a:noAutofit/>
          </a:bodyPr>
          <a:lstStyle/>
          <a:p>
            <a:endParaRPr lang="en-US" altLang="ko-KR" sz="1400" i="0" dirty="0"/>
          </a:p>
          <a:p>
            <a:endParaRPr lang="en-US" altLang="ko-KR" sz="1400" i="0" dirty="0"/>
          </a:p>
          <a:p>
            <a:endParaRPr lang="en-US" altLang="ko-KR" sz="1400" i="0" dirty="0"/>
          </a:p>
          <a:p>
            <a:r>
              <a:rPr lang="en-US" altLang="ko-KR" sz="1700" dirty="0">
                <a:ea typeface="굴림" pitchFamily="50" charset="-127"/>
              </a:rPr>
              <a:t>2022-01-25 09:30AM (KST), 2022-01-24 07:30PM (EST) </a:t>
            </a:r>
          </a:p>
          <a:p>
            <a:pPr defTabSz="914400"/>
            <a:r>
              <a:rPr lang="en-US" altLang="ko-KR" sz="1700" b="1" dirty="0" err="1">
                <a:ea typeface="굴림" pitchFamily="50" charset="-127"/>
              </a:rPr>
              <a:t>Huigyu</a:t>
            </a:r>
            <a:r>
              <a:rPr lang="en-US" altLang="ko-KR" sz="1700" b="1" dirty="0">
                <a:ea typeface="굴림" pitchFamily="50" charset="-127"/>
              </a:rPr>
              <a:t> Yang</a:t>
            </a:r>
          </a:p>
          <a:p>
            <a:pPr defTabSz="914400"/>
            <a:r>
              <a:rPr lang="en-US" altLang="ko-KR" sz="1700" dirty="0" err="1">
                <a:ea typeface="굴림" pitchFamily="50" charset="-127"/>
              </a:rPr>
              <a:t>Sungkyunkwan</a:t>
            </a:r>
            <a:r>
              <a:rPr lang="en-US" altLang="ko-KR" sz="1700" dirty="0">
                <a:ea typeface="굴림" pitchFamily="50" charset="-127"/>
              </a:rPr>
              <a:t> University</a:t>
            </a:r>
          </a:p>
          <a:p>
            <a:pPr defTabSz="914400"/>
            <a:r>
              <a:rPr lang="en-US" altLang="ko-KR" sz="1700" dirty="0">
                <a:ea typeface="굴림" pitchFamily="50" charset="-127"/>
              </a:rPr>
              <a:t>huigyu@skku.edu</a:t>
            </a:r>
          </a:p>
          <a:p>
            <a:endParaRPr lang="en-US" altLang="ko-KR" sz="1700" dirty="0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949" y="1700808"/>
            <a:ext cx="8394101" cy="1524000"/>
          </a:xfrm>
        </p:spPr>
        <p:txBody>
          <a:bodyPr>
            <a:noAutofit/>
          </a:bodyPr>
          <a:lstStyle/>
          <a:p>
            <a:r>
              <a:rPr lang="en-US" altLang="ko-KR" sz="2800" spc="-100" dirty="0"/>
              <a:t>Event Prediction and Our Collected Dataset</a:t>
            </a:r>
            <a:endParaRPr lang="ko-KR" altLang="en-US" sz="2800" spc="-100" dirty="0"/>
          </a:p>
        </p:txBody>
      </p:sp>
    </p:spTree>
    <p:extLst>
      <p:ext uri="{BB962C8B-B14F-4D97-AF65-F5344CB8AC3E}">
        <p14:creationId xmlns:p14="http://schemas.microsoft.com/office/powerpoint/2010/main" val="69907741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ABA0DD-3DD6-4A58-BE22-3D16A661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result of the related paper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AD725C-ED60-455A-A1EC-E83327E0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traffic activity (</a:t>
            </a:r>
            <a:r>
              <a:rPr lang="en-US" altLang="ko-KR" i="1" dirty="0"/>
              <a:t>i.e., </a:t>
            </a:r>
            <a:r>
              <a:rPr lang="en-US" altLang="ko-KR" dirty="0"/>
              <a:t>next webpage access) predictions</a:t>
            </a:r>
          </a:p>
          <a:p>
            <a:pPr lvl="1"/>
            <a:r>
              <a:rPr lang="en-US" altLang="ko-KR" dirty="0"/>
              <a:t>Maximum 66% accuracy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86F423-849E-4EC7-9F35-A4EEF52A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" y="2980267"/>
            <a:ext cx="8715380" cy="1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2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ABA0DD-3DD6-4A58-BE22-3D16A661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 result of the related paper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AD725C-ED60-455A-A1EC-E83327E0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access-time predictions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0F5AE4-0AD8-4527-831F-CF81D9AF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82" y="2769059"/>
            <a:ext cx="7507035" cy="231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Outline </a:t>
            </a: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6778" y="1484784"/>
            <a:ext cx="8610600" cy="48965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Event Prediction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endParaRPr lang="en-US" altLang="ko-KR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Related Paper Review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endParaRPr lang="en-US" altLang="ko-KR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Our Dataset</a:t>
            </a:r>
          </a:p>
        </p:txBody>
      </p:sp>
    </p:spTree>
    <p:extLst>
      <p:ext uri="{BB962C8B-B14F-4D97-AF65-F5344CB8AC3E}">
        <p14:creationId xmlns:p14="http://schemas.microsoft.com/office/powerpoint/2010/main" val="3349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Events refer occurrences in specific locations, time, and semantics that affects real-world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Event prediction is the capability to forecast possibility of the event occurrences in the future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event prediction is challenging task across various domains due to incompleteness of our knowledge regarding the mechanisms driving the event occurrences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Prediction (1/3)</a:t>
            </a:r>
          </a:p>
        </p:txBody>
      </p:sp>
    </p:spTree>
    <p:extLst>
      <p:ext uri="{BB962C8B-B14F-4D97-AF65-F5344CB8AC3E}">
        <p14:creationId xmlns:p14="http://schemas.microsoft.com/office/powerpoint/2010/main" val="365413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Recent efforts on the event prediction are aims to utilize deep/machine learning, data mining, or pattern recognition on the large amounts of historical events data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However, the event prediction struggles to build models that can learn from various characteristics of the event data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Time, location, semantics (</a:t>
            </a:r>
            <a:r>
              <a:rPr lang="en-US" altLang="ko-KR" i="1" dirty="0"/>
              <a:t>i.e., </a:t>
            </a:r>
            <a:r>
              <a:rPr lang="en-US" altLang="ko-KR" dirty="0"/>
              <a:t>the unique features of the data)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event prediction models are not necessarily to be predicting all three domains of time, location, and semantics simultaneously, but a part of them should be predicted by the models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Prediction (2/3)</a:t>
            </a:r>
          </a:p>
        </p:txBody>
      </p:sp>
    </p:spTree>
    <p:extLst>
      <p:ext uri="{BB962C8B-B14F-4D97-AF65-F5344CB8AC3E}">
        <p14:creationId xmlns:p14="http://schemas.microsoft.com/office/powerpoint/2010/main" val="297055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This results the prediction models to address the following challenges: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Complex dependencies among the prediction outputs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Not only dependencies between historical data and predicted result but also correlation of predicted results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predicted events can influence the further events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Heterogeneous multi-output predictions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Multiple features of event needs to be predicted including its time, location, duration, intensity, etc.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Event Prediction (3/3)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5052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Web traffic and access-time of mobile users are predicted using Long Short-Term Memory (LSTM) and self-exciting point processes [1]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traffic patterns are mapped with the dependencies on time, location, and popularity of webpages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access events are modeled by self-exciting point processes and their intensities are utilized for access-time prediction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predictions of both traffic and access-time are done by LSTM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Relate Paper Brief Review (1/2)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0885A-BE07-4FF2-BE97-9F3D3701E7E1}"/>
              </a:ext>
            </a:extLst>
          </p:cNvPr>
          <p:cNvSpPr txBox="1"/>
          <p:nvPr/>
        </p:nvSpPr>
        <p:spPr>
          <a:xfrm>
            <a:off x="50676" y="6197242"/>
            <a:ext cx="904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[1] A. Abdulrahman, et al., "Predicting Mobile Users Traffic and Access-Time Behavior Using Recurrent Neural Networks,"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2021 IEEE Wireless Communications and </a:t>
            </a:r>
            <a:br>
              <a:rPr lang="en-US" altLang="ko-KR" sz="1000" b="0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1000" b="0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Networking Conference (WCNC)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  <a:endParaRPr lang="en-US" altLang="ko-KR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0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dataset for this work was collected for a period of one month over 1000 cell tower locations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Each log in the dataset contains the subscriber ID, session start and end time, cell tower ID, website ID, and traffic volume in kilobytes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Relate Paper Brief Review (2/2)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0885A-BE07-4FF2-BE97-9F3D3701E7E1}"/>
              </a:ext>
            </a:extLst>
          </p:cNvPr>
          <p:cNvSpPr txBox="1"/>
          <p:nvPr/>
        </p:nvSpPr>
        <p:spPr>
          <a:xfrm>
            <a:off x="50676" y="6197242"/>
            <a:ext cx="904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[1] A. Abdulrahman, et al., "Predicting Mobile Users Traffic and Access-Time Behavior Using Recurrent Neural Networks,"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2021 IEEE Wireless Communications and </a:t>
            </a:r>
            <a:br>
              <a:rPr lang="en-US" altLang="ko-KR" sz="1000" b="0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1000" b="0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Networking Conference (WCNC)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  <a:endParaRPr lang="en-US" altLang="ko-KR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DDDF2-6172-4205-9CB2-F418FD22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81128"/>
            <a:ext cx="3289616" cy="1544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DAD2CC-A801-4C49-AFC7-A001837C9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118928"/>
            <a:ext cx="3447837" cy="30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3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7565DDA8-7C43-48AC-8287-BBB6C58A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710834"/>
            <a:ext cx="4752528" cy="3789390"/>
          </a:xfrm>
          <a:prstGeom prst="rect">
            <a:avLst/>
          </a:prstGeom>
        </p:spPr>
      </p:pic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Our mobility dataset is collected from wireless network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Intelligent ICT Convergence Research Center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Cisco Access Point (AP)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12  APs with proprietary controller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It has logging functionality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Roaming Log Message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Time of occurrence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Terminal id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Source AP number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Destination AP number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Our Dataset (1/2) </a:t>
            </a:r>
          </a:p>
        </p:txBody>
      </p:sp>
    </p:spTree>
    <p:extLst>
      <p:ext uri="{BB962C8B-B14F-4D97-AF65-F5344CB8AC3E}">
        <p14:creationId xmlns:p14="http://schemas.microsoft.com/office/powerpoint/2010/main" val="12326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Our Dataset (2/2)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10600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Currently, the Pangyo dataset is in two different formats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Pangyo original raw data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Converted raw data within timeslot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2CD877-C8EE-4E04-AAED-D8A5AB067C6F}"/>
              </a:ext>
            </a:extLst>
          </p:cNvPr>
          <p:cNvSpPr txBox="1"/>
          <p:nvPr/>
        </p:nvSpPr>
        <p:spPr>
          <a:xfrm>
            <a:off x="181483" y="6178000"/>
            <a:ext cx="8006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Time index refers that index of a day when 24 hours is divided into 5 mins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5720449-D252-4E72-94E8-28B10DFC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85" y="5064361"/>
            <a:ext cx="3369955" cy="108995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D3C0CB9-BAA0-4E65-8676-8508B7EB3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284"/>
          <a:stretch/>
        </p:blipFill>
        <p:spPr>
          <a:xfrm>
            <a:off x="732652" y="3654905"/>
            <a:ext cx="3767340" cy="82039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DECB45-9CB6-4A7B-B244-EA48D6463F4C}"/>
              </a:ext>
            </a:extLst>
          </p:cNvPr>
          <p:cNvSpPr/>
          <p:nvPr/>
        </p:nvSpPr>
        <p:spPr>
          <a:xfrm>
            <a:off x="1644423" y="3648816"/>
            <a:ext cx="985958" cy="820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7FBD33E-78ED-4547-95C5-3281758ADE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19"/>
          <a:stretch/>
        </p:blipFill>
        <p:spPr>
          <a:xfrm>
            <a:off x="4490468" y="3654548"/>
            <a:ext cx="4075368" cy="82039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1CB36D-A6D9-4772-9D78-0DE997825491}"/>
              </a:ext>
            </a:extLst>
          </p:cNvPr>
          <p:cNvSpPr/>
          <p:nvPr/>
        </p:nvSpPr>
        <p:spPr>
          <a:xfrm>
            <a:off x="743244" y="3648887"/>
            <a:ext cx="872586" cy="8203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CD4248-B417-4D7D-8515-F3FD21F7A419}"/>
              </a:ext>
            </a:extLst>
          </p:cNvPr>
          <p:cNvSpPr/>
          <p:nvPr/>
        </p:nvSpPr>
        <p:spPr>
          <a:xfrm>
            <a:off x="5981914" y="3646727"/>
            <a:ext cx="1242050" cy="82039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A08B45-029C-4567-A6EA-FE498110F023}"/>
              </a:ext>
            </a:extLst>
          </p:cNvPr>
          <p:cNvSpPr/>
          <p:nvPr/>
        </p:nvSpPr>
        <p:spPr>
          <a:xfrm>
            <a:off x="6644507" y="5289430"/>
            <a:ext cx="132424" cy="82039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40C1F1-A76B-43AD-A67B-2D62A8D32484}"/>
              </a:ext>
            </a:extLst>
          </p:cNvPr>
          <p:cNvSpPr/>
          <p:nvPr/>
        </p:nvSpPr>
        <p:spPr>
          <a:xfrm>
            <a:off x="6813843" y="5289033"/>
            <a:ext cx="152047" cy="820398"/>
          </a:xfrm>
          <a:prstGeom prst="rect">
            <a:avLst/>
          </a:prstGeom>
          <a:noFill/>
          <a:ln w="38100"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5D1ED5-1795-423F-8964-91719CEF0ABA}"/>
              </a:ext>
            </a:extLst>
          </p:cNvPr>
          <p:cNvSpPr/>
          <p:nvPr/>
        </p:nvSpPr>
        <p:spPr>
          <a:xfrm>
            <a:off x="6301919" y="5267685"/>
            <a:ext cx="305676" cy="867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6F52B4-A641-4A16-A423-3CBEEE57348E}"/>
              </a:ext>
            </a:extLst>
          </p:cNvPr>
          <p:cNvSpPr/>
          <p:nvPr/>
        </p:nvSpPr>
        <p:spPr>
          <a:xfrm>
            <a:off x="4094191" y="5289033"/>
            <a:ext cx="872586" cy="8465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E048BE-431E-41A2-8915-D981B7FEE8C5}"/>
              </a:ext>
            </a:extLst>
          </p:cNvPr>
          <p:cNvSpPr/>
          <p:nvPr/>
        </p:nvSpPr>
        <p:spPr>
          <a:xfrm>
            <a:off x="5007185" y="5291456"/>
            <a:ext cx="1242050" cy="82039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5971FB-954B-4114-BE7A-3D046B41A0F2}"/>
              </a:ext>
            </a:extLst>
          </p:cNvPr>
          <p:cNvSpPr/>
          <p:nvPr/>
        </p:nvSpPr>
        <p:spPr>
          <a:xfrm>
            <a:off x="7721294" y="3647124"/>
            <a:ext cx="249815" cy="82039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7B67A7-A8FE-4F88-9F1C-603F29B9B19A}"/>
              </a:ext>
            </a:extLst>
          </p:cNvPr>
          <p:cNvSpPr/>
          <p:nvPr/>
        </p:nvSpPr>
        <p:spPr>
          <a:xfrm>
            <a:off x="8247815" y="3646727"/>
            <a:ext cx="286833" cy="820398"/>
          </a:xfrm>
          <a:prstGeom prst="rect">
            <a:avLst/>
          </a:prstGeom>
          <a:noFill/>
          <a:ln w="38100"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6ECB12F-888E-4F7D-8405-6F7365003EFE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 rot="16200000" flipH="1">
            <a:off x="2445136" y="3203685"/>
            <a:ext cx="819748" cy="3350947"/>
          </a:xfrm>
          <a:prstGeom prst="bentConnector3">
            <a:avLst/>
          </a:prstGeom>
          <a:ln w="28575">
            <a:solidFill>
              <a:srgbClr val="FFC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56B3025-6662-4BC8-8FAE-FF5872D11AD9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 rot="16200000" flipH="1">
            <a:off x="3896844" y="2709771"/>
            <a:ext cx="798471" cy="4317355"/>
          </a:xfrm>
          <a:prstGeom prst="bentConnector3">
            <a:avLst>
              <a:gd name="adj1" fmla="val 15032"/>
            </a:avLst>
          </a:prstGeom>
          <a:ln w="28575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D195847-C2AA-4104-B7A7-FC7F49F17F45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rot="5400000">
            <a:off x="5703410" y="4391926"/>
            <a:ext cx="824331" cy="974729"/>
          </a:xfrm>
          <a:prstGeom prst="bentConnector3">
            <a:avLst>
              <a:gd name="adj1" fmla="val 50000"/>
            </a:avLst>
          </a:prstGeom>
          <a:ln w="28575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8A6DA3D-30F4-4FC9-BB0B-FA0E6EE7466A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 rot="5400000">
            <a:off x="6867507" y="4310735"/>
            <a:ext cx="821908" cy="1135483"/>
          </a:xfrm>
          <a:prstGeom prst="bentConnector3">
            <a:avLst>
              <a:gd name="adj1" fmla="val 25277"/>
            </a:avLst>
          </a:prstGeom>
          <a:ln w="2857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FB5262D-425D-4CD3-AA47-68011882693B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 rot="5400000">
            <a:off x="7229596" y="4127397"/>
            <a:ext cx="821908" cy="15013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18F5337E-4472-4198-B1EB-910859D898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284"/>
          <a:stretch/>
        </p:blipFill>
        <p:spPr>
          <a:xfrm>
            <a:off x="698606" y="2355382"/>
            <a:ext cx="3767340" cy="82039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83DAEBE-3495-4DA3-95CD-711642A79C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19"/>
          <a:stretch/>
        </p:blipFill>
        <p:spPr>
          <a:xfrm>
            <a:off x="4456422" y="2355025"/>
            <a:ext cx="4075368" cy="8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6387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C000"/>
          </a:solidFill>
          <a:prstDash val="solid"/>
          <a:headEnd type="none"/>
          <a:tailEnd type="triangle"/>
        </a:ln>
        <a:effectLst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i="1" smtClean="0"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172573</TotalTime>
  <Words>805</Words>
  <Application>Microsoft Office PowerPoint</Application>
  <PresentationFormat>화면 슬라이드 쇼(4:3)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Wingdings</vt:lpstr>
      <vt:lpstr>Wingdings 2</vt:lpstr>
      <vt:lpstr>Arial Black</vt:lpstr>
      <vt:lpstr>Calibri</vt:lpstr>
      <vt:lpstr>맑은 고딕</vt:lpstr>
      <vt:lpstr>Arial</vt:lpstr>
      <vt:lpstr>Cambria Math</vt:lpstr>
      <vt:lpstr>연구실 PPT 테마</vt:lpstr>
      <vt:lpstr>Event Prediction and Our Collected Dataset</vt:lpstr>
      <vt:lpstr>Presentation Outline </vt:lpstr>
      <vt:lpstr>Event Prediction (1/3)</vt:lpstr>
      <vt:lpstr>Event Prediction (2/3)</vt:lpstr>
      <vt:lpstr>Event Prediction (3/3)</vt:lpstr>
      <vt:lpstr>Relate Paper Brief Review (1/2)</vt:lpstr>
      <vt:lpstr>Relate Paper Brief Review (2/2)</vt:lpstr>
      <vt:lpstr>Our Dataset (1/2) </vt:lpstr>
      <vt:lpstr>Our Dataset (2/2)</vt:lpstr>
      <vt:lpstr>Appendix: result of the related paper</vt:lpstr>
      <vt:lpstr>Appendix: result of the related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CheetahFlow: Towards Low Latency Software-Defined Network</dc:title>
  <dc:creator>DMS</dc:creator>
  <cp:lastModifiedBy>양희규</cp:lastModifiedBy>
  <cp:revision>3083</cp:revision>
  <cp:lastPrinted>2021-09-29T03:41:03Z</cp:lastPrinted>
  <dcterms:created xsi:type="dcterms:W3CDTF">2015-10-30T23:40:59Z</dcterms:created>
  <dcterms:modified xsi:type="dcterms:W3CDTF">2022-01-26T00:33:43Z</dcterms:modified>
</cp:coreProperties>
</file>