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6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78" r:id="rId12"/>
    <p:sldId id="677" r:id="rId13"/>
  </p:sldIdLst>
  <p:sldSz cx="9144000" cy="6858000" type="screen4x3"/>
  <p:notesSz cx="6797675" cy="9926638"/>
  <p:embeddedFontLst>
    <p:embeddedFont>
      <p:font typeface="Arial Black" panose="020B0A04020102020204" pitchFamily="34" charset="0"/>
      <p:regular r:id="rId16"/>
      <p:bold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Wingdings 2" panose="05020102010507070707" pitchFamily="18" charset="2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1777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83556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75336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67117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58894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50673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4245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34230" algn="l" defTabSz="9835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DECC1EB-62AF-4851-910E-B0CAC6545E22}">
          <p14:sldIdLst>
            <p14:sldId id="256"/>
            <p14:sldId id="336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8"/>
            <p14:sldId id="677"/>
          </p14:sldIdLst>
        </p14:section>
        <p14:section name="Appendix" id="{9E5AD5A3-AEAC-42EA-B6C8-3CBEDFC214A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2141" userDrawn="1">
          <p15:clr>
            <a:srgbClr val="A4A3A4"/>
          </p15:clr>
        </p15:guide>
        <p15:guide id="4" pos="3127" userDrawn="1">
          <p15:clr>
            <a:srgbClr val="A4A3A4"/>
          </p15:clr>
        </p15:guide>
        <p15:guide id="5" orient="horz" pos="4566" userDrawn="1">
          <p15:clr>
            <a:srgbClr val="A4A3A4"/>
          </p15:clr>
        </p15:guide>
        <p15:guide id="6" pos="146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et" initials="m" lastIdx="1" clrIdx="0"/>
  <p:cmAuthor id="1" name="Windows 사용자" initials="W사" lastIdx="1" clrIdx="1"/>
  <p:cmAuthor id="2" name="0_kyoung" initials="0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0156FF"/>
    <a:srgbClr val="99FF33"/>
    <a:srgbClr val="FBE8F2"/>
    <a:srgbClr val="E8F5E4"/>
    <a:srgbClr val="FFFFFF"/>
    <a:srgbClr val="EFA05E"/>
    <a:srgbClr val="2600D2"/>
    <a:srgbClr val="1F497D"/>
    <a:srgbClr val="7F1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650" autoAdjust="0"/>
  </p:normalViewPr>
  <p:slideViewPr>
    <p:cSldViewPr showGuides="1">
      <p:cViewPr varScale="1">
        <p:scale>
          <a:sx n="140" d="100"/>
          <a:sy n="140" d="100"/>
        </p:scale>
        <p:origin x="24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5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2364" y="78"/>
      </p:cViewPr>
      <p:guideLst>
        <p:guide orient="horz" pos="3127"/>
        <p:guide pos="2141"/>
        <p:guide orient="horz" pos="2141"/>
        <p:guide pos="3127"/>
        <p:guide orient="horz" pos="4566"/>
        <p:guide pos="14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50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8788ACA3-3BC8-43B4-971D-7DAF63CE7A62}" type="datetimeFigureOut">
              <a:rPr lang="ko-KR" altLang="en-US" smtClean="0"/>
              <a:pPr/>
              <a:t>2022-03-09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7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50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38C9FFC5-5426-4BD4-BFA3-8BD89C3A1C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0" y="0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A721412C-0C7F-4D2E-A30C-601C735F49A1}" type="datetimeFigureOut">
              <a:rPr lang="ko-KR" altLang="en-US" smtClean="0"/>
              <a:pPr/>
              <a:t>2022-03-09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6" rIns="91413" bIns="45706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8"/>
          </a:xfrm>
          <a:prstGeom prst="rect">
            <a:avLst/>
          </a:prstGeom>
        </p:spPr>
        <p:txBody>
          <a:bodyPr vert="horz" lIns="91413" tIns="45706" rIns="91413" bIns="4570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0" y="9428585"/>
            <a:ext cx="2945659" cy="496333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F4FF87F7-5ED3-4BBF-A10A-2959599387B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660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91777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83556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75336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67117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8894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50673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4245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34230" algn="l" defTabSz="98355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14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76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1978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1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54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600" dirty="0"/>
              <a:t>A Survey on Deep Learning for Human Mobility</a:t>
            </a: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545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z="1600" dirty="0"/>
              <a:t>A Survey on Deep Learning for Human Mobility</a:t>
            </a: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4052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337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411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2514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802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4283" lvl="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181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 flipV="1">
            <a:off x="6" y="12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 flipV="1">
            <a:off x="6" y="115895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 flipV="1">
            <a:off x="6" y="231782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 flipV="1">
            <a:off x="6" y="347674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 flipV="1">
            <a:off x="6" y="463554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 flipV="1">
            <a:off x="6" y="579446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 flipV="1">
            <a:off x="6" y="695336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 flipV="1">
            <a:off x="6" y="811219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 flipV="1">
            <a:off x="6" y="927107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 flipV="1">
            <a:off x="6" y="1042999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 flipV="1">
            <a:off x="6" y="1158883"/>
            <a:ext cx="8496301" cy="36511"/>
          </a:xfrm>
          <a:prstGeom prst="rect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pic>
        <p:nvPicPr>
          <p:cNvPr id="15" name="Picture 18" descr="Emblem_02"/>
          <p:cNvPicPr>
            <a:picLocks noChangeAspect="1" noChangeArrowheads="1"/>
          </p:cNvPicPr>
          <p:nvPr/>
        </p:nvPicPr>
        <p:blipFill>
          <a:blip r:embed="rId2" cstate="print"/>
          <a:srcRect l="15874" t="14815" r="16049" b="14992"/>
          <a:stretch>
            <a:fillRect/>
          </a:stretch>
        </p:blipFill>
        <p:spPr bwMode="auto">
          <a:xfrm>
            <a:off x="8251839" y="134964"/>
            <a:ext cx="892175" cy="91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98087" y="393720"/>
            <a:ext cx="4018329" cy="42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1" dirty="0">
                <a:solidFill>
                  <a:srgbClr val="29292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굴림" pitchFamily="50" charset="-127"/>
                <a:cs typeface="+mn-cs"/>
              </a:rPr>
              <a:t>Sungkyunkwan University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0" y="6564320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700" b="1" i="1" dirty="0">
                <a:solidFill>
                  <a:schemeClr val="bg1"/>
                </a:solidFill>
                <a:latin typeface="Calibri" panose="020F0502020204030204" pitchFamily="34" charset="0"/>
              </a:rPr>
              <a:t>Copyright 2000-2022  intelligent Networking Laboratory   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 flipV="1">
            <a:off x="0" y="3652846"/>
            <a:ext cx="9144000" cy="1746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2" y="1676400"/>
            <a:ext cx="8001000" cy="1524000"/>
          </a:xfrm>
        </p:spPr>
        <p:txBody>
          <a:bodyPr anchor="ctr">
            <a:normAutofit/>
          </a:bodyPr>
          <a:lstStyle>
            <a:lvl1pPr algn="ctr">
              <a:defRPr sz="27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4" y="4114801"/>
            <a:ext cx="7239001" cy="2057400"/>
          </a:xfrm>
        </p:spPr>
        <p:txBody>
          <a:bodyPr>
            <a:normAutofit/>
          </a:bodyPr>
          <a:lstStyle>
            <a:lvl1pPr marL="0" indent="0" algn="ctr">
              <a:buNone/>
              <a:defRPr sz="2100" i="1">
                <a:solidFill>
                  <a:schemeClr val="tx1"/>
                </a:solidFill>
              </a:defRPr>
            </a:lvl1pPr>
            <a:lvl2pPr marL="491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3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5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0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42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34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76241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High-Potential Individuals Global Training Program </a:t>
            </a:r>
            <a:r>
              <a:rPr lang="en-US" altLang="ko-KR" sz="1700" b="1" i="1" baseline="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                                             SKKU&amp;IUPUI  </a:t>
            </a: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</a:t>
            </a:r>
            <a:fld id="{E51E446E-DB43-45AB-9E65-EA548FE14584}" type="slidenum">
              <a:rPr lang="en-US" altLang="ko-KR" sz="17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7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/12</a:t>
            </a: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0" y="6576241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High-Potential Individuals Global Training Program </a:t>
            </a:r>
            <a:r>
              <a:rPr lang="en-US" altLang="ko-KR" sz="1700" b="1" i="1" baseline="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                                                               SKKU&amp;IUPUI</a:t>
            </a:r>
            <a:endParaRPr lang="en-US" altLang="ko-KR" sz="1700" dirty="0">
              <a:solidFill>
                <a:srgbClr val="FFFFFF"/>
              </a:solidFill>
              <a:latin typeface="Calibri" pitchFamily="34" charset="0"/>
              <a:ea typeface="굴림" charset="-127"/>
            </a:endParaRPr>
          </a:p>
        </p:txBody>
      </p:sp>
      <p:pic>
        <p:nvPicPr>
          <p:cNvPr id="5" name="Picture 17" descr="n_logo"/>
          <p:cNvPicPr>
            <a:picLocks noChangeAspect="1" noChangeArrowheads="1"/>
          </p:cNvPicPr>
          <p:nvPr/>
        </p:nvPicPr>
        <p:blipFill>
          <a:blip r:embed="rId2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buSzPct val="85000"/>
              <a:defRPr sz="1800"/>
            </a:lvl2pPr>
            <a:lvl3pPr>
              <a:buSzPct val="100000"/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32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4" y="152401"/>
            <a:ext cx="8610600" cy="1143000"/>
          </a:xfrm>
          <a:prstGeom prst="rect">
            <a:avLst/>
          </a:prstGeom>
        </p:spPr>
        <p:txBody>
          <a:bodyPr vert="horz" lIns="98354" tIns="49179" rIns="98354" bIns="49179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4" y="1676400"/>
            <a:ext cx="8610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354" tIns="49179" rIns="98354" bIns="49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70"/>
            <a:ext cx="2133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70"/>
            <a:ext cx="2895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굴림" pitchFamily="34" charset="-127"/>
                <a:cs typeface="Arial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70"/>
            <a:ext cx="2133600" cy="365123"/>
          </a:xfrm>
          <a:prstGeom prst="rect">
            <a:avLst/>
          </a:prstGeom>
        </p:spPr>
        <p:txBody>
          <a:bodyPr vert="horz" wrap="square" lIns="98354" tIns="49179" rIns="98354" bIns="4917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  <a:ea typeface="굴림" charset="-127"/>
                <a:cs typeface="Arial" charset="0"/>
              </a:defRPr>
            </a:lvl1pPr>
          </a:lstStyle>
          <a:p>
            <a:fld id="{71BC8016-191E-433D-A674-368F22941D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31" name="Rectangle 27"/>
          <p:cNvSpPr>
            <a:spLocks noChangeArrowheads="1"/>
          </p:cNvSpPr>
          <p:nvPr/>
        </p:nvSpPr>
        <p:spPr bwMode="auto">
          <a:xfrm>
            <a:off x="0" y="6564320"/>
            <a:ext cx="9144000" cy="293686"/>
          </a:xfrm>
          <a:prstGeom prst="rect">
            <a:avLst/>
          </a:prstGeom>
          <a:gradFill rotWithShape="1">
            <a:gsLst>
              <a:gs pos="0">
                <a:srgbClr val="6666FF"/>
              </a:gs>
              <a:gs pos="100000">
                <a:srgbClr val="2F2F76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74236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	</a:t>
            </a:r>
            <a:r>
              <a:rPr lang="en-US" altLang="ko-KR" sz="1700" b="1" i="1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Networking Laboratory </a:t>
            </a:r>
            <a:fld id="{7EC55666-D18A-4060-B877-A41D9E7BE456}" type="slidenum">
              <a:rPr lang="en-US" altLang="ko-KR" sz="1700" smtClean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1700" dirty="0">
                <a:solidFill>
                  <a:srgbClr val="FFFFFF"/>
                </a:solidFill>
                <a:latin typeface="Calibri" pitchFamily="34" charset="0"/>
                <a:ea typeface="굴림" charset="-127"/>
              </a:rPr>
              <a:t>/</a:t>
            </a:r>
          </a:p>
        </p:txBody>
      </p:sp>
      <p:pic>
        <p:nvPicPr>
          <p:cNvPr id="1032" name="Picture 17" descr="n_logo"/>
          <p:cNvPicPr>
            <a:picLocks noChangeAspect="1" noChangeArrowheads="1"/>
          </p:cNvPicPr>
          <p:nvPr/>
        </p:nvPicPr>
        <p:blipFill>
          <a:blip r:embed="rId5" cstate="print"/>
          <a:srcRect l="14221" t="20917" r="14311" b="21204"/>
          <a:stretch>
            <a:fillRect/>
          </a:stretch>
        </p:blipFill>
        <p:spPr bwMode="auto">
          <a:xfrm>
            <a:off x="11" y="22"/>
            <a:ext cx="1547814" cy="39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21"/>
          <p:cNvSpPr>
            <a:spLocks noChangeArrowheads="1"/>
          </p:cNvSpPr>
          <p:nvPr/>
        </p:nvSpPr>
        <p:spPr bwMode="auto">
          <a:xfrm flipV="1">
            <a:off x="0" y="6553216"/>
            <a:ext cx="9144000" cy="17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8354" tIns="49179" rIns="98354" bIns="49179" anchor="ctr"/>
          <a:lstStyle/>
          <a:p>
            <a:pPr eaLnBrk="1" latinLnBrk="1" hangingPunct="1">
              <a:defRPr/>
            </a:pPr>
            <a:endParaRPr lang="en-US" altLang="ko-KR" dirty="0">
              <a:latin typeface="Calibri" pitchFamily="34" charset="0"/>
              <a:ea typeface="굴림" pitchFamily="34" charset="-127"/>
              <a:cs typeface="Arial" charset="0"/>
            </a:endParaRPr>
          </a:p>
        </p:txBody>
      </p:sp>
      <p:sp>
        <p:nvSpPr>
          <p:cNvPr id="1034" name="Rectangle 20"/>
          <p:cNvSpPr>
            <a:spLocks noChangeArrowheads="1"/>
          </p:cNvSpPr>
          <p:nvPr/>
        </p:nvSpPr>
        <p:spPr bwMode="auto">
          <a:xfrm flipV="1">
            <a:off x="323857" y="1295412"/>
            <a:ext cx="8820150" cy="36511"/>
          </a:xfrm>
          <a:prstGeom prst="rect">
            <a:avLst/>
          </a:prstGeom>
          <a:gradFill rotWithShape="1">
            <a:gsLst>
              <a:gs pos="0">
                <a:srgbClr val="66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lIns="98354" tIns="49179" rIns="98354" bIns="491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 thruBlk="1"/>
  </p:transition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400" b="1" i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91777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83556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475336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967117" algn="l" rtl="0" eaLnBrk="1" fontAlgn="base" latinLnBrk="1" hangingPunct="1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68831" indent="-368831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 2" pitchFamily="18" charset="2"/>
        <a:buChar char=""/>
        <a:defRPr sz="20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1pPr>
      <a:lvl2pPr marL="799141" indent="-307363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SzPct val="50000"/>
        <a:buFont typeface="Arial" pitchFamily="34" charset="0"/>
        <a:buChar char="►"/>
        <a:defRPr sz="18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2pPr>
      <a:lvl3pPr marL="1229448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"/>
        <a:defRPr sz="16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3pPr>
      <a:lvl4pPr marL="1721230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4pPr>
      <a:lvl5pPr marL="2213004" indent="-245887" algn="l" rtl="0" eaLnBrk="1" fontAlgn="base" latinLnBrk="1" hangingPunct="1">
        <a:spcBef>
          <a:spcPct val="20000"/>
        </a:spcBef>
        <a:spcAft>
          <a:spcPct val="0"/>
        </a:spcAft>
        <a:buClr>
          <a:srgbClr val="558ED5"/>
        </a:buClr>
        <a:buFont typeface="Wingdings 2" pitchFamily="18" charset="2"/>
        <a:buChar char=""/>
        <a:defRPr sz="1200" kern="1200">
          <a:solidFill>
            <a:schemeClr val="tx1"/>
          </a:solidFill>
          <a:latin typeface="Arial" pitchFamily="34" charset="0"/>
          <a:ea typeface="가는둥근제목체" pitchFamily="18" charset="-127"/>
          <a:cs typeface="가는둥근제목체" pitchFamily="18" charset="-127"/>
        </a:defRPr>
      </a:lvl5pPr>
      <a:lvl6pPr marL="2704781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6563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8342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80121" indent="-245887" algn="l" defTabSz="983556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1777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83556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75336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67117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458894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50673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4245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34230" algn="l" defTabSz="9835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45171" y="3717032"/>
            <a:ext cx="7177462" cy="2592288"/>
          </a:xfrm>
        </p:spPr>
        <p:txBody>
          <a:bodyPr>
            <a:noAutofit/>
          </a:bodyPr>
          <a:lstStyle/>
          <a:p>
            <a:endParaRPr lang="en-US" altLang="ko-KR" sz="1400" i="0" dirty="0"/>
          </a:p>
          <a:p>
            <a:endParaRPr lang="en-US" altLang="ko-KR" sz="1400" i="0" dirty="0"/>
          </a:p>
          <a:p>
            <a:endParaRPr lang="en-US" altLang="ko-KR" sz="1400" i="0" dirty="0"/>
          </a:p>
          <a:p>
            <a:r>
              <a:rPr lang="en-US" altLang="ko-KR" sz="1700" dirty="0">
                <a:ea typeface="굴림" pitchFamily="50" charset="-127"/>
              </a:rPr>
              <a:t>2022-03-09 09:30AM (KST), 2022-03-08 07:30PM (EST) </a:t>
            </a:r>
          </a:p>
          <a:p>
            <a:pPr defTabSz="914400"/>
            <a:r>
              <a:rPr lang="en-US" altLang="ko-KR" sz="1700" b="1" dirty="0" err="1">
                <a:ea typeface="굴림" pitchFamily="50" charset="-127"/>
              </a:rPr>
              <a:t>Huigyu</a:t>
            </a:r>
            <a:r>
              <a:rPr lang="en-US" altLang="ko-KR" sz="1700" b="1" dirty="0">
                <a:ea typeface="굴림" pitchFamily="50" charset="-127"/>
              </a:rPr>
              <a:t> Yang</a:t>
            </a:r>
          </a:p>
          <a:p>
            <a:pPr defTabSz="914400"/>
            <a:r>
              <a:rPr lang="en-US" altLang="ko-KR" sz="1700" dirty="0" err="1">
                <a:ea typeface="굴림" pitchFamily="50" charset="-127"/>
              </a:rPr>
              <a:t>Sungkyunkwan</a:t>
            </a:r>
            <a:r>
              <a:rPr lang="en-US" altLang="ko-KR" sz="1700" dirty="0">
                <a:ea typeface="굴림" pitchFamily="50" charset="-127"/>
              </a:rPr>
              <a:t> University</a:t>
            </a:r>
          </a:p>
          <a:p>
            <a:pPr defTabSz="914400"/>
            <a:r>
              <a:rPr lang="en-US" altLang="ko-KR" sz="1700" dirty="0">
                <a:ea typeface="굴림" pitchFamily="50" charset="-127"/>
              </a:rPr>
              <a:t>huigyu@skku.edu</a:t>
            </a:r>
          </a:p>
          <a:p>
            <a:endParaRPr lang="en-US" altLang="ko-KR" sz="1700" dirty="0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4949" y="1700808"/>
            <a:ext cx="8394101" cy="1524000"/>
          </a:xfrm>
        </p:spPr>
        <p:txBody>
          <a:bodyPr>
            <a:noAutofit/>
          </a:bodyPr>
          <a:lstStyle/>
          <a:p>
            <a:r>
              <a:rPr lang="en-US" altLang="ko-KR" sz="3600" spc="-100" dirty="0"/>
              <a:t>Event Prediction: </a:t>
            </a:r>
            <a:br>
              <a:rPr lang="en-US" altLang="ko-KR" sz="3600" spc="-100" dirty="0"/>
            </a:br>
            <a:r>
              <a:rPr lang="en-US" altLang="ko-KR" sz="2800" spc="-100" dirty="0"/>
              <a:t>Dataset Related Paper Review</a:t>
            </a:r>
            <a:endParaRPr lang="ko-KR" altLang="en-US" sz="2800" spc="-100" dirty="0"/>
          </a:p>
        </p:txBody>
      </p:sp>
    </p:spTree>
    <p:extLst>
      <p:ext uri="{BB962C8B-B14F-4D97-AF65-F5344CB8AC3E}">
        <p14:creationId xmlns:p14="http://schemas.microsoft.com/office/powerpoint/2010/main" val="69907741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556792"/>
                <a:ext cx="8712968" cy="4896544"/>
              </a:xfrm>
            </p:spPr>
            <p:txBody>
              <a:bodyPr/>
              <a:lstStyle/>
              <a:p>
                <a:pPr marL="285750" indent="-285750" algn="just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Graph Convolutional Network models 5 different views of the data</a:t>
                </a:r>
              </a:p>
              <a:p>
                <a:pPr marL="716060" lvl="1" indent="-285750" algn="just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Time-varying spatial correlations</a:t>
                </a:r>
              </a:p>
              <a:p>
                <a:pPr marL="716060" lvl="1" indent="-285750" algn="just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Output of 5 GCNs are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285750" indent="-285750" algn="just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Each GCN uses residual connection to establish deeper connection</a:t>
                </a:r>
              </a:p>
              <a:p>
                <a:pPr marL="716060" lvl="1" indent="-285750" algn="just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To capture multi-hop(</a:t>
                </a:r>
                <a:r>
                  <a:rPr lang="en-US" altLang="ko-KR" i="1" dirty="0"/>
                  <a:t>i.e.,</a:t>
                </a:r>
                <a:r>
                  <a:rPr lang="en-US" altLang="ko-KR" dirty="0"/>
                  <a:t> node distances) spatial correlations</a:t>
                </a:r>
              </a:p>
            </p:txBody>
          </p:sp>
        </mc:Choice>
        <mc:Fallback xmlns="">
          <p:sp>
            <p:nvSpPr>
              <p:cNvPr id="4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556792"/>
                <a:ext cx="8712968" cy="4896544"/>
              </a:xfrm>
              <a:blipFill>
                <a:blip r:embed="rId3"/>
                <a:stretch>
                  <a:fillRect l="-140" t="-4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Crowd Flow Prediction Model (5/7)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FBF786-9166-4768-95AD-9F223C1DB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168" r="245"/>
          <a:stretch/>
        </p:blipFill>
        <p:spPr>
          <a:xfrm>
            <a:off x="683568" y="4077072"/>
            <a:ext cx="4287344" cy="20697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71B412-28FE-4D2A-84CA-84D92995F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04" y="4005064"/>
            <a:ext cx="2880320" cy="20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556792"/>
                <a:ext cx="8610600" cy="4896544"/>
              </a:xfrm>
            </p:spPr>
            <p:txBody>
              <a:bodyPr/>
              <a:lstStyle/>
              <a:p>
                <a:pPr marL="285750" indent="-285750" algn="just">
                  <a:spcBef>
                    <a:spcPts val="600"/>
                  </a:spcBef>
                  <a:spcAft>
                    <a:spcPts val="500"/>
                  </a:spcAft>
                </a:pPr>
                <a:r>
                  <a:rPr lang="en-US" altLang="ko-KR" dirty="0"/>
                  <a:t>Multi-view fusion module</a:t>
                </a:r>
              </a:p>
              <a:p>
                <a:pPr marL="716060" lvl="1" indent="-285750" algn="just">
                  <a:spcBef>
                    <a:spcPts val="600"/>
                  </a:spcBef>
                  <a:spcAft>
                    <a:spcPts val="5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en-US" altLang="ko-KR" sz="2000" dirty="0"/>
                  <a:t>are the learnable parameters that control the influences from 5 different views</a:t>
                </a:r>
              </a:p>
              <a:p>
                <a:pPr marL="716060" lvl="1" indent="-285750" algn="just">
                  <a:spcBef>
                    <a:spcPts val="600"/>
                  </a:spcBef>
                  <a:spcAft>
                    <a:spcPts val="500"/>
                  </a:spcAft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556792"/>
                <a:ext cx="8610600" cy="4896544"/>
              </a:xfrm>
              <a:blipFill>
                <a:blip r:embed="rId3"/>
                <a:stretch>
                  <a:fillRect l="-142" t="-498" r="-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Crowd Flow Prediction Model (6/7)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C90062-CBA0-4203-AE98-A048E6F77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573016"/>
            <a:ext cx="2676584" cy="2450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7909E9-F994-4037-9D6D-BD31A198DD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270" r="245"/>
          <a:stretch/>
        </p:blipFill>
        <p:spPr>
          <a:xfrm>
            <a:off x="1547664" y="3815159"/>
            <a:ext cx="3351240" cy="20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Results: RMSE and MAE of the predicted crowd flow graph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Crowd Flow Prediction Model (7/7)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790E96-B910-48B1-A907-09DCE0C2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448484"/>
            <a:ext cx="4324616" cy="2088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9EBFF3-EAC9-4F6B-883D-BF79A0819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76" y="2177268"/>
            <a:ext cx="3366146" cy="23594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A8BE37-4D36-4024-9650-1315D73C3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36" y="4618413"/>
            <a:ext cx="7962528" cy="18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 Outline </a:t>
            </a:r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6778" y="1484784"/>
            <a:ext cx="8610600" cy="489654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 err="1"/>
              <a:t>Citybike</a:t>
            </a:r>
            <a:r>
              <a:rPr lang="en-US" altLang="ko-KR" dirty="0"/>
              <a:t> Dataset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endParaRPr lang="en-US" altLang="ko-KR" dirty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Dataset Related Keywords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endParaRPr lang="en-US" altLang="ko-KR" dirty="0"/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500"/>
              </a:spcAft>
            </a:pPr>
            <a:r>
              <a:rPr lang="en-US" altLang="ko-KR" dirty="0"/>
              <a:t>Crowd Flow Prediction</a:t>
            </a:r>
          </a:p>
        </p:txBody>
      </p:sp>
    </p:spTree>
    <p:extLst>
      <p:ext uri="{BB962C8B-B14F-4D97-AF65-F5344CB8AC3E}">
        <p14:creationId xmlns:p14="http://schemas.microsoft.com/office/powerpoint/2010/main" val="33499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GPS and Check-in based log dataset: Citi Bike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Citybike</a:t>
            </a:r>
            <a:r>
              <a:rPr lang="en-US" altLang="ko-KR" sz="3200" dirty="0"/>
              <a:t> Dataset (1/2)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3892C3-7C71-4479-AFB7-757FFFF4F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02" b="12710"/>
          <a:stretch/>
        </p:blipFill>
        <p:spPr>
          <a:xfrm>
            <a:off x="395536" y="1988840"/>
            <a:ext cx="8356103" cy="36004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6CF5212-A07D-4BB3-842E-D48C479952B5}"/>
              </a:ext>
            </a:extLst>
          </p:cNvPr>
          <p:cNvSpPr/>
          <p:nvPr/>
        </p:nvSpPr>
        <p:spPr>
          <a:xfrm>
            <a:off x="434157" y="2314972"/>
            <a:ext cx="8496944" cy="7200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2FD24-CDB6-44F3-9FCE-3230415B6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508" y="2492896"/>
            <a:ext cx="3756984" cy="361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6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GPS and Check-in based log dataset: Citi Bike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Citybike</a:t>
            </a:r>
            <a:r>
              <a:rPr lang="en-US" altLang="ko-KR" sz="3200" dirty="0"/>
              <a:t> Dataset (2/2)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3892C3-7C71-4479-AFB7-757FFFF4F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02" b="12710"/>
          <a:stretch/>
        </p:blipFill>
        <p:spPr>
          <a:xfrm>
            <a:off x="395536" y="1988840"/>
            <a:ext cx="8356103" cy="36004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6CF5212-A07D-4BB3-842E-D48C479952B5}"/>
              </a:ext>
            </a:extLst>
          </p:cNvPr>
          <p:cNvSpPr/>
          <p:nvPr/>
        </p:nvSpPr>
        <p:spPr>
          <a:xfrm>
            <a:off x="434157" y="2314972"/>
            <a:ext cx="8496944" cy="7200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D64248-05CC-4D72-8292-E0189CFBF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4" y="2780928"/>
            <a:ext cx="8403604" cy="264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5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Crow Flow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Spatiotemporal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Flow prediction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Traffic prediction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Incomplete Data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Dataset Related Keywords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A4590D-F79A-4B75-B1A3-6E3768701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689118"/>
            <a:ext cx="5328592" cy="46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6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Predicting</a:t>
            </a:r>
            <a:r>
              <a:rPr lang="ko-KR" altLang="en-US" dirty="0"/>
              <a:t> </a:t>
            </a:r>
            <a:r>
              <a:rPr lang="en-US" altLang="ko-KR" dirty="0"/>
              <a:t>Citywide</a:t>
            </a:r>
            <a:r>
              <a:rPr lang="ko-KR" altLang="en-US" dirty="0"/>
              <a:t> </a:t>
            </a:r>
            <a:r>
              <a:rPr lang="en-US" altLang="ko-KR" dirty="0"/>
              <a:t>Crowd</a:t>
            </a:r>
            <a:r>
              <a:rPr lang="ko-KR" altLang="en-US" dirty="0"/>
              <a:t> </a:t>
            </a:r>
            <a:r>
              <a:rPr lang="en-US" altLang="ko-KR" dirty="0"/>
              <a:t>Flows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Irregular</a:t>
            </a:r>
            <a:r>
              <a:rPr lang="ko-KR" altLang="en-US" dirty="0"/>
              <a:t> </a:t>
            </a:r>
            <a:r>
              <a:rPr lang="en-US" altLang="ko-KR" dirty="0"/>
              <a:t>Regions Using Multi-view Graph Convolutional Networks [1]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Highly cited paper that has used the </a:t>
            </a:r>
            <a:r>
              <a:rPr lang="en-US" altLang="ko-KR" dirty="0" err="1"/>
              <a:t>citybike</a:t>
            </a:r>
            <a:r>
              <a:rPr lang="en-US" altLang="ko-KR" dirty="0"/>
              <a:t> dataset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paper aims to predict the crowd flow through Multi-View Graph Convolution Network (MVGCN)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spc="-60" dirty="0"/>
              <a:t>The crowd flows are measured by the number of bikes running on the roads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Crowd Flow Prediction Model (1/7)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4DE64E-6D79-4AA0-8399-3DBF9454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333848"/>
            <a:ext cx="4473516" cy="2395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9315F8-F647-4268-9187-2ED9CF624F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141629" y="4005064"/>
            <a:ext cx="3735945" cy="1512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3D4F67-2B39-4E88-BF0A-E406236BE8E6}"/>
              </a:ext>
            </a:extLst>
          </p:cNvPr>
          <p:cNvSpPr txBox="1"/>
          <p:nvPr/>
        </p:nvSpPr>
        <p:spPr>
          <a:xfrm>
            <a:off x="6109502" y="372048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ambria Math"/>
              </a:rPr>
              <a:t>&lt;Irregular Regions&gt;</a:t>
            </a:r>
            <a:endParaRPr lang="ko-KR" altLang="en-US" sz="1400" dirty="0">
              <a:latin typeface="Cambria Math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BC176-0254-45F5-B6E8-D139BD8A2B8A}"/>
              </a:ext>
            </a:extLst>
          </p:cNvPr>
          <p:cNvSpPr txBox="1"/>
          <p:nvPr/>
        </p:nvSpPr>
        <p:spPr>
          <a:xfrm>
            <a:off x="89756" y="6191945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[1] J. Sun, J. Zhang, Q. Li, X. Yi, Y. Liang and Y. Zheng, "Predicting Citywide Crowd Flows in Irregular Regions Using Multi-View Graph Convolutional Networks," in </a:t>
            </a:r>
            <a:r>
              <a:rPr lang="en-US" altLang="ko-KR" sz="9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IEEE Transactions on Knowledge and Data Engineering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US" altLang="ko-KR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10.1109/TKDE.2020.3008774.</a:t>
            </a:r>
            <a:endParaRPr lang="ko-KR" altLang="en-US" sz="1000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21681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The architecture of MVGCN and major components are shown below: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1146367" lvl="2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Fully-connected Neural Network (FNN)</a:t>
            </a:r>
          </a:p>
          <a:p>
            <a:pPr marL="1146367" lvl="2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Graph Convolutional Network(GCN)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Composed of two stage: data preparation and model training(and inference)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Crowd Flow Prediction Model (2/7)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FBF786-9166-4768-95AD-9F223C1DB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88840"/>
            <a:ext cx="8422328" cy="26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1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Data preparation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Weather, time of the day, and period are used as major factor in the process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Those factors are processed in global and temporal views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Global view includes </a:t>
            </a:r>
            <a:r>
              <a:rPr lang="en-US" altLang="ko-KR" dirty="0" err="1"/>
              <a:t>meteological</a:t>
            </a:r>
            <a:r>
              <a:rPr lang="en-US" altLang="ko-KR" dirty="0"/>
              <a:t> data of previous timestep, time of the day and data of the week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Temporal view is composed of temporal closeness, period, and trend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Recent, daily, weekly, monthly, and quarterly timesteps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Multi-view of 5 key timesteps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Crowd Flow Prediction Model (3/7)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FBF786-9166-4768-95AD-9F223C1DB8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2" r="50000"/>
          <a:stretch/>
        </p:blipFill>
        <p:spPr>
          <a:xfrm>
            <a:off x="5708842" y="4433307"/>
            <a:ext cx="320656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3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610600" cy="4896544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Graph Convolutional Network in MVGCN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Convolutional computation with graph-represented data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Extract the spatial features from structured data</a:t>
            </a:r>
          </a:p>
          <a:p>
            <a:pPr marL="285750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Graph representation of the crowd flow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Vertex of the graph refers geospatial positions (</a:t>
            </a:r>
            <a:r>
              <a:rPr lang="en-US" altLang="ko-KR" i="1" dirty="0"/>
              <a:t>i.e., </a:t>
            </a:r>
            <a:r>
              <a:rPr lang="en-US" altLang="ko-KR" dirty="0"/>
              <a:t>nodes)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r>
              <a:rPr lang="en-US" altLang="ko-KR" dirty="0"/>
              <a:t>Edge between two vertex has the value of region-wise transition flows</a:t>
            </a:r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  <a:p>
            <a:pPr marL="716060" lvl="1" indent="-285750" algn="just">
              <a:spcBef>
                <a:spcPts val="600"/>
              </a:spcBef>
              <a:spcAft>
                <a:spcPts val="500"/>
              </a:spcAft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Crowd Flow Prediction Model (4/7)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FE495C-0E6D-4F2C-A408-1F248FC92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509120"/>
            <a:ext cx="3816424" cy="1767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F82F8A-6950-4551-AB20-2362756E3F16}"/>
              </a:ext>
            </a:extLst>
          </p:cNvPr>
          <p:cNvSpPr txBox="1"/>
          <p:nvPr/>
        </p:nvSpPr>
        <p:spPr>
          <a:xfrm>
            <a:off x="3284958" y="4522214"/>
            <a:ext cx="108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0" i="1" dirty="0">
                <a:latin typeface="Cambria Math"/>
              </a:rPr>
              <a:t>Graph</a:t>
            </a:r>
            <a:endParaRPr lang="ko-KR" altLang="en-US" sz="1800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336583889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C000"/>
          </a:solidFill>
          <a:prstDash val="solid"/>
          <a:headEnd type="none"/>
          <a:tailEnd type="triangle"/>
        </a:ln>
        <a:effectLst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i="1" smtClean="0">
            <a:latin typeface="Cambria Math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175862</TotalTime>
  <Words>504</Words>
  <Application>Microsoft Office PowerPoint</Application>
  <PresentationFormat>화면 슬라이드 쇼(4:3)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Wingdings 2</vt:lpstr>
      <vt:lpstr>Calibri</vt:lpstr>
      <vt:lpstr>Cambria Math</vt:lpstr>
      <vt:lpstr>맑은 고딕</vt:lpstr>
      <vt:lpstr>Arial</vt:lpstr>
      <vt:lpstr>Wingdings</vt:lpstr>
      <vt:lpstr>Arial Black</vt:lpstr>
      <vt:lpstr>연구실 PPT 테마</vt:lpstr>
      <vt:lpstr>Event Prediction:  Dataset Related Paper Review</vt:lpstr>
      <vt:lpstr>Presentation Outline </vt:lpstr>
      <vt:lpstr>Citybike Dataset (1/2)</vt:lpstr>
      <vt:lpstr>Citybike Dataset (2/2)</vt:lpstr>
      <vt:lpstr>Dataset Related Keywords</vt:lpstr>
      <vt:lpstr>Crowd Flow Prediction Model (1/7)</vt:lpstr>
      <vt:lpstr>Crowd Flow Prediction Model (2/7)</vt:lpstr>
      <vt:lpstr>Crowd Flow Prediction Model (3/7)</vt:lpstr>
      <vt:lpstr>Crowd Flow Prediction Model (4/7)</vt:lpstr>
      <vt:lpstr>Crowd Flow Prediction Model (5/7)</vt:lpstr>
      <vt:lpstr>Crowd Flow Prediction Model (6/7)</vt:lpstr>
      <vt:lpstr>Crowd Flow Prediction Model (7/7)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GP_seminar22.02.16_huigyu.pdf</dc:title>
  <dc:creator>Huigyu Yang</dc:creator>
  <cp:lastModifiedBy>양희규</cp:lastModifiedBy>
  <cp:revision>3123</cp:revision>
  <cp:lastPrinted>2021-09-29T03:41:03Z</cp:lastPrinted>
  <dcterms:created xsi:type="dcterms:W3CDTF">2015-10-30T23:40:59Z</dcterms:created>
  <dcterms:modified xsi:type="dcterms:W3CDTF">2022-03-08T18:12:05Z</dcterms:modified>
</cp:coreProperties>
</file>