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336" r:id="rId3"/>
    <p:sldId id="716" r:id="rId4"/>
    <p:sldId id="720" r:id="rId5"/>
    <p:sldId id="721" r:id="rId6"/>
    <p:sldId id="723" r:id="rId7"/>
    <p:sldId id="724" r:id="rId8"/>
    <p:sldId id="722" r:id="rId9"/>
    <p:sldId id="726" r:id="rId10"/>
    <p:sldId id="727" r:id="rId11"/>
  </p:sldIdLst>
  <p:sldSz cx="9144000" cy="6858000" type="screen4x3"/>
  <p:notesSz cx="6797675" cy="9926638"/>
  <p:embeddedFontLst>
    <p:embeddedFont>
      <p:font typeface="맑은 고딕" panose="020B0503020000020004" pitchFamily="34" charset="-127"/>
      <p:regular r:id="rId14"/>
      <p:bold r:id="rId15"/>
    </p:embeddedFont>
    <p:embeddedFont>
      <p:font typeface="Arial Black" panose="020B0604020202020204" pitchFamily="34" charset="0"/>
      <p:regular r:id="rId16"/>
      <p:bold r:id="rId17"/>
      <p: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  <p:embeddedFont>
      <p:font typeface="Wingdings 2" pitchFamily="2" charset="2"/>
      <p:regular r:id="rId24"/>
    </p:embeddedFont>
  </p:embeddedFontLst>
  <p:defaultTextStyle>
    <a:defPPr>
      <a:defRPr lang="ko-KR"/>
    </a:defPPr>
    <a:lvl1pPr marL="0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491777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983556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475336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1967117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458894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2950673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442450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3934230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DECC1EB-62AF-4851-910E-B0CAC6545E22}">
          <p14:sldIdLst>
            <p14:sldId id="256"/>
            <p14:sldId id="336"/>
            <p14:sldId id="716"/>
            <p14:sldId id="720"/>
            <p14:sldId id="721"/>
            <p14:sldId id="723"/>
            <p14:sldId id="724"/>
            <p14:sldId id="722"/>
            <p14:sldId id="726"/>
            <p14:sldId id="727"/>
          </p14:sldIdLst>
        </p14:section>
        <p14:section name="Appendix" id="{9E5AD5A3-AEAC-42EA-B6C8-3CBEDFC214A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  <p15:guide id="3" orient="horz" pos="2141" userDrawn="1">
          <p15:clr>
            <a:srgbClr val="A4A3A4"/>
          </p15:clr>
        </p15:guide>
        <p15:guide id="4" pos="3127" userDrawn="1">
          <p15:clr>
            <a:srgbClr val="A4A3A4"/>
          </p15:clr>
        </p15:guide>
        <p15:guide id="5" orient="horz" pos="4566" userDrawn="1">
          <p15:clr>
            <a:srgbClr val="A4A3A4"/>
          </p15:clr>
        </p15:guide>
        <p15:guide id="6" pos="146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et" initials="m" lastIdx="1" clrIdx="0"/>
  <p:cmAuthor id="1" name="Windows 사용자" initials="W사" lastIdx="1" clrIdx="1"/>
  <p:cmAuthor id="2" name="0_kyoung" initials="0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0156FF"/>
    <a:srgbClr val="99FF33"/>
    <a:srgbClr val="FBE8F2"/>
    <a:srgbClr val="E8F5E4"/>
    <a:srgbClr val="FFFFFF"/>
    <a:srgbClr val="EFA05E"/>
    <a:srgbClr val="2600D2"/>
    <a:srgbClr val="1F497D"/>
    <a:srgbClr val="7F1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4" autoAdjust="0"/>
    <p:restoredTop sz="86667" autoAdjust="0"/>
  </p:normalViewPr>
  <p:slideViewPr>
    <p:cSldViewPr showGuides="1">
      <p:cViewPr>
        <p:scale>
          <a:sx n="113" d="100"/>
          <a:sy n="113" d="100"/>
        </p:scale>
        <p:origin x="2184" y="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55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2364" y="78"/>
      </p:cViewPr>
      <p:guideLst>
        <p:guide orient="horz" pos="3127"/>
        <p:guide pos="2141"/>
        <p:guide orient="horz" pos="2141"/>
        <p:guide pos="3127"/>
        <p:guide orient="horz" pos="4566"/>
        <p:guide pos="146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0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50" y="0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r">
              <a:defRPr sz="1200"/>
            </a:lvl1pPr>
          </a:lstStyle>
          <a:p>
            <a:fld id="{8788ACA3-3BC8-43B4-971D-7DAF63CE7A62}" type="datetimeFigureOut">
              <a:rPr lang="ko-KR" altLang="en-US" smtClean="0"/>
              <a:pPr/>
              <a:t>2022. 5. 2.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7" y="9428585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50" y="9428585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r">
              <a:defRPr sz="1200"/>
            </a:lvl1pPr>
          </a:lstStyle>
          <a:p>
            <a:fld id="{38C9FFC5-5426-4BD4-BFA3-8BD89C3A1C6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634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0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50" y="0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r">
              <a:defRPr sz="1200"/>
            </a:lvl1pPr>
          </a:lstStyle>
          <a:p>
            <a:fld id="{A721412C-0C7F-4D2E-A30C-601C735F49A1}" type="datetimeFigureOut">
              <a:rPr lang="ko-KR" altLang="en-US" smtClean="0"/>
              <a:pPr/>
              <a:t>2022. 5. 2.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3" tIns="45706" rIns="91413" bIns="45706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8"/>
          </a:xfrm>
          <a:prstGeom prst="rect">
            <a:avLst/>
          </a:prstGeom>
        </p:spPr>
        <p:txBody>
          <a:bodyPr vert="horz" lIns="91413" tIns="45706" rIns="91413" bIns="45706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7" y="9428585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50" y="9428585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r">
              <a:defRPr sz="1200"/>
            </a:lvl1pPr>
          </a:lstStyle>
          <a:p>
            <a:fld id="{F4FF87F7-5ED3-4BBF-A10A-2959599387B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6603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91777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83556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75336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67117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58894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50673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442450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934230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814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4033581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545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4032040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1762540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653263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2884942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3270131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4018201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3626076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 flipV="1">
            <a:off x="6" y="12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 flipV="1">
            <a:off x="6" y="115895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 flipV="1">
            <a:off x="6" y="231782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 flipV="1">
            <a:off x="6" y="347674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 flipV="1">
            <a:off x="6" y="463554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auto">
          <a:xfrm flipV="1">
            <a:off x="6" y="579446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 flipV="1">
            <a:off x="6" y="695336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1" name="Rectangle 31"/>
          <p:cNvSpPr>
            <a:spLocks noChangeArrowheads="1"/>
          </p:cNvSpPr>
          <p:nvPr/>
        </p:nvSpPr>
        <p:spPr bwMode="auto">
          <a:xfrm flipV="1">
            <a:off x="6" y="811219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 flipV="1">
            <a:off x="6" y="927107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3" name="Rectangle 33"/>
          <p:cNvSpPr>
            <a:spLocks noChangeArrowheads="1"/>
          </p:cNvSpPr>
          <p:nvPr/>
        </p:nvSpPr>
        <p:spPr bwMode="auto">
          <a:xfrm flipV="1">
            <a:off x="6" y="1042999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 flipV="1">
            <a:off x="6" y="1158883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pic>
        <p:nvPicPr>
          <p:cNvPr id="15" name="Picture 18" descr="Emblem_02"/>
          <p:cNvPicPr>
            <a:picLocks noChangeAspect="1" noChangeArrowheads="1"/>
          </p:cNvPicPr>
          <p:nvPr/>
        </p:nvPicPr>
        <p:blipFill>
          <a:blip r:embed="rId2" cstate="print"/>
          <a:srcRect l="15874" t="14815" r="16049" b="14992"/>
          <a:stretch>
            <a:fillRect/>
          </a:stretch>
        </p:blipFill>
        <p:spPr bwMode="auto">
          <a:xfrm>
            <a:off x="8251839" y="134964"/>
            <a:ext cx="892175" cy="91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4298087" y="393720"/>
            <a:ext cx="4018329" cy="42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8354" tIns="49179" rIns="98354" bIns="49179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i="1" dirty="0">
                <a:solidFill>
                  <a:srgbClr val="29292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굴림" pitchFamily="50" charset="-127"/>
                <a:cs typeface="+mn-cs"/>
              </a:rPr>
              <a:t>Sungkyunkwan University</a:t>
            </a:r>
          </a:p>
        </p:txBody>
      </p:sp>
      <p:sp>
        <p:nvSpPr>
          <p:cNvPr id="17" name="Rectangle 27"/>
          <p:cNvSpPr>
            <a:spLocks noChangeArrowheads="1"/>
          </p:cNvSpPr>
          <p:nvPr/>
        </p:nvSpPr>
        <p:spPr bwMode="auto">
          <a:xfrm>
            <a:off x="0" y="6564320"/>
            <a:ext cx="9144000" cy="293686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2F2F76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700" b="1" i="1" dirty="0">
                <a:solidFill>
                  <a:schemeClr val="bg1"/>
                </a:solidFill>
                <a:latin typeface="Calibri" panose="020F0502020204030204" pitchFamily="34" charset="0"/>
              </a:rPr>
              <a:t>Copyright 2000-2022  intelligent Networking Laboratory   </a:t>
            </a:r>
          </a:p>
        </p:txBody>
      </p:sp>
      <p:sp>
        <p:nvSpPr>
          <p:cNvPr id="18" name="Rectangle 37"/>
          <p:cNvSpPr>
            <a:spLocks noChangeArrowheads="1"/>
          </p:cNvSpPr>
          <p:nvPr/>
        </p:nvSpPr>
        <p:spPr bwMode="auto">
          <a:xfrm flipV="1">
            <a:off x="0" y="3652846"/>
            <a:ext cx="9144000" cy="1746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8354" tIns="49179" rIns="98354" bIns="49179" anchor="ctr"/>
          <a:lstStyle/>
          <a:p>
            <a:pPr eaLnBrk="1" hangingPunct="1">
              <a:defRPr/>
            </a:pPr>
            <a:endParaRPr lang="en-US" altLang="ko-KR" dirty="0">
              <a:latin typeface="Calibri" pitchFamily="34" charset="0"/>
              <a:ea typeface="굴림" pitchFamily="34" charset="-127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2" y="1676400"/>
            <a:ext cx="8001000" cy="1524000"/>
          </a:xfrm>
        </p:spPr>
        <p:txBody>
          <a:bodyPr anchor="ctr">
            <a:normAutofit/>
          </a:bodyPr>
          <a:lstStyle>
            <a:lvl1pPr algn="ctr">
              <a:defRPr sz="27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4" y="4114801"/>
            <a:ext cx="7239001" cy="2057400"/>
          </a:xfrm>
        </p:spPr>
        <p:txBody>
          <a:bodyPr>
            <a:normAutofit/>
          </a:bodyPr>
          <a:lstStyle>
            <a:lvl1pPr marL="0" indent="0" algn="ctr">
              <a:buNone/>
              <a:defRPr sz="2100" i="1">
                <a:solidFill>
                  <a:schemeClr val="tx1"/>
                </a:solidFill>
              </a:defRPr>
            </a:lvl1pPr>
            <a:lvl2pPr marL="491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3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5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67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5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50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42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34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/>
          <p:cNvSpPr>
            <a:spLocks noChangeArrowheads="1"/>
          </p:cNvSpPr>
          <p:nvPr/>
        </p:nvSpPr>
        <p:spPr bwMode="auto">
          <a:xfrm>
            <a:off x="0" y="6576241"/>
            <a:ext cx="9144000" cy="293686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2F2F76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>
              <a:defRPr/>
            </a:pPr>
            <a:r>
              <a:rPr lang="en-US" altLang="ko-KR" sz="17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 High-Potential Individuals Global Training Program </a:t>
            </a:r>
            <a:r>
              <a:rPr lang="en-US" altLang="ko-KR" sz="1700" b="1" i="1" baseline="0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                                                SKKU&amp;IUPUI  </a:t>
            </a:r>
            <a:r>
              <a:rPr lang="en-US" altLang="ko-KR" sz="17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   </a:t>
            </a:r>
            <a:fld id="{E51E446E-DB43-45AB-9E65-EA548FE14584}" type="slidenum">
              <a:rPr lang="en-US" altLang="ko-KR" sz="1700" smtClean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pPr eaLnBrk="1" latinLnBrk="1" hangingPunct="1">
                <a:defRPr/>
              </a:pPr>
              <a:t>‹#›</a:t>
            </a:fld>
            <a:r>
              <a:rPr lang="en-US" altLang="ko-KR" sz="1700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/12</a:t>
            </a:r>
          </a:p>
        </p:txBody>
      </p:sp>
      <p:pic>
        <p:nvPicPr>
          <p:cNvPr id="5" name="Picture 17" descr="n_logo"/>
          <p:cNvPicPr>
            <a:picLocks noChangeAspect="1" noChangeArrowheads="1"/>
          </p:cNvPicPr>
          <p:nvPr/>
        </p:nvPicPr>
        <p:blipFill>
          <a:blip r:embed="rId2" cstate="print"/>
          <a:srcRect l="14221" t="20917" r="14311" b="21204"/>
          <a:stretch>
            <a:fillRect/>
          </a:stretch>
        </p:blipFill>
        <p:spPr bwMode="auto">
          <a:xfrm>
            <a:off x="11" y="22"/>
            <a:ext cx="1547814" cy="39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1"/>
          <p:cNvSpPr>
            <a:spLocks noChangeArrowheads="1"/>
          </p:cNvSpPr>
          <p:nvPr/>
        </p:nvSpPr>
        <p:spPr bwMode="auto">
          <a:xfrm flipV="1">
            <a:off x="0" y="6553216"/>
            <a:ext cx="9144000" cy="1746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>
                  <a:alpha val="5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8354" tIns="49179" rIns="98354" bIns="49179" anchor="ctr"/>
          <a:lstStyle/>
          <a:p>
            <a:pPr eaLnBrk="1" latinLnBrk="1" hangingPunct="1">
              <a:defRPr/>
            </a:pPr>
            <a:endParaRPr lang="en-US" altLang="ko-KR" dirty="0">
              <a:latin typeface="Calibri" pitchFamily="34" charset="0"/>
              <a:ea typeface="굴림" pitchFamily="34" charset="-127"/>
              <a:cs typeface="Arial" charset="0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 flipV="1">
            <a:off x="323857" y="1295412"/>
            <a:ext cx="8820150" cy="36511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 flipV="1">
            <a:off x="323857" y="1295412"/>
            <a:ext cx="8820150" cy="36511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400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buSzPct val="85000"/>
              <a:defRPr sz="1800"/>
            </a:lvl2pPr>
            <a:lvl3pPr>
              <a:buSzPct val="100000"/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/>
          <p:cNvSpPr>
            <a:spLocks noChangeArrowheads="1"/>
          </p:cNvSpPr>
          <p:nvPr/>
        </p:nvSpPr>
        <p:spPr bwMode="auto">
          <a:xfrm>
            <a:off x="0" y="6576241"/>
            <a:ext cx="9144000" cy="293686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2F2F76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>
              <a:defRPr/>
            </a:pPr>
            <a:r>
              <a:rPr lang="en-US" altLang="ko-KR" sz="17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 High-Potential Individuals Global Training Program </a:t>
            </a:r>
            <a:r>
              <a:rPr lang="en-US" altLang="ko-KR" sz="1700" b="1" i="1" baseline="0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                                                               SKKU&amp;IUPUI</a:t>
            </a:r>
            <a:endParaRPr lang="en-US" altLang="ko-KR" sz="1700" dirty="0">
              <a:solidFill>
                <a:srgbClr val="FFFFFF"/>
              </a:solidFill>
              <a:latin typeface="Calibri" pitchFamily="34" charset="0"/>
              <a:ea typeface="굴림" charset="-127"/>
            </a:endParaRPr>
          </a:p>
        </p:txBody>
      </p:sp>
      <p:pic>
        <p:nvPicPr>
          <p:cNvPr id="5" name="Picture 17" descr="n_logo"/>
          <p:cNvPicPr>
            <a:picLocks noChangeAspect="1" noChangeArrowheads="1"/>
          </p:cNvPicPr>
          <p:nvPr/>
        </p:nvPicPr>
        <p:blipFill>
          <a:blip r:embed="rId2" cstate="print"/>
          <a:srcRect l="14221" t="20917" r="14311" b="21204"/>
          <a:stretch>
            <a:fillRect/>
          </a:stretch>
        </p:blipFill>
        <p:spPr bwMode="auto">
          <a:xfrm>
            <a:off x="11" y="22"/>
            <a:ext cx="1547814" cy="39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1"/>
          <p:cNvSpPr>
            <a:spLocks noChangeArrowheads="1"/>
          </p:cNvSpPr>
          <p:nvPr/>
        </p:nvSpPr>
        <p:spPr bwMode="auto">
          <a:xfrm flipV="1">
            <a:off x="0" y="6553216"/>
            <a:ext cx="9144000" cy="1746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>
                  <a:alpha val="5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8354" tIns="49179" rIns="98354" bIns="49179" anchor="ctr"/>
          <a:lstStyle/>
          <a:p>
            <a:pPr eaLnBrk="1" latinLnBrk="1" hangingPunct="1">
              <a:defRPr/>
            </a:pPr>
            <a:endParaRPr lang="en-US" altLang="ko-KR" dirty="0">
              <a:latin typeface="Calibri" pitchFamily="34" charset="0"/>
              <a:ea typeface="굴림" pitchFamily="34" charset="-127"/>
              <a:cs typeface="Arial" charset="0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 flipV="1">
            <a:off x="323857" y="1295412"/>
            <a:ext cx="8820150" cy="36511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 flipV="1">
            <a:off x="323857" y="1295412"/>
            <a:ext cx="8820150" cy="36511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400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buSzPct val="85000"/>
              <a:defRPr sz="1800"/>
            </a:lvl2pPr>
            <a:lvl3pPr>
              <a:buSzPct val="100000"/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132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4" y="152401"/>
            <a:ext cx="8610600" cy="1143000"/>
          </a:xfrm>
          <a:prstGeom prst="rect">
            <a:avLst/>
          </a:prstGeom>
        </p:spPr>
        <p:txBody>
          <a:bodyPr vert="horz" lIns="98354" tIns="49179" rIns="98354" bIns="49179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4" y="1676400"/>
            <a:ext cx="8610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354" tIns="49179" rIns="98354" bIns="491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70"/>
            <a:ext cx="2133600" cy="365123"/>
          </a:xfrm>
          <a:prstGeom prst="rect">
            <a:avLst/>
          </a:prstGeom>
        </p:spPr>
        <p:txBody>
          <a:bodyPr vert="horz" wrap="square" lIns="98354" tIns="49179" rIns="98354" bIns="49179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  <a:ea typeface="굴림" pitchFamily="34" charset="-127"/>
                <a:cs typeface="Arial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6356370"/>
            <a:ext cx="2895600" cy="365123"/>
          </a:xfrm>
          <a:prstGeom prst="rect">
            <a:avLst/>
          </a:prstGeom>
        </p:spPr>
        <p:txBody>
          <a:bodyPr vert="horz" wrap="square" lIns="98354" tIns="49179" rIns="98354" bIns="49179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  <a:ea typeface="굴림" pitchFamily="34" charset="-127"/>
                <a:cs typeface="Arial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70"/>
            <a:ext cx="2133600" cy="365123"/>
          </a:xfrm>
          <a:prstGeom prst="rect">
            <a:avLst/>
          </a:prstGeom>
        </p:spPr>
        <p:txBody>
          <a:bodyPr vert="horz" wrap="square" lIns="98354" tIns="49179" rIns="98354" bIns="4917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itchFamily="34" charset="0"/>
                <a:ea typeface="굴림" charset="-127"/>
                <a:cs typeface="Arial" charset="0"/>
              </a:defRPr>
            </a:lvl1pPr>
          </a:lstStyle>
          <a:p>
            <a:fld id="{71BC8016-191E-433D-A674-368F22941D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31" name="Rectangle 27"/>
          <p:cNvSpPr>
            <a:spLocks noChangeArrowheads="1"/>
          </p:cNvSpPr>
          <p:nvPr/>
        </p:nvSpPr>
        <p:spPr bwMode="auto">
          <a:xfrm>
            <a:off x="0" y="6564320"/>
            <a:ext cx="9144000" cy="293686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2F2F76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	</a:t>
            </a:r>
            <a:r>
              <a:rPr lang="en-US" altLang="ko-KR" sz="17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Networking Laboratory </a:t>
            </a:r>
            <a:fld id="{7EC55666-D18A-4060-B877-A41D9E7BE456}" type="slidenum">
              <a:rPr lang="en-US" altLang="ko-KR" sz="1700" smtClean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pPr eaLnBrk="1" latinLnBrk="1" hangingPunct="1">
                <a:defRPr/>
              </a:pPr>
              <a:t>‹#›</a:t>
            </a:fld>
            <a:r>
              <a:rPr lang="en-US" altLang="ko-KR" sz="1700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/</a:t>
            </a:r>
          </a:p>
        </p:txBody>
      </p:sp>
      <p:pic>
        <p:nvPicPr>
          <p:cNvPr id="1032" name="Picture 17" descr="n_logo"/>
          <p:cNvPicPr>
            <a:picLocks noChangeAspect="1" noChangeArrowheads="1"/>
          </p:cNvPicPr>
          <p:nvPr/>
        </p:nvPicPr>
        <p:blipFill>
          <a:blip r:embed="rId5" cstate="print"/>
          <a:srcRect l="14221" t="20917" r="14311" b="21204"/>
          <a:stretch>
            <a:fillRect/>
          </a:stretch>
        </p:blipFill>
        <p:spPr bwMode="auto">
          <a:xfrm>
            <a:off x="11" y="22"/>
            <a:ext cx="1547814" cy="39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21"/>
          <p:cNvSpPr>
            <a:spLocks noChangeArrowheads="1"/>
          </p:cNvSpPr>
          <p:nvPr/>
        </p:nvSpPr>
        <p:spPr bwMode="auto">
          <a:xfrm flipV="1">
            <a:off x="0" y="6553216"/>
            <a:ext cx="9144000" cy="1746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>
                  <a:alpha val="5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8354" tIns="49179" rIns="98354" bIns="49179" anchor="ctr"/>
          <a:lstStyle/>
          <a:p>
            <a:pPr eaLnBrk="1" latinLnBrk="1" hangingPunct="1">
              <a:defRPr/>
            </a:pPr>
            <a:endParaRPr lang="en-US" altLang="ko-KR" dirty="0">
              <a:latin typeface="Calibri" pitchFamily="34" charset="0"/>
              <a:ea typeface="굴림" pitchFamily="34" charset="-127"/>
              <a:cs typeface="Arial" charset="0"/>
            </a:endParaRPr>
          </a:p>
        </p:txBody>
      </p:sp>
      <p:sp>
        <p:nvSpPr>
          <p:cNvPr id="1034" name="Rectangle 20"/>
          <p:cNvSpPr>
            <a:spLocks noChangeArrowheads="1"/>
          </p:cNvSpPr>
          <p:nvPr/>
        </p:nvSpPr>
        <p:spPr bwMode="auto">
          <a:xfrm flipV="1">
            <a:off x="323857" y="1295412"/>
            <a:ext cx="8820150" cy="36511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 thruBlk="1"/>
  </p:transition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400" b="1" i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91777"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83556"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475336"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967117"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68831" indent="-368831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 2" pitchFamily="18" charset="2"/>
        <a:buChar char=""/>
        <a:defRPr sz="2000" kern="1200">
          <a:solidFill>
            <a:schemeClr val="tx1"/>
          </a:solidFill>
          <a:latin typeface="Arial" pitchFamily="34" charset="0"/>
          <a:ea typeface="가는둥근제목체" pitchFamily="18" charset="-127"/>
          <a:cs typeface="가는둥근제목체" pitchFamily="18" charset="-127"/>
        </a:defRPr>
      </a:lvl1pPr>
      <a:lvl2pPr marL="799141" indent="-307363" algn="l" rtl="0" eaLnBrk="1" fontAlgn="base" latinLnBrk="1" hangingPunct="1">
        <a:spcBef>
          <a:spcPct val="20000"/>
        </a:spcBef>
        <a:spcAft>
          <a:spcPct val="0"/>
        </a:spcAft>
        <a:buClr>
          <a:srgbClr val="7F7F7F"/>
        </a:buClr>
        <a:buSzPct val="50000"/>
        <a:buFont typeface="Arial" pitchFamily="34" charset="0"/>
        <a:buChar char="►"/>
        <a:defRPr sz="1800" kern="1200">
          <a:solidFill>
            <a:schemeClr val="tx1"/>
          </a:solidFill>
          <a:latin typeface="Arial" pitchFamily="34" charset="0"/>
          <a:ea typeface="가는둥근제목체" pitchFamily="18" charset="-127"/>
          <a:cs typeface="가는둥근제목체" pitchFamily="18" charset="-127"/>
        </a:defRPr>
      </a:lvl2pPr>
      <a:lvl3pPr marL="1229448" indent="-245887" algn="l" rtl="0" eaLnBrk="1" fontAlgn="base" latinLnBrk="1" hangingPunct="1">
        <a:spcBef>
          <a:spcPct val="20000"/>
        </a:spcBef>
        <a:spcAft>
          <a:spcPct val="0"/>
        </a:spcAft>
        <a:buClr>
          <a:srgbClr val="7F7F7F"/>
        </a:buClr>
        <a:buFont typeface="Wingdings" pitchFamily="2" charset="2"/>
        <a:buChar char=""/>
        <a:defRPr sz="1600" kern="1200">
          <a:solidFill>
            <a:schemeClr val="tx1"/>
          </a:solidFill>
          <a:latin typeface="Arial" pitchFamily="34" charset="0"/>
          <a:ea typeface="가는둥근제목체" pitchFamily="18" charset="-127"/>
          <a:cs typeface="가는둥근제목체" pitchFamily="18" charset="-127"/>
        </a:defRPr>
      </a:lvl3pPr>
      <a:lvl4pPr marL="1721230" indent="-245887" algn="l" rtl="0" eaLnBrk="1" fontAlgn="base" latinLnBrk="1" hangingPunct="1">
        <a:spcBef>
          <a:spcPct val="20000"/>
        </a:spcBef>
        <a:spcAft>
          <a:spcPct val="0"/>
        </a:spcAft>
        <a:buClr>
          <a:srgbClr val="7F7F7F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가는둥근제목체" pitchFamily="18" charset="-127"/>
          <a:cs typeface="가는둥근제목체" pitchFamily="18" charset="-127"/>
        </a:defRPr>
      </a:lvl4pPr>
      <a:lvl5pPr marL="2213004" indent="-245887" algn="l" rtl="0" eaLnBrk="1" fontAlgn="base" latinLnBrk="1" hangingPunct="1">
        <a:spcBef>
          <a:spcPct val="20000"/>
        </a:spcBef>
        <a:spcAft>
          <a:spcPct val="0"/>
        </a:spcAft>
        <a:buClr>
          <a:srgbClr val="558ED5"/>
        </a:buClr>
        <a:buFont typeface="Wingdings 2" pitchFamily="18" charset="2"/>
        <a:buChar char=""/>
        <a:defRPr sz="1200" kern="1200">
          <a:solidFill>
            <a:schemeClr val="tx1"/>
          </a:solidFill>
          <a:latin typeface="Arial" pitchFamily="34" charset="0"/>
          <a:ea typeface="가는둥근제목체" pitchFamily="18" charset="-127"/>
          <a:cs typeface="가는둥근제목체" pitchFamily="18" charset="-127"/>
        </a:defRPr>
      </a:lvl5pPr>
      <a:lvl6pPr marL="2704781" indent="-245887" algn="l" defTabSz="983556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96563" indent="-245887" algn="l" defTabSz="983556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8342" indent="-245887" algn="l" defTabSz="983556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80121" indent="-245887" algn="l" defTabSz="983556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1777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83556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75336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967117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458894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950673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42450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934230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45171" y="3717032"/>
            <a:ext cx="7177462" cy="2592288"/>
          </a:xfrm>
        </p:spPr>
        <p:txBody>
          <a:bodyPr>
            <a:noAutofit/>
          </a:bodyPr>
          <a:lstStyle/>
          <a:p>
            <a:endParaRPr lang="en-US" altLang="ko-KR" sz="1400" i="0" dirty="0"/>
          </a:p>
          <a:p>
            <a:endParaRPr lang="en-US" altLang="ko-KR" sz="1400" i="0" dirty="0"/>
          </a:p>
          <a:p>
            <a:endParaRPr lang="en-US" altLang="ko-KR" sz="1400" i="0" dirty="0"/>
          </a:p>
          <a:p>
            <a:r>
              <a:rPr lang="en-US" altLang="ko-KR" sz="1700">
                <a:ea typeface="굴림" pitchFamily="50" charset="-127"/>
              </a:rPr>
              <a:t>2022-05-03 </a:t>
            </a:r>
            <a:r>
              <a:rPr lang="en-US" altLang="ko-KR" sz="1700" dirty="0">
                <a:ea typeface="굴림" pitchFamily="50" charset="-127"/>
              </a:rPr>
              <a:t>11:00AM (EST) </a:t>
            </a:r>
          </a:p>
          <a:p>
            <a:pPr defTabSz="914400"/>
            <a:r>
              <a:rPr lang="en-US" altLang="ko-KR" sz="1700" b="1" dirty="0" err="1">
                <a:ea typeface="굴림" pitchFamily="50" charset="-127"/>
              </a:rPr>
              <a:t>Huigyu</a:t>
            </a:r>
            <a:r>
              <a:rPr lang="en-US" altLang="ko-KR" sz="1700" b="1" dirty="0">
                <a:ea typeface="굴림" pitchFamily="50" charset="-127"/>
              </a:rPr>
              <a:t> Yang</a:t>
            </a:r>
          </a:p>
          <a:p>
            <a:pPr defTabSz="914400"/>
            <a:r>
              <a:rPr lang="en-US" altLang="ko-KR" sz="1700" dirty="0" err="1">
                <a:ea typeface="굴림" pitchFamily="50" charset="-127"/>
              </a:rPr>
              <a:t>Sungkyunkwan</a:t>
            </a:r>
            <a:r>
              <a:rPr lang="en-US" altLang="ko-KR" sz="1700" dirty="0">
                <a:ea typeface="굴림" pitchFamily="50" charset="-127"/>
              </a:rPr>
              <a:t> University</a:t>
            </a:r>
          </a:p>
          <a:p>
            <a:pPr defTabSz="914400"/>
            <a:r>
              <a:rPr lang="en-US" altLang="ko-KR" sz="1700" dirty="0">
                <a:ea typeface="굴림" pitchFamily="50" charset="-127"/>
              </a:rPr>
              <a:t>huigyu@skku.edu</a:t>
            </a:r>
          </a:p>
          <a:p>
            <a:endParaRPr lang="en-US" altLang="ko-KR" sz="1700" dirty="0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4949" y="1700808"/>
            <a:ext cx="8394101" cy="1524000"/>
          </a:xfrm>
        </p:spPr>
        <p:txBody>
          <a:bodyPr>
            <a:noAutofit/>
          </a:bodyPr>
          <a:lstStyle/>
          <a:p>
            <a:r>
              <a:rPr lang="en-US" altLang="ko-KR" sz="3600" spc="-100" dirty="0"/>
              <a:t>Event Prediction: </a:t>
            </a:r>
            <a:br>
              <a:rPr lang="en-US" altLang="ko-KR" sz="3600" spc="-100" dirty="0"/>
            </a:br>
            <a:r>
              <a:rPr lang="en-US" altLang="ko-KR" sz="2800" spc="-100" dirty="0"/>
              <a:t>Model Implementation and Evaluation</a:t>
            </a:r>
            <a:endParaRPr lang="ko-KR" altLang="en-US" sz="2800" spc="-100" dirty="0"/>
          </a:p>
        </p:txBody>
      </p:sp>
    </p:spTree>
    <p:extLst>
      <p:ext uri="{BB962C8B-B14F-4D97-AF65-F5344CB8AC3E}">
        <p14:creationId xmlns:p14="http://schemas.microsoft.com/office/powerpoint/2010/main" val="699077416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Future Work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4" y="1484784"/>
            <a:ext cx="8659684" cy="4824536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Find time period when both historical and trip data are available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Generate bike transition matrix using trip data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Add fusion layers in the model to train the matrix with historical data</a:t>
            </a:r>
          </a:p>
        </p:txBody>
      </p:sp>
    </p:spTree>
    <p:extLst>
      <p:ext uri="{BB962C8B-B14F-4D97-AF65-F5344CB8AC3E}">
        <p14:creationId xmlns:p14="http://schemas.microsoft.com/office/powerpoint/2010/main" val="188156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Presentation Outline </a:t>
            </a:r>
          </a:p>
        </p:txBody>
      </p:sp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326778" y="1484784"/>
            <a:ext cx="8610600" cy="4896544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500"/>
              </a:spcAft>
            </a:pPr>
            <a:r>
              <a:rPr lang="en-US" altLang="ko-KR" dirty="0"/>
              <a:t>Chicago Bike Station Dataset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500"/>
              </a:spcAft>
            </a:pPr>
            <a:r>
              <a:rPr lang="en-US" altLang="ko-KR" dirty="0"/>
              <a:t>Model Implementation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500"/>
              </a:spcAft>
            </a:pPr>
            <a:r>
              <a:rPr lang="en-US" altLang="ko-KR" dirty="0"/>
              <a:t>Evaluation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500"/>
              </a:spcAft>
            </a:pPr>
            <a:r>
              <a:rPr lang="en-US" altLang="ko-KR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3499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Event Dataset (1/3)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4" y="1484784"/>
            <a:ext cx="8659684" cy="4824536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Datasets in the studies contain only bike rental and return location of  user trips</a:t>
            </a:r>
          </a:p>
          <a:p>
            <a:pPr marL="716060" lvl="1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New York, Washington DC, Singapore, and Taipei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Chicago city bike dataset has abundant information among above datasets</a:t>
            </a:r>
          </a:p>
          <a:p>
            <a:pPr marL="716060" lvl="1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User trips: rental station, return station, time</a:t>
            </a:r>
          </a:p>
          <a:p>
            <a:pPr marL="716060" lvl="1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Bike Routes: GPS information of common traveling routes</a:t>
            </a:r>
          </a:p>
          <a:p>
            <a:pPr marL="716060" lvl="1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Historical bike stations: station, capacity, utilization of bike docks</a:t>
            </a:r>
          </a:p>
        </p:txBody>
      </p:sp>
    </p:spTree>
    <p:extLst>
      <p:ext uri="{BB962C8B-B14F-4D97-AF65-F5344CB8AC3E}">
        <p14:creationId xmlns:p14="http://schemas.microsoft.com/office/powerpoint/2010/main" val="295774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Event Dataset (3/3)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4" y="1484784"/>
            <a:ext cx="8659684" cy="4824536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Chicago historical bike stations dataset</a:t>
            </a:r>
          </a:p>
          <a:p>
            <a:pPr marL="716060" lvl="1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3,451,068 rows for 1 month</a:t>
            </a:r>
          </a:p>
          <a:p>
            <a:pPr marL="716060" lvl="1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842 stations</a:t>
            </a:r>
          </a:p>
          <a:p>
            <a:pPr marL="716060" lvl="1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Dock utilization status is logged at every 1 hour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0DBB17-69D4-1ECA-2650-91604428C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3016"/>
            <a:ext cx="9144000" cy="213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8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Implementation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4" y="1484784"/>
            <a:ext cx="8659684" cy="4824536"/>
          </a:xfrm>
          <a:ln>
            <a:noFill/>
          </a:ln>
        </p:spPr>
        <p:txBody>
          <a:bodyPr/>
          <a:lstStyle/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A prediction model using single LSTM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모서리가 둥근 직사각형 3">
                <a:extLst>
                  <a:ext uri="{FF2B5EF4-FFF2-40B4-BE49-F238E27FC236}">
                    <a16:creationId xmlns:a16="http://schemas.microsoft.com/office/drawing/2014/main" id="{2395AC23-EA26-7B34-B052-BBC57A63BF15}"/>
                  </a:ext>
                </a:extLst>
              </p:cNvPr>
              <p:cNvSpPr/>
              <p:nvPr/>
            </p:nvSpPr>
            <p:spPr>
              <a:xfrm>
                <a:off x="1600268" y="3779693"/>
                <a:ext cx="1152128" cy="504056"/>
              </a:xfrm>
              <a:prstGeom prst="roundRect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ore-KR" sz="15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ore-KR" sz="15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LST</m:t>
                      </m:r>
                      <m:sSub>
                        <m:sSubPr>
                          <m:ctrlPr>
                            <a:rPr kumimoji="1" lang="en-US" altLang="ko-Kore-KR" sz="1500" smtClean="0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ore-KR" sz="15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ko-Kore-KR" sz="15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kumimoji="1" lang="en-US" altLang="ko-Kore-KR" sz="15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−167</m:t>
                          </m:r>
                        </m:sub>
                      </m:sSub>
                    </m:oMath>
                  </m:oMathPara>
                </a14:m>
                <a:endParaRPr kumimoji="1" lang="ko-Kore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모서리가 둥근 직사각형 3">
                <a:extLst>
                  <a:ext uri="{FF2B5EF4-FFF2-40B4-BE49-F238E27FC236}">
                    <a16:creationId xmlns:a16="http://schemas.microsoft.com/office/drawing/2014/main" id="{2395AC23-EA26-7B34-B052-BBC57A63BF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68" y="3779693"/>
                <a:ext cx="1152128" cy="5040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5875"/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DD405A7C-FD20-C382-4860-5330A1A70B20}"/>
              </a:ext>
            </a:extLst>
          </p:cNvPr>
          <p:cNvSpPr/>
          <p:nvPr/>
        </p:nvSpPr>
        <p:spPr>
          <a:xfrm>
            <a:off x="3184444" y="3779693"/>
            <a:ext cx="1152128" cy="504056"/>
          </a:xfrm>
          <a:prstGeom prst="round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모서리가 둥근 직사각형 6">
                <a:extLst>
                  <a:ext uri="{FF2B5EF4-FFF2-40B4-BE49-F238E27FC236}">
                    <a16:creationId xmlns:a16="http://schemas.microsoft.com/office/drawing/2014/main" id="{35C161EB-5992-BC84-9CBF-06189496509A}"/>
                  </a:ext>
                </a:extLst>
              </p:cNvPr>
              <p:cNvSpPr/>
              <p:nvPr/>
            </p:nvSpPr>
            <p:spPr>
              <a:xfrm>
                <a:off x="4766391" y="3779693"/>
                <a:ext cx="1152128" cy="504056"/>
              </a:xfrm>
              <a:prstGeom prst="roundRect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ore-KR" sz="15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ore-KR" sz="15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LST</m:t>
                      </m:r>
                      <m:sSub>
                        <m:sSubPr>
                          <m:ctrlPr>
                            <a:rPr kumimoji="1" lang="en-US" altLang="ko-Kore-KR" sz="1500" smtClean="0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ore-KR" sz="15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ko-Kore-KR" sz="15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kumimoji="1" lang="en-US" altLang="ko-Kore-KR" sz="15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ore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모서리가 둥근 직사각형 6">
                <a:extLst>
                  <a:ext uri="{FF2B5EF4-FFF2-40B4-BE49-F238E27FC236}">
                    <a16:creationId xmlns:a16="http://schemas.microsoft.com/office/drawing/2014/main" id="{35C161EB-5992-BC84-9CBF-0618949650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391" y="3779693"/>
                <a:ext cx="1152128" cy="5040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5875"/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모서리가 둥근 직사각형 7">
                <a:extLst>
                  <a:ext uri="{FF2B5EF4-FFF2-40B4-BE49-F238E27FC236}">
                    <a16:creationId xmlns:a16="http://schemas.microsoft.com/office/drawing/2014/main" id="{566E7935-9624-DC2E-1EA9-2B515F536CC5}"/>
                  </a:ext>
                </a:extLst>
              </p:cNvPr>
              <p:cNvSpPr/>
              <p:nvPr/>
            </p:nvSpPr>
            <p:spPr>
              <a:xfrm>
                <a:off x="6348338" y="3779693"/>
                <a:ext cx="1152128" cy="504056"/>
              </a:xfrm>
              <a:prstGeom prst="roundRect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5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ore-KR" sz="15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LST</m:t>
                      </m:r>
                      <m:sSub>
                        <m:sSubPr>
                          <m:ctrlPr>
                            <a:rPr kumimoji="1" lang="en-US" altLang="ko-Kore-KR" sz="1500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ore-KR" sz="15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ko-Kore-KR" sz="15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ko-Kore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모서리가 둥근 직사각형 7">
                <a:extLst>
                  <a:ext uri="{FF2B5EF4-FFF2-40B4-BE49-F238E27FC236}">
                    <a16:creationId xmlns:a16="http://schemas.microsoft.com/office/drawing/2014/main" id="{566E7935-9624-DC2E-1EA9-2B515F536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338" y="3779693"/>
                <a:ext cx="1152128" cy="5040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5875"/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5658F0D-34FB-4CB8-D205-3D05E8D5D637}"/>
              </a:ext>
            </a:extLst>
          </p:cNvPr>
          <p:cNvCxnSpPr>
            <a:stCxn id="4" idx="3"/>
          </p:cNvCxnSpPr>
          <p:nvPr/>
        </p:nvCxnSpPr>
        <p:spPr>
          <a:xfrm>
            <a:off x="2752396" y="4031721"/>
            <a:ext cx="504056" cy="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122964B-65AB-7A8E-05ED-55B85607A99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336572" y="4031721"/>
            <a:ext cx="429819" cy="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CF39294-97F6-C0D7-51AD-C3A05A01826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918519" y="4031721"/>
            <a:ext cx="429819" cy="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31427C45-93EE-1B3E-2D90-B638F02BD8E4}"/>
              </a:ext>
            </a:extLst>
          </p:cNvPr>
          <p:cNvSpPr/>
          <p:nvPr/>
        </p:nvSpPr>
        <p:spPr>
          <a:xfrm>
            <a:off x="3474705" y="3995717"/>
            <a:ext cx="72008" cy="7200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5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5133FA1-66FB-A2CB-E926-564DAF334762}"/>
              </a:ext>
            </a:extLst>
          </p:cNvPr>
          <p:cNvSpPr/>
          <p:nvPr/>
        </p:nvSpPr>
        <p:spPr>
          <a:xfrm>
            <a:off x="3740817" y="3995717"/>
            <a:ext cx="72008" cy="7200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5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CEDF9F4-940E-24D4-A7D7-71BA3544DDEC}"/>
              </a:ext>
            </a:extLst>
          </p:cNvPr>
          <p:cNvSpPr/>
          <p:nvPr/>
        </p:nvSpPr>
        <p:spPr>
          <a:xfrm>
            <a:off x="4003541" y="3990090"/>
            <a:ext cx="72008" cy="7200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모서리가 둥근 직사각형 20">
                <a:extLst>
                  <a:ext uri="{FF2B5EF4-FFF2-40B4-BE49-F238E27FC236}">
                    <a16:creationId xmlns:a16="http://schemas.microsoft.com/office/drawing/2014/main" id="{525EE01A-3D59-77AC-F5CD-DACB92533581}"/>
                  </a:ext>
                </a:extLst>
              </p:cNvPr>
              <p:cNvSpPr/>
              <p:nvPr/>
            </p:nvSpPr>
            <p:spPr>
              <a:xfrm>
                <a:off x="1600268" y="4535777"/>
                <a:ext cx="1152128" cy="324036"/>
              </a:xfrm>
              <a:prstGeom prst="roundRect">
                <a:avLst/>
              </a:prstGeom>
              <a:no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𝑖𝑛𝑝𝑢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−167</m:t>
                          </m:r>
                        </m:sub>
                      </m:sSub>
                    </m:oMath>
                  </m:oMathPara>
                </a14:m>
                <a:endParaRPr kumimoji="1" lang="ko-Kore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모서리가 둥근 직사각형 20">
                <a:extLst>
                  <a:ext uri="{FF2B5EF4-FFF2-40B4-BE49-F238E27FC236}">
                    <a16:creationId xmlns:a16="http://schemas.microsoft.com/office/drawing/2014/main" id="{525EE01A-3D59-77AC-F5CD-DACB92533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68" y="4535777"/>
                <a:ext cx="1152128" cy="324036"/>
              </a:xfrm>
              <a:prstGeom prst="roundRect">
                <a:avLst/>
              </a:prstGeom>
              <a:blipFill>
                <a:blip r:embed="rId6"/>
                <a:stretch>
                  <a:fillRect l="-16484" r="-5495" b="-30769"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모서리가 둥근 직사각형 21">
                <a:extLst>
                  <a:ext uri="{FF2B5EF4-FFF2-40B4-BE49-F238E27FC236}">
                    <a16:creationId xmlns:a16="http://schemas.microsoft.com/office/drawing/2014/main" id="{A8F4BE02-436C-8C69-2B7D-1F805D25FF62}"/>
                  </a:ext>
                </a:extLst>
              </p:cNvPr>
              <p:cNvSpPr/>
              <p:nvPr/>
            </p:nvSpPr>
            <p:spPr>
              <a:xfrm>
                <a:off x="4766391" y="4535777"/>
                <a:ext cx="1152128" cy="324036"/>
              </a:xfrm>
              <a:prstGeom prst="roundRect">
                <a:avLst/>
              </a:prstGeom>
              <a:no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𝑖𝑛𝑝𝑢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ore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모서리가 둥근 직사각형 21">
                <a:extLst>
                  <a:ext uri="{FF2B5EF4-FFF2-40B4-BE49-F238E27FC236}">
                    <a16:creationId xmlns:a16="http://schemas.microsoft.com/office/drawing/2014/main" id="{A8F4BE02-436C-8C69-2B7D-1F805D25FF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391" y="4535777"/>
                <a:ext cx="1152128" cy="324036"/>
              </a:xfrm>
              <a:prstGeom prst="roundRect">
                <a:avLst/>
              </a:prstGeom>
              <a:blipFill>
                <a:blip r:embed="rId7"/>
                <a:stretch>
                  <a:fillRect l="-6522" b="-30769"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모서리가 둥근 직사각형 22">
                <a:extLst>
                  <a:ext uri="{FF2B5EF4-FFF2-40B4-BE49-F238E27FC236}">
                    <a16:creationId xmlns:a16="http://schemas.microsoft.com/office/drawing/2014/main" id="{F651B16C-5E06-DE31-A0F1-11E382A8460D}"/>
                  </a:ext>
                </a:extLst>
              </p:cNvPr>
              <p:cNvSpPr/>
              <p:nvPr/>
            </p:nvSpPr>
            <p:spPr>
              <a:xfrm>
                <a:off x="6348338" y="4535777"/>
                <a:ext cx="1152128" cy="324036"/>
              </a:xfrm>
              <a:prstGeom prst="roundRect">
                <a:avLst/>
              </a:prstGeom>
              <a:no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𝑖𝑛𝑝𝑢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ore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모서리가 둥근 직사각형 22">
                <a:extLst>
                  <a:ext uri="{FF2B5EF4-FFF2-40B4-BE49-F238E27FC236}">
                    <a16:creationId xmlns:a16="http://schemas.microsoft.com/office/drawing/2014/main" id="{F651B16C-5E06-DE31-A0F1-11E382A84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338" y="4535777"/>
                <a:ext cx="1152128" cy="324036"/>
              </a:xfrm>
              <a:prstGeom prst="roundRect">
                <a:avLst/>
              </a:prstGeom>
              <a:blipFill>
                <a:blip r:embed="rId8"/>
                <a:stretch>
                  <a:fillRect b="-30769"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5111AB5-B89C-5AEC-8486-11A252F87875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V="1">
            <a:off x="2176332" y="4283749"/>
            <a:ext cx="0" cy="252028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E714C91-57D1-845B-B543-8A3F3B2DE3EC}"/>
              </a:ext>
            </a:extLst>
          </p:cNvPr>
          <p:cNvCxnSpPr>
            <a:cxnSpLocks/>
            <a:stCxn id="22" idx="0"/>
            <a:endCxn id="7" idx="2"/>
          </p:cNvCxnSpPr>
          <p:nvPr/>
        </p:nvCxnSpPr>
        <p:spPr>
          <a:xfrm flipV="1">
            <a:off x="5342455" y="4283749"/>
            <a:ext cx="0" cy="252028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1831EAA-7986-DBE8-6059-70E0CFA7D6BD}"/>
              </a:ext>
            </a:extLst>
          </p:cNvPr>
          <p:cNvCxnSpPr>
            <a:cxnSpLocks/>
            <a:stCxn id="23" idx="0"/>
            <a:endCxn id="8" idx="2"/>
          </p:cNvCxnSpPr>
          <p:nvPr/>
        </p:nvCxnSpPr>
        <p:spPr>
          <a:xfrm flipV="1">
            <a:off x="6924402" y="4283749"/>
            <a:ext cx="0" cy="252028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모서리가 둥근 직사각형 35">
                <a:extLst>
                  <a:ext uri="{FF2B5EF4-FFF2-40B4-BE49-F238E27FC236}">
                    <a16:creationId xmlns:a16="http://schemas.microsoft.com/office/drawing/2014/main" id="{5FDA6A32-5BF1-0D1C-AB06-4E8605B325D1}"/>
                  </a:ext>
                </a:extLst>
              </p:cNvPr>
              <p:cNvSpPr/>
              <p:nvPr/>
            </p:nvSpPr>
            <p:spPr>
              <a:xfrm>
                <a:off x="6348338" y="3152829"/>
                <a:ext cx="1152128" cy="324036"/>
              </a:xfrm>
              <a:prstGeom prst="roundRect">
                <a:avLst/>
              </a:prstGeom>
              <a:no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𝑂𝑢𝑡𝑝𝑢𝑡</m:t>
                      </m:r>
                    </m:oMath>
                  </m:oMathPara>
                </a14:m>
                <a:endParaRPr kumimoji="1" lang="ko-Kore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모서리가 둥근 직사각형 35">
                <a:extLst>
                  <a:ext uri="{FF2B5EF4-FFF2-40B4-BE49-F238E27FC236}">
                    <a16:creationId xmlns:a16="http://schemas.microsoft.com/office/drawing/2014/main" id="{5FDA6A32-5BF1-0D1C-AB06-4E8605B32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338" y="3152829"/>
                <a:ext cx="1152128" cy="324036"/>
              </a:xfrm>
              <a:prstGeom prst="roundRect">
                <a:avLst/>
              </a:prstGeom>
              <a:blipFill>
                <a:blip r:embed="rId9"/>
                <a:stretch>
                  <a:fillRect b="-30769"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8E96852-49DE-B4F2-03C8-1FAE131061A9}"/>
              </a:ext>
            </a:extLst>
          </p:cNvPr>
          <p:cNvCxnSpPr>
            <a:cxnSpLocks/>
            <a:stCxn id="8" idx="0"/>
            <a:endCxn id="36" idx="2"/>
          </p:cNvCxnSpPr>
          <p:nvPr/>
        </p:nvCxnSpPr>
        <p:spPr>
          <a:xfrm flipV="1">
            <a:off x="6924402" y="3476865"/>
            <a:ext cx="0" cy="302828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0" name="표 40">
                <a:extLst>
                  <a:ext uri="{FF2B5EF4-FFF2-40B4-BE49-F238E27FC236}">
                    <a16:creationId xmlns:a16="http://schemas.microsoft.com/office/drawing/2014/main" id="{5CC6A514-79E3-38B8-AE5D-9DED507F3A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2257475"/>
                  </p:ext>
                </p:extLst>
              </p:nvPr>
            </p:nvGraphicFramePr>
            <p:xfrm>
              <a:off x="1547664" y="4922895"/>
              <a:ext cx="1257911" cy="145801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257911">
                      <a:extLst>
                        <a:ext uri="{9D8B030D-6E8A-4147-A177-3AD203B41FA5}">
                          <a16:colId xmlns:a16="http://schemas.microsoft.com/office/drawing/2014/main" val="2996510973"/>
                        </a:ext>
                      </a:extLst>
                    </a:gridCol>
                  </a:tblGrid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ore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𝑠𝑡𝑎𝑡𝑖𝑜</m:t>
                                </m:r>
                                <m:sSubSup>
                                  <m:sSubSupPr>
                                    <m:ctrlP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−167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4180650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ore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𝑠𝑡𝑎𝑡𝑖𝑜</m:t>
                                </m:r>
                                <m:sSubSup>
                                  <m:sSubSupPr>
                                    <m:ctrlPr>
                                      <a:rPr kumimoji="1" lang="en-US" altLang="ko-Kore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kumimoji="1" lang="en-US" altLang="ko-Kore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kumimoji="1" lang="en-US" altLang="ko-Kore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−167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1671064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ore-KR" sz="1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6820469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ore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𝑠𝑡𝑎𝑡𝑖𝑜</m:t>
                                </m:r>
                                <m:sSubSup>
                                  <m:sSubSupPr>
                                    <m:ctrlP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−167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0197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0" name="표 40">
                <a:extLst>
                  <a:ext uri="{FF2B5EF4-FFF2-40B4-BE49-F238E27FC236}">
                    <a16:creationId xmlns:a16="http://schemas.microsoft.com/office/drawing/2014/main" id="{5CC6A514-79E3-38B8-AE5D-9DED507F3A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2257475"/>
                  </p:ext>
                </p:extLst>
              </p:nvPr>
            </p:nvGraphicFramePr>
            <p:xfrm>
              <a:off x="1547664" y="4922895"/>
              <a:ext cx="1257911" cy="145801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257911">
                      <a:extLst>
                        <a:ext uri="{9D8B030D-6E8A-4147-A177-3AD203B41FA5}">
                          <a16:colId xmlns:a16="http://schemas.microsoft.com/office/drawing/2014/main" val="2996510973"/>
                        </a:ext>
                      </a:extLst>
                    </a:gridCol>
                  </a:tblGrid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10"/>
                          <a:stretch>
                            <a:fillRect l="-1000" t="-3448" r="-2000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180650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10"/>
                          <a:stretch>
                            <a:fillRect l="-1000" t="-103448" r="-200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1671064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ore-KR" sz="1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6820469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10"/>
                          <a:stretch>
                            <a:fillRect l="-1000" t="-303448" r="-200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0197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3" name="표 40">
                <a:extLst>
                  <a:ext uri="{FF2B5EF4-FFF2-40B4-BE49-F238E27FC236}">
                    <a16:creationId xmlns:a16="http://schemas.microsoft.com/office/drawing/2014/main" id="{282ABAB7-0485-1DCA-8209-BEE4412D1B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6776399"/>
                  </p:ext>
                </p:extLst>
              </p:nvPr>
            </p:nvGraphicFramePr>
            <p:xfrm>
              <a:off x="4713499" y="4927599"/>
              <a:ext cx="1257911" cy="145801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257911">
                      <a:extLst>
                        <a:ext uri="{9D8B030D-6E8A-4147-A177-3AD203B41FA5}">
                          <a16:colId xmlns:a16="http://schemas.microsoft.com/office/drawing/2014/main" val="2996510973"/>
                        </a:ext>
                      </a:extLst>
                    </a:gridCol>
                  </a:tblGrid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ore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𝑠𝑡𝑎𝑡𝑖𝑜</m:t>
                                </m:r>
                                <m:sSubSup>
                                  <m:sSubSupPr>
                                    <m:ctrlP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4180650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ore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𝑠𝑡𝑎𝑡𝑖𝑜</m:t>
                                </m:r>
                                <m:sSubSup>
                                  <m:sSubSupPr>
                                    <m:ctrlPr>
                                      <a:rPr kumimoji="1" lang="en-US" altLang="ko-Kore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kumimoji="1" lang="en-US" altLang="ko-Kore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kumimoji="1" lang="en-US" altLang="ko-Kore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1671064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ore-KR" sz="1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6820469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ore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𝑠𝑡𝑎𝑡𝑖𝑜</m:t>
                                </m:r>
                                <m:sSubSup>
                                  <m:sSubSupPr>
                                    <m:ctrlP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0197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3" name="표 40">
                <a:extLst>
                  <a:ext uri="{FF2B5EF4-FFF2-40B4-BE49-F238E27FC236}">
                    <a16:creationId xmlns:a16="http://schemas.microsoft.com/office/drawing/2014/main" id="{282ABAB7-0485-1DCA-8209-BEE4412D1B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6776399"/>
                  </p:ext>
                </p:extLst>
              </p:nvPr>
            </p:nvGraphicFramePr>
            <p:xfrm>
              <a:off x="4713499" y="4927599"/>
              <a:ext cx="1257911" cy="145801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257911">
                      <a:extLst>
                        <a:ext uri="{9D8B030D-6E8A-4147-A177-3AD203B41FA5}">
                          <a16:colId xmlns:a16="http://schemas.microsoft.com/office/drawing/2014/main" val="2996510973"/>
                        </a:ext>
                      </a:extLst>
                    </a:gridCol>
                  </a:tblGrid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11"/>
                          <a:stretch>
                            <a:fillRect l="-1000" r="-1000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180650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11"/>
                          <a:stretch>
                            <a:fillRect l="-1000" t="-100000" r="-1000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1671064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ore-KR" sz="1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6820469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11"/>
                          <a:stretch>
                            <a:fillRect l="-1000" t="-300000" r="-1000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0197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0">
                <a:extLst>
                  <a:ext uri="{FF2B5EF4-FFF2-40B4-BE49-F238E27FC236}">
                    <a16:creationId xmlns:a16="http://schemas.microsoft.com/office/drawing/2014/main" id="{781C5C43-B9B4-9949-1747-30FBB04404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9957885"/>
                  </p:ext>
                </p:extLst>
              </p:nvPr>
            </p:nvGraphicFramePr>
            <p:xfrm>
              <a:off x="6295446" y="4922895"/>
              <a:ext cx="1257911" cy="145801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257911">
                      <a:extLst>
                        <a:ext uri="{9D8B030D-6E8A-4147-A177-3AD203B41FA5}">
                          <a16:colId xmlns:a16="http://schemas.microsoft.com/office/drawing/2014/main" val="2996510973"/>
                        </a:ext>
                      </a:extLst>
                    </a:gridCol>
                  </a:tblGrid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ore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𝑠𝑡𝑎𝑡𝑖𝑜</m:t>
                                </m:r>
                                <m:sSubSup>
                                  <m:sSubSupPr>
                                    <m:ctrlP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4180650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ore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𝑠𝑡𝑎𝑡𝑖𝑜</m:t>
                                </m:r>
                                <m:sSubSup>
                                  <m:sSubSupPr>
                                    <m:ctrlPr>
                                      <a:rPr kumimoji="1" lang="en-US" altLang="ko-Kore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kumimoji="1" lang="en-US" altLang="ko-Kore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1671064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ore-KR" sz="1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6820469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ore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𝑠𝑡𝑎𝑡𝑖𝑜</m:t>
                                </m:r>
                                <m:sSubSup>
                                  <m:sSubSupPr>
                                    <m:ctrlP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0197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0">
                <a:extLst>
                  <a:ext uri="{FF2B5EF4-FFF2-40B4-BE49-F238E27FC236}">
                    <a16:creationId xmlns:a16="http://schemas.microsoft.com/office/drawing/2014/main" id="{781C5C43-B9B4-9949-1747-30FBB04404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9957885"/>
                  </p:ext>
                </p:extLst>
              </p:nvPr>
            </p:nvGraphicFramePr>
            <p:xfrm>
              <a:off x="6295446" y="4922895"/>
              <a:ext cx="1257911" cy="145801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257911">
                      <a:extLst>
                        <a:ext uri="{9D8B030D-6E8A-4147-A177-3AD203B41FA5}">
                          <a16:colId xmlns:a16="http://schemas.microsoft.com/office/drawing/2014/main" val="2996510973"/>
                        </a:ext>
                      </a:extLst>
                    </a:gridCol>
                  </a:tblGrid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12"/>
                          <a:stretch>
                            <a:fillRect l="-1000" t="-3448" r="-2000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180650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12"/>
                          <a:stretch>
                            <a:fillRect l="-1000" t="-103448" r="-200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1671064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ore-KR" sz="1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6820469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12"/>
                          <a:stretch>
                            <a:fillRect l="-1000" t="-303448" r="-200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0197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5" name="표 40">
                <a:extLst>
                  <a:ext uri="{FF2B5EF4-FFF2-40B4-BE49-F238E27FC236}">
                    <a16:creationId xmlns:a16="http://schemas.microsoft.com/office/drawing/2014/main" id="{8A67550F-AE5B-4ED3-2852-F21D64EA62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6578914"/>
                  </p:ext>
                </p:extLst>
              </p:nvPr>
            </p:nvGraphicFramePr>
            <p:xfrm>
              <a:off x="6295446" y="1700808"/>
              <a:ext cx="1257911" cy="145801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257911">
                      <a:extLst>
                        <a:ext uri="{9D8B030D-6E8A-4147-A177-3AD203B41FA5}">
                          <a16:colId xmlns:a16="http://schemas.microsoft.com/office/drawing/2014/main" val="2996510973"/>
                        </a:ext>
                      </a:extLst>
                    </a:gridCol>
                  </a:tblGrid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ore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𝑠𝑡𝑎𝑡𝑖𝑜</m:t>
                                </m:r>
                                <m:sSubSup>
                                  <m:sSubSupPr>
                                    <m:ctrlP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4180650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ore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𝑠𝑡𝑎𝑡𝑖𝑜</m:t>
                                </m:r>
                                <m:sSubSup>
                                  <m:sSubSupPr>
                                    <m:ctrlPr>
                                      <a:rPr kumimoji="1" lang="en-US" altLang="ko-Kore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kumimoji="1" lang="en-US" altLang="ko-Kore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kumimoji="1" lang="en-US" altLang="ko-Kore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1671064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ore-KR" sz="1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6820469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ore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𝑠𝑡𝑎𝑡𝑖𝑜</m:t>
                                </m:r>
                                <m:sSubSup>
                                  <m:sSubSupPr>
                                    <m:ctrlP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0197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5" name="표 40">
                <a:extLst>
                  <a:ext uri="{FF2B5EF4-FFF2-40B4-BE49-F238E27FC236}">
                    <a16:creationId xmlns:a16="http://schemas.microsoft.com/office/drawing/2014/main" id="{8A67550F-AE5B-4ED3-2852-F21D64EA62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6578914"/>
                  </p:ext>
                </p:extLst>
              </p:nvPr>
            </p:nvGraphicFramePr>
            <p:xfrm>
              <a:off x="6295446" y="1700808"/>
              <a:ext cx="1257911" cy="145801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257911">
                      <a:extLst>
                        <a:ext uri="{9D8B030D-6E8A-4147-A177-3AD203B41FA5}">
                          <a16:colId xmlns:a16="http://schemas.microsoft.com/office/drawing/2014/main" val="2996510973"/>
                        </a:ext>
                      </a:extLst>
                    </a:gridCol>
                  </a:tblGrid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13"/>
                          <a:stretch>
                            <a:fillRect l="-1000" t="-3448" r="-2000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180650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13"/>
                          <a:stretch>
                            <a:fillRect l="-1000" t="-103448" r="-2000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1671064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ore-KR" sz="1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6820469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13"/>
                          <a:stretch>
                            <a:fillRect l="-1000" t="-303448" r="-2000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0197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C6899E61-990B-EDDC-0277-7F0896669B7B}"/>
              </a:ext>
            </a:extLst>
          </p:cNvPr>
          <p:cNvSpPr txBox="1"/>
          <p:nvPr/>
        </p:nvSpPr>
        <p:spPr>
          <a:xfrm>
            <a:off x="1512891" y="3142834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i="1" dirty="0">
                <a:latin typeface="Cambria Math"/>
              </a:rPr>
              <a:t>t refers time-step(unit: an hour)</a:t>
            </a:r>
          </a:p>
          <a:p>
            <a:r>
              <a:rPr kumimoji="1" lang="en-US" altLang="ko-Kore-KR" sz="1400" i="1" dirty="0">
                <a:latin typeface="Cambria Math"/>
              </a:rPr>
              <a:t>n refers number of stations</a:t>
            </a:r>
            <a:endParaRPr kumimoji="1" lang="ko-Kore-KR" altLang="en-US" sz="1400" i="1" dirty="0">
              <a:latin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1432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Implementation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04804" y="1484784"/>
                <a:ext cx="8659684" cy="4824536"/>
              </a:xfrm>
            </p:spPr>
            <p:txBody>
              <a:bodyPr/>
              <a:lstStyle/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A preprocessing algorithm uses two columns which are “station name” and “available bikes” of the historical dataset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The algorithm collects raw data per station name and generates the list of available bikes 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endParaRPr lang="en-US" altLang="ko-KR" dirty="0"/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The prediction model requires input data to normalized into scale [0,1]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The output of the model can be normalized in two different ways</a:t>
                </a:r>
              </a:p>
              <a:p>
                <a:pPr marL="716060" lvl="1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Dock utilization percentage-based input data</a:t>
                </a:r>
              </a:p>
              <a:p>
                <a:pPr marL="1146367" lvl="2" indent="-285750">
                  <a:spcBef>
                    <a:spcPts val="600"/>
                  </a:spcBef>
                  <a:spcAft>
                    <a:spcPts val="500"/>
                  </a:spcAft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𝑆𝑡𝑎𝑡𝑖𝑜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=(#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𝐴𝑣𝑎𝑖𝑙𝑎𝑏𝑙𝑒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𝐵𝑖𝑘𝑒𝑠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Capacity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𝑠𝑡𝑎𝑡𝑖𝑜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716060" lvl="1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Max value-based normalization</a:t>
                </a:r>
              </a:p>
              <a:p>
                <a:pPr marL="1146367" lvl="2" indent="-285750">
                  <a:spcBef>
                    <a:spcPts val="600"/>
                  </a:spcBef>
                  <a:spcAft>
                    <a:spcPts val="500"/>
                  </a:spcAft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𝑆𝑡𝑎𝑡𝑖𝑜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=(#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𝐴𝑣𝑎𝑖𝑙𝑎𝑏𝑙𝑒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𝐵𝑖𝑘𝑒𝑠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𝑠𝑡𝑎𝑡𝑖𝑜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−167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1146367" lvl="2" indent="-285750">
                  <a:spcBef>
                    <a:spcPts val="600"/>
                  </a:spcBef>
                  <a:spcAft>
                    <a:spcPts val="500"/>
                  </a:spcAft>
                </a:pPr>
                <a:endParaRPr lang="en-US" altLang="ko-KR" dirty="0"/>
              </a:p>
              <a:p>
                <a:pPr marL="716060" lvl="1" indent="-285750">
                  <a:spcBef>
                    <a:spcPts val="600"/>
                  </a:spcBef>
                  <a:spcAft>
                    <a:spcPts val="500"/>
                  </a:spcAft>
                </a:pPr>
                <a:endParaRPr lang="en-US" altLang="ko-KR" dirty="0"/>
              </a:p>
              <a:p>
                <a:pPr marL="716060" lvl="1" indent="-285750">
                  <a:spcBef>
                    <a:spcPts val="600"/>
                  </a:spcBef>
                  <a:spcAft>
                    <a:spcPts val="500"/>
                  </a:spcAft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4" y="1484784"/>
                <a:ext cx="8659684" cy="4824536"/>
              </a:xfrm>
              <a:blipFill>
                <a:blip r:embed="rId3"/>
                <a:stretch>
                  <a:fillRect l="-146" t="-7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97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Implementation: errors in previous trial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4" y="1484784"/>
            <a:ext cx="8659684" cy="4824536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Glob library loads raw historical data from single directory where the multiple files of daily historical datasets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The library of latest version randomly selects files in allocated directory path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This caused training and testing data to be concatenated without any temporal continuity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This logical error in previous experiments has been fixed using function Sorted()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9841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Evaluation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04804" y="1484784"/>
                <a:ext cx="8659684" cy="4824536"/>
              </a:xfrm>
            </p:spPr>
            <p:txBody>
              <a:bodyPr/>
              <a:lstStyle/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spc="-60" dirty="0"/>
                  <a:t>The outputs of the prediction model is converted to Boolean typed values</a:t>
                </a:r>
                <a:endParaRPr lang="en-US" altLang="ko-KR" dirty="0"/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Dock utilization percentage-based input data</a:t>
                </a:r>
              </a:p>
              <a:p>
                <a:pPr marL="716060" lvl="1" indent="-285750">
                  <a:spcBef>
                    <a:spcPts val="600"/>
                  </a:spcBef>
                  <a:spcAft>
                    <a:spcPts val="500"/>
                  </a:spcAft>
                </a:pP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kumimoji="1" lang="en-US" altLang="ko-Kore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𝑠𝑡𝑎𝑡𝑖𝑜</m:t>
                    </m:r>
                    <m:sSubSup>
                      <m:sSubSup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kumimoji="1" lang="en-US" altLang="ko-Kore-KR" b="0" i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  <m:t>boundary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  <m:t>upper</m:t>
                        </m:r>
                      </m:sub>
                    </m:sSub>
                    <m:r>
                      <a:rPr kumimoji="1" lang="en-US" altLang="ko-Kore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kumimoji="1" lang="en-US" altLang="ko-Kore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𝑠𝑡𝑎𝑡𝑖𝑜</m:t>
                    </m:r>
                    <m:sSubSup>
                      <m:sSubSup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kumimoji="1" lang="en-US" altLang="ko-Kore-KR" b="0" i="0" smtClean="0">
                        <a:latin typeface="Cambria Math" panose="02040503050406030204" pitchFamily="18" charset="0"/>
                      </a:rPr>
                      <m:t>boundar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𝑙𝑜𝑤𝑒𝑟</m:t>
                        </m:r>
                      </m:sub>
                    </m:sSub>
                    <m:r>
                      <a:rPr kumimoji="1" lang="en-US" altLang="ko-Kore-KR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kumimoji="1" lang="en-US" altLang="ko-Kore-KR" b="0" dirty="0"/>
              </a:p>
              <a:p>
                <a:pPr marL="430310" lvl="1" indent="0">
                  <a:spcBef>
                    <a:spcPts val="600"/>
                  </a:spcBef>
                  <a:spcAft>
                    <a:spcPts val="500"/>
                  </a:spcAft>
                  <a:buNone/>
                </a:pPr>
                <a:r>
                  <a:rPr lang="en-US" altLang="ko-KR" dirty="0"/>
                  <a:t>	</a:t>
                </a:r>
                <a:r>
                  <a:rPr kumimoji="1" lang="en-US" altLang="ko-Kore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ko-Kore-KR" dirty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kumimoji="1" lang="en-US" altLang="ko-Kore-KR" b="0" i="0" dirty="0" smtClean="0">
                            <a:latin typeface="Cambria Math" panose="02040503050406030204" pitchFamily="18" charset="0"/>
                          </a:rPr>
                          <m:t>utput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ko-Kore-KR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kumimoji="1" lang="en-US" altLang="ko-Kore-KR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ko-Kore-KR" b="0" i="0" dirty="0" smtClean="0"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en-US" altLang="ko-KR" dirty="0"/>
              </a:p>
              <a:p>
                <a:pPr marL="716060" lvl="1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kumimoji="1" lang="en-US" altLang="ko-Kore-KR" i="1" dirty="0">
                    <a:latin typeface="Cambria Math" panose="02040503050406030204" pitchFamily="18" charset="0"/>
                  </a:rPr>
                  <a:t>Else: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ko-Kore-KR" dirty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kumimoji="1" lang="en-US" altLang="ko-Kore-KR" dirty="0">
                            <a:latin typeface="Cambria Math" panose="02040503050406030204" pitchFamily="18" charset="0"/>
                          </a:rPr>
                          <m:t>utput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ko-Kore-KR" dirty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kumimoji="1" lang="en-US" altLang="ko-Kore-KR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ko-Kore-KR" b="0" i="0" dirty="0" smtClean="0">
                        <a:latin typeface="Cambria Math" panose="02040503050406030204" pitchFamily="18" charset="0"/>
                      </a:rPr>
                      <m:t>False</m:t>
                    </m:r>
                  </m:oMath>
                </a14:m>
                <a:endParaRPr kumimoji="1" lang="en-US" altLang="ko-Kore-KR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Available bike number and max normalization-based input data</a:t>
                </a:r>
              </a:p>
              <a:p>
                <a:pPr marL="716060" lvl="1" indent="-285750">
                  <a:spcBef>
                    <a:spcPts val="600"/>
                  </a:spcBef>
                  <a:spcAft>
                    <a:spcPts val="5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ko-KR" dirty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kumimoji="1" lang="en-US" altLang="ko-KR" b="0" i="0" dirty="0" smtClean="0">
                            <a:latin typeface="Cambria Math" panose="02040503050406030204" pitchFamily="18" charset="0"/>
                          </a:rPr>
                          <m:t>emp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ko-KR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kumimoji="1" lang="en-US" altLang="ko-KR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𝑠𝑡𝑎𝑡𝑖𝑜</m:t>
                    </m:r>
                    <m:sSubSup>
                      <m:sSubSup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ko-Kore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𝑠𝑡𝑎𝑡𝑖𝑜</m:t>
                            </m:r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kumimoji="1" lang="en-US" altLang="ko-Kore-KR" dirty="0">
                        <a:latin typeface="Cambria Math" panose="02040503050406030204" pitchFamily="18" charset="0"/>
                      </a:rPr>
                      <m:t>÷</m:t>
                    </m:r>
                    <m:r>
                      <m:rPr>
                        <m:sty m:val="p"/>
                      </m:rPr>
                      <a:rPr kumimoji="1" lang="en-US" altLang="ko-Kore-KR" dirty="0">
                        <a:latin typeface="Cambria Math" panose="02040503050406030204" pitchFamily="18" charset="0"/>
                      </a:rPr>
                      <m:t>capacit</m:t>
                    </m:r>
                    <m:r>
                      <m:rPr>
                        <m:sty m:val="p"/>
                      </m:rPr>
                      <a:rPr kumimoji="1" lang="en-US" altLang="ko-Kore-KR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kumimoji="1" lang="en-US" altLang="ko-Kore-KR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e>
                      <m:sub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ko-Kore-KR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ko-Kore-KR" dirty="0"/>
              </a:p>
              <a:p>
                <a:pPr marL="716060" lvl="1" indent="-285750">
                  <a:spcBef>
                    <a:spcPts val="600"/>
                  </a:spcBef>
                  <a:spcAft>
                    <a:spcPts val="500"/>
                  </a:spcAft>
                </a:pP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𝐼𝑓</m:t>
                    </m:r>
                    <m:sSub>
                      <m:sSubPr>
                        <m:ctrlPr>
                          <a:rPr kumimoji="1"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ko-KR" dirty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kumimoji="1" lang="en-US" altLang="ko-KR" dirty="0">
                            <a:latin typeface="Cambria Math" panose="02040503050406030204" pitchFamily="18" charset="0"/>
                          </a:rPr>
                          <m:t>emp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ko-KR" dirty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kumimoji="1" lang="en-US" altLang="ko-Kore-KR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ko-Kore-KR">
                            <a:latin typeface="Cambria Math" panose="02040503050406030204" pitchFamily="18" charset="0"/>
                          </a:rPr>
                          <m:t>boundary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ko-Kore-KR">
                            <a:latin typeface="Cambria Math" panose="02040503050406030204" pitchFamily="18" charset="0"/>
                          </a:rPr>
                          <m:t>upper</m:t>
                        </m:r>
                      </m:sub>
                    </m:sSub>
                    <m:r>
                      <a:rPr kumimoji="1" lang="en-US" altLang="ko-Kore-K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>
                        <a:latin typeface="Cambria Math" panose="02040503050406030204" pitchFamily="18" charset="0"/>
                      </a:rPr>
                      <m:t>or</m:t>
                    </m:r>
                    <m:sSub>
                      <m:sSubPr>
                        <m:ctrlPr>
                          <a:rPr kumimoji="1"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0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kumimoji="1" lang="en-US" altLang="ko-KR" dirty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kumimoji="1" lang="en-US" altLang="ko-KR" dirty="0">
                            <a:latin typeface="Cambria Math" panose="02040503050406030204" pitchFamily="18" charset="0"/>
                          </a:rPr>
                          <m:t>emp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ko-KR" dirty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kumimoji="1" lang="en-US" altLang="ko-Kore-KR">
                        <a:latin typeface="Cambria Math" panose="02040503050406030204" pitchFamily="18" charset="0"/>
                      </a:rPr>
                      <m:t>boundar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ko-Kore-KR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𝑙𝑜𝑤𝑒𝑟</m:t>
                        </m:r>
                      </m:sub>
                    </m:sSub>
                    <m:r>
                      <a:rPr kumimoji="1" lang="en-US" altLang="ko-Kore-KR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kumimoji="1" lang="en-US" altLang="ko-Kore-KR" dirty="0"/>
              </a:p>
              <a:p>
                <a:pPr marL="430310" lvl="1" indent="0">
                  <a:spcBef>
                    <a:spcPts val="600"/>
                  </a:spcBef>
                  <a:spcAft>
                    <a:spcPts val="500"/>
                  </a:spcAft>
                  <a:buNone/>
                </a:pPr>
                <a:r>
                  <a:rPr lang="en-US" altLang="ko-KR" dirty="0"/>
                  <a:t>	</a:t>
                </a:r>
                <a:r>
                  <a:rPr kumimoji="1" lang="en-US" altLang="ko-Kore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ko-Kore-KR" dirty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kumimoji="1" lang="en-US" altLang="ko-Kore-KR" dirty="0">
                            <a:latin typeface="Cambria Math" panose="02040503050406030204" pitchFamily="18" charset="0"/>
                          </a:rPr>
                          <m:t>utput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ko-Kore-KR" dirty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kumimoji="1" lang="en-US" altLang="ko-Kore-KR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ko-Kore-KR" dirty="0"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en-US" altLang="ko-KR" dirty="0"/>
              </a:p>
              <a:p>
                <a:pPr marL="716060" lvl="1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kumimoji="1" lang="en-US" altLang="ko-Kore-KR" i="1" dirty="0">
                    <a:latin typeface="Cambria Math" panose="02040503050406030204" pitchFamily="18" charset="0"/>
                  </a:rPr>
                  <a:t>Else: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ko-Kore-KR" dirty="0">
                            <a:latin typeface="Cambria Math" panose="02040503050406030204" pitchFamily="18" charset="0"/>
                          </a:rPr>
                          <m:t>Output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ko-Kore-KR" dirty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kumimoji="1" lang="en-US" altLang="ko-Kore-KR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ko-Kore-KR" dirty="0">
                        <a:latin typeface="Cambria Math" panose="02040503050406030204" pitchFamily="18" charset="0"/>
                      </a:rPr>
                      <m:t>False</m:t>
                    </m:r>
                  </m:oMath>
                </a14:m>
                <a:endParaRPr kumimoji="1" lang="en-US" altLang="ko-Kore-KR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The number of match between converted labels and outputs are divided by total number of test cases to calculate accuracy result</a:t>
                </a:r>
                <a:endParaRPr kumimoji="1" lang="en-US" altLang="ko-Kore-KR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4" y="1484784"/>
                <a:ext cx="8659684" cy="4824536"/>
              </a:xfrm>
              <a:blipFill>
                <a:blip r:embed="rId3"/>
                <a:stretch>
                  <a:fillRect l="-146" t="-789" r="-146" b="-55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004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Evaluation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4" y="1484784"/>
            <a:ext cx="8659684" cy="4824536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Percentage based normalization</a:t>
            </a:r>
          </a:p>
          <a:p>
            <a:pPr marL="716060" lvl="1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Input: 168 hours, Output: 1 hour</a:t>
            </a:r>
          </a:p>
          <a:p>
            <a:pPr marL="716060" lvl="1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Hidden dimension(LSTM): 256</a:t>
            </a:r>
          </a:p>
          <a:p>
            <a:pPr marL="716060" lvl="1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Accuracy: 93.46</a:t>
            </a:r>
          </a:p>
          <a:p>
            <a:pPr marL="716060" lvl="1" indent="-285750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Max value-based normalization</a:t>
            </a:r>
          </a:p>
          <a:p>
            <a:pPr marL="716060" lvl="1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Input: 168 hours, Output: 1 hour</a:t>
            </a:r>
          </a:p>
          <a:p>
            <a:pPr marL="716060" lvl="1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Hidden dimension(LSTM): 256</a:t>
            </a:r>
          </a:p>
          <a:p>
            <a:pPr marL="716060" lvl="1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Accuracy: 83.46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Number of LSTM layers, input length didn’t affect on the result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8259873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 PPT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5875"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C000"/>
          </a:solidFill>
          <a:prstDash val="solid"/>
          <a:headEnd type="none"/>
          <a:tailEnd type="triangle"/>
        </a:ln>
        <a:effectLst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i="1" smtClean="0">
            <a:latin typeface="Cambria Math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176715</TotalTime>
  <Words>544</Words>
  <Application>Microsoft Macintosh PowerPoint</Application>
  <PresentationFormat>화면 슬라이드 쇼(4:3)</PresentationFormat>
  <Paragraphs>101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Cambria Math</vt:lpstr>
      <vt:lpstr>Arial Black</vt:lpstr>
      <vt:lpstr>Calibri</vt:lpstr>
      <vt:lpstr>Arial</vt:lpstr>
      <vt:lpstr>Wingdings</vt:lpstr>
      <vt:lpstr>Wingdings 2</vt:lpstr>
      <vt:lpstr>맑은 고딕</vt:lpstr>
      <vt:lpstr>연구실 PPT 테마</vt:lpstr>
      <vt:lpstr>Event Prediction:  Model Implementation and Evaluation</vt:lpstr>
      <vt:lpstr>Presentation Outline </vt:lpstr>
      <vt:lpstr>Event Dataset (1/3)</vt:lpstr>
      <vt:lpstr>Event Dataset (3/3)</vt:lpstr>
      <vt:lpstr>Implementation</vt:lpstr>
      <vt:lpstr>Implementation</vt:lpstr>
      <vt:lpstr>Implementation: errors in previous trial</vt:lpstr>
      <vt:lpstr>Evaluation</vt:lpstr>
      <vt:lpstr>Evaluation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GP_seminar22.02.16_huigyu.pdf</dc:title>
  <dc:creator>Huigyu Yang</dc:creator>
  <cp:lastModifiedBy>양희규</cp:lastModifiedBy>
  <cp:revision>3130</cp:revision>
  <cp:lastPrinted>2021-09-29T03:41:03Z</cp:lastPrinted>
  <dcterms:created xsi:type="dcterms:W3CDTF">2015-10-30T23:40:59Z</dcterms:created>
  <dcterms:modified xsi:type="dcterms:W3CDTF">2022-05-03T15:05:37Z</dcterms:modified>
</cp:coreProperties>
</file>