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6" r:id="rId3"/>
    <p:sldId id="732" r:id="rId4"/>
    <p:sldId id="733" r:id="rId5"/>
    <p:sldId id="734" r:id="rId6"/>
    <p:sldId id="735" r:id="rId7"/>
    <p:sldId id="736" r:id="rId8"/>
    <p:sldId id="737" r:id="rId9"/>
    <p:sldId id="738" r:id="rId10"/>
    <p:sldId id="739" r:id="rId11"/>
    <p:sldId id="740" r:id="rId12"/>
    <p:sldId id="727" r:id="rId13"/>
  </p:sldIdLst>
  <p:sldSz cx="9144000" cy="6858000" type="screen4x3"/>
  <p:notesSz cx="6797675" cy="9926638"/>
  <p:embeddedFontLst>
    <p:embeddedFont>
      <p:font typeface="맑은 고딕" panose="020B0503020000020004" pitchFamily="34" charset="-127"/>
      <p:regular r:id="rId16"/>
      <p:bold r:id="rId17"/>
    </p:embeddedFont>
    <p:embeddedFont>
      <p:font typeface="Arial Black" panose="020B0604020202020204" pitchFamily="34" charset="0"/>
      <p:regular r:id="rId18"/>
      <p:bold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Wingdings 2" pitchFamily="2" charset="2"/>
      <p:regular r:id="rId26"/>
    </p:embeddedFont>
  </p:embeddedFontLst>
  <p:defaultTextStyle>
    <a:defPPr>
      <a:defRPr lang="ko-KR"/>
    </a:defPPr>
    <a:lvl1pPr marL="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491777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983556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475336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967117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458894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950673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44245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393423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DECC1EB-62AF-4851-910E-B0CAC6545E22}">
          <p14:sldIdLst>
            <p14:sldId id="256"/>
            <p14:sldId id="336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27"/>
          </p14:sldIdLst>
        </p14:section>
        <p14:section name="Appendix" id="{9E5AD5A3-AEAC-42EA-B6C8-3CBEDFC214A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2141" userDrawn="1">
          <p15:clr>
            <a:srgbClr val="A4A3A4"/>
          </p15:clr>
        </p15:guide>
        <p15:guide id="4" pos="3127" userDrawn="1">
          <p15:clr>
            <a:srgbClr val="A4A3A4"/>
          </p15:clr>
        </p15:guide>
        <p15:guide id="5" orient="horz" pos="4566" userDrawn="1">
          <p15:clr>
            <a:srgbClr val="A4A3A4"/>
          </p15:clr>
        </p15:guide>
        <p15:guide id="6" pos="146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et" initials="m" lastIdx="1" clrIdx="0"/>
  <p:cmAuthor id="1" name="Windows 사용자" initials="W사" lastIdx="1" clrIdx="1"/>
  <p:cmAuthor id="2" name="0_kyoung" initials="0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0156FF"/>
    <a:srgbClr val="99FF33"/>
    <a:srgbClr val="FBE8F2"/>
    <a:srgbClr val="E8F5E4"/>
    <a:srgbClr val="FFFFFF"/>
    <a:srgbClr val="EFA05E"/>
    <a:srgbClr val="2600D2"/>
    <a:srgbClr val="1F497D"/>
    <a:srgbClr val="7F1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4" autoAdjust="0"/>
    <p:restoredTop sz="86667" autoAdjust="0"/>
  </p:normalViewPr>
  <p:slideViewPr>
    <p:cSldViewPr showGuides="1">
      <p:cViewPr>
        <p:scale>
          <a:sx n="142" d="100"/>
          <a:sy n="142" d="100"/>
        </p:scale>
        <p:origin x="1536" y="-1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5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2364" y="78"/>
      </p:cViewPr>
      <p:guideLst>
        <p:guide orient="horz" pos="3127"/>
        <p:guide pos="2141"/>
        <p:guide orient="horz" pos="2141"/>
        <p:guide pos="3127"/>
        <p:guide orient="horz" pos="4566"/>
        <p:guide pos="14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50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8788ACA3-3BC8-43B4-971D-7DAF63CE7A62}" type="datetimeFigureOut">
              <a:rPr lang="ko-KR" altLang="en-US" smtClean="0"/>
              <a:pPr/>
              <a:t>2022. 5. 30.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7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50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38C9FFC5-5426-4BD4-BFA3-8BD89C3A1C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3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0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A721412C-0C7F-4D2E-A30C-601C735F49A1}" type="datetimeFigureOut">
              <a:rPr lang="ko-KR" altLang="en-US" smtClean="0"/>
              <a:pPr/>
              <a:t>2022. 5. 30.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3" tIns="45706" rIns="91413" bIns="45706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8"/>
          </a:xfrm>
          <a:prstGeom prst="rect">
            <a:avLst/>
          </a:prstGeom>
        </p:spPr>
        <p:txBody>
          <a:bodyPr vert="horz" lIns="91413" tIns="45706" rIns="91413" bIns="4570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0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F4FF87F7-5ED3-4BBF-A10A-2959599387B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6603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1777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3556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5336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7117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8894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50673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4245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3423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14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3832659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2903457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403358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54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790525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4263832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1527132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4081354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1090444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1385144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388431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 flipV="1">
            <a:off x="6" y="12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 flipV="1">
            <a:off x="6" y="115895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 flipV="1">
            <a:off x="6" y="231782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 flipV="1">
            <a:off x="6" y="347674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 flipV="1">
            <a:off x="6" y="463554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 flipV="1">
            <a:off x="6" y="579446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 flipV="1">
            <a:off x="6" y="695336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 flipV="1">
            <a:off x="6" y="811219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 flipV="1">
            <a:off x="6" y="927107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 flipV="1">
            <a:off x="6" y="1042999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 flipV="1">
            <a:off x="6" y="1158883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pic>
        <p:nvPicPr>
          <p:cNvPr id="15" name="Picture 18" descr="Emblem_02"/>
          <p:cNvPicPr>
            <a:picLocks noChangeAspect="1" noChangeArrowheads="1"/>
          </p:cNvPicPr>
          <p:nvPr/>
        </p:nvPicPr>
        <p:blipFill>
          <a:blip r:embed="rId2" cstate="print"/>
          <a:srcRect l="15874" t="14815" r="16049" b="14992"/>
          <a:stretch>
            <a:fillRect/>
          </a:stretch>
        </p:blipFill>
        <p:spPr bwMode="auto">
          <a:xfrm>
            <a:off x="8251839" y="134964"/>
            <a:ext cx="892175" cy="91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298087" y="393720"/>
            <a:ext cx="4018329" cy="42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i="1" dirty="0">
                <a:solidFill>
                  <a:srgbClr val="29292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굴림" pitchFamily="50" charset="-127"/>
                <a:cs typeface="+mn-cs"/>
              </a:rPr>
              <a:t>Sungkyunkwan University</a:t>
            </a: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0" y="6564320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700" b="1" i="1" dirty="0">
                <a:solidFill>
                  <a:schemeClr val="bg1"/>
                </a:solidFill>
                <a:latin typeface="Calibri" panose="020F0502020204030204" pitchFamily="34" charset="0"/>
              </a:rPr>
              <a:t>Copyright 2000-2022  intelligent Networking Laboratory   </a:t>
            </a: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 flipV="1">
            <a:off x="0" y="3652846"/>
            <a:ext cx="9144000" cy="1746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2" y="1676400"/>
            <a:ext cx="8001000" cy="1524000"/>
          </a:xfrm>
        </p:spPr>
        <p:txBody>
          <a:bodyPr anchor="ctr">
            <a:normAutofit/>
          </a:bodyPr>
          <a:lstStyle>
            <a:lvl1pPr algn="ctr">
              <a:defRPr sz="27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4" y="4114801"/>
            <a:ext cx="7239001" cy="2057400"/>
          </a:xfrm>
        </p:spPr>
        <p:txBody>
          <a:bodyPr>
            <a:normAutofit/>
          </a:bodyPr>
          <a:lstStyle>
            <a:lvl1pPr marL="0" indent="0" algn="ctr">
              <a:buNone/>
              <a:defRPr sz="2100" i="1">
                <a:solidFill>
                  <a:schemeClr val="tx1"/>
                </a:solidFill>
              </a:defRPr>
            </a:lvl1pPr>
            <a:lvl2pPr marL="491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3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5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7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0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42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34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6576241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High-Potential Individuals Global Training Program </a:t>
            </a:r>
            <a:r>
              <a:rPr lang="en-US" altLang="ko-KR" sz="1700" b="1" i="1" baseline="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                                             SKKU&amp;IUPUI  </a:t>
            </a: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</a:t>
            </a:r>
            <a:fld id="{E51E446E-DB43-45AB-9E65-EA548FE14584}" type="slidenum">
              <a:rPr lang="en-US" altLang="ko-KR" sz="1700" smtClean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170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/12</a:t>
            </a:r>
          </a:p>
        </p:txBody>
      </p:sp>
      <p:pic>
        <p:nvPicPr>
          <p:cNvPr id="5" name="Picture 17" descr="n_logo"/>
          <p:cNvPicPr>
            <a:picLocks noChangeAspect="1" noChangeArrowheads="1"/>
          </p:cNvPicPr>
          <p:nvPr/>
        </p:nvPicPr>
        <p:blipFill>
          <a:blip r:embed="rId2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buSzPct val="85000"/>
              <a:defRPr sz="1800"/>
            </a:lvl2pPr>
            <a:lvl3pPr>
              <a:buSzPct val="100000"/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6576241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High-Potential Individuals Global Training Program </a:t>
            </a:r>
            <a:r>
              <a:rPr lang="en-US" altLang="ko-KR" sz="1700" b="1" i="1" baseline="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                                                            SKKU&amp;IUPUI</a:t>
            </a:r>
            <a:endParaRPr lang="en-US" altLang="ko-KR" sz="1700" dirty="0">
              <a:solidFill>
                <a:srgbClr val="FFFFFF"/>
              </a:solidFill>
              <a:latin typeface="Calibri" pitchFamily="34" charset="0"/>
              <a:ea typeface="굴림" charset="-127"/>
            </a:endParaRPr>
          </a:p>
        </p:txBody>
      </p:sp>
      <p:pic>
        <p:nvPicPr>
          <p:cNvPr id="5" name="Picture 17" descr="n_logo"/>
          <p:cNvPicPr>
            <a:picLocks noChangeAspect="1" noChangeArrowheads="1"/>
          </p:cNvPicPr>
          <p:nvPr/>
        </p:nvPicPr>
        <p:blipFill>
          <a:blip r:embed="rId2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buSzPct val="85000"/>
              <a:defRPr sz="1800"/>
            </a:lvl2pPr>
            <a:lvl3pPr>
              <a:buSzPct val="100000"/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132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4" y="152401"/>
            <a:ext cx="8610600" cy="1143000"/>
          </a:xfrm>
          <a:prstGeom prst="rect">
            <a:avLst/>
          </a:prstGeom>
        </p:spPr>
        <p:txBody>
          <a:bodyPr vert="horz" lIns="98354" tIns="49179" rIns="98354" bIns="49179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4" y="1676400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354" tIns="49179" rIns="98354" bIns="49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70"/>
            <a:ext cx="2133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70"/>
            <a:ext cx="2895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70"/>
            <a:ext cx="2133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itchFamily="34" charset="0"/>
                <a:ea typeface="굴림" charset="-127"/>
                <a:cs typeface="Arial" charset="0"/>
              </a:defRPr>
            </a:lvl1pPr>
          </a:lstStyle>
          <a:p>
            <a:fld id="{71BC8016-191E-433D-A674-368F22941D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31" name="Rectangle 27"/>
          <p:cNvSpPr>
            <a:spLocks noChangeArrowheads="1"/>
          </p:cNvSpPr>
          <p:nvPr/>
        </p:nvSpPr>
        <p:spPr bwMode="auto">
          <a:xfrm>
            <a:off x="0" y="6564320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	</a:t>
            </a: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Networking Laboratory </a:t>
            </a:r>
            <a:fld id="{7EC55666-D18A-4060-B877-A41D9E7BE456}" type="slidenum">
              <a:rPr lang="en-US" altLang="ko-KR" sz="1700" smtClean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170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/</a:t>
            </a:r>
          </a:p>
        </p:txBody>
      </p:sp>
      <p:pic>
        <p:nvPicPr>
          <p:cNvPr id="1032" name="Picture 17" descr="n_logo"/>
          <p:cNvPicPr>
            <a:picLocks noChangeAspect="1" noChangeArrowheads="1"/>
          </p:cNvPicPr>
          <p:nvPr/>
        </p:nvPicPr>
        <p:blipFill>
          <a:blip r:embed="rId5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1034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 thruBlk="1"/>
  </p:transition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400" b="1" i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91777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83556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475336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967117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68831" indent="-368831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 2" pitchFamily="18" charset="2"/>
        <a:buChar char=""/>
        <a:defRPr sz="20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1pPr>
      <a:lvl2pPr marL="799141" indent="-307363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SzPct val="50000"/>
        <a:buFont typeface="Arial" pitchFamily="34" charset="0"/>
        <a:buChar char="►"/>
        <a:defRPr sz="18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2pPr>
      <a:lvl3pPr marL="1229448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"/>
        <a:defRPr sz="16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3pPr>
      <a:lvl4pPr marL="1721230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4pPr>
      <a:lvl5pPr marL="2213004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558ED5"/>
        </a:buClr>
        <a:buFont typeface="Wingdings 2" pitchFamily="18" charset="2"/>
        <a:buChar char=""/>
        <a:defRPr sz="12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5pPr>
      <a:lvl6pPr marL="2704781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6563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8342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80121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1777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83556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75336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117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458894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50673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4245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3423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45171" y="3717032"/>
            <a:ext cx="7177462" cy="2592288"/>
          </a:xfrm>
        </p:spPr>
        <p:txBody>
          <a:bodyPr>
            <a:noAutofit/>
          </a:bodyPr>
          <a:lstStyle/>
          <a:p>
            <a:endParaRPr lang="en-US" altLang="ko-KR" sz="1400" i="0" dirty="0"/>
          </a:p>
          <a:p>
            <a:endParaRPr lang="en-US" altLang="ko-KR" sz="1400" i="0" dirty="0"/>
          </a:p>
          <a:p>
            <a:endParaRPr lang="en-US" altLang="ko-KR" sz="1400" i="0" dirty="0"/>
          </a:p>
          <a:p>
            <a:r>
              <a:rPr lang="en-US" altLang="ko-KR" sz="1700" dirty="0">
                <a:ea typeface="굴림" pitchFamily="50" charset="-127"/>
              </a:rPr>
              <a:t>2022-05-31 11:00AM (EST) </a:t>
            </a:r>
          </a:p>
          <a:p>
            <a:pPr defTabSz="914400"/>
            <a:r>
              <a:rPr lang="en-US" altLang="ko-KR" sz="1700" b="1" dirty="0" err="1">
                <a:ea typeface="굴림" pitchFamily="50" charset="-127"/>
              </a:rPr>
              <a:t>Huigyu</a:t>
            </a:r>
            <a:r>
              <a:rPr lang="en-US" altLang="ko-KR" sz="1700" b="1" dirty="0">
                <a:ea typeface="굴림" pitchFamily="50" charset="-127"/>
              </a:rPr>
              <a:t> Yang</a:t>
            </a:r>
          </a:p>
          <a:p>
            <a:pPr defTabSz="914400"/>
            <a:r>
              <a:rPr lang="en-US" altLang="ko-KR" sz="1700" dirty="0" err="1">
                <a:ea typeface="굴림" pitchFamily="50" charset="-127"/>
              </a:rPr>
              <a:t>Sungkyunkwan</a:t>
            </a:r>
            <a:r>
              <a:rPr lang="en-US" altLang="ko-KR" sz="1700" dirty="0">
                <a:ea typeface="굴림" pitchFamily="50" charset="-127"/>
              </a:rPr>
              <a:t> University</a:t>
            </a:r>
          </a:p>
          <a:p>
            <a:pPr defTabSz="914400"/>
            <a:r>
              <a:rPr lang="en-US" altLang="ko-KR" sz="1700" dirty="0">
                <a:ea typeface="굴림" pitchFamily="50" charset="-127"/>
              </a:rPr>
              <a:t>huigyu@skku.edu</a:t>
            </a:r>
          </a:p>
          <a:p>
            <a:endParaRPr lang="en-US" altLang="ko-KR" sz="1700" dirty="0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949" y="1700808"/>
            <a:ext cx="8394101" cy="1524000"/>
          </a:xfrm>
        </p:spPr>
        <p:txBody>
          <a:bodyPr>
            <a:noAutofit/>
          </a:bodyPr>
          <a:lstStyle/>
          <a:p>
            <a:r>
              <a:rPr lang="en-US" altLang="ko-KR" sz="3600" spc="-100" dirty="0"/>
              <a:t>Event Prediction: </a:t>
            </a:r>
            <a:br>
              <a:rPr lang="en-US" altLang="ko-KR" sz="3600" spc="-100" dirty="0"/>
            </a:br>
            <a:r>
              <a:rPr lang="en-US" altLang="ko-KR" sz="2800" spc="-100" dirty="0"/>
              <a:t>Model Implementation and Evaluation</a:t>
            </a:r>
            <a:endParaRPr lang="ko-KR" altLang="en-US" sz="2800" spc="-100" dirty="0"/>
          </a:p>
        </p:txBody>
      </p:sp>
    </p:spTree>
    <p:extLst>
      <p:ext uri="{BB962C8B-B14F-4D97-AF65-F5344CB8AC3E}">
        <p14:creationId xmlns:p14="http://schemas.microsoft.com/office/powerpoint/2010/main" val="69907741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Experimental Results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</p:spPr>
            <p:txBody>
              <a:bodyPr/>
              <a:lstStyle/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Input sequence length: 2day/288 time-steps(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𝑑𝑎𝑦𝑠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24 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Output sequence length: 1day/144 time-steps(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24 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Epoch:100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Loss: N/A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Station name: </a:t>
                </a:r>
                <a:r>
                  <a:rPr lang="en-US" altLang="ko-KR" dirty="0" err="1"/>
                  <a:t>larrabeest&amp;kingsburyst</a:t>
                </a: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  <a:blipFill>
                <a:blip r:embed="rId3"/>
                <a:stretch>
                  <a:fillRect l="-146" t="-7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AB23E14-64AA-06AA-9065-97CF34DC4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5047"/>
            <a:ext cx="9144000" cy="252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2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Experimental Results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</p:spPr>
            <p:txBody>
              <a:bodyPr/>
              <a:lstStyle/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Input sequence length: 2day/288 time-steps(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𝑑𝑎𝑦𝑠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24 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Output sequence length: 1day/144 time-steps(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24 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Epoch:500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Loss: N/A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Station name: </a:t>
                </a:r>
                <a:r>
                  <a:rPr lang="en-US" altLang="ko-KR" dirty="0" err="1"/>
                  <a:t>larrabeest&amp;kingsburyst</a:t>
                </a: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  <a:blipFill>
                <a:blip r:embed="rId3"/>
                <a:stretch>
                  <a:fillRect l="-146" t="-7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77241CF-1906-FDDD-9273-AD6C3FBFD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2231"/>
            <a:ext cx="9144000" cy="252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6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Future Work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Add another output branch to result status classes of under, upper, and normal</a:t>
            </a:r>
          </a:p>
        </p:txBody>
      </p:sp>
    </p:spTree>
    <p:extLst>
      <p:ext uri="{BB962C8B-B14F-4D97-AF65-F5344CB8AC3E}">
        <p14:creationId xmlns:p14="http://schemas.microsoft.com/office/powerpoint/2010/main" val="188156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Presentation Outline </a:t>
            </a:r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6778" y="1484784"/>
            <a:ext cx="8610600" cy="489654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Terminologies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Model Architectures for Handling Prediction Offset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Experimental Results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3499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Data Formats and Notations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  <a:ln>
                <a:noFill/>
              </a:ln>
            </p:spPr>
            <p:txBody>
              <a:bodyPr/>
              <a:lstStyle/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The data unit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 err="1"/>
                  <a:t>at</a:t>
                </a:r>
                <a:r>
                  <a:rPr lang="en-US" altLang="ko-KR" dirty="0"/>
                  <a:t> time-step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 is the number of available bikes in stations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𝑚𝑖𝑛𝑠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+1,…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dirty="0"/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/>
                  <a:t> = the number of available bikes in station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dirty="0"/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dirty="0"/>
                  <a:t> = a list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/>
                  <a:t>, where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is the number of stations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i="1" dirty="0"/>
                  <a:t>=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dirty="0"/>
                  <a:t> at time-step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The training of time-series prediction model requires input and label as a form of sequences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The input sequence is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 …,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b="0" dirty="0"/>
                  <a:t>, where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b="0" dirty="0"/>
                  <a:t> is the number of time-steps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The input sequence is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 …,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  <a:blipFill>
                <a:blip r:embed="rId3"/>
                <a:stretch>
                  <a:fillRect l="-146" t="-789" r="-732" b="-18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표 40">
                <a:extLst>
                  <a:ext uri="{FF2B5EF4-FFF2-40B4-BE49-F238E27FC236}">
                    <a16:creationId xmlns:a16="http://schemas.microsoft.com/office/drawing/2014/main" id="{8A67550F-AE5B-4ED3-2852-F21D64EA62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993353"/>
                  </p:ext>
                </p:extLst>
              </p:nvPr>
            </p:nvGraphicFramePr>
            <p:xfrm>
              <a:off x="7668344" y="2132856"/>
              <a:ext cx="720080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5" name="표 40">
                <a:extLst>
                  <a:ext uri="{FF2B5EF4-FFF2-40B4-BE49-F238E27FC236}">
                    <a16:creationId xmlns:a16="http://schemas.microsoft.com/office/drawing/2014/main" id="{8A67550F-AE5B-4ED3-2852-F21D64EA62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993353"/>
                  </p:ext>
                </p:extLst>
              </p:nvPr>
            </p:nvGraphicFramePr>
            <p:xfrm>
              <a:off x="7668344" y="2132856"/>
              <a:ext cx="720080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724" r="-1724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724" t="-100000" r="-1724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724" t="-300000" r="-1724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A4B3C6E-1EF0-05BA-836D-69D6DB4C3FD5}"/>
                  </a:ext>
                </a:extLst>
              </p:cNvPr>
              <p:cNvSpPr/>
              <p:nvPr/>
            </p:nvSpPr>
            <p:spPr>
              <a:xfrm>
                <a:off x="7020272" y="2654112"/>
                <a:ext cx="490775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ore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ore-KR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ko-Kore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altLang="ko-Kore-KR" b="1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A4B3C6E-1EF0-05BA-836D-69D6DB4C3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2654112"/>
                <a:ext cx="490775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왼쪽 중괄호[L] 37">
            <a:extLst>
              <a:ext uri="{FF2B5EF4-FFF2-40B4-BE49-F238E27FC236}">
                <a16:creationId xmlns:a16="http://schemas.microsoft.com/office/drawing/2014/main" id="{5B30FF6F-9A6A-A3B2-0670-83713CEA50C1}"/>
              </a:ext>
            </a:extLst>
          </p:cNvPr>
          <p:cNvSpPr/>
          <p:nvPr/>
        </p:nvSpPr>
        <p:spPr>
          <a:xfrm>
            <a:off x="7511047" y="2148957"/>
            <a:ext cx="118763" cy="1425809"/>
          </a:xfrm>
          <a:prstGeom prst="leftBrac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098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Model Architectures </a:t>
            </a:r>
            <a:br>
              <a:rPr lang="en-US" altLang="ko-KR" sz="3200" dirty="0"/>
            </a:br>
            <a:r>
              <a:rPr lang="en-US" altLang="ko-KR" sz="3200" dirty="0"/>
              <a:t>for Handling Prediction Offset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04804" y="1484784"/>
                <a:ext cx="8803700" cy="4824536"/>
              </a:xfrm>
            </p:spPr>
            <p:txBody>
              <a:bodyPr/>
              <a:lstStyle/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An offset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in time-series prediction refers the interval between the last time-step of an input and a label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500"/>
                  </a:spcAft>
                  <a:buNone/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A basic recurrent neural network-based prediction model computes an input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time-steps to output a prediction of time-step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dirty="0"/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Offset is set to 1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Our target model takes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time-steps of an input sequence and results a prediction of time-step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4" y="1484784"/>
                <a:ext cx="8803700" cy="4824536"/>
              </a:xfrm>
              <a:blipFill>
                <a:blip r:embed="rId3"/>
                <a:stretch>
                  <a:fillRect l="-144" t="-7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4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Model Architectures </a:t>
            </a:r>
            <a:br>
              <a:rPr lang="en-US" altLang="ko-KR" sz="3200" dirty="0"/>
            </a:br>
            <a:r>
              <a:rPr lang="en-US" altLang="ko-KR" sz="3200" dirty="0"/>
              <a:t>for Handling Prediction Offset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</p:spPr>
            <p:txBody>
              <a:bodyPr/>
              <a:lstStyle/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The approaches to utilize offset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in a prediction model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Using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as an input value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Using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as a non-trainable model parameter (i.e., number of loops)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  <a:blipFill>
                <a:blip r:embed="rId3"/>
                <a:stretch>
                  <a:fillRect l="-146" t="-7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15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Model Architectures </a:t>
            </a:r>
            <a:br>
              <a:rPr lang="en-US" altLang="ko-KR" sz="3200" dirty="0"/>
            </a:br>
            <a:r>
              <a:rPr lang="en-US" altLang="ko-KR" sz="3200" dirty="0"/>
              <a:t>for Handling Prediction Offset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</p:spPr>
            <p:txBody>
              <a:bodyPr/>
              <a:lstStyle/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The model using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as an input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This outputs a prediction at time-step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independently, and it does not require any loop to predict a next time-step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  <a:blipFill>
                <a:blip r:embed="rId3"/>
                <a:stretch>
                  <a:fillRect l="-146" t="-7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661E496-539A-5674-F83D-F1EE932B8E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2250042"/>
                  </p:ext>
                </p:extLst>
              </p:nvPr>
            </p:nvGraphicFramePr>
            <p:xfrm>
              <a:off x="320582" y="5662300"/>
              <a:ext cx="3672408" cy="4554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45542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smtClean="0"/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/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/>
                                      <m:t>𝒕</m:t>
                                    </m:r>
                                    <m:r>
                                      <a:rPr lang="en-US" altLang="ko-Kore-KR" sz="1800" b="1" smtClean="0"/>
                                      <m:t>−(</m:t>
                                    </m:r>
                                    <m:r>
                                      <a:rPr lang="en-US" altLang="ko-Kore-KR" sz="1800" b="1" smtClean="0"/>
                                      <m:t>𝒑</m:t>
                                    </m:r>
                                    <m:r>
                                      <a:rPr lang="en-US" altLang="ko-Kore-KR" sz="1800" b="1" smtClean="0"/>
                                      <m:t>−</m:t>
                                    </m:r>
                                    <m:r>
                                      <a:rPr lang="en-US" altLang="ko-Kore-KR" sz="1800" b="1" smtClean="0"/>
                                      <m:t>𝟏</m:t>
                                    </m:r>
                                    <m:r>
                                      <a:rPr lang="en-US" altLang="ko-Kore-KR" sz="1800" b="1" smtClean="0"/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smtClean="0"/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/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/>
                                      <m:t>𝒕</m:t>
                                    </m:r>
                                    <m:r>
                                      <a:rPr lang="en-US" altLang="ko-Kore-KR" sz="1800" b="1" smtClean="0"/>
                                      <m:t>−</m:t>
                                    </m:r>
                                    <m:r>
                                      <a:rPr lang="en-US" altLang="ko-Kore-KR" sz="1800" b="1" smtClean="0"/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smtClean="0"/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/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/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661E496-539A-5674-F83D-F1EE932B8E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2250042"/>
                  </p:ext>
                </p:extLst>
              </p:nvPr>
            </p:nvGraphicFramePr>
            <p:xfrm>
              <a:off x="320582" y="5662300"/>
              <a:ext cx="3672408" cy="4554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45542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70" t="-5405" r="-300000" b="-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5405" r="-101370" b="-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4167" t="-5405" r="-2778" b="-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670C9F9-1923-5958-E93A-D47A16708D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1816291"/>
                  </p:ext>
                </p:extLst>
              </p:nvPr>
            </p:nvGraphicFramePr>
            <p:xfrm>
              <a:off x="4276082" y="5662300"/>
              <a:ext cx="743744" cy="4554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2525834527"/>
                        </a:ext>
                      </a:extLst>
                    </a:gridCol>
                  </a:tblGrid>
                  <a:tr h="45542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18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6819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670C9F9-1923-5958-E93A-D47A16708D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1816291"/>
                  </p:ext>
                </p:extLst>
              </p:nvPr>
            </p:nvGraphicFramePr>
            <p:xfrm>
              <a:off x="4276082" y="5662300"/>
              <a:ext cx="743744" cy="4554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2525834527"/>
                        </a:ext>
                      </a:extLst>
                    </a:gridCol>
                  </a:tblGrid>
                  <a:tr h="45542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2703" r="-3333" b="-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6819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2F350E0A-54A5-488C-E0FF-4C0BA97467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9542743"/>
                  </p:ext>
                </p:extLst>
              </p:nvPr>
            </p:nvGraphicFramePr>
            <p:xfrm>
              <a:off x="4276082" y="3563412"/>
              <a:ext cx="743744" cy="45915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45915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smtClean="0"/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smtClean="0"/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/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2F350E0A-54A5-488C-E0FF-4C0BA97467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9542743"/>
                  </p:ext>
                </p:extLst>
              </p:nvPr>
            </p:nvGraphicFramePr>
            <p:xfrm>
              <a:off x="4276082" y="3563412"/>
              <a:ext cx="743744" cy="45915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45915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703" r="-3333" b="-8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11">
                <a:extLst>
                  <a:ext uri="{FF2B5EF4-FFF2-40B4-BE49-F238E27FC236}">
                    <a16:creationId xmlns:a16="http://schemas.microsoft.com/office/drawing/2014/main" id="{2DEA4E76-7CB4-4A04-2DEC-7EB80D7C8A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1744943"/>
                  </p:ext>
                </p:extLst>
              </p:nvPr>
            </p:nvGraphicFramePr>
            <p:xfrm>
              <a:off x="5220072" y="3563412"/>
              <a:ext cx="3695332" cy="45915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3292685892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47825043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62807557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2524240576"/>
                        </a:ext>
                      </a:extLst>
                    </a:gridCol>
                  </a:tblGrid>
                  <a:tr h="45915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9628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11">
                <a:extLst>
                  <a:ext uri="{FF2B5EF4-FFF2-40B4-BE49-F238E27FC236}">
                    <a16:creationId xmlns:a16="http://schemas.microsoft.com/office/drawing/2014/main" id="{2DEA4E76-7CB4-4A04-2DEC-7EB80D7C8A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1744943"/>
                  </p:ext>
                </p:extLst>
              </p:nvPr>
            </p:nvGraphicFramePr>
            <p:xfrm>
              <a:off x="5220072" y="3563412"/>
              <a:ext cx="3695332" cy="45915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3292685892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47825043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62807557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2524240576"/>
                        </a:ext>
                      </a:extLst>
                    </a:gridCol>
                  </a:tblGrid>
                  <a:tr h="45915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370" t="-5405" r="-302740" b="-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1370" t="-5405" r="-102740" b="-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1370" t="-5405" r="-2740" b="-8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9628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표 11">
                <a:extLst>
                  <a:ext uri="{FF2B5EF4-FFF2-40B4-BE49-F238E27FC236}">
                    <a16:creationId xmlns:a16="http://schemas.microsoft.com/office/drawing/2014/main" id="{F23E67E5-F448-A44D-1D9B-41A23A8C79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225618"/>
                  </p:ext>
                </p:extLst>
              </p:nvPr>
            </p:nvGraphicFramePr>
            <p:xfrm>
              <a:off x="5220072" y="5658570"/>
              <a:ext cx="3695332" cy="45915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3292685892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47825043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62807557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2524240576"/>
                        </a:ext>
                      </a:extLst>
                    </a:gridCol>
                  </a:tblGrid>
                  <a:tr h="459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 dirty="0"/>
                            <a:t>1</a:t>
                          </a:r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ko-Kore-KR" altLang="en-US" sz="1800" smtClean="0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oMath>
                          </a14:m>
                          <a:r>
                            <a:rPr lang="en-US" altLang="ko-Kore-KR" sz="1800" dirty="0"/>
                            <a:t>-1</a:t>
                          </a:r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1800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9628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표 11">
                <a:extLst>
                  <a:ext uri="{FF2B5EF4-FFF2-40B4-BE49-F238E27FC236}">
                    <a16:creationId xmlns:a16="http://schemas.microsoft.com/office/drawing/2014/main" id="{F23E67E5-F448-A44D-1D9B-41A23A8C79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225618"/>
                  </p:ext>
                </p:extLst>
              </p:nvPr>
            </p:nvGraphicFramePr>
            <p:xfrm>
              <a:off x="5220072" y="5658570"/>
              <a:ext cx="3695332" cy="45915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3292685892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47825043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62807557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2524240576"/>
                        </a:ext>
                      </a:extLst>
                    </a:gridCol>
                  </a:tblGrid>
                  <a:tr h="459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 dirty="0"/>
                            <a:t>1</a:t>
                          </a:r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1370" t="-5405" r="-102740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1370" t="-5405" r="-2740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9628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9CBDA19-3B21-7926-AB6D-E18601A92CCD}"/>
              </a:ext>
            </a:extLst>
          </p:cNvPr>
          <p:cNvSpPr/>
          <p:nvPr/>
        </p:nvSpPr>
        <p:spPr>
          <a:xfrm>
            <a:off x="320582" y="4410383"/>
            <a:ext cx="4699244" cy="8640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</a:rPr>
              <a:t>LSTM</a:t>
            </a:r>
            <a:endParaRPr kumimoji="1" lang="ko-Kore-KR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표 5">
                <a:extLst>
                  <a:ext uri="{FF2B5EF4-FFF2-40B4-BE49-F238E27FC236}">
                    <a16:creationId xmlns:a16="http://schemas.microsoft.com/office/drawing/2014/main" id="{77A87E7B-3D95-4515-00E1-BAD0E164B1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4072064"/>
                  </p:ext>
                </p:extLst>
              </p:nvPr>
            </p:nvGraphicFramePr>
            <p:xfrm>
              <a:off x="5210452" y="2875999"/>
              <a:ext cx="3704952" cy="4554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26238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45542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smtClean="0"/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/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/>
                                      <m:t>𝒕</m:t>
                                    </m:r>
                                    <m:r>
                                      <a:rPr lang="en-US" altLang="ko-Kore-KR" sz="1800" b="1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ore-KR" sz="18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smtClean="0"/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/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+(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  <m:r>
                                      <a:rPr lang="en-US" altLang="ko-Kore-KR" sz="1800" b="1" smtClean="0"/>
                                      <m:t>−</m:t>
                                    </m:r>
                                    <m:r>
                                      <a:rPr lang="en-US" altLang="ko-Kore-KR" sz="1800" b="1" smtClean="0"/>
                                      <m:t>𝟏</m:t>
                                    </m:r>
                                    <m:r>
                                      <a:rPr lang="en-US" altLang="ko-Kore-KR" sz="1800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smtClean="0"/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/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표 5">
                <a:extLst>
                  <a:ext uri="{FF2B5EF4-FFF2-40B4-BE49-F238E27FC236}">
                    <a16:creationId xmlns:a16="http://schemas.microsoft.com/office/drawing/2014/main" id="{77A87E7B-3D95-4515-00E1-BAD0E164B1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4072064"/>
                  </p:ext>
                </p:extLst>
              </p:nvPr>
            </p:nvGraphicFramePr>
            <p:xfrm>
              <a:off x="5210452" y="2875999"/>
              <a:ext cx="3704952" cy="4554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26238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45542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370" t="-5405" r="-304110" b="-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2740" t="-5405" r="-102740" b="-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2740" t="-5405" r="-2740" b="-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표 7">
                <a:extLst>
                  <a:ext uri="{FF2B5EF4-FFF2-40B4-BE49-F238E27FC236}">
                    <a16:creationId xmlns:a16="http://schemas.microsoft.com/office/drawing/2014/main" id="{561C1FB5-9937-A1EE-FCC7-DC04307C23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909441"/>
                  </p:ext>
                </p:extLst>
              </p:nvPr>
            </p:nvGraphicFramePr>
            <p:xfrm>
              <a:off x="4276082" y="2875999"/>
              <a:ext cx="743744" cy="45915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4591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표 7">
                <a:extLst>
                  <a:ext uri="{FF2B5EF4-FFF2-40B4-BE49-F238E27FC236}">
                    <a16:creationId xmlns:a16="http://schemas.microsoft.com/office/drawing/2014/main" id="{561C1FB5-9937-A1EE-FCC7-DC04307C23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909441"/>
                  </p:ext>
                </p:extLst>
              </p:nvPr>
            </p:nvGraphicFramePr>
            <p:xfrm>
              <a:off x="4276082" y="2875999"/>
              <a:ext cx="743744" cy="45915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45915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t="-2703" r="-3333" b="-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BE25FAE-6DC2-5059-D503-5A0E065F1D26}"/>
              </a:ext>
            </a:extLst>
          </p:cNvPr>
          <p:cNvCxnSpPr/>
          <p:nvPr/>
        </p:nvCxnSpPr>
        <p:spPr>
          <a:xfrm flipV="1">
            <a:off x="4647954" y="5282969"/>
            <a:ext cx="0" cy="375601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BBBC54-F6EC-BB01-0987-6F8BD6163A0C}"/>
              </a:ext>
            </a:extLst>
          </p:cNvPr>
          <p:cNvCxnSpPr/>
          <p:nvPr/>
        </p:nvCxnSpPr>
        <p:spPr>
          <a:xfrm flipV="1">
            <a:off x="4634646" y="4022562"/>
            <a:ext cx="0" cy="375601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B7A09B-F006-9A3B-4A58-EEE7B586A29E}"/>
              </a:ext>
            </a:extLst>
          </p:cNvPr>
          <p:cNvCxnSpPr/>
          <p:nvPr/>
        </p:nvCxnSpPr>
        <p:spPr>
          <a:xfrm flipV="1">
            <a:off x="3491880" y="5282969"/>
            <a:ext cx="0" cy="375601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50B81F-11E4-E0B5-F074-719AA0C87CA9}"/>
              </a:ext>
            </a:extLst>
          </p:cNvPr>
          <p:cNvCxnSpPr/>
          <p:nvPr/>
        </p:nvCxnSpPr>
        <p:spPr>
          <a:xfrm flipV="1">
            <a:off x="2627784" y="5282969"/>
            <a:ext cx="0" cy="375601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9FFF753-FB3B-DAD0-2D36-17A7B7586298}"/>
              </a:ext>
            </a:extLst>
          </p:cNvPr>
          <p:cNvCxnSpPr/>
          <p:nvPr/>
        </p:nvCxnSpPr>
        <p:spPr>
          <a:xfrm flipV="1">
            <a:off x="827584" y="5282969"/>
            <a:ext cx="0" cy="375601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C95FC4-11C4-9299-DEEC-4A3BDAAAC7D8}"/>
              </a:ext>
            </a:extLst>
          </p:cNvPr>
          <p:cNvSpPr txBox="1"/>
          <p:nvPr/>
        </p:nvSpPr>
        <p:spPr>
          <a:xfrm>
            <a:off x="3024685" y="2919043"/>
            <a:ext cx="10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labels</a:t>
            </a:r>
            <a:endParaRPr kumimoji="1" lang="ko-Kore-KR" altLang="en-US" sz="1800" dirty="0">
              <a:latin typeface="Cambria Math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CF89D-5E65-3CA4-3513-5268870199E6}"/>
              </a:ext>
            </a:extLst>
          </p:cNvPr>
          <p:cNvSpPr txBox="1"/>
          <p:nvPr/>
        </p:nvSpPr>
        <p:spPr>
          <a:xfrm>
            <a:off x="3024685" y="3608321"/>
            <a:ext cx="10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Outputs</a:t>
            </a:r>
            <a:endParaRPr kumimoji="1" lang="ko-Kore-KR" altLang="en-US" sz="1800" dirty="0">
              <a:latin typeface="Cambria Math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555A93-088D-CC8E-8B5C-433C8AAB5D45}"/>
              </a:ext>
            </a:extLst>
          </p:cNvPr>
          <p:cNvSpPr txBox="1"/>
          <p:nvPr/>
        </p:nvSpPr>
        <p:spPr>
          <a:xfrm>
            <a:off x="4161523" y="6156012"/>
            <a:ext cx="10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Offset</a:t>
            </a:r>
            <a:endParaRPr kumimoji="1" lang="ko-Kore-KR" altLang="en-US" sz="1800" dirty="0">
              <a:latin typeface="Cambria Math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CB72A5-2180-E7BE-51DC-8D34DA581CCA}"/>
              </a:ext>
            </a:extLst>
          </p:cNvPr>
          <p:cNvSpPr txBox="1"/>
          <p:nvPr/>
        </p:nvSpPr>
        <p:spPr>
          <a:xfrm>
            <a:off x="1263010" y="6147065"/>
            <a:ext cx="178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Input sequence</a:t>
            </a:r>
            <a:endParaRPr kumimoji="1" lang="ko-Kore-KR" altLang="en-US" sz="1800" dirty="0">
              <a:latin typeface="Cambria Math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62EF83-8E84-156B-638B-DD74CC1B6140}"/>
              </a:ext>
            </a:extLst>
          </p:cNvPr>
          <p:cNvSpPr/>
          <p:nvPr/>
        </p:nvSpPr>
        <p:spPr>
          <a:xfrm>
            <a:off x="6084167" y="2875998"/>
            <a:ext cx="162673" cy="3241721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44AB6A-DE30-7F66-09BF-022B4355B9A0}"/>
              </a:ext>
            </a:extLst>
          </p:cNvPr>
          <p:cNvSpPr/>
          <p:nvPr/>
        </p:nvSpPr>
        <p:spPr>
          <a:xfrm>
            <a:off x="6933612" y="2875998"/>
            <a:ext cx="162673" cy="3241721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4C6367-2EF0-5E4C-BAD6-0B6F8355E9F1}"/>
              </a:ext>
            </a:extLst>
          </p:cNvPr>
          <p:cNvSpPr/>
          <p:nvPr/>
        </p:nvSpPr>
        <p:spPr>
          <a:xfrm>
            <a:off x="7956330" y="2859103"/>
            <a:ext cx="162673" cy="3241721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C232B0-BAF6-4F1D-DA56-D9B1835D0E86}"/>
              </a:ext>
            </a:extLst>
          </p:cNvPr>
          <p:cNvSpPr txBox="1"/>
          <p:nvPr/>
        </p:nvSpPr>
        <p:spPr>
          <a:xfrm>
            <a:off x="5580112" y="4288985"/>
            <a:ext cx="294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Independent prediction</a:t>
            </a:r>
          </a:p>
        </p:txBody>
      </p:sp>
      <p:sp>
        <p:nvSpPr>
          <p:cNvPr id="26" name="왼쪽 중괄호[L] 25">
            <a:extLst>
              <a:ext uri="{FF2B5EF4-FFF2-40B4-BE49-F238E27FC236}">
                <a16:creationId xmlns:a16="http://schemas.microsoft.com/office/drawing/2014/main" id="{67071FE2-6495-A13F-F784-A245AA0B94D5}"/>
              </a:ext>
            </a:extLst>
          </p:cNvPr>
          <p:cNvSpPr/>
          <p:nvPr/>
        </p:nvSpPr>
        <p:spPr>
          <a:xfrm rot="16200000">
            <a:off x="7012970" y="2311605"/>
            <a:ext cx="126065" cy="3695332"/>
          </a:xfrm>
          <a:prstGeom prst="leftBrac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2EFAE5-557F-7888-DA21-3DDC5FD1E2D1}"/>
              </a:ext>
            </a:extLst>
          </p:cNvPr>
          <p:cNvSpPr/>
          <p:nvPr/>
        </p:nvSpPr>
        <p:spPr>
          <a:xfrm>
            <a:off x="5220072" y="2867552"/>
            <a:ext cx="864095" cy="1129065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91685E-A412-3D27-A3E9-3F2E9298A72F}"/>
              </a:ext>
            </a:extLst>
          </p:cNvPr>
          <p:cNvSpPr/>
          <p:nvPr/>
        </p:nvSpPr>
        <p:spPr>
          <a:xfrm>
            <a:off x="6243883" y="2875999"/>
            <a:ext cx="685612" cy="1129065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F5A3FA-9BB7-8BAB-4BF3-26FCF3D07C0D}"/>
              </a:ext>
            </a:extLst>
          </p:cNvPr>
          <p:cNvSpPr/>
          <p:nvPr/>
        </p:nvSpPr>
        <p:spPr>
          <a:xfrm>
            <a:off x="7103928" y="2867551"/>
            <a:ext cx="852402" cy="1129065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254F50-8E9A-AB63-DDFD-176F642DB040}"/>
              </a:ext>
            </a:extLst>
          </p:cNvPr>
          <p:cNvSpPr/>
          <p:nvPr/>
        </p:nvSpPr>
        <p:spPr>
          <a:xfrm>
            <a:off x="8118292" y="2875998"/>
            <a:ext cx="789966" cy="1129065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8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Model Architectures </a:t>
            </a:r>
            <a:br>
              <a:rPr lang="en-US" altLang="ko-KR" sz="3200" dirty="0"/>
            </a:br>
            <a:r>
              <a:rPr lang="en-US" altLang="ko-KR" sz="3200" dirty="0"/>
              <a:t>for Handling Prediction Offset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</p:spPr>
            <p:txBody>
              <a:bodyPr/>
              <a:lstStyle/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The model using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as a non-trainable parameter (i.e., number of loops)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  <a:blipFill>
                <a:blip r:embed="rId3"/>
                <a:stretch>
                  <a:fillRect l="-146" t="-7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661E496-539A-5674-F83D-F1EE932B8E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0582898"/>
                  </p:ext>
                </p:extLst>
              </p:nvPr>
            </p:nvGraphicFramePr>
            <p:xfrm>
              <a:off x="1442894" y="4446845"/>
              <a:ext cx="3672408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165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661E496-539A-5674-F83D-F1EE932B8E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0582898"/>
                  </p:ext>
                </p:extLst>
              </p:nvPr>
            </p:nvGraphicFramePr>
            <p:xfrm>
              <a:off x="1442894" y="4446845"/>
              <a:ext cx="3672408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9217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70" t="-6250" r="-301370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6250" r="-102740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4167" t="-6250" r="-4167" b="-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2F350E0A-54A5-488C-E0FF-4C0BA97467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761902"/>
                  </p:ext>
                </p:extLst>
              </p:nvPr>
            </p:nvGraphicFramePr>
            <p:xfrm>
              <a:off x="4242322" y="2991230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2229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2F350E0A-54A5-488C-E0FF-4C0BA97467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761902"/>
                  </p:ext>
                </p:extLst>
              </p:nvPr>
            </p:nvGraphicFramePr>
            <p:xfrm>
              <a:off x="4242322" y="2991230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695" t="-3333" r="-508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11">
                <a:extLst>
                  <a:ext uri="{FF2B5EF4-FFF2-40B4-BE49-F238E27FC236}">
                    <a16:creationId xmlns:a16="http://schemas.microsoft.com/office/drawing/2014/main" id="{2DEA4E76-7CB4-4A04-2DEC-7EB80D7C8A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0181263"/>
                  </p:ext>
                </p:extLst>
              </p:nvPr>
            </p:nvGraphicFramePr>
            <p:xfrm>
              <a:off x="5170080" y="2994240"/>
              <a:ext cx="3695332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3292685892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47825043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62807557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2524240576"/>
                        </a:ext>
                      </a:extLst>
                    </a:gridCol>
                  </a:tblGrid>
                  <a:tr h="2229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9628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11">
                <a:extLst>
                  <a:ext uri="{FF2B5EF4-FFF2-40B4-BE49-F238E27FC236}">
                    <a16:creationId xmlns:a16="http://schemas.microsoft.com/office/drawing/2014/main" id="{2DEA4E76-7CB4-4A04-2DEC-7EB80D7C8A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0181263"/>
                  </p:ext>
                </p:extLst>
              </p:nvPr>
            </p:nvGraphicFramePr>
            <p:xfrm>
              <a:off x="5170080" y="2994240"/>
              <a:ext cx="3695332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3292685892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47825043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62807557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252424057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370" t="-6667" r="-30274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1370" t="-6667" r="-10274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1370" t="-6667" r="-274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9628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9CBDA19-3B21-7926-AB6D-E18601A92CCD}"/>
              </a:ext>
            </a:extLst>
          </p:cNvPr>
          <p:cNvSpPr/>
          <p:nvPr/>
        </p:nvSpPr>
        <p:spPr>
          <a:xfrm>
            <a:off x="1442896" y="3603904"/>
            <a:ext cx="3672406" cy="564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</a:rPr>
              <a:t>LSTM</a:t>
            </a:r>
            <a:endParaRPr kumimoji="1" lang="ko-Kore-KR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표 5">
                <a:extLst>
                  <a:ext uri="{FF2B5EF4-FFF2-40B4-BE49-F238E27FC236}">
                    <a16:creationId xmlns:a16="http://schemas.microsoft.com/office/drawing/2014/main" id="{77A87E7B-3D95-4515-00E1-BAD0E164B1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2570423"/>
                  </p:ext>
                </p:extLst>
              </p:nvPr>
            </p:nvGraphicFramePr>
            <p:xfrm>
              <a:off x="5160460" y="2245120"/>
              <a:ext cx="3704952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26238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1926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ore-KR" sz="18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+(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ore-KR" sz="1800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표 5">
                <a:extLst>
                  <a:ext uri="{FF2B5EF4-FFF2-40B4-BE49-F238E27FC236}">
                    <a16:creationId xmlns:a16="http://schemas.microsoft.com/office/drawing/2014/main" id="{77A87E7B-3D95-4515-00E1-BAD0E164B1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2570423"/>
                  </p:ext>
                </p:extLst>
              </p:nvPr>
            </p:nvGraphicFramePr>
            <p:xfrm>
              <a:off x="5160460" y="2245120"/>
              <a:ext cx="3704952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26238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9217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370" t="-6250" r="-30411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2740" t="-6250" r="-10274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2740" t="-6250" r="-2740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표 7">
                <a:extLst>
                  <a:ext uri="{FF2B5EF4-FFF2-40B4-BE49-F238E27FC236}">
                    <a16:creationId xmlns:a16="http://schemas.microsoft.com/office/drawing/2014/main" id="{561C1FB5-9937-A1EE-FCC7-DC04307C23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688656"/>
                  </p:ext>
                </p:extLst>
              </p:nvPr>
            </p:nvGraphicFramePr>
            <p:xfrm>
              <a:off x="4242322" y="2272256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179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표 7">
                <a:extLst>
                  <a:ext uri="{FF2B5EF4-FFF2-40B4-BE49-F238E27FC236}">
                    <a16:creationId xmlns:a16="http://schemas.microsoft.com/office/drawing/2014/main" id="{561C1FB5-9937-A1EE-FCC7-DC04307C23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688656"/>
                  </p:ext>
                </p:extLst>
              </p:nvPr>
            </p:nvGraphicFramePr>
            <p:xfrm>
              <a:off x="4242322" y="2272256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695" r="-5085" b="-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BBBC54-F6EC-BB01-0987-6F8BD6163A0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614194" y="3356990"/>
            <a:ext cx="0" cy="238919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B7A09B-F006-9A3B-4A58-EEE7B586A29E}"/>
              </a:ext>
            </a:extLst>
          </p:cNvPr>
          <p:cNvCxnSpPr>
            <a:cxnSpLocks/>
          </p:cNvCxnSpPr>
          <p:nvPr/>
        </p:nvCxnSpPr>
        <p:spPr>
          <a:xfrm flipV="1">
            <a:off x="4587551" y="4176403"/>
            <a:ext cx="0" cy="25356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50B81F-11E4-E0B5-F074-719AA0C87CA9}"/>
              </a:ext>
            </a:extLst>
          </p:cNvPr>
          <p:cNvCxnSpPr>
            <a:cxnSpLocks/>
          </p:cNvCxnSpPr>
          <p:nvPr/>
        </p:nvCxnSpPr>
        <p:spPr>
          <a:xfrm flipV="1">
            <a:off x="3723455" y="4176403"/>
            <a:ext cx="0" cy="25356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9FFF753-FB3B-DAD0-2D36-17A7B7586298}"/>
              </a:ext>
            </a:extLst>
          </p:cNvPr>
          <p:cNvCxnSpPr>
            <a:cxnSpLocks/>
          </p:cNvCxnSpPr>
          <p:nvPr/>
        </p:nvCxnSpPr>
        <p:spPr>
          <a:xfrm flipV="1">
            <a:off x="1923255" y="4176403"/>
            <a:ext cx="0" cy="25356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C95FC4-11C4-9299-DEEC-4A3BDAAAC7D8}"/>
              </a:ext>
            </a:extLst>
          </p:cNvPr>
          <p:cNvSpPr txBox="1"/>
          <p:nvPr/>
        </p:nvSpPr>
        <p:spPr>
          <a:xfrm>
            <a:off x="4047535" y="1910983"/>
            <a:ext cx="10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labels</a:t>
            </a:r>
            <a:endParaRPr kumimoji="1" lang="ko-Kore-KR" altLang="en-US" sz="1800" dirty="0">
              <a:latin typeface="Cambria Math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CF89D-5E65-3CA4-3513-5268870199E6}"/>
              </a:ext>
            </a:extLst>
          </p:cNvPr>
          <p:cNvSpPr txBox="1"/>
          <p:nvPr/>
        </p:nvSpPr>
        <p:spPr>
          <a:xfrm>
            <a:off x="4050744" y="2634145"/>
            <a:ext cx="10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Outputs</a:t>
            </a:r>
            <a:endParaRPr kumimoji="1" lang="ko-Kore-KR" altLang="en-US" sz="1800" dirty="0">
              <a:latin typeface="Cambria Math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CB72A5-2180-E7BE-51DC-8D34DA581CCA}"/>
              </a:ext>
            </a:extLst>
          </p:cNvPr>
          <p:cNvSpPr txBox="1"/>
          <p:nvPr/>
        </p:nvSpPr>
        <p:spPr>
          <a:xfrm rot="16200000">
            <a:off x="-317192" y="5277730"/>
            <a:ext cx="178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Input sequence</a:t>
            </a:r>
            <a:endParaRPr kumimoji="1" lang="ko-Kore-KR" altLang="en-US" sz="1800" dirty="0">
              <a:latin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표 5">
                <a:extLst>
                  <a:ext uri="{FF2B5EF4-FFF2-40B4-BE49-F238E27FC236}">
                    <a16:creationId xmlns:a16="http://schemas.microsoft.com/office/drawing/2014/main" id="{7FFFA9A2-347C-268B-95E7-91469037BD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13386"/>
                  </p:ext>
                </p:extLst>
              </p:nvPr>
            </p:nvGraphicFramePr>
            <p:xfrm>
              <a:off x="1442894" y="4921370"/>
              <a:ext cx="3672408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482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표 5">
                <a:extLst>
                  <a:ext uri="{FF2B5EF4-FFF2-40B4-BE49-F238E27FC236}">
                    <a16:creationId xmlns:a16="http://schemas.microsoft.com/office/drawing/2014/main" id="{7FFFA9A2-347C-268B-95E7-91469037BD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13386"/>
                  </p:ext>
                </p:extLst>
              </p:nvPr>
            </p:nvGraphicFramePr>
            <p:xfrm>
              <a:off x="1442894" y="4921370"/>
              <a:ext cx="3672408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9217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370" t="-6250" r="-30137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0000" t="-6250" r="-10274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4167" t="-6250" r="-4167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9" name="표 5">
                <a:extLst>
                  <a:ext uri="{FF2B5EF4-FFF2-40B4-BE49-F238E27FC236}">
                    <a16:creationId xmlns:a16="http://schemas.microsoft.com/office/drawing/2014/main" id="{56B36C57-1AE0-1C0A-D7B0-C84B381146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841554"/>
                  </p:ext>
                </p:extLst>
              </p:nvPr>
            </p:nvGraphicFramePr>
            <p:xfrm>
              <a:off x="1438419" y="6128857"/>
              <a:ext cx="3672408" cy="3657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482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9" name="표 5">
                <a:extLst>
                  <a:ext uri="{FF2B5EF4-FFF2-40B4-BE49-F238E27FC236}">
                    <a16:creationId xmlns:a16="http://schemas.microsoft.com/office/drawing/2014/main" id="{56B36C57-1AE0-1C0A-D7B0-C84B381146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841554"/>
                  </p:ext>
                </p:extLst>
              </p:nvPr>
            </p:nvGraphicFramePr>
            <p:xfrm>
              <a:off x="1438419" y="6128857"/>
              <a:ext cx="3672408" cy="3657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370" t="-6667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0000" t="-6667" r="-10137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4167" t="-6667" r="-2778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C80010DD-3C2A-1009-A9BC-BD71F11BC6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4367102"/>
                  </p:ext>
                </p:extLst>
              </p:nvPr>
            </p:nvGraphicFramePr>
            <p:xfrm>
              <a:off x="2339752" y="6126440"/>
              <a:ext cx="2771499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2714452035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012902361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135720078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1701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C80010DD-3C2A-1009-A9BC-BD71F11BC6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4367102"/>
                  </p:ext>
                </p:extLst>
              </p:nvPr>
            </p:nvGraphicFramePr>
            <p:xfrm>
              <a:off x="2339752" y="6126440"/>
              <a:ext cx="2771499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2714452035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012902361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135720078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1370" t="-6667" r="-10274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1370" t="-6667" r="-274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1701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32E5BB6D-F863-39C4-D601-DEC66D1020D8}"/>
              </a:ext>
            </a:extLst>
          </p:cNvPr>
          <p:cNvCxnSpPr>
            <a:endCxn id="28" idx="3"/>
          </p:cNvCxnSpPr>
          <p:nvPr/>
        </p:nvCxnSpPr>
        <p:spPr>
          <a:xfrm rot="5400000">
            <a:off x="4487963" y="3984331"/>
            <a:ext cx="1760466" cy="505788"/>
          </a:xfrm>
          <a:prstGeom prst="bentConnector2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표 33">
                <a:extLst>
                  <a:ext uri="{FF2B5EF4-FFF2-40B4-BE49-F238E27FC236}">
                    <a16:creationId xmlns:a16="http://schemas.microsoft.com/office/drawing/2014/main" id="{7D0B4E32-2D01-938B-002D-D0CAAAB3C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861505"/>
                  </p:ext>
                </p:extLst>
              </p:nvPr>
            </p:nvGraphicFramePr>
            <p:xfrm>
              <a:off x="4191469" y="4921370"/>
              <a:ext cx="923833" cy="39217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3423265082"/>
                        </a:ext>
                      </a:extLst>
                    </a:gridCol>
                  </a:tblGrid>
                  <a:tr h="3921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93271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표 33">
                <a:extLst>
                  <a:ext uri="{FF2B5EF4-FFF2-40B4-BE49-F238E27FC236}">
                    <a16:creationId xmlns:a16="http://schemas.microsoft.com/office/drawing/2014/main" id="{7D0B4E32-2D01-938B-002D-D0CAAAB3C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861505"/>
                  </p:ext>
                </p:extLst>
              </p:nvPr>
            </p:nvGraphicFramePr>
            <p:xfrm>
              <a:off x="4191469" y="4921370"/>
              <a:ext cx="923833" cy="39217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3423265082"/>
                        </a:ext>
                      </a:extLst>
                    </a:gridCol>
                  </a:tblGrid>
                  <a:tr h="392175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370" t="-3125" r="-4110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93271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" name="표 5">
                <a:extLst>
                  <a:ext uri="{FF2B5EF4-FFF2-40B4-BE49-F238E27FC236}">
                    <a16:creationId xmlns:a16="http://schemas.microsoft.com/office/drawing/2014/main" id="{0643B2CD-8174-0497-108F-9C74A34881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4617992"/>
                  </p:ext>
                </p:extLst>
              </p:nvPr>
            </p:nvGraphicFramePr>
            <p:xfrm>
              <a:off x="1442894" y="5404951"/>
              <a:ext cx="3672408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5" name="표 5">
                <a:extLst>
                  <a:ext uri="{FF2B5EF4-FFF2-40B4-BE49-F238E27FC236}">
                    <a16:creationId xmlns:a16="http://schemas.microsoft.com/office/drawing/2014/main" id="{0643B2CD-8174-0497-108F-9C74A34881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4617992"/>
                  </p:ext>
                </p:extLst>
              </p:nvPr>
            </p:nvGraphicFramePr>
            <p:xfrm>
              <a:off x="1442894" y="5404951"/>
              <a:ext cx="3672408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9217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370" t="-6250" r="-30137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200000" t="-6250" r="-10274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304167" t="-6250" r="-4167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7" name="표 36">
                <a:extLst>
                  <a:ext uri="{FF2B5EF4-FFF2-40B4-BE49-F238E27FC236}">
                    <a16:creationId xmlns:a16="http://schemas.microsoft.com/office/drawing/2014/main" id="{093E8B43-D282-A285-AF62-B139E3D31F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9597412"/>
                  </p:ext>
                </p:extLst>
              </p:nvPr>
            </p:nvGraphicFramePr>
            <p:xfrm>
              <a:off x="3269368" y="5411934"/>
              <a:ext cx="1847666" cy="39217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1092800016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4274408582"/>
                        </a:ext>
                      </a:extLst>
                    </a:gridCol>
                  </a:tblGrid>
                  <a:tr h="3921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ore-KR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0" lang="en-US" altLang="ko-Kore-KR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ko-Kore-KR" sz="1800" b="1" i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altLang="ko-Kore-KR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ore-KR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0" lang="en-US" altLang="ko-Kore-KR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ko-Kore-KR" sz="1800" b="1" i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altLang="ko-Kore-KR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36197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7" name="표 36">
                <a:extLst>
                  <a:ext uri="{FF2B5EF4-FFF2-40B4-BE49-F238E27FC236}">
                    <a16:creationId xmlns:a16="http://schemas.microsoft.com/office/drawing/2014/main" id="{093E8B43-D282-A285-AF62-B139E3D31F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9597412"/>
                  </p:ext>
                </p:extLst>
              </p:nvPr>
            </p:nvGraphicFramePr>
            <p:xfrm>
              <a:off x="3269368" y="5411934"/>
              <a:ext cx="1847666" cy="39217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1092800016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4274408582"/>
                        </a:ext>
                      </a:extLst>
                    </a:gridCol>
                  </a:tblGrid>
                  <a:tr h="392175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370" t="-3125" r="-104110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4"/>
                          <a:stretch>
                            <a:fillRect l="-101370" t="-3125" r="-4110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361971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670F1C66-AD82-EF1B-8428-A0E62593E48A}"/>
              </a:ext>
            </a:extLst>
          </p:cNvPr>
          <p:cNvCxnSpPr>
            <a:cxnSpLocks/>
            <a:endCxn id="37" idx="3"/>
          </p:cNvCxnSpPr>
          <p:nvPr/>
        </p:nvCxnSpPr>
        <p:spPr>
          <a:xfrm rot="5400000">
            <a:off x="4693564" y="3756659"/>
            <a:ext cx="2274833" cy="1427891"/>
          </a:xfrm>
          <a:prstGeom prst="bentConnector2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BE85AD8B-8A7B-7E84-C477-7EBB3059B064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4812154" y="3645693"/>
            <a:ext cx="2962725" cy="2364529"/>
          </a:xfrm>
          <a:prstGeom prst="bentConnector2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왼쪽 중괄호[L] 43">
            <a:extLst>
              <a:ext uri="{FF2B5EF4-FFF2-40B4-BE49-F238E27FC236}">
                <a16:creationId xmlns:a16="http://schemas.microsoft.com/office/drawing/2014/main" id="{F5BA1F48-5DDD-7B48-5EE3-F7CC1049CAF6}"/>
              </a:ext>
            </a:extLst>
          </p:cNvPr>
          <p:cNvSpPr/>
          <p:nvPr/>
        </p:nvSpPr>
        <p:spPr>
          <a:xfrm>
            <a:off x="736983" y="4446845"/>
            <a:ext cx="72008" cy="2045355"/>
          </a:xfrm>
          <a:prstGeom prst="leftBrac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C59D97-39BB-A0D3-06E8-46476622688B}"/>
              </a:ext>
            </a:extLst>
          </p:cNvPr>
          <p:cNvSpPr txBox="1"/>
          <p:nvPr/>
        </p:nvSpPr>
        <p:spPr>
          <a:xfrm>
            <a:off x="539449" y="405873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Loops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20F8FF-DF76-5B0A-5737-DD2788DEB698}"/>
              </a:ext>
            </a:extLst>
          </p:cNvPr>
          <p:cNvSpPr txBox="1"/>
          <p:nvPr/>
        </p:nvSpPr>
        <p:spPr>
          <a:xfrm>
            <a:off x="913018" y="4456940"/>
            <a:ext cx="3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05863C-DCBB-C028-3BFB-72BA83580505}"/>
              </a:ext>
            </a:extLst>
          </p:cNvPr>
          <p:cNvSpPr txBox="1"/>
          <p:nvPr/>
        </p:nvSpPr>
        <p:spPr>
          <a:xfrm>
            <a:off x="914833" y="4932791"/>
            <a:ext cx="3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A504EB-B53C-3023-E802-8CB249E38DD0}"/>
              </a:ext>
            </a:extLst>
          </p:cNvPr>
          <p:cNvSpPr txBox="1"/>
          <p:nvPr/>
        </p:nvSpPr>
        <p:spPr>
          <a:xfrm>
            <a:off x="913018" y="5416373"/>
            <a:ext cx="3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C6B743-055F-9851-FEA7-6F284F15E422}"/>
                  </a:ext>
                </a:extLst>
              </p:cNvPr>
              <p:cNvSpPr txBox="1"/>
              <p:nvPr/>
            </p:nvSpPr>
            <p:spPr>
              <a:xfrm>
                <a:off x="911980" y="6122868"/>
                <a:ext cx="385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kumimoji="1" lang="en-US" altLang="ko-Kore-KR" sz="1800" dirty="0">
                  <a:latin typeface="Cambria Math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C6B743-055F-9851-FEA7-6F284F15E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80" y="6122868"/>
                <a:ext cx="385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4738323-2C54-DADF-EBD1-8298BE79F0FE}"/>
              </a:ext>
            </a:extLst>
          </p:cNvPr>
          <p:cNvCxnSpPr>
            <a:cxnSpLocks/>
          </p:cNvCxnSpPr>
          <p:nvPr/>
        </p:nvCxnSpPr>
        <p:spPr>
          <a:xfrm>
            <a:off x="5170080" y="2963111"/>
            <a:ext cx="3722400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5497967-4CF9-B9AA-FD37-C820FF45CAF3}"/>
              </a:ext>
            </a:extLst>
          </p:cNvPr>
          <p:cNvSpPr txBox="1"/>
          <p:nvPr/>
        </p:nvSpPr>
        <p:spPr>
          <a:xfrm>
            <a:off x="5539107" y="2627620"/>
            <a:ext cx="294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dependent 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내용 개체 틀 2">
                <a:extLst>
                  <a:ext uri="{FF2B5EF4-FFF2-40B4-BE49-F238E27FC236}">
                    <a16:creationId xmlns:a16="http://schemas.microsoft.com/office/drawing/2014/main" id="{498872D0-181C-47B0-5D73-6BB95C6EF15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04804" y="1936630"/>
                <a:ext cx="3831666" cy="4372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8354" tIns="49179" rIns="98354" bIns="49179" numCol="1" anchor="t" anchorCtr="0" compatLnSpc="1">
                <a:prstTxWarp prst="textNoShape">
                  <a:avLst/>
                </a:prstTxWarp>
              </a:bodyPr>
              <a:lstStyle>
                <a:lvl1pPr marL="368831" indent="-368831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 2" pitchFamily="18" charset="2"/>
                  <a:buChar char="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가는둥근제목체" pitchFamily="18" charset="-127"/>
                    <a:cs typeface="가는둥근제목체" pitchFamily="18" charset="-127"/>
                  </a:defRPr>
                </a:lvl1pPr>
                <a:lvl2pPr marL="799141" indent="-307363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7F7F7F"/>
                  </a:buClr>
                  <a:buSzPct val="85000"/>
                  <a:buFont typeface="Arial" pitchFamily="34" charset="0"/>
                  <a:buChar char="►"/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가는둥근제목체" pitchFamily="18" charset="-127"/>
                    <a:cs typeface="가는둥근제목체" pitchFamily="18" charset="-127"/>
                  </a:defRPr>
                </a:lvl2pPr>
                <a:lvl3pPr marL="1229448" indent="-245887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7F7F7F"/>
                  </a:buClr>
                  <a:buSzPct val="100000"/>
                  <a:buFont typeface="Wingdings" pitchFamily="2" charset="2"/>
                  <a:buChar char="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가는둥근제목체" pitchFamily="18" charset="-127"/>
                    <a:cs typeface="가는둥근제목체" pitchFamily="18" charset="-127"/>
                  </a:defRPr>
                </a:lvl3pPr>
                <a:lvl4pPr marL="1721230" indent="-245887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7F7F7F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itchFamily="34" charset="0"/>
                    <a:ea typeface="가는둥근제목체" pitchFamily="18" charset="-127"/>
                    <a:cs typeface="가는둥근제목체" pitchFamily="18" charset="-127"/>
                  </a:defRPr>
                </a:lvl4pPr>
                <a:lvl5pPr marL="2213004" indent="-245887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558ED5"/>
                  </a:buClr>
                  <a:buFont typeface="Wingdings 2" pitchFamily="18" charset="2"/>
                  <a:buChar char=""/>
                  <a:defRPr sz="1200" kern="1200">
                    <a:solidFill>
                      <a:schemeClr val="tx1"/>
                    </a:solidFill>
                    <a:latin typeface="Arial" pitchFamily="34" charset="0"/>
                    <a:ea typeface="가는둥근제목체" pitchFamily="18" charset="-127"/>
                    <a:cs typeface="가는둥근제목체" pitchFamily="18" charset="-127"/>
                  </a:defRPr>
                </a:lvl5pPr>
                <a:lvl6pPr marL="2704781" indent="-245887" algn="l" defTabSz="983556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96563" indent="-245887" algn="l" defTabSz="983556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88342" indent="-245887" algn="l" defTabSz="983556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80121" indent="-245887" algn="l" defTabSz="983556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defTabSz="91440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This outputs a prediction at time-step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sequentially, and it requires loops to predict a next time-step</a:t>
                </a:r>
              </a:p>
              <a:p>
                <a:pPr marL="285750" indent="-285750" defTabSz="91440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</p:txBody>
          </p:sp>
        </mc:Choice>
        <mc:Fallback>
          <p:sp>
            <p:nvSpPr>
              <p:cNvPr id="60" name="내용 개체 틀 2">
                <a:extLst>
                  <a:ext uri="{FF2B5EF4-FFF2-40B4-BE49-F238E27FC236}">
                    <a16:creationId xmlns:a16="http://schemas.microsoft.com/office/drawing/2014/main" id="{498872D0-181C-47B0-5D73-6BB95C6EF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4" y="1936630"/>
                <a:ext cx="3831666" cy="4372690"/>
              </a:xfrm>
              <a:prstGeom prst="rect">
                <a:avLst/>
              </a:prstGeom>
              <a:blipFill>
                <a:blip r:embed="rId16"/>
                <a:stretch>
                  <a:fillRect l="-331" t="-58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9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Experimental Results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</p:spPr>
            <p:txBody>
              <a:bodyPr/>
              <a:lstStyle/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Input sequence length: 1day/144 time-steps(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24 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Output sequence length: 1day/144 time-steps(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24 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Epoch:100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Loss: 0.0023 (0.1059 bikes)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Station name: </a:t>
                </a:r>
                <a:r>
                  <a:rPr lang="en-US" altLang="ko-KR" dirty="0" err="1"/>
                  <a:t>larrabeest&amp;kingsburyst</a:t>
                </a: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  <a:blipFill>
                <a:blip r:embed="rId3"/>
                <a:stretch>
                  <a:fillRect l="-146" t="-7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8C2C269-C142-A5C1-ADFD-4A5DA8A02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7052"/>
            <a:ext cx="9144000" cy="260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Experimental Results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</p:spPr>
            <p:txBody>
              <a:bodyPr/>
              <a:lstStyle/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Input sequence length: 1day/144 time-steps(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24 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Output sequence length: 1day/144 time-steps(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24 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Epoch:500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Loss: 0.0017(0.0789 bikes)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Station name: </a:t>
                </a:r>
                <a:r>
                  <a:rPr lang="en-US" altLang="ko-KR" dirty="0" err="1"/>
                  <a:t>larrabeest&amp;kingsburyst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  <a:blipFill>
                <a:blip r:embed="rId3"/>
                <a:stretch>
                  <a:fillRect l="-146" t="-7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61CA41D-CA18-38BA-E498-5C791D9B2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40"/>
            <a:ext cx="9144000" cy="260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85498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 PPT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C000"/>
          </a:solidFill>
          <a:prstDash val="solid"/>
          <a:headEnd type="none"/>
          <a:tailEnd type="triangle"/>
        </a:ln>
        <a:effectLst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i="1" smtClean="0">
            <a:latin typeface="Cambria Math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178199</TotalTime>
  <Words>617</Words>
  <Application>Microsoft Macintosh PowerPoint</Application>
  <PresentationFormat>화면 슬라이드 쇼(4:3)</PresentationFormat>
  <Paragraphs>141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Cambria Math</vt:lpstr>
      <vt:lpstr>Arial Black</vt:lpstr>
      <vt:lpstr>Calibri</vt:lpstr>
      <vt:lpstr>Arial</vt:lpstr>
      <vt:lpstr>Wingdings</vt:lpstr>
      <vt:lpstr>Wingdings 2</vt:lpstr>
      <vt:lpstr>맑은 고딕</vt:lpstr>
      <vt:lpstr>연구실 PPT 테마</vt:lpstr>
      <vt:lpstr>Event Prediction:  Model Implementation and Evaluation</vt:lpstr>
      <vt:lpstr>Presentation Outline </vt:lpstr>
      <vt:lpstr>Data Formats and Notations</vt:lpstr>
      <vt:lpstr>Model Architectures  for Handling Prediction Offset</vt:lpstr>
      <vt:lpstr>Model Architectures  for Handling Prediction Offset</vt:lpstr>
      <vt:lpstr>Model Architectures  for Handling Prediction Offset</vt:lpstr>
      <vt:lpstr>Model Architectures  for Handling Prediction Offset</vt:lpstr>
      <vt:lpstr>Experimental Results</vt:lpstr>
      <vt:lpstr>Experimental Results</vt:lpstr>
      <vt:lpstr>Experimental Results</vt:lpstr>
      <vt:lpstr>Experimental 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GP_seminar22.02.16_huigyu.pdf</dc:title>
  <dc:creator>Huigyu Yang</dc:creator>
  <cp:lastModifiedBy>양희규</cp:lastModifiedBy>
  <cp:revision>3136</cp:revision>
  <cp:lastPrinted>2021-09-29T03:41:03Z</cp:lastPrinted>
  <dcterms:created xsi:type="dcterms:W3CDTF">2015-10-30T23:40:59Z</dcterms:created>
  <dcterms:modified xsi:type="dcterms:W3CDTF">2022-05-31T15:11:13Z</dcterms:modified>
</cp:coreProperties>
</file>