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6" r:id="rId3"/>
    <p:sldId id="361" r:id="rId4"/>
    <p:sldId id="663" r:id="rId5"/>
    <p:sldId id="665" r:id="rId6"/>
    <p:sldId id="664" r:id="rId7"/>
    <p:sldId id="661" r:id="rId8"/>
    <p:sldId id="666" r:id="rId9"/>
    <p:sldId id="667" r:id="rId10"/>
    <p:sldId id="668" r:id="rId11"/>
    <p:sldId id="669" r:id="rId12"/>
    <p:sldId id="670" r:id="rId13"/>
    <p:sldId id="662" r:id="rId14"/>
    <p:sldId id="659" r:id="rId15"/>
  </p:sldIdLst>
  <p:sldSz cx="9144000" cy="6858000" type="screen4x3"/>
  <p:notesSz cx="6797675" cy="9926638"/>
  <p:embeddedFontLst>
    <p:embeddedFont>
      <p:font typeface="Arial Black" panose="020B0A04020102020204" pitchFamily="34" charset="0"/>
      <p:regular r:id="rId18"/>
      <p:bold r:id="rId19"/>
      <p: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Wingdings 2" panose="05020102010507070707" pitchFamily="18" charset="2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491777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983556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475336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1967117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458894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2950673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442450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3934230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DECC1EB-62AF-4851-910E-B0CAC6545E22}">
          <p14:sldIdLst>
            <p14:sldId id="256"/>
            <p14:sldId id="336"/>
            <p14:sldId id="361"/>
            <p14:sldId id="663"/>
            <p14:sldId id="665"/>
            <p14:sldId id="664"/>
            <p14:sldId id="661"/>
            <p14:sldId id="666"/>
            <p14:sldId id="667"/>
            <p14:sldId id="668"/>
            <p14:sldId id="669"/>
            <p14:sldId id="670"/>
            <p14:sldId id="662"/>
          </p14:sldIdLst>
        </p14:section>
        <p14:section name="Appendix" id="{9E5AD5A3-AEAC-42EA-B6C8-3CBEDFC214AA}">
          <p14:sldIdLst>
            <p14:sldId id="6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2141" userDrawn="1">
          <p15:clr>
            <a:srgbClr val="A4A3A4"/>
          </p15:clr>
        </p15:guide>
        <p15:guide id="4" pos="3127" userDrawn="1">
          <p15:clr>
            <a:srgbClr val="A4A3A4"/>
          </p15:clr>
        </p15:guide>
        <p15:guide id="5" orient="horz" pos="4566" userDrawn="1">
          <p15:clr>
            <a:srgbClr val="A4A3A4"/>
          </p15:clr>
        </p15:guide>
        <p15:guide id="6" pos="146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et" initials="m" lastIdx="1" clrIdx="0"/>
  <p:cmAuthor id="1" name="Windows 사용자" initials="W사" lastIdx="1" clrIdx="1"/>
  <p:cmAuthor id="2" name="0_kyoung" initials="0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0156FF"/>
    <a:srgbClr val="99FF33"/>
    <a:srgbClr val="FBE8F2"/>
    <a:srgbClr val="E8F5E4"/>
    <a:srgbClr val="FFFFFF"/>
    <a:srgbClr val="EFA05E"/>
    <a:srgbClr val="2600D2"/>
    <a:srgbClr val="1F497D"/>
    <a:srgbClr val="7F1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6650" autoAdjust="0"/>
  </p:normalViewPr>
  <p:slideViewPr>
    <p:cSldViewPr showGuides="1">
      <p:cViewPr varScale="1">
        <p:scale>
          <a:sx n="140" d="100"/>
          <a:sy n="140" d="100"/>
        </p:scale>
        <p:origin x="244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55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2364" y="78"/>
      </p:cViewPr>
      <p:guideLst>
        <p:guide orient="horz" pos="3127"/>
        <p:guide pos="2141"/>
        <p:guide orient="horz" pos="2141"/>
        <p:guide pos="3127"/>
        <p:guide orient="horz" pos="4566"/>
        <p:guide pos="14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0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50" y="0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r">
              <a:defRPr sz="1200"/>
            </a:lvl1pPr>
          </a:lstStyle>
          <a:p>
            <a:fld id="{8788ACA3-3BC8-43B4-971D-7DAF63CE7A62}" type="datetimeFigureOut">
              <a:rPr lang="ko-KR" altLang="en-US" smtClean="0"/>
              <a:pPr/>
              <a:t>2022-02-16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7" y="9428585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50" y="9428585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r">
              <a:defRPr sz="1200"/>
            </a:lvl1pPr>
          </a:lstStyle>
          <a:p>
            <a:fld id="{38C9FFC5-5426-4BD4-BFA3-8BD89C3A1C6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34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0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50" y="0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r">
              <a:defRPr sz="1200"/>
            </a:lvl1pPr>
          </a:lstStyle>
          <a:p>
            <a:fld id="{A721412C-0C7F-4D2E-A30C-601C735F49A1}" type="datetimeFigureOut">
              <a:rPr lang="ko-KR" altLang="en-US" smtClean="0"/>
              <a:pPr/>
              <a:t>2022-02-16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3" tIns="45706" rIns="91413" bIns="45706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8"/>
          </a:xfrm>
          <a:prstGeom prst="rect">
            <a:avLst/>
          </a:prstGeom>
        </p:spPr>
        <p:txBody>
          <a:bodyPr vert="horz" lIns="91413" tIns="45706" rIns="91413" bIns="45706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9428585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50" y="9428585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r">
              <a:defRPr sz="1200"/>
            </a:lvl1pPr>
          </a:lstStyle>
          <a:p>
            <a:fld id="{F4FF87F7-5ED3-4BBF-A10A-2959599387B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6603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91777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83556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75336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67117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8894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50673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42450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34230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814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sz="1600" dirty="0"/>
              <a:t>A Survey on Deep Learning for Human Mobility</a:t>
            </a:r>
            <a:endParaRPr lang="en-US" altLang="ko-KR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516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sz="1600" dirty="0"/>
              <a:t>A Survey on Deep Learning for Human Mobility</a:t>
            </a:r>
            <a:endParaRPr lang="en-US" altLang="ko-KR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3204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sz="1600" dirty="0"/>
              <a:t>A Survey on Deep Learning for Human Mobility</a:t>
            </a:r>
            <a:endParaRPr lang="en-US" altLang="ko-KR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0719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3981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sz="1600" dirty="0"/>
              <a:t>A Survey on Event Detection and Prediction Online and Offline Models using Social Media Platforms</a:t>
            </a:r>
            <a:endParaRPr lang="en-US" altLang="ko-KR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752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545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sz="2800" dirty="0"/>
              <a:t>Granularity </a:t>
            </a:r>
            <a:r>
              <a:rPr lang="ko-KR" altLang="en-US" sz="2800" dirty="0"/>
              <a:t>세분화</a:t>
            </a:r>
            <a:endParaRPr lang="en-US" altLang="ko-KR" sz="1600" dirty="0"/>
          </a:p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sz="1600" dirty="0"/>
              <a:t>Event Prediction in the Big Data Era: A Systematic Survey</a:t>
            </a:r>
          </a:p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sz="1600" dirty="0"/>
              <a:t>[1] Liang Zhao, “Event Prediction in the Big Data Era: A Systematic Survey,” ACM </a:t>
            </a:r>
            <a:r>
              <a:rPr lang="en-US" altLang="ko-KR" sz="1600" dirty="0" err="1"/>
              <a:t>Comput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Surv</a:t>
            </a:r>
            <a:r>
              <a:rPr lang="en-US" altLang="ko-KR" sz="1600" dirty="0"/>
              <a:t>. 54, 5, Article 94, June 2022.</a:t>
            </a:r>
            <a:endParaRPr lang="en-US" altLang="ko-KR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7285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sz="1600" dirty="0"/>
              <a:t>A Survey on Event Detection and Prediction Online and Offline Models using Social Media Platforms</a:t>
            </a:r>
            <a:endParaRPr lang="en-US" altLang="ko-KR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2595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5009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6280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6414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sz="1600" dirty="0"/>
              <a:t>A Survey on Deep Learning for Human Mobility</a:t>
            </a:r>
          </a:p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sz="1600" dirty="0">
              <a:latin typeface="+mn-lt"/>
            </a:endParaRPr>
          </a:p>
          <a:p>
            <a:br>
              <a:rPr lang="en-US" altLang="ko-KR" sz="1600" dirty="0"/>
            </a:br>
            <a:endParaRPr lang="en-US" altLang="ko-KR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201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sz="1600" dirty="0"/>
              <a:t>A Survey on Deep Learning for Human Mobility</a:t>
            </a:r>
            <a:endParaRPr lang="en-US" altLang="ko-KR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67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 flipV="1">
            <a:off x="6" y="12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 flipV="1">
            <a:off x="6" y="115895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 flipV="1">
            <a:off x="6" y="231782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 flipV="1">
            <a:off x="6" y="347674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 flipV="1">
            <a:off x="6" y="463554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 flipV="1">
            <a:off x="6" y="579446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 flipV="1">
            <a:off x="6" y="695336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 flipV="1">
            <a:off x="6" y="811219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 flipV="1">
            <a:off x="6" y="927107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 flipV="1">
            <a:off x="6" y="1042999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 flipV="1">
            <a:off x="6" y="1158883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pic>
        <p:nvPicPr>
          <p:cNvPr id="15" name="Picture 18" descr="Emblem_02"/>
          <p:cNvPicPr>
            <a:picLocks noChangeAspect="1" noChangeArrowheads="1"/>
          </p:cNvPicPr>
          <p:nvPr/>
        </p:nvPicPr>
        <p:blipFill>
          <a:blip r:embed="rId2" cstate="print"/>
          <a:srcRect l="15874" t="14815" r="16049" b="14992"/>
          <a:stretch>
            <a:fillRect/>
          </a:stretch>
        </p:blipFill>
        <p:spPr bwMode="auto">
          <a:xfrm>
            <a:off x="8251839" y="134964"/>
            <a:ext cx="892175" cy="91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298087" y="393720"/>
            <a:ext cx="4018329" cy="42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i="1" dirty="0">
                <a:solidFill>
                  <a:srgbClr val="29292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굴림" pitchFamily="50" charset="-127"/>
                <a:cs typeface="+mn-cs"/>
              </a:rPr>
              <a:t>Sungkyunkwan University</a:t>
            </a:r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0" y="6564320"/>
            <a:ext cx="9144000" cy="293686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700" b="1" i="1" dirty="0">
                <a:solidFill>
                  <a:schemeClr val="bg1"/>
                </a:solidFill>
                <a:latin typeface="Calibri" panose="020F0502020204030204" pitchFamily="34" charset="0"/>
              </a:rPr>
              <a:t>Copyright 2000-2022  intelligent Networking Laboratory   </a:t>
            </a: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 flipV="1">
            <a:off x="0" y="3652846"/>
            <a:ext cx="9144000" cy="1746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 anchor="ctr"/>
          <a:lstStyle/>
          <a:p>
            <a:pPr eaLnBrk="1" hangingPunct="1">
              <a:defRPr/>
            </a:pPr>
            <a:endParaRPr lang="en-US" altLang="ko-KR" dirty="0">
              <a:latin typeface="Calibri" pitchFamily="34" charset="0"/>
              <a:ea typeface="굴림" pitchFamily="34" charset="-127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2" y="1676400"/>
            <a:ext cx="8001000" cy="1524000"/>
          </a:xfrm>
        </p:spPr>
        <p:txBody>
          <a:bodyPr anchor="ctr">
            <a:normAutofit/>
          </a:bodyPr>
          <a:lstStyle>
            <a:lvl1pPr algn="ctr">
              <a:defRPr sz="27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4" y="4114801"/>
            <a:ext cx="7239001" cy="2057400"/>
          </a:xfrm>
        </p:spPr>
        <p:txBody>
          <a:bodyPr>
            <a:normAutofit/>
          </a:bodyPr>
          <a:lstStyle>
            <a:lvl1pPr marL="0" indent="0" algn="ctr">
              <a:buNone/>
              <a:defRPr sz="2100" i="1">
                <a:solidFill>
                  <a:schemeClr val="tx1"/>
                </a:solidFill>
              </a:defRPr>
            </a:lvl1pPr>
            <a:lvl2pPr marL="491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3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5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7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5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50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42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34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0" y="6576241"/>
            <a:ext cx="9144000" cy="293686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>
              <a:defRPr/>
            </a:pPr>
            <a:r>
              <a:rPr lang="en-US" altLang="ko-KR" sz="17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High-Potential Individuals Global Training Program </a:t>
            </a:r>
            <a:r>
              <a:rPr lang="en-US" altLang="ko-KR" sz="1700" b="1" i="1" baseline="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                                               SKKU&amp;IUPUI  </a:t>
            </a:r>
            <a:r>
              <a:rPr lang="en-US" altLang="ko-KR" sz="17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  </a:t>
            </a:r>
            <a:fld id="{E51E446E-DB43-45AB-9E65-EA548FE14584}" type="slidenum">
              <a:rPr lang="en-US" altLang="ko-KR" sz="1700" smtClean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pPr eaLnBrk="1" latinLnBrk="1" hangingPunct="1">
                <a:defRPr/>
              </a:pPr>
              <a:t>‹#›</a:t>
            </a:fld>
            <a:r>
              <a:rPr lang="en-US" altLang="ko-KR" sz="170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/13</a:t>
            </a:r>
          </a:p>
        </p:txBody>
      </p:sp>
      <p:pic>
        <p:nvPicPr>
          <p:cNvPr id="5" name="Picture 17" descr="n_logo"/>
          <p:cNvPicPr>
            <a:picLocks noChangeAspect="1" noChangeArrowheads="1"/>
          </p:cNvPicPr>
          <p:nvPr/>
        </p:nvPicPr>
        <p:blipFill>
          <a:blip r:embed="rId2" cstate="print"/>
          <a:srcRect l="14221" t="20917" r="14311" b="21204"/>
          <a:stretch>
            <a:fillRect/>
          </a:stretch>
        </p:blipFill>
        <p:spPr bwMode="auto">
          <a:xfrm>
            <a:off x="11" y="22"/>
            <a:ext cx="1547814" cy="39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1"/>
          <p:cNvSpPr>
            <a:spLocks noChangeArrowheads="1"/>
          </p:cNvSpPr>
          <p:nvPr/>
        </p:nvSpPr>
        <p:spPr bwMode="auto">
          <a:xfrm flipV="1">
            <a:off x="0" y="6553216"/>
            <a:ext cx="9144000" cy="1746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 anchor="ctr"/>
          <a:lstStyle/>
          <a:p>
            <a:pPr eaLnBrk="1" latinLnBrk="1" hangingPunct="1">
              <a:defRPr/>
            </a:pPr>
            <a:endParaRPr lang="en-US" altLang="ko-KR" dirty="0">
              <a:latin typeface="Calibri" pitchFamily="34" charset="0"/>
              <a:ea typeface="굴림" pitchFamily="34" charset="-127"/>
              <a:cs typeface="Arial" charset="0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00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buSzPct val="85000"/>
              <a:defRPr sz="1800"/>
            </a:lvl2pPr>
            <a:lvl3pPr>
              <a:buSzPct val="100000"/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0" y="6576241"/>
            <a:ext cx="9144000" cy="293686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>
              <a:defRPr/>
            </a:pPr>
            <a:r>
              <a:rPr lang="en-US" altLang="ko-KR" sz="17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High-Potential Individuals Global Training Program </a:t>
            </a:r>
            <a:r>
              <a:rPr lang="en-US" altLang="ko-KR" sz="1700" b="1" i="1" baseline="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                                                              SKKU&amp;IUPUI</a:t>
            </a:r>
            <a:endParaRPr lang="en-US" altLang="ko-KR" sz="1700" dirty="0">
              <a:solidFill>
                <a:srgbClr val="FFFFFF"/>
              </a:solidFill>
              <a:latin typeface="Calibri" pitchFamily="34" charset="0"/>
              <a:ea typeface="굴림" charset="-127"/>
            </a:endParaRPr>
          </a:p>
        </p:txBody>
      </p:sp>
      <p:pic>
        <p:nvPicPr>
          <p:cNvPr id="5" name="Picture 17" descr="n_logo"/>
          <p:cNvPicPr>
            <a:picLocks noChangeAspect="1" noChangeArrowheads="1"/>
          </p:cNvPicPr>
          <p:nvPr/>
        </p:nvPicPr>
        <p:blipFill>
          <a:blip r:embed="rId2" cstate="print"/>
          <a:srcRect l="14221" t="20917" r="14311" b="21204"/>
          <a:stretch>
            <a:fillRect/>
          </a:stretch>
        </p:blipFill>
        <p:spPr bwMode="auto">
          <a:xfrm>
            <a:off x="11" y="22"/>
            <a:ext cx="1547814" cy="39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1"/>
          <p:cNvSpPr>
            <a:spLocks noChangeArrowheads="1"/>
          </p:cNvSpPr>
          <p:nvPr/>
        </p:nvSpPr>
        <p:spPr bwMode="auto">
          <a:xfrm flipV="1">
            <a:off x="0" y="6553216"/>
            <a:ext cx="9144000" cy="1746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 anchor="ctr"/>
          <a:lstStyle/>
          <a:p>
            <a:pPr eaLnBrk="1" latinLnBrk="1" hangingPunct="1">
              <a:defRPr/>
            </a:pPr>
            <a:endParaRPr lang="en-US" altLang="ko-KR" dirty="0">
              <a:latin typeface="Calibri" pitchFamily="34" charset="0"/>
              <a:ea typeface="굴림" pitchFamily="34" charset="-127"/>
              <a:cs typeface="Arial" charset="0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00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buSzPct val="85000"/>
              <a:defRPr sz="1800"/>
            </a:lvl2pPr>
            <a:lvl3pPr>
              <a:buSzPct val="100000"/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132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4" y="152401"/>
            <a:ext cx="8610600" cy="1143000"/>
          </a:xfrm>
          <a:prstGeom prst="rect">
            <a:avLst/>
          </a:prstGeom>
        </p:spPr>
        <p:txBody>
          <a:bodyPr vert="horz" lIns="98354" tIns="49179" rIns="98354" bIns="49179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4" y="1676400"/>
            <a:ext cx="8610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354" tIns="49179" rIns="98354" bIns="491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70"/>
            <a:ext cx="2133600" cy="365123"/>
          </a:xfrm>
          <a:prstGeom prst="rect">
            <a:avLst/>
          </a:prstGeom>
        </p:spPr>
        <p:txBody>
          <a:bodyPr vert="horz" wrap="square" lIns="98354" tIns="49179" rIns="98354" bIns="49179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ea typeface="굴림" pitchFamily="34" charset="-127"/>
                <a:cs typeface="Arial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70"/>
            <a:ext cx="2895600" cy="365123"/>
          </a:xfrm>
          <a:prstGeom prst="rect">
            <a:avLst/>
          </a:prstGeom>
        </p:spPr>
        <p:txBody>
          <a:bodyPr vert="horz" wrap="square" lIns="98354" tIns="49179" rIns="98354" bIns="49179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ea typeface="굴림" pitchFamily="34" charset="-127"/>
                <a:cs typeface="Arial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70"/>
            <a:ext cx="2133600" cy="365123"/>
          </a:xfrm>
          <a:prstGeom prst="rect">
            <a:avLst/>
          </a:prstGeom>
        </p:spPr>
        <p:txBody>
          <a:bodyPr vert="horz" wrap="square" lIns="98354" tIns="49179" rIns="98354" bIns="4917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itchFamily="34" charset="0"/>
                <a:ea typeface="굴림" charset="-127"/>
                <a:cs typeface="Arial" charset="0"/>
              </a:defRPr>
            </a:lvl1pPr>
          </a:lstStyle>
          <a:p>
            <a:fld id="{71BC8016-191E-433D-A674-368F22941D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31" name="Rectangle 27"/>
          <p:cNvSpPr>
            <a:spLocks noChangeArrowheads="1"/>
          </p:cNvSpPr>
          <p:nvPr/>
        </p:nvSpPr>
        <p:spPr bwMode="auto">
          <a:xfrm>
            <a:off x="0" y="6564320"/>
            <a:ext cx="9144000" cy="293686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	</a:t>
            </a:r>
            <a:r>
              <a:rPr lang="en-US" altLang="ko-KR" sz="17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Networking Laboratory </a:t>
            </a:r>
            <a:fld id="{7EC55666-D18A-4060-B877-A41D9E7BE456}" type="slidenum">
              <a:rPr lang="en-US" altLang="ko-KR" sz="1700" smtClean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pPr eaLnBrk="1" latinLnBrk="1" hangingPunct="1">
                <a:defRPr/>
              </a:pPr>
              <a:t>‹#›</a:t>
            </a:fld>
            <a:r>
              <a:rPr lang="en-US" altLang="ko-KR" sz="170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/</a:t>
            </a:r>
          </a:p>
        </p:txBody>
      </p:sp>
      <p:pic>
        <p:nvPicPr>
          <p:cNvPr id="1032" name="Picture 17" descr="n_logo"/>
          <p:cNvPicPr>
            <a:picLocks noChangeAspect="1" noChangeArrowheads="1"/>
          </p:cNvPicPr>
          <p:nvPr/>
        </p:nvPicPr>
        <p:blipFill>
          <a:blip r:embed="rId5" cstate="print"/>
          <a:srcRect l="14221" t="20917" r="14311" b="21204"/>
          <a:stretch>
            <a:fillRect/>
          </a:stretch>
        </p:blipFill>
        <p:spPr bwMode="auto">
          <a:xfrm>
            <a:off x="11" y="22"/>
            <a:ext cx="1547814" cy="39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21"/>
          <p:cNvSpPr>
            <a:spLocks noChangeArrowheads="1"/>
          </p:cNvSpPr>
          <p:nvPr/>
        </p:nvSpPr>
        <p:spPr bwMode="auto">
          <a:xfrm flipV="1">
            <a:off x="0" y="6553216"/>
            <a:ext cx="9144000" cy="1746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 anchor="ctr"/>
          <a:lstStyle/>
          <a:p>
            <a:pPr eaLnBrk="1" latinLnBrk="1" hangingPunct="1">
              <a:defRPr/>
            </a:pPr>
            <a:endParaRPr lang="en-US" altLang="ko-KR" dirty="0">
              <a:latin typeface="Calibri" pitchFamily="34" charset="0"/>
              <a:ea typeface="굴림" pitchFamily="34" charset="-127"/>
              <a:cs typeface="Arial" charset="0"/>
            </a:endParaRPr>
          </a:p>
        </p:txBody>
      </p:sp>
      <p:sp>
        <p:nvSpPr>
          <p:cNvPr id="1034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 thruBlk="1"/>
  </p:transition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400" b="1" i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91777"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83556"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475336"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967117"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68831" indent="-368831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 2" pitchFamily="18" charset="2"/>
        <a:buChar char=""/>
        <a:defRPr sz="20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1pPr>
      <a:lvl2pPr marL="799141" indent="-307363" algn="l" rtl="0" eaLnBrk="1" fontAlgn="base" latinLnBrk="1" hangingPunct="1">
        <a:spcBef>
          <a:spcPct val="20000"/>
        </a:spcBef>
        <a:spcAft>
          <a:spcPct val="0"/>
        </a:spcAft>
        <a:buClr>
          <a:srgbClr val="7F7F7F"/>
        </a:buClr>
        <a:buSzPct val="50000"/>
        <a:buFont typeface="Arial" pitchFamily="34" charset="0"/>
        <a:buChar char="►"/>
        <a:defRPr sz="18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2pPr>
      <a:lvl3pPr marL="1229448" indent="-245887" algn="l" rtl="0" eaLnBrk="1" fontAlgn="base" latinLnBrk="1" hangingPunct="1">
        <a:spcBef>
          <a:spcPct val="20000"/>
        </a:spcBef>
        <a:spcAft>
          <a:spcPct val="0"/>
        </a:spcAft>
        <a:buClr>
          <a:srgbClr val="7F7F7F"/>
        </a:buClr>
        <a:buFont typeface="Wingdings" pitchFamily="2" charset="2"/>
        <a:buChar char=""/>
        <a:defRPr sz="16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3pPr>
      <a:lvl4pPr marL="1721230" indent="-245887" algn="l" rtl="0" eaLnBrk="1" fontAlgn="base" latinLnBrk="1" hangingPunct="1">
        <a:spcBef>
          <a:spcPct val="20000"/>
        </a:spcBef>
        <a:spcAft>
          <a:spcPct val="0"/>
        </a:spcAft>
        <a:buClr>
          <a:srgbClr val="7F7F7F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4pPr>
      <a:lvl5pPr marL="2213004" indent="-245887" algn="l" rtl="0" eaLnBrk="1" fontAlgn="base" latinLnBrk="1" hangingPunct="1">
        <a:spcBef>
          <a:spcPct val="20000"/>
        </a:spcBef>
        <a:spcAft>
          <a:spcPct val="0"/>
        </a:spcAft>
        <a:buClr>
          <a:srgbClr val="558ED5"/>
        </a:buClr>
        <a:buFont typeface="Wingdings 2" pitchFamily="18" charset="2"/>
        <a:buChar char=""/>
        <a:defRPr sz="12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5pPr>
      <a:lvl6pPr marL="2704781" indent="-245887" algn="l" defTabSz="98355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96563" indent="-245887" algn="l" defTabSz="98355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8342" indent="-245887" algn="l" defTabSz="98355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80121" indent="-245887" algn="l" defTabSz="98355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1777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83556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75336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117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458894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950673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42450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34230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yangdingqi/home/foursquare-dataset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45171" y="3717032"/>
            <a:ext cx="7177462" cy="2592288"/>
          </a:xfrm>
        </p:spPr>
        <p:txBody>
          <a:bodyPr>
            <a:noAutofit/>
          </a:bodyPr>
          <a:lstStyle/>
          <a:p>
            <a:endParaRPr lang="en-US" altLang="ko-KR" sz="1400" i="0" dirty="0"/>
          </a:p>
          <a:p>
            <a:endParaRPr lang="en-US" altLang="ko-KR" sz="1400" i="0" dirty="0"/>
          </a:p>
          <a:p>
            <a:endParaRPr lang="en-US" altLang="ko-KR" sz="1400" i="0" dirty="0"/>
          </a:p>
          <a:p>
            <a:r>
              <a:rPr lang="en-US" altLang="ko-KR" sz="1700" dirty="0">
                <a:ea typeface="굴림" pitchFamily="50" charset="-127"/>
              </a:rPr>
              <a:t>2022-02-16 09:30AM (KST), 2022-02-15 07:30PM (EST) </a:t>
            </a:r>
          </a:p>
          <a:p>
            <a:pPr defTabSz="914400"/>
            <a:r>
              <a:rPr lang="en-US" altLang="ko-KR" sz="1700" b="1" dirty="0" err="1">
                <a:ea typeface="굴림" pitchFamily="50" charset="-127"/>
              </a:rPr>
              <a:t>Huigyu</a:t>
            </a:r>
            <a:r>
              <a:rPr lang="en-US" altLang="ko-KR" sz="1700" b="1" dirty="0">
                <a:ea typeface="굴림" pitchFamily="50" charset="-127"/>
              </a:rPr>
              <a:t> Yang</a:t>
            </a:r>
          </a:p>
          <a:p>
            <a:pPr defTabSz="914400"/>
            <a:r>
              <a:rPr lang="en-US" altLang="ko-KR" sz="1700" dirty="0" err="1">
                <a:ea typeface="굴림" pitchFamily="50" charset="-127"/>
              </a:rPr>
              <a:t>Sungkyunkwan</a:t>
            </a:r>
            <a:r>
              <a:rPr lang="en-US" altLang="ko-KR" sz="1700" dirty="0">
                <a:ea typeface="굴림" pitchFamily="50" charset="-127"/>
              </a:rPr>
              <a:t> University</a:t>
            </a:r>
          </a:p>
          <a:p>
            <a:pPr defTabSz="914400"/>
            <a:r>
              <a:rPr lang="en-US" altLang="ko-KR" sz="1700" dirty="0">
                <a:ea typeface="굴림" pitchFamily="50" charset="-127"/>
              </a:rPr>
              <a:t>huigyu@skku.edu</a:t>
            </a:r>
          </a:p>
          <a:p>
            <a:endParaRPr lang="en-US" altLang="ko-KR" sz="1700" dirty="0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949" y="1700808"/>
            <a:ext cx="8394101" cy="1524000"/>
          </a:xfrm>
        </p:spPr>
        <p:txBody>
          <a:bodyPr>
            <a:noAutofit/>
          </a:bodyPr>
          <a:lstStyle/>
          <a:p>
            <a:r>
              <a:rPr lang="en-US" altLang="ko-KR" sz="2800" spc="-100" dirty="0"/>
              <a:t>Event Prediction: Datasets</a:t>
            </a:r>
            <a:endParaRPr lang="ko-KR" altLang="en-US" sz="2800" spc="-100" dirty="0"/>
          </a:p>
        </p:txBody>
      </p:sp>
    </p:spTree>
    <p:extLst>
      <p:ext uri="{BB962C8B-B14F-4D97-AF65-F5344CB8AC3E}">
        <p14:creationId xmlns:p14="http://schemas.microsoft.com/office/powerpoint/2010/main" val="699077416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610600" cy="4896544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Check-in based log dataset: </a:t>
            </a:r>
            <a:r>
              <a:rPr lang="en-US" altLang="ko-KR" dirty="0">
                <a:hlinkClick r:id="rId3"/>
              </a:rPr>
              <a:t>Foursquare Dataset </a:t>
            </a:r>
            <a:r>
              <a:rPr lang="en-US" altLang="ko-KR" dirty="0"/>
              <a:t>(by </a:t>
            </a:r>
            <a:r>
              <a:rPr lang="en-US" altLang="ko-KR" dirty="0" err="1"/>
              <a:t>Dingqi</a:t>
            </a:r>
            <a:r>
              <a:rPr lang="en-US" altLang="ko-KR" dirty="0"/>
              <a:t> YANG)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Datasets in Papers (7/9)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8599E7-A9DE-40BD-A310-97D74660E9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90" t="60723" b="25994"/>
          <a:stretch/>
        </p:blipFill>
        <p:spPr>
          <a:xfrm>
            <a:off x="467544" y="2060848"/>
            <a:ext cx="8081143" cy="5040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440D1B-B17F-4F87-98A6-A43272063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2924944"/>
            <a:ext cx="1788317" cy="32397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17B8088-1189-421E-BFD4-390C20B06E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5617" y="2798068"/>
            <a:ext cx="3833787" cy="24732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FAAC90-CFF1-4C0A-9D7D-1BFEE99F66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1758" y="4005064"/>
            <a:ext cx="3600400" cy="230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94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610600" cy="4896544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GPS and Check-in based log dataset: Citi Bike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Datasets in Papers (8/9)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3892C3-7C71-4479-AFB7-757FFFF4F4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802" b="12710"/>
          <a:stretch/>
        </p:blipFill>
        <p:spPr>
          <a:xfrm>
            <a:off x="395536" y="1988840"/>
            <a:ext cx="8356103" cy="36004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6CF5212-A07D-4BB3-842E-D48C479952B5}"/>
              </a:ext>
            </a:extLst>
          </p:cNvPr>
          <p:cNvSpPr/>
          <p:nvPr/>
        </p:nvSpPr>
        <p:spPr>
          <a:xfrm>
            <a:off x="434157" y="2314972"/>
            <a:ext cx="8496944" cy="7200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92FD24-CDB6-44F3-9FCE-3230415B6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508" y="2492896"/>
            <a:ext cx="3756984" cy="361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7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610600" cy="4896544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GPS and Check-in based log dataset: Citi Bike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Datasets in Papers (9/9)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3892C3-7C71-4479-AFB7-757FFFF4F4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802" b="12710"/>
          <a:stretch/>
        </p:blipFill>
        <p:spPr>
          <a:xfrm>
            <a:off x="395536" y="1988840"/>
            <a:ext cx="8356103" cy="36004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6CF5212-A07D-4BB3-842E-D48C479952B5}"/>
              </a:ext>
            </a:extLst>
          </p:cNvPr>
          <p:cNvSpPr/>
          <p:nvPr/>
        </p:nvSpPr>
        <p:spPr>
          <a:xfrm>
            <a:off x="434157" y="2314972"/>
            <a:ext cx="8496944" cy="7200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D64248-05CC-4D72-8292-E0189CFBF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4" y="2780928"/>
            <a:ext cx="8403604" cy="264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3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610600" cy="4896544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Event log of hospital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Dataset in Kaggle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4E0720-1FA7-48C5-A862-DC657A06A5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647"/>
          <a:stretch/>
        </p:blipFill>
        <p:spPr>
          <a:xfrm>
            <a:off x="755576" y="2132856"/>
            <a:ext cx="3312368" cy="408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63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610600" cy="4896544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Event dataset from Social Media Platforms (SMP)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Datasets in Papers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4F7D81-2BCC-4702-8A50-DF6EB899D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42" y="2060848"/>
            <a:ext cx="8642786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1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Presentation Outline </a:t>
            </a:r>
          </a:p>
        </p:txBody>
      </p:sp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6778" y="1484784"/>
            <a:ext cx="8610600" cy="489654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dirty="0"/>
              <a:t>Event Time Prediction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endParaRPr lang="en-US" altLang="ko-KR" dirty="0"/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dirty="0"/>
              <a:t>Datasets in Papers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endParaRPr lang="en-US" altLang="ko-KR" dirty="0"/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dirty="0"/>
              <a:t>Dataset in Kaggle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99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610600" cy="4896544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Event time prediction can be categorized into three types:</a:t>
            </a:r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Event occurrence; simplest type of event time prediction task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This can be formulated as a binary classification problem whether the event will occur or not</a:t>
            </a:r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Discrete-time prediction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Approximate time prediction of future events through time-slot based data composition</a:t>
            </a:r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Continuous-time prediction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Continuous-time prediction extends discrete-time prediction by increasing granularity of discretization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Regression, Point processes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Event Time Prediction</a:t>
            </a:r>
          </a:p>
        </p:txBody>
      </p:sp>
    </p:spTree>
    <p:extLst>
      <p:ext uri="{BB962C8B-B14F-4D97-AF65-F5344CB8AC3E}">
        <p14:creationId xmlns:p14="http://schemas.microsoft.com/office/powerpoint/2010/main" val="365413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610600" cy="4896544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Event dataset from Social Media Platforms (SMP) [1]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Offline frameworks on event detection and predictions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Datasets in Papers (1/9)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0DC9AB-15AB-4938-BB2D-1C890C64A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348880"/>
            <a:ext cx="8610600" cy="4163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7ED528-7BE3-450E-9771-751636670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93" y="2765217"/>
            <a:ext cx="8392379" cy="34000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977456-BE6A-4ACC-A8F0-1EAE35056A1A}"/>
              </a:ext>
            </a:extLst>
          </p:cNvPr>
          <p:cNvSpPr txBox="1"/>
          <p:nvPr/>
        </p:nvSpPr>
        <p:spPr>
          <a:xfrm>
            <a:off x="107504" y="6345614"/>
            <a:ext cx="7920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Cambria Math"/>
              </a:rPr>
              <a:t>[1] </a:t>
            </a:r>
            <a:r>
              <a:rPr lang="en-US" altLang="ko-KR" sz="800" i="1" dirty="0">
                <a:latin typeface="Cambria Math"/>
              </a:rPr>
              <a:t>Poonam </a:t>
            </a:r>
            <a:r>
              <a:rPr lang="en-US" altLang="ko-KR" sz="800" i="1" dirty="0" err="1">
                <a:latin typeface="Cambria Math"/>
              </a:rPr>
              <a:t>Tijare</a:t>
            </a:r>
            <a:r>
              <a:rPr lang="en-US" altLang="ko-KR" sz="800" i="1" dirty="0">
                <a:latin typeface="Cambria Math"/>
              </a:rPr>
              <a:t>, Jhansi Rani </a:t>
            </a:r>
            <a:r>
              <a:rPr lang="en-US" altLang="ko-KR" sz="800" i="1" dirty="0" err="1">
                <a:latin typeface="Cambria Math"/>
              </a:rPr>
              <a:t>Prathuri</a:t>
            </a:r>
            <a:r>
              <a:rPr lang="en-US" altLang="ko-KR" sz="800" i="1" dirty="0">
                <a:latin typeface="Cambria Math"/>
              </a:rPr>
              <a:t>, “A Survey on Event Detection and Prediction Online and Offline Models using Social Media Platforms,” Materials Today: Proceedings, 2021</a:t>
            </a:r>
            <a:endParaRPr lang="ko-KR" altLang="en-US" sz="800" i="1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32784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610600" cy="4896544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Event dataset from Social Media Platforms (SMP)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Offline frameworks on event detection and predictions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Datasets in Papers (2/9)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0DC9AB-15AB-4938-BB2D-1C890C64A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492896"/>
            <a:ext cx="8610600" cy="4163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2414C3-7D48-4802-A64B-7BE9BB3D1C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" t="21160" r="-65" b="-553"/>
          <a:stretch/>
        </p:blipFill>
        <p:spPr>
          <a:xfrm>
            <a:off x="323528" y="2909233"/>
            <a:ext cx="8610600" cy="254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2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610600" cy="4896544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Event dataset from Social Media Platforms (SMP)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Online frameworks on event detection and predictions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The datasets collected from SMP are huge and mostly given as natural language based data (</a:t>
            </a:r>
            <a:r>
              <a:rPr lang="en-US" altLang="ko-KR" i="1" dirty="0"/>
              <a:t>i.e.,</a:t>
            </a:r>
            <a:r>
              <a:rPr lang="en-US" altLang="ko-KR" dirty="0"/>
              <a:t> tweets)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Datasets in Papers (3/9)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C6B891-C416-4795-892E-B4738B9B1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76" y="3083075"/>
            <a:ext cx="8610600" cy="25061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BF04A3-EA12-4284-914E-32E48142A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76" y="2636912"/>
            <a:ext cx="8610600" cy="40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610600" cy="4896544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Mobility related datasets: Next-location Prediction</a:t>
            </a:r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The data representations of mobility dataset are categorized into GPS trace and check-in based logs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Datasets in Papers (4/9)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549D7C-CD27-49C7-B521-0B44C5847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060848"/>
            <a:ext cx="7906853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2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610600" cy="4896544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Mobility related dataset lists [2]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Datasets in Papers (5/9)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EB2B27-8455-4F25-9659-8890B3561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15" y="2204864"/>
            <a:ext cx="8356103" cy="37946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825BE8-9931-416B-81A9-763049B49D73}"/>
              </a:ext>
            </a:extLst>
          </p:cNvPr>
          <p:cNvSpPr txBox="1"/>
          <p:nvPr/>
        </p:nvSpPr>
        <p:spPr>
          <a:xfrm>
            <a:off x="107504" y="6345614"/>
            <a:ext cx="8136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Cambria Math"/>
              </a:rPr>
              <a:t>[2] </a:t>
            </a:r>
            <a:r>
              <a:rPr lang="en-US" altLang="ko-KR" sz="800" i="1" dirty="0">
                <a:latin typeface="Cambria Math"/>
              </a:rPr>
              <a:t>Massimiliano Luca, Gianni </a:t>
            </a:r>
            <a:r>
              <a:rPr lang="en-US" altLang="ko-KR" sz="800" i="1" dirty="0" err="1">
                <a:latin typeface="Cambria Math"/>
              </a:rPr>
              <a:t>Barlacchi</a:t>
            </a:r>
            <a:r>
              <a:rPr lang="en-US" altLang="ko-KR" sz="800" i="1" dirty="0">
                <a:latin typeface="Cambria Math"/>
              </a:rPr>
              <a:t>, Bruno </a:t>
            </a:r>
            <a:r>
              <a:rPr lang="en-US" altLang="ko-KR" sz="800" i="1" dirty="0" err="1">
                <a:latin typeface="Cambria Math"/>
              </a:rPr>
              <a:t>Lepri</a:t>
            </a:r>
            <a:r>
              <a:rPr lang="en-US" altLang="ko-KR" sz="800" i="1" dirty="0">
                <a:latin typeface="Cambria Math"/>
              </a:rPr>
              <a:t>, and Luca </a:t>
            </a:r>
            <a:r>
              <a:rPr lang="en-US" altLang="ko-KR" sz="800" i="1" dirty="0" err="1">
                <a:latin typeface="Cambria Math"/>
              </a:rPr>
              <a:t>Pappalardo</a:t>
            </a:r>
            <a:r>
              <a:rPr lang="en-US" altLang="ko-KR" sz="800" i="1" dirty="0">
                <a:latin typeface="Cambria Math"/>
              </a:rPr>
              <a:t>. “A Survey on Deep Learning for Human Mobility.” ACM Computing Survey, Article 7. Nov. 2021</a:t>
            </a:r>
            <a:endParaRPr lang="ko-KR" altLang="en-US" sz="800" i="1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10935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610600" cy="4896544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Check-in based log dataset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Datasets in Papers (6/9)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724AAE-5973-4B92-9008-7B6E23465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683363"/>
            <a:ext cx="4901814" cy="14912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055443-5038-4706-A405-E5C293250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222558"/>
            <a:ext cx="7566110" cy="3301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E36D33-655F-46A9-95DE-4C0DF4D0A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4174637"/>
            <a:ext cx="4901814" cy="186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12213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 PPT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C000"/>
          </a:solidFill>
          <a:prstDash val="solid"/>
          <a:headEnd type="none"/>
          <a:tailEnd type="triangle"/>
        </a:ln>
        <a:effectLst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i="1" smtClean="0">
            <a:latin typeface="Cambria Math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174208</TotalTime>
  <Words>497</Words>
  <Application>Microsoft Office PowerPoint</Application>
  <PresentationFormat>화면 슬라이드 쇼(4:3)</PresentationFormat>
  <Paragraphs>78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Wingdings 2</vt:lpstr>
      <vt:lpstr>Arial Black</vt:lpstr>
      <vt:lpstr>Calibri</vt:lpstr>
      <vt:lpstr>맑은 고딕</vt:lpstr>
      <vt:lpstr>Arial</vt:lpstr>
      <vt:lpstr>Cambria Math</vt:lpstr>
      <vt:lpstr>Wingdings</vt:lpstr>
      <vt:lpstr>연구실 PPT 테마</vt:lpstr>
      <vt:lpstr>Event Prediction: Datasets</vt:lpstr>
      <vt:lpstr>Presentation Outline </vt:lpstr>
      <vt:lpstr>Event Time Prediction</vt:lpstr>
      <vt:lpstr>Datasets in Papers (1/9)</vt:lpstr>
      <vt:lpstr>Datasets in Papers (2/9)</vt:lpstr>
      <vt:lpstr>Datasets in Papers (3/9)</vt:lpstr>
      <vt:lpstr>Datasets in Papers (4/9)</vt:lpstr>
      <vt:lpstr>Datasets in Papers (5/9)</vt:lpstr>
      <vt:lpstr>Datasets in Papers (6/9)</vt:lpstr>
      <vt:lpstr>Datasets in Papers (7/9)</vt:lpstr>
      <vt:lpstr>Datasets in Papers (8/9)</vt:lpstr>
      <vt:lpstr>Datasets in Papers (9/9)</vt:lpstr>
      <vt:lpstr>Dataset in Kaggle</vt:lpstr>
      <vt:lpstr>Datasets in Papers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GP_seminar22.02.16_huigyu.pdf</dc:title>
  <dc:creator>Huigyu Yang</dc:creator>
  <cp:lastModifiedBy>양희규</cp:lastModifiedBy>
  <cp:revision>3103</cp:revision>
  <cp:lastPrinted>2021-09-29T03:41:03Z</cp:lastPrinted>
  <dcterms:created xsi:type="dcterms:W3CDTF">2015-10-30T23:40:59Z</dcterms:created>
  <dcterms:modified xsi:type="dcterms:W3CDTF">2022-02-15T16:10:27Z</dcterms:modified>
</cp:coreProperties>
</file>