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6" r:id="rId3"/>
    <p:sldId id="721" r:id="rId4"/>
    <p:sldId id="724" r:id="rId5"/>
    <p:sldId id="732" r:id="rId6"/>
    <p:sldId id="731" r:id="rId7"/>
    <p:sldId id="729" r:id="rId8"/>
    <p:sldId id="727" r:id="rId9"/>
  </p:sldIdLst>
  <p:sldSz cx="9144000" cy="6858000" type="screen4x3"/>
  <p:notesSz cx="6797675" cy="9926638"/>
  <p:embeddedFontLst>
    <p:embeddedFont>
      <p:font typeface="맑은 고딕" panose="020B0503020000020004" pitchFamily="34" charset="-127"/>
      <p:regular r:id="rId12"/>
      <p:bold r:id="rId13"/>
    </p:embeddedFont>
    <p:embeddedFont>
      <p:font typeface="Arial Black" panose="020B0604020202020204" pitchFamily="34" charset="0"/>
      <p:regular r:id="rId14"/>
      <p:bold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Wingdings 2" pitchFamily="2" charset="2"/>
      <p:regular r:id="rId22"/>
    </p:embeddedFont>
  </p:embeddedFontLst>
  <p:defaultTextStyle>
    <a:defPPr>
      <a:defRPr lang="ko-KR"/>
    </a:defPPr>
    <a:lvl1pPr marL="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ECC1EB-62AF-4851-910E-B0CAC6545E22}">
          <p14:sldIdLst>
            <p14:sldId id="256"/>
            <p14:sldId id="336"/>
            <p14:sldId id="721"/>
            <p14:sldId id="724"/>
            <p14:sldId id="732"/>
            <p14:sldId id="731"/>
            <p14:sldId id="729"/>
            <p14:sldId id="727"/>
          </p14:sldIdLst>
        </p14:section>
        <p14:section name="Appendix" id="{9E5AD5A3-AEAC-42EA-B6C8-3CBEDFC214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4566" userDrawn="1">
          <p15:clr>
            <a:srgbClr val="A4A3A4"/>
          </p15:clr>
        </p15:guide>
        <p15:guide id="6" pos="146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et" initials="m" lastIdx="1" clrIdx="0"/>
  <p:cmAuthor id="1" name="Windows 사용자" initials="W사" lastIdx="1" clrIdx="1"/>
  <p:cmAuthor id="2" name="0_kyoung" initials="0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156FF"/>
    <a:srgbClr val="99FF33"/>
    <a:srgbClr val="FBE8F2"/>
    <a:srgbClr val="E8F5E4"/>
    <a:srgbClr val="FFFFFF"/>
    <a:srgbClr val="EFA05E"/>
    <a:srgbClr val="2600D2"/>
    <a:srgbClr val="1F497D"/>
    <a:srgbClr val="7F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6667" autoAdjust="0"/>
  </p:normalViewPr>
  <p:slideViewPr>
    <p:cSldViewPr showGuides="1">
      <p:cViewPr varScale="1">
        <p:scale>
          <a:sx n="110" d="100"/>
          <a:sy n="110" d="100"/>
        </p:scale>
        <p:origin x="2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364" y="78"/>
      </p:cViewPr>
      <p:guideLst>
        <p:guide orient="horz" pos="3127"/>
        <p:guide pos="2141"/>
        <p:guide orient="horz" pos="2141"/>
        <p:guide pos="3127"/>
        <p:guide orient="horz" pos="4566"/>
        <p:guide pos="14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pPr/>
              <a:t>2022. 5. 10.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pPr/>
              <a:t>2022. 5. 10.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4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6532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27013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79052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61014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08966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3358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6" y="1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6" y="115895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6" y="23178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6" y="34767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6" y="46355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6" y="57944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6" y="69533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6" y="81121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6" y="927107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6" y="104299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6" y="1158883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/>
          <a:srcRect l="15874" t="14815" r="16049" b="14992"/>
          <a:stretch>
            <a:fillRect/>
          </a:stretch>
        </p:blipFill>
        <p:spPr bwMode="auto">
          <a:xfrm>
            <a:off x="8251839" y="134964"/>
            <a:ext cx="892175" cy="91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98087" y="393720"/>
            <a:ext cx="4018329" cy="42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7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Copyright 2000-2022  intelligent Networking Laboratory   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46"/>
            <a:ext cx="9144000" cy="174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2" y="1676400"/>
            <a:ext cx="8001000" cy="1524000"/>
          </a:xfr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4" y="4114801"/>
            <a:ext cx="7239001" cy="2057400"/>
          </a:xfrm>
        </p:spPr>
        <p:txBody>
          <a:bodyPr>
            <a:normAutofit/>
          </a:bodyPr>
          <a:lstStyle>
            <a:lvl1pPr marL="0" indent="0" algn="ctr">
              <a:buNone/>
              <a:defRPr sz="2100" i="1">
                <a:solidFill>
                  <a:schemeClr val="tx1"/>
                </a:solidFill>
              </a:defRPr>
            </a:lvl1pPr>
            <a:lvl2pPr marL="49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3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4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SKKU&amp;IUPUI  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</a:t>
            </a:r>
            <a:fld id="{E51E446E-DB43-45AB-9E65-EA548FE14584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/8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               SKKU&amp;IUPUI</a:t>
            </a:r>
            <a:endParaRPr lang="en-US" altLang="ko-KR" sz="1700" dirty="0">
              <a:solidFill>
                <a:srgbClr val="FFFFFF"/>
              </a:solidFill>
              <a:latin typeface="Calibri" pitchFamily="34" charset="0"/>
              <a:ea typeface="굴림" charset="-127"/>
            </a:endParaRP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3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4" y="152401"/>
            <a:ext cx="8610600" cy="1143000"/>
          </a:xfrm>
          <a:prstGeom prst="rect">
            <a:avLst/>
          </a:prstGeom>
        </p:spPr>
        <p:txBody>
          <a:bodyPr vert="horz" lIns="98354" tIns="49179" rIns="98354" bIns="49179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4" y="1676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54" tIns="49179" rIns="98354" bIns="49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70"/>
            <a:ext cx="2895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  <a:cs typeface="Arial" charset="0"/>
              </a:defRPr>
            </a:lvl1pPr>
          </a:lstStyle>
          <a:p>
            <a:fld id="{71BC8016-191E-433D-A674-368F22941D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7EC55666-D18A-4060-B877-A41D9E7BE456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5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9177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8355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7533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6711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68831" indent="-368831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1pPr>
      <a:lvl2pPr marL="799141" indent="-307363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pitchFamily="34" charset="0"/>
        <a:buChar char="►"/>
        <a:defRPr sz="18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2pPr>
      <a:lvl3pPr marL="1229448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3pPr>
      <a:lvl4pPr marL="1721230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4pPr>
      <a:lvl5pPr marL="2213004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2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5pPr>
      <a:lvl6pPr marL="270478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563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342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12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177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355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7533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11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58894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50673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45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23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5171" y="3717032"/>
            <a:ext cx="7177462" cy="2592288"/>
          </a:xfrm>
        </p:spPr>
        <p:txBody>
          <a:bodyPr>
            <a:noAutofit/>
          </a:bodyPr>
          <a:lstStyle/>
          <a:p>
            <a:endParaRPr lang="en-US" altLang="ko-KR" sz="1400" i="0" dirty="0"/>
          </a:p>
          <a:p>
            <a:endParaRPr lang="en-US" altLang="ko-KR" sz="1400" i="0" dirty="0"/>
          </a:p>
          <a:p>
            <a:endParaRPr lang="en-US" altLang="ko-KR" sz="1400" i="0" dirty="0"/>
          </a:p>
          <a:p>
            <a:r>
              <a:rPr lang="en-US" altLang="ko-KR" sz="1700" dirty="0">
                <a:ea typeface="굴림" pitchFamily="50" charset="-127"/>
              </a:rPr>
              <a:t>2022-05-10 11:00AM (EST) </a:t>
            </a:r>
          </a:p>
          <a:p>
            <a:pPr defTabSz="914400"/>
            <a:r>
              <a:rPr lang="en-US" altLang="ko-KR" sz="1700" b="1" dirty="0" err="1">
                <a:ea typeface="굴림" pitchFamily="50" charset="-127"/>
              </a:rPr>
              <a:t>Huigyu</a:t>
            </a:r>
            <a:r>
              <a:rPr lang="en-US" altLang="ko-KR" sz="1700" b="1" dirty="0">
                <a:ea typeface="굴림" pitchFamily="50" charset="-127"/>
              </a:rPr>
              <a:t> Yang</a:t>
            </a:r>
          </a:p>
          <a:p>
            <a:pPr defTabSz="914400"/>
            <a:r>
              <a:rPr lang="en-US" altLang="ko-KR" sz="1700" dirty="0" err="1">
                <a:ea typeface="굴림" pitchFamily="50" charset="-127"/>
              </a:rPr>
              <a:t>Sungkyunkwan</a:t>
            </a:r>
            <a:r>
              <a:rPr lang="en-US" altLang="ko-KR" sz="1700" dirty="0">
                <a:ea typeface="굴림" pitchFamily="50" charset="-127"/>
              </a:rPr>
              <a:t> University</a:t>
            </a:r>
          </a:p>
          <a:p>
            <a:pPr defTabSz="914400"/>
            <a:r>
              <a:rPr lang="en-US" altLang="ko-KR" sz="1700" dirty="0">
                <a:ea typeface="굴림" pitchFamily="50" charset="-127"/>
              </a:rPr>
              <a:t>huigyu@skku.edu</a:t>
            </a:r>
          </a:p>
          <a:p>
            <a:endParaRPr lang="en-US" altLang="ko-KR" sz="1700" dirty="0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949" y="1700808"/>
            <a:ext cx="8394101" cy="1524000"/>
          </a:xfrm>
        </p:spPr>
        <p:txBody>
          <a:bodyPr>
            <a:noAutofit/>
          </a:bodyPr>
          <a:lstStyle/>
          <a:p>
            <a:r>
              <a:rPr lang="en-US" altLang="ko-KR" sz="3600" spc="-100" dirty="0"/>
              <a:t>Event Prediction: </a:t>
            </a:r>
            <a:br>
              <a:rPr lang="en-US" altLang="ko-KR" sz="3600" spc="-100" dirty="0"/>
            </a:br>
            <a:r>
              <a:rPr lang="en-US" altLang="ko-KR" sz="2800" spc="-100" dirty="0"/>
              <a:t>Model Implementation and Evaluation</a:t>
            </a:r>
            <a:endParaRPr lang="ko-KR" alt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69907741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Outline </a:t>
            </a: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6778" y="1484784"/>
            <a:ext cx="8610600" cy="48965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Chicago Bike Station Dataset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Model Implementation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Evaluation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49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Implementation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  <a:ln>
            <a:noFill/>
          </a:ln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 prediction model using single LSTM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395AC23-EA26-7B34-B052-BBC57A63BF15}"/>
                  </a:ext>
                </a:extLst>
              </p:cNvPr>
              <p:cNvSpPr/>
              <p:nvPr/>
            </p:nvSpPr>
            <p:spPr>
              <a:xfrm>
                <a:off x="1600268" y="3779693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</m:t>
                      </m:r>
                      <m:sSub>
                        <m:sSubPr>
                          <m:ctrlPr>
                            <a:rPr kumimoji="1" lang="en-US" altLang="ko-Kore-KR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−167</m:t>
                          </m:r>
                        </m:sub>
                      </m:sSub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395AC23-EA26-7B34-B052-BBC57A63B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68" y="3779693"/>
                <a:ext cx="1152128" cy="5040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D405A7C-FD20-C382-4860-5330A1A70B20}"/>
              </a:ext>
            </a:extLst>
          </p:cNvPr>
          <p:cNvSpPr/>
          <p:nvPr/>
        </p:nvSpPr>
        <p:spPr>
          <a:xfrm>
            <a:off x="3184444" y="3779693"/>
            <a:ext cx="1152128" cy="504056"/>
          </a:xfrm>
          <a:prstGeom prst="round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35C161EB-5992-BC84-9CBF-06189496509A}"/>
                  </a:ext>
                </a:extLst>
              </p:cNvPr>
              <p:cNvSpPr/>
              <p:nvPr/>
            </p:nvSpPr>
            <p:spPr>
              <a:xfrm>
                <a:off x="4766391" y="3779693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</m:t>
                      </m:r>
                      <m:sSub>
                        <m:sSubPr>
                          <m:ctrlPr>
                            <a:rPr kumimoji="1" lang="en-US" altLang="ko-Kore-KR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35C161EB-5992-BC84-9CBF-061894965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91" y="3779693"/>
                <a:ext cx="1152128" cy="5040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566E7935-9624-DC2E-1EA9-2B515F536CC5}"/>
                  </a:ext>
                </a:extLst>
              </p:cNvPr>
              <p:cNvSpPr/>
              <p:nvPr/>
            </p:nvSpPr>
            <p:spPr>
              <a:xfrm>
                <a:off x="6348338" y="3779693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</m:t>
                      </m:r>
                      <m:sSub>
                        <m:sSubPr>
                          <m:ctrlPr>
                            <a:rPr kumimoji="1" lang="en-US" altLang="ko-Kore-KR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566E7935-9624-DC2E-1EA9-2B515F536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38" y="3779693"/>
                <a:ext cx="1152128" cy="5040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658F0D-34FB-4CB8-D205-3D05E8D5D637}"/>
              </a:ext>
            </a:extLst>
          </p:cNvPr>
          <p:cNvCxnSpPr>
            <a:stCxn id="4" idx="3"/>
          </p:cNvCxnSpPr>
          <p:nvPr/>
        </p:nvCxnSpPr>
        <p:spPr>
          <a:xfrm>
            <a:off x="2752396" y="4031721"/>
            <a:ext cx="504056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22964B-65AB-7A8E-05ED-55B85607A99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36572" y="4031721"/>
            <a:ext cx="429819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F39294-97F6-C0D7-51AD-C3A05A0182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18519" y="4031721"/>
            <a:ext cx="429819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31427C45-93EE-1B3E-2D90-B638F02BD8E4}"/>
              </a:ext>
            </a:extLst>
          </p:cNvPr>
          <p:cNvSpPr/>
          <p:nvPr/>
        </p:nvSpPr>
        <p:spPr>
          <a:xfrm>
            <a:off x="3474705" y="3995717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5133FA1-66FB-A2CB-E926-564DAF334762}"/>
              </a:ext>
            </a:extLst>
          </p:cNvPr>
          <p:cNvSpPr/>
          <p:nvPr/>
        </p:nvSpPr>
        <p:spPr>
          <a:xfrm>
            <a:off x="3740817" y="3995717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EDF9F4-940E-24D4-A7D7-71BA3544DDEC}"/>
              </a:ext>
            </a:extLst>
          </p:cNvPr>
          <p:cNvSpPr/>
          <p:nvPr/>
        </p:nvSpPr>
        <p:spPr>
          <a:xfrm>
            <a:off x="4003541" y="3990090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525EE01A-3D59-77AC-F5CD-DACB92533581}"/>
                  </a:ext>
                </a:extLst>
              </p:cNvPr>
              <p:cNvSpPr/>
              <p:nvPr/>
            </p:nvSpPr>
            <p:spPr>
              <a:xfrm>
                <a:off x="1600268" y="4535777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−167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525EE01A-3D59-77AC-F5CD-DACB92533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68" y="4535777"/>
                <a:ext cx="1152128" cy="324036"/>
              </a:xfrm>
              <a:prstGeom prst="roundRect">
                <a:avLst/>
              </a:prstGeom>
              <a:blipFill>
                <a:blip r:embed="rId6"/>
                <a:stretch>
                  <a:fillRect l="-16484" r="-5495" b="-30769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A8F4BE02-436C-8C69-2B7D-1F805D25FF62}"/>
                  </a:ext>
                </a:extLst>
              </p:cNvPr>
              <p:cNvSpPr/>
              <p:nvPr/>
            </p:nvSpPr>
            <p:spPr>
              <a:xfrm>
                <a:off x="4766391" y="4535777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A8F4BE02-436C-8C69-2B7D-1F805D25F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91" y="4535777"/>
                <a:ext cx="1152128" cy="324036"/>
              </a:xfrm>
              <a:prstGeom prst="roundRect">
                <a:avLst/>
              </a:prstGeom>
              <a:blipFill>
                <a:blip r:embed="rId7"/>
                <a:stretch>
                  <a:fillRect l="-6522" b="-30769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F651B16C-5E06-DE31-A0F1-11E382A8460D}"/>
                  </a:ext>
                </a:extLst>
              </p:cNvPr>
              <p:cNvSpPr/>
              <p:nvPr/>
            </p:nvSpPr>
            <p:spPr>
              <a:xfrm>
                <a:off x="6348338" y="4535777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F651B16C-5E06-DE31-A0F1-11E382A84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38" y="4535777"/>
                <a:ext cx="1152128" cy="324036"/>
              </a:xfrm>
              <a:prstGeom prst="roundRect">
                <a:avLst/>
              </a:prstGeom>
              <a:blipFill>
                <a:blip r:embed="rId8"/>
                <a:stretch>
                  <a:fillRect b="-30769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111AB5-B89C-5AEC-8486-11A252F8787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176332" y="4283749"/>
            <a:ext cx="0" cy="2520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E714C91-57D1-845B-B543-8A3F3B2DE3EC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5342455" y="4283749"/>
            <a:ext cx="0" cy="2520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831EAA-7986-DBE8-6059-70E0CFA7D6BD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6924402" y="4283749"/>
            <a:ext cx="0" cy="2520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5FDA6A32-5BF1-0D1C-AB06-4E8605B325D1}"/>
                  </a:ext>
                </a:extLst>
              </p:cNvPr>
              <p:cNvSpPr/>
              <p:nvPr/>
            </p:nvSpPr>
            <p:spPr>
              <a:xfrm>
                <a:off x="6348338" y="3152829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5FDA6A32-5BF1-0D1C-AB06-4E8605B32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38" y="3152829"/>
                <a:ext cx="1152128" cy="324036"/>
              </a:xfrm>
              <a:prstGeom prst="roundRect">
                <a:avLst/>
              </a:prstGeom>
              <a:blipFill>
                <a:blip r:embed="rId9"/>
                <a:stretch>
                  <a:fillRect b="-30769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E96852-49DE-B4F2-03C8-1FAE131061A9}"/>
              </a:ext>
            </a:extLst>
          </p:cNvPr>
          <p:cNvCxnSpPr>
            <a:cxnSpLocks/>
            <a:stCxn id="8" idx="0"/>
            <a:endCxn id="36" idx="2"/>
          </p:cNvCxnSpPr>
          <p:nvPr/>
        </p:nvCxnSpPr>
        <p:spPr>
          <a:xfrm flipV="1">
            <a:off x="6924402" y="3476865"/>
            <a:ext cx="0" cy="3028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40">
                <a:extLst>
                  <a:ext uri="{FF2B5EF4-FFF2-40B4-BE49-F238E27FC236}">
                    <a16:creationId xmlns:a16="http://schemas.microsoft.com/office/drawing/2014/main" id="{5CC6A514-79E3-38B8-AE5D-9DED507F3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257475"/>
                  </p:ext>
                </p:extLst>
              </p:nvPr>
            </p:nvGraphicFramePr>
            <p:xfrm>
              <a:off x="1547664" y="4922895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−167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−167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−167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40">
                <a:extLst>
                  <a:ext uri="{FF2B5EF4-FFF2-40B4-BE49-F238E27FC236}">
                    <a16:creationId xmlns:a16="http://schemas.microsoft.com/office/drawing/2014/main" id="{5CC6A514-79E3-38B8-AE5D-9DED507F3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257475"/>
                  </p:ext>
                </p:extLst>
              </p:nvPr>
            </p:nvGraphicFramePr>
            <p:xfrm>
              <a:off x="1547664" y="4922895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0"/>
                          <a:stretch>
                            <a:fillRect l="-1000" t="-3448" r="-200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0"/>
                          <a:stretch>
                            <a:fillRect l="-1000" t="-103448" r="-200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0"/>
                          <a:stretch>
                            <a:fillRect l="-1000" t="-303448" r="-200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0">
                <a:extLst>
                  <a:ext uri="{FF2B5EF4-FFF2-40B4-BE49-F238E27FC236}">
                    <a16:creationId xmlns:a16="http://schemas.microsoft.com/office/drawing/2014/main" id="{282ABAB7-0485-1DCA-8209-BEE4412D1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6776399"/>
                  </p:ext>
                </p:extLst>
              </p:nvPr>
            </p:nvGraphicFramePr>
            <p:xfrm>
              <a:off x="4713499" y="4927599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0">
                <a:extLst>
                  <a:ext uri="{FF2B5EF4-FFF2-40B4-BE49-F238E27FC236}">
                    <a16:creationId xmlns:a16="http://schemas.microsoft.com/office/drawing/2014/main" id="{282ABAB7-0485-1DCA-8209-BEE4412D1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6776399"/>
                  </p:ext>
                </p:extLst>
              </p:nvPr>
            </p:nvGraphicFramePr>
            <p:xfrm>
              <a:off x="4713499" y="4927599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1"/>
                          <a:stretch>
                            <a:fillRect l="-1000" r="-1000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1"/>
                          <a:stretch>
                            <a:fillRect l="-1000" t="-100000" r="-100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1"/>
                          <a:stretch>
                            <a:fillRect l="-1000" t="-300000" r="-100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0">
                <a:extLst>
                  <a:ext uri="{FF2B5EF4-FFF2-40B4-BE49-F238E27FC236}">
                    <a16:creationId xmlns:a16="http://schemas.microsoft.com/office/drawing/2014/main" id="{781C5C43-B9B4-9949-1747-30FBB04404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957885"/>
                  </p:ext>
                </p:extLst>
              </p:nvPr>
            </p:nvGraphicFramePr>
            <p:xfrm>
              <a:off x="6295446" y="4922895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0">
                <a:extLst>
                  <a:ext uri="{FF2B5EF4-FFF2-40B4-BE49-F238E27FC236}">
                    <a16:creationId xmlns:a16="http://schemas.microsoft.com/office/drawing/2014/main" id="{781C5C43-B9B4-9949-1747-30FBB04404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957885"/>
                  </p:ext>
                </p:extLst>
              </p:nvPr>
            </p:nvGraphicFramePr>
            <p:xfrm>
              <a:off x="6295446" y="4922895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2"/>
                          <a:stretch>
                            <a:fillRect l="-1000" t="-3448" r="-200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2"/>
                          <a:stretch>
                            <a:fillRect l="-1000" t="-103448" r="-200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2"/>
                          <a:stretch>
                            <a:fillRect l="-1000" t="-303448" r="-200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578914"/>
                  </p:ext>
                </p:extLst>
              </p:nvPr>
            </p:nvGraphicFramePr>
            <p:xfrm>
              <a:off x="6295446" y="1700808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578914"/>
                  </p:ext>
                </p:extLst>
              </p:nvPr>
            </p:nvGraphicFramePr>
            <p:xfrm>
              <a:off x="6295446" y="1700808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3"/>
                          <a:stretch>
                            <a:fillRect l="-1000" t="-3448" r="-2000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3"/>
                          <a:stretch>
                            <a:fillRect l="-1000" t="-103448" r="-200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3"/>
                          <a:stretch>
                            <a:fillRect l="-1000" t="-303448" r="-200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6899E61-990B-EDDC-0277-7F0896669B7B}"/>
              </a:ext>
            </a:extLst>
          </p:cNvPr>
          <p:cNvSpPr txBox="1"/>
          <p:nvPr/>
        </p:nvSpPr>
        <p:spPr>
          <a:xfrm>
            <a:off x="1512891" y="314283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i="1" dirty="0">
                <a:latin typeface="Cambria Math"/>
              </a:rPr>
              <a:t>t refers time-step(unit: an hour)</a:t>
            </a:r>
          </a:p>
          <a:p>
            <a:r>
              <a:rPr kumimoji="1" lang="en-US" altLang="ko-Kore-KR" sz="1400" i="1" dirty="0">
                <a:latin typeface="Cambria Math"/>
              </a:rPr>
              <a:t>n refers number of stations</a:t>
            </a:r>
            <a:endParaRPr kumimoji="1" lang="ko-Kore-KR" altLang="en-US" sz="1400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143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Implementation: errors in previous trial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 historical station dataset acquires station logs in every 10 mins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results in previous seminars are not predictions for the next 1 hour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Percentage based normalization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Input: 1680 mins, Output: 10 mins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Hidden dimension(LSTM): 256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Accuracy: 93.46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Max value-based normalization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Input: 1680 mins, Output: 10 mins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Hidden dimension(LSTM): 256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Accuracy: 83.46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984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Implementation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  <a:ln>
            <a:noFill/>
          </a:ln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 prediction model using single LSTM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395AC23-EA26-7B34-B052-BBC57A63BF15}"/>
                  </a:ext>
                </a:extLst>
              </p:cNvPr>
              <p:cNvSpPr/>
              <p:nvPr/>
            </p:nvSpPr>
            <p:spPr>
              <a:xfrm>
                <a:off x="1028950" y="3851701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</m:t>
                      </m:r>
                      <m:sSub>
                        <m:sSubPr>
                          <m:ctrlPr>
                            <a:rPr kumimoji="1" lang="en-US" altLang="ko-Kore-KR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−167</m:t>
                          </m:r>
                        </m:sub>
                      </m:sSub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395AC23-EA26-7B34-B052-BBC57A63B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50" y="3851701"/>
                <a:ext cx="1152128" cy="5040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D405A7C-FD20-C382-4860-5330A1A70B20}"/>
              </a:ext>
            </a:extLst>
          </p:cNvPr>
          <p:cNvSpPr/>
          <p:nvPr/>
        </p:nvSpPr>
        <p:spPr>
          <a:xfrm>
            <a:off x="2613126" y="3851701"/>
            <a:ext cx="1152128" cy="504056"/>
          </a:xfrm>
          <a:prstGeom prst="round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35C161EB-5992-BC84-9CBF-06189496509A}"/>
                  </a:ext>
                </a:extLst>
              </p:cNvPr>
              <p:cNvSpPr/>
              <p:nvPr/>
            </p:nvSpPr>
            <p:spPr>
              <a:xfrm>
                <a:off x="4195073" y="3851701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</m:t>
                      </m:r>
                      <m:sSub>
                        <m:sSubPr>
                          <m:ctrlPr>
                            <a:rPr kumimoji="1" lang="en-US" altLang="ko-Kore-KR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35C161EB-5992-BC84-9CBF-061894965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73" y="3851701"/>
                <a:ext cx="1152128" cy="5040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566E7935-9624-DC2E-1EA9-2B515F536CC5}"/>
                  </a:ext>
                </a:extLst>
              </p:cNvPr>
              <p:cNvSpPr/>
              <p:nvPr/>
            </p:nvSpPr>
            <p:spPr>
              <a:xfrm>
                <a:off x="5777020" y="3851701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</m:t>
                      </m:r>
                      <m:sSub>
                        <m:sSubPr>
                          <m:ctrlPr>
                            <a:rPr kumimoji="1" lang="en-US" altLang="ko-Kore-KR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ko-Kore-KR" sz="15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566E7935-9624-DC2E-1EA9-2B515F536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20" y="3851701"/>
                <a:ext cx="1152128" cy="5040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658F0D-34FB-4CB8-D205-3D05E8D5D637}"/>
              </a:ext>
            </a:extLst>
          </p:cNvPr>
          <p:cNvCxnSpPr>
            <a:stCxn id="4" idx="3"/>
          </p:cNvCxnSpPr>
          <p:nvPr/>
        </p:nvCxnSpPr>
        <p:spPr>
          <a:xfrm>
            <a:off x="2181078" y="4103729"/>
            <a:ext cx="504056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22964B-65AB-7A8E-05ED-55B85607A99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65254" y="4103729"/>
            <a:ext cx="429819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F39294-97F6-C0D7-51AD-C3A05A0182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47201" y="4103729"/>
            <a:ext cx="429819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31427C45-93EE-1B3E-2D90-B638F02BD8E4}"/>
              </a:ext>
            </a:extLst>
          </p:cNvPr>
          <p:cNvSpPr/>
          <p:nvPr/>
        </p:nvSpPr>
        <p:spPr>
          <a:xfrm>
            <a:off x="2903387" y="4067725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5133FA1-66FB-A2CB-E926-564DAF334762}"/>
              </a:ext>
            </a:extLst>
          </p:cNvPr>
          <p:cNvSpPr/>
          <p:nvPr/>
        </p:nvSpPr>
        <p:spPr>
          <a:xfrm>
            <a:off x="3169499" y="4067725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EDF9F4-940E-24D4-A7D7-71BA3544DDEC}"/>
              </a:ext>
            </a:extLst>
          </p:cNvPr>
          <p:cNvSpPr/>
          <p:nvPr/>
        </p:nvSpPr>
        <p:spPr>
          <a:xfrm>
            <a:off x="3432223" y="4062098"/>
            <a:ext cx="72008" cy="7200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525EE01A-3D59-77AC-F5CD-DACB92533581}"/>
                  </a:ext>
                </a:extLst>
              </p:cNvPr>
              <p:cNvSpPr/>
              <p:nvPr/>
            </p:nvSpPr>
            <p:spPr>
              <a:xfrm>
                <a:off x="1028950" y="4607785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−167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525EE01A-3D59-77AC-F5CD-DACB92533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50" y="4607785"/>
                <a:ext cx="1152128" cy="324036"/>
              </a:xfrm>
              <a:prstGeom prst="roundRect">
                <a:avLst/>
              </a:prstGeom>
              <a:blipFill>
                <a:blip r:embed="rId6"/>
                <a:stretch>
                  <a:fillRect l="-16484" r="-5495" b="-25926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A8F4BE02-436C-8C69-2B7D-1F805D25FF62}"/>
                  </a:ext>
                </a:extLst>
              </p:cNvPr>
              <p:cNvSpPr/>
              <p:nvPr/>
            </p:nvSpPr>
            <p:spPr>
              <a:xfrm>
                <a:off x="4195073" y="4607785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A8F4BE02-436C-8C69-2B7D-1F805D25F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73" y="4607785"/>
                <a:ext cx="1152128" cy="324036"/>
              </a:xfrm>
              <a:prstGeom prst="roundRect">
                <a:avLst/>
              </a:prstGeom>
              <a:blipFill>
                <a:blip r:embed="rId7"/>
                <a:stretch>
                  <a:fillRect l="-6593" b="-25926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F651B16C-5E06-DE31-A0F1-11E382A8460D}"/>
                  </a:ext>
                </a:extLst>
              </p:cNvPr>
              <p:cNvSpPr/>
              <p:nvPr/>
            </p:nvSpPr>
            <p:spPr>
              <a:xfrm>
                <a:off x="5777020" y="4607785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F651B16C-5E06-DE31-A0F1-11E382A84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20" y="4607785"/>
                <a:ext cx="1152128" cy="324036"/>
              </a:xfrm>
              <a:prstGeom prst="roundRect">
                <a:avLst/>
              </a:prstGeom>
              <a:blipFill>
                <a:blip r:embed="rId8"/>
                <a:stretch>
                  <a:fillRect b="-25926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111AB5-B89C-5AEC-8486-11A252F8787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1605014" y="4355757"/>
            <a:ext cx="0" cy="2520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E714C91-57D1-845B-B543-8A3F3B2DE3EC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4771137" y="4355757"/>
            <a:ext cx="0" cy="2520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831EAA-7986-DBE8-6059-70E0CFA7D6BD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6353084" y="4355757"/>
            <a:ext cx="0" cy="25202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5FDA6A32-5BF1-0D1C-AB06-4E8605B325D1}"/>
                  </a:ext>
                </a:extLst>
              </p:cNvPr>
              <p:cNvSpPr/>
              <p:nvPr/>
            </p:nvSpPr>
            <p:spPr>
              <a:xfrm>
                <a:off x="6452422" y="1465511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5FDA6A32-5BF1-0D1C-AB06-4E8605B32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22" y="1465511"/>
                <a:ext cx="1152128" cy="324036"/>
              </a:xfrm>
              <a:prstGeom prst="roundRect">
                <a:avLst/>
              </a:prstGeom>
              <a:blipFill>
                <a:blip r:embed="rId9"/>
                <a:stretch>
                  <a:fillRect b="-25926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E96852-49DE-B4F2-03C8-1FAE131061A9}"/>
              </a:ext>
            </a:extLst>
          </p:cNvPr>
          <p:cNvCxnSpPr>
            <a:cxnSpLocks/>
            <a:stCxn id="8" idx="0"/>
            <a:endCxn id="29" idx="2"/>
          </p:cNvCxnSpPr>
          <p:nvPr/>
        </p:nvCxnSpPr>
        <p:spPr>
          <a:xfrm flipV="1">
            <a:off x="6353084" y="3527665"/>
            <a:ext cx="0" cy="324036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40">
                <a:extLst>
                  <a:ext uri="{FF2B5EF4-FFF2-40B4-BE49-F238E27FC236}">
                    <a16:creationId xmlns:a16="http://schemas.microsoft.com/office/drawing/2014/main" id="{5CC6A514-79E3-38B8-AE5D-9DED507F3A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6346" y="4994903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−167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−167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−167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40">
                <a:extLst>
                  <a:ext uri="{FF2B5EF4-FFF2-40B4-BE49-F238E27FC236}">
                    <a16:creationId xmlns:a16="http://schemas.microsoft.com/office/drawing/2014/main" id="{5CC6A514-79E3-38B8-AE5D-9DED507F3A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6346" y="4994903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0"/>
                          <a:stretch>
                            <a:fillRect t="-3448" r="-200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0"/>
                          <a:stretch>
                            <a:fillRect t="-103448" r="-200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0"/>
                          <a:stretch>
                            <a:fillRect t="-303448" r="-200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0">
                <a:extLst>
                  <a:ext uri="{FF2B5EF4-FFF2-40B4-BE49-F238E27FC236}">
                    <a16:creationId xmlns:a16="http://schemas.microsoft.com/office/drawing/2014/main" id="{282ABAB7-0485-1DCA-8209-BEE4412D1B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2181" y="4999607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0">
                <a:extLst>
                  <a:ext uri="{FF2B5EF4-FFF2-40B4-BE49-F238E27FC236}">
                    <a16:creationId xmlns:a16="http://schemas.microsoft.com/office/drawing/2014/main" id="{282ABAB7-0485-1DCA-8209-BEE4412D1B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2181" y="4999607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1"/>
                          <a:stretch>
                            <a:fillRect l="-1000" r="-100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1"/>
                          <a:stretch>
                            <a:fillRect l="-1000" t="-100000" r="-100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1"/>
                          <a:stretch>
                            <a:fillRect l="-1000" t="-300000" r="-100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0">
                <a:extLst>
                  <a:ext uri="{FF2B5EF4-FFF2-40B4-BE49-F238E27FC236}">
                    <a16:creationId xmlns:a16="http://schemas.microsoft.com/office/drawing/2014/main" id="{781C5C43-B9B4-9949-1747-30FBB04404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24128" y="4994903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0">
                <a:extLst>
                  <a:ext uri="{FF2B5EF4-FFF2-40B4-BE49-F238E27FC236}">
                    <a16:creationId xmlns:a16="http://schemas.microsoft.com/office/drawing/2014/main" id="{781C5C43-B9B4-9949-1747-30FBB04404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24128" y="4994903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2"/>
                          <a:stretch>
                            <a:fillRect l="-1000" t="-3448" r="-200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2"/>
                          <a:stretch>
                            <a:fillRect l="-1000" t="-103448" r="-200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2"/>
                          <a:stretch>
                            <a:fillRect l="-1000" t="-303448" r="-200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86089" y="1056467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kumimoji="1" lang="en-US" altLang="ko-Kore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𝑠𝑡𝑎𝑡𝑖𝑜</m:t>
                                </m:r>
                                <m:sSubSup>
                                  <m:sSubSupPr>
                                    <m:ctrlP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86089" y="1056467"/>
              <a:ext cx="1257911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57911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3"/>
                          <a:stretch>
                            <a:fillRect t="-3448" r="-200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3"/>
                          <a:stretch>
                            <a:fillRect t="-103448" r="-200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3"/>
                          <a:stretch>
                            <a:fillRect t="-300000" r="-200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6899E61-990B-EDDC-0277-7F0896669B7B}"/>
              </a:ext>
            </a:extLst>
          </p:cNvPr>
          <p:cNvSpPr txBox="1"/>
          <p:nvPr/>
        </p:nvSpPr>
        <p:spPr>
          <a:xfrm>
            <a:off x="941573" y="321484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i="1" dirty="0">
                <a:latin typeface="Cambria Math"/>
              </a:rPr>
              <a:t>t refers time-step(unit: 10mins)</a:t>
            </a:r>
          </a:p>
          <a:p>
            <a:r>
              <a:rPr kumimoji="1" lang="en-US" altLang="ko-Kore-KR" sz="1400" i="1" dirty="0">
                <a:latin typeface="Cambria Math"/>
              </a:rPr>
              <a:t>n refers number of stations</a:t>
            </a:r>
            <a:endParaRPr kumimoji="1" lang="ko-Kore-KR" altLang="en-US" sz="1400" i="1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8148BFC0-0808-167F-A906-5F6AEE606B61}"/>
                  </a:ext>
                </a:extLst>
              </p:cNvPr>
              <p:cNvSpPr/>
              <p:nvPr/>
            </p:nvSpPr>
            <p:spPr>
              <a:xfrm>
                <a:off x="5777020" y="3023609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kumimoji="1" lang="en-US" altLang="ko-Kore-KR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CNN</m:t>
                      </m:r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8148BFC0-0808-167F-A906-5F6AEE606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20" y="3023609"/>
                <a:ext cx="1152128" cy="50405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287DEF1-97BF-D88F-0168-821A0EFF296F}"/>
                  </a:ext>
                </a:extLst>
              </p:cNvPr>
              <p:cNvSpPr/>
              <p:nvPr/>
            </p:nvSpPr>
            <p:spPr>
              <a:xfrm>
                <a:off x="7281877" y="3023609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kumimoji="1" lang="en-US" altLang="ko-Kore-KR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CNN</m:t>
                      </m:r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287DEF1-97BF-D88F-0168-821A0EFF2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877" y="3023609"/>
                <a:ext cx="1152128" cy="504056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C94B1366-3268-3DB3-0432-96321F6E259B}"/>
                  </a:ext>
                </a:extLst>
              </p:cNvPr>
              <p:cNvSpPr/>
              <p:nvPr/>
            </p:nvSpPr>
            <p:spPr>
              <a:xfrm>
                <a:off x="6452422" y="2260557"/>
                <a:ext cx="1152128" cy="504056"/>
              </a:xfrm>
              <a:prstGeom prst="round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kumimoji="1" lang="en-US" altLang="ko-Kore-KR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CNN</m:t>
                      </m:r>
                    </m:oMath>
                  </m:oMathPara>
                </a14:m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C94B1366-3268-3DB3-0432-96321F6E2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22" y="2260557"/>
                <a:ext cx="1152128" cy="504056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D26BE587-9105-1224-1723-533A07E084F6}"/>
                  </a:ext>
                </a:extLst>
              </p:cNvPr>
              <p:cNvSpPr/>
              <p:nvPr/>
            </p:nvSpPr>
            <p:spPr>
              <a:xfrm>
                <a:off x="7281877" y="4607785"/>
                <a:ext cx="1152128" cy="324036"/>
              </a:xfrm>
              <a:prstGeom prst="round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𝑜𝑓𝑓𝑠𝑒𝑡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D26BE587-9105-1224-1723-533A07E08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877" y="4607785"/>
                <a:ext cx="1152128" cy="324036"/>
              </a:xfrm>
              <a:prstGeom prst="roundRect">
                <a:avLst/>
              </a:prstGeom>
              <a:blipFill>
                <a:blip r:embed="rId17"/>
                <a:stretch>
                  <a:fillRect b="-2222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CEC945A-FC35-4D4C-9663-560E17AC7865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7857941" y="3527665"/>
            <a:ext cx="0" cy="108012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7C5A494-0856-E434-D0FF-E4850BF44411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flipV="1">
            <a:off x="6353084" y="2764613"/>
            <a:ext cx="675402" cy="258996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B5D121A-A4AD-60E2-0B41-697BA585AA5B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H="1" flipV="1">
            <a:off x="7028486" y="2764613"/>
            <a:ext cx="829455" cy="258996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5C57438-40D3-AD6E-4266-7C3AAB01CD01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flipV="1">
            <a:off x="7028486" y="1789547"/>
            <a:ext cx="0" cy="47101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8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Implementation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1008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168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 time-steps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Offset up to 2 hours (12 time-steps)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Overall Accuracy: 94.9% of 3,424,655 test cases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under acc(0.08%/94.9%) 2.21% of 128,707 test cases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upper acc(0.001%/94.9%) 2.54%  of  3,461 test cases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normal acc(94.819%/94.9%) 98.62 out of  3,292,487 test cases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95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Implementation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t+1: all acc 81.24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t+2: all acc 96.13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t+3: all acc 96.13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t+4: all acc 96.13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t+5: all acc 96.14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t+6: all acc 96.14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t+7: all acc 96.14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t+8: all acc 96.14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t+9: all acc 96.14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t+10: all acc 96.15 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t+11: all acc 96.15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800" dirty="0"/>
              <a:t>t+12: all acc 96.15</a:t>
            </a:r>
          </a:p>
        </p:txBody>
      </p:sp>
    </p:spTree>
    <p:extLst>
      <p:ext uri="{BB962C8B-B14F-4D97-AF65-F5344CB8AC3E}">
        <p14:creationId xmlns:p14="http://schemas.microsoft.com/office/powerpoint/2010/main" val="147942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Future Work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Find time period when both historical and trip data are available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Generate bike transition matrix using trip data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Add fusion layers in the model to train the matrix with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881567557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C000"/>
          </a:solidFill>
          <a:prstDash val="solid"/>
          <a:headEnd type="none"/>
          <a:tailEnd type="triangle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i="1" smtClean="0"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177437</TotalTime>
  <Words>421</Words>
  <Application>Microsoft Macintosh PowerPoint</Application>
  <PresentationFormat>화면 슬라이드 쇼(4:3)</PresentationFormat>
  <Paragraphs>111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Cambria Math</vt:lpstr>
      <vt:lpstr>Arial Black</vt:lpstr>
      <vt:lpstr>Calibri</vt:lpstr>
      <vt:lpstr>Arial</vt:lpstr>
      <vt:lpstr>Wingdings</vt:lpstr>
      <vt:lpstr>Wingdings 2</vt:lpstr>
      <vt:lpstr>연구실 PPT 테마</vt:lpstr>
      <vt:lpstr>Event Prediction:  Model Implementation and Evaluation</vt:lpstr>
      <vt:lpstr>Presentation Outline </vt:lpstr>
      <vt:lpstr>Implementation</vt:lpstr>
      <vt:lpstr>Implementation: errors in previous trial</vt:lpstr>
      <vt:lpstr>Implementation</vt:lpstr>
      <vt:lpstr>Implementation</vt:lpstr>
      <vt:lpstr>Implementation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GP_seminar22.02.16_huigyu.pdf</dc:title>
  <dc:creator>Huigyu Yang</dc:creator>
  <cp:lastModifiedBy>양희규</cp:lastModifiedBy>
  <cp:revision>3133</cp:revision>
  <cp:lastPrinted>2021-09-29T03:41:03Z</cp:lastPrinted>
  <dcterms:created xsi:type="dcterms:W3CDTF">2015-10-30T23:40:59Z</dcterms:created>
  <dcterms:modified xsi:type="dcterms:W3CDTF">2022-05-10T15:00:27Z</dcterms:modified>
</cp:coreProperties>
</file>