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67" r:id="rId3"/>
    <p:sldId id="259" r:id="rId4"/>
    <p:sldId id="257" r:id="rId5"/>
    <p:sldId id="258" r:id="rId6"/>
    <p:sldId id="268" r:id="rId7"/>
    <p:sldId id="266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 autoAdjust="0"/>
    <p:restoredTop sz="77936" autoAdjust="0"/>
  </p:normalViewPr>
  <p:slideViewPr>
    <p:cSldViewPr>
      <p:cViewPr varScale="1">
        <p:scale>
          <a:sx n="61" d="100"/>
          <a:sy n="61" d="100"/>
        </p:scale>
        <p:origin x="-75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A4401-E857-4CEC-9D7B-FB4EC38016BB}" type="datetimeFigureOut">
              <a:rPr lang="en-US" smtClean="0"/>
              <a:t>10/4/2010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1CA01-44E6-4955-881A-F7B7682CC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50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 is a text and image formatting language used by web browsers</a:t>
            </a:r>
            <a:r>
              <a:rPr lang="en-US" baseline="0" dirty="0" smtClean="0"/>
              <a:t> to dynamically format web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CA01-44E6-4955-881A-F7B7682CC8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60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4C2-258F-4C1A-A710-03B98C1D0D54}" type="datetimeFigureOut">
              <a:rPr lang="en-US" smtClean="0"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38F06B-1CF7-4863-8591-F574474F7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4C2-258F-4C1A-A710-03B98C1D0D54}" type="datetimeFigureOut">
              <a:rPr lang="en-US" smtClean="0"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8F06B-1CF7-4863-8591-F574474F7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4C2-258F-4C1A-A710-03B98C1D0D54}" type="datetimeFigureOut">
              <a:rPr lang="en-US" smtClean="0"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8F06B-1CF7-4863-8591-F574474F7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4C2-258F-4C1A-A710-03B98C1D0D54}" type="datetimeFigureOut">
              <a:rPr lang="en-US" smtClean="0"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8F06B-1CF7-4863-8591-F574474F7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4C2-258F-4C1A-A710-03B98C1D0D54}" type="datetimeFigureOut">
              <a:rPr lang="en-US" smtClean="0"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8F06B-1CF7-4863-8591-F574474F7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4C2-258F-4C1A-A710-03B98C1D0D54}" type="datetimeFigureOut">
              <a:rPr lang="en-US" smtClean="0"/>
              <a:t>10/4/2010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8F06B-1CF7-4863-8591-F574474F7E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4C2-258F-4C1A-A710-03B98C1D0D54}" type="datetimeFigureOut">
              <a:rPr lang="en-US" smtClean="0"/>
              <a:t>10/4/2010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8F06B-1CF7-4863-8591-F574474F7EB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4C2-258F-4C1A-A710-03B98C1D0D54}" type="datetimeFigureOut">
              <a:rPr lang="en-US" smtClean="0"/>
              <a:t>10/4/2010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8F06B-1CF7-4863-8591-F574474F7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4C2-258F-4C1A-A710-03B98C1D0D54}" type="datetimeFigureOut">
              <a:rPr lang="en-US" smtClean="0"/>
              <a:t>10/4/2010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8F06B-1CF7-4863-8591-F574474F7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4C2-258F-4C1A-A710-03B98C1D0D54}" type="datetimeFigureOut">
              <a:rPr lang="en-US" smtClean="0"/>
              <a:t>10/4/2010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8F06B-1CF7-4863-8591-F574474F7E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4C2-258F-4C1A-A710-03B98C1D0D54}" type="datetimeFigureOut">
              <a:rPr lang="en-US" smtClean="0"/>
              <a:t>10/4/2010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8F06B-1CF7-4863-8591-F574474F7E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D8634C2-258F-4C1A-A710-03B98C1D0D54}" type="datetimeFigureOut">
              <a:rPr lang="en-US" smtClean="0"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4E38F06B-1CF7-4863-8591-F574474F7EB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HTML 5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4572000" cy="182562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next generation of</a:t>
            </a:r>
            <a:r>
              <a:rPr lang="en-US" dirty="0" smtClean="0"/>
              <a:t> </a:t>
            </a:r>
            <a:r>
              <a:rPr lang="en-US" dirty="0" smtClean="0"/>
              <a:t>web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06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3621"/>
            <a:ext cx="9144000" cy="353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7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8739"/>
            <a:ext cx="9144000" cy="318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69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2" y="0"/>
            <a:ext cx="8913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6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712"/>
            <a:ext cx="9144000" cy="59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it all began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3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it all began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an outlet for sharing information</a:t>
            </a:r>
          </a:p>
          <a:p>
            <a:pPr lvl="1"/>
            <a:r>
              <a:rPr lang="en-US" dirty="0" smtClean="0"/>
              <a:t>The internet</a:t>
            </a:r>
          </a:p>
          <a:p>
            <a:r>
              <a:rPr lang="en-US" dirty="0" smtClean="0"/>
              <a:t>No way to represent information </a:t>
            </a:r>
          </a:p>
          <a:p>
            <a:pPr lvl="1"/>
            <a:r>
              <a:rPr lang="en-US" dirty="0" smtClean="0"/>
              <a:t>Have the ability to specify formatting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mbed pictures and other things.</a:t>
            </a:r>
          </a:p>
          <a:p>
            <a:r>
              <a:rPr lang="en-US" dirty="0" smtClean="0"/>
              <a:t>Need some sort of standard </a:t>
            </a:r>
          </a:p>
          <a:p>
            <a:pPr lvl="1"/>
            <a:r>
              <a:rPr lang="en-US" dirty="0" smtClean="0"/>
              <a:t>How to represent this formatting</a:t>
            </a:r>
          </a:p>
          <a:p>
            <a:pPr lvl="1"/>
            <a:r>
              <a:rPr lang="en-US" dirty="0" smtClean="0"/>
              <a:t>How to render this standard on a display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HTML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42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it all </a:t>
            </a:r>
            <a:r>
              <a:rPr lang="en-US" dirty="0" smtClean="0"/>
              <a:t>began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Hyper Text Mark Up Language</a:t>
            </a:r>
          </a:p>
          <a:p>
            <a:pPr lvl="1"/>
            <a:r>
              <a:rPr lang="en-US" dirty="0" smtClean="0"/>
              <a:t>Basic building blocks for all web pages</a:t>
            </a:r>
          </a:p>
          <a:p>
            <a:pPr lvl="1"/>
            <a:r>
              <a:rPr lang="en-US" dirty="0" smtClean="0"/>
              <a:t>First used by a physicist Tim Berners-Lee while working at CERN for sharing documents</a:t>
            </a:r>
          </a:p>
          <a:p>
            <a:pPr lvl="1"/>
            <a:r>
              <a:rPr lang="en-US" dirty="0" smtClean="0"/>
              <a:t>Berners-Lee wrote first specifications and first browser for interpreting it</a:t>
            </a:r>
          </a:p>
          <a:p>
            <a:pPr lvl="1"/>
            <a:r>
              <a:rPr lang="en-US" dirty="0" smtClean="0"/>
              <a:t>Project was not adapted by CERN</a:t>
            </a:r>
          </a:p>
          <a:p>
            <a:r>
              <a:rPr lang="en-US" dirty="0" smtClean="0"/>
              <a:t>First specifications released informally in 1991 as “HTML Tags”</a:t>
            </a:r>
          </a:p>
          <a:p>
            <a:pPr lvl="1"/>
            <a:r>
              <a:rPr lang="en-US" dirty="0" smtClean="0"/>
              <a:t>20 basic elements</a:t>
            </a:r>
          </a:p>
          <a:p>
            <a:pPr lvl="1"/>
            <a:r>
              <a:rPr lang="en-US" dirty="0" smtClean="0"/>
              <a:t>13 elements still around in HTML 4</a:t>
            </a:r>
          </a:p>
          <a:p>
            <a:r>
              <a:rPr lang="en-US" dirty="0" smtClean="0"/>
              <a:t>Went through many drafts before settling on HTML 2.0</a:t>
            </a:r>
          </a:p>
          <a:p>
            <a:pPr lvl="1"/>
            <a:r>
              <a:rPr lang="en-US" dirty="0" smtClean="0"/>
              <a:t>November 1995</a:t>
            </a:r>
          </a:p>
        </p:txBody>
      </p:sp>
    </p:spTree>
    <p:extLst>
      <p:ext uri="{BB962C8B-B14F-4D97-AF65-F5344CB8AC3E}">
        <p14:creationId xmlns:p14="http://schemas.microsoft.com/office/powerpoint/2010/main" val="11013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it all began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876799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en-US" dirty="0" smtClean="0"/>
              <a:t>2.0 November 1995</a:t>
            </a:r>
            <a:endParaRPr lang="en-US" dirty="0" smtClean="0"/>
          </a:p>
          <a:p>
            <a:pPr lvl="1"/>
            <a:r>
              <a:rPr lang="en-US" dirty="0" smtClean="0"/>
              <a:t>Added</a:t>
            </a:r>
            <a:endParaRPr lang="en-US" dirty="0"/>
          </a:p>
          <a:p>
            <a:pPr lvl="2"/>
            <a:r>
              <a:rPr lang="en-US" dirty="0"/>
              <a:t>Form-based file upload</a:t>
            </a:r>
          </a:p>
          <a:p>
            <a:pPr lvl="2"/>
            <a:r>
              <a:rPr lang="en-US" dirty="0" smtClean="0"/>
              <a:t>Tables (oh boy)</a:t>
            </a:r>
            <a:endParaRPr lang="en-US" dirty="0"/>
          </a:p>
          <a:p>
            <a:pPr lvl="2"/>
            <a:r>
              <a:rPr lang="en-US" dirty="0"/>
              <a:t>Client Side images maps</a:t>
            </a:r>
          </a:p>
          <a:p>
            <a:pPr lvl="2"/>
            <a:r>
              <a:rPr lang="en-US" dirty="0" smtClean="0"/>
              <a:t>Internationalizations</a:t>
            </a:r>
            <a:endParaRPr lang="en-US" dirty="0"/>
          </a:p>
          <a:p>
            <a:pPr lvl="1"/>
            <a:r>
              <a:rPr lang="en-US" dirty="0" smtClean="0"/>
              <a:t>All of these were declared obsolete/historic in June 2000</a:t>
            </a:r>
          </a:p>
          <a:p>
            <a:r>
              <a:rPr lang="en-US" dirty="0" smtClean="0"/>
              <a:t>HTML </a:t>
            </a:r>
            <a:r>
              <a:rPr lang="en-US" dirty="0" smtClean="0"/>
              <a:t>3.2 January 1997</a:t>
            </a:r>
          </a:p>
          <a:p>
            <a:pPr lvl="1"/>
            <a:r>
              <a:rPr lang="en-US" dirty="0" smtClean="0"/>
              <a:t>First version that was officially released by the W3C</a:t>
            </a:r>
          </a:p>
          <a:p>
            <a:pPr lvl="1"/>
            <a:r>
              <a:rPr lang="en-US" dirty="0" smtClean="0"/>
              <a:t>No more blink or marque</a:t>
            </a:r>
          </a:p>
          <a:p>
            <a:r>
              <a:rPr lang="en-US" dirty="0" smtClean="0"/>
              <a:t>HTML 4.0 December 1997</a:t>
            </a:r>
          </a:p>
          <a:p>
            <a:pPr lvl="1"/>
            <a:r>
              <a:rPr lang="en-US" dirty="0" smtClean="0"/>
              <a:t>Depreciated elements are forbidden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1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W3C and 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1147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Word Wide Web Consortium</a:t>
            </a:r>
          </a:p>
          <a:p>
            <a:pPr lvl="1"/>
            <a:r>
              <a:rPr lang="en-US" dirty="0" smtClean="0"/>
              <a:t>Founded in October 1994</a:t>
            </a:r>
          </a:p>
          <a:p>
            <a:pPr lvl="1"/>
            <a:r>
              <a:rPr lang="en-US" dirty="0" smtClean="0"/>
              <a:t>Founder: Tim Berners Lee (CERN scientist)</a:t>
            </a:r>
          </a:p>
          <a:p>
            <a:pPr lvl="1"/>
            <a:r>
              <a:rPr lang="en-US" dirty="0" smtClean="0"/>
              <a:t>Set all standards for HTML</a:t>
            </a:r>
          </a:p>
          <a:p>
            <a:r>
              <a:rPr lang="en-US" dirty="0" smtClean="0"/>
              <a:t>Web Hypertext Applications Technology Working Group</a:t>
            </a:r>
          </a:p>
          <a:p>
            <a:pPr lvl="1"/>
            <a:r>
              <a:rPr lang="en-US" dirty="0" smtClean="0"/>
              <a:t>Founded in June 2004</a:t>
            </a:r>
          </a:p>
          <a:p>
            <a:pPr lvl="1"/>
            <a:r>
              <a:rPr lang="en-US" dirty="0" smtClean="0"/>
              <a:t>Wanted to </a:t>
            </a:r>
          </a:p>
          <a:p>
            <a:pPr lvl="2"/>
            <a:r>
              <a:rPr lang="en-US" dirty="0" smtClean="0"/>
              <a:t>Document HTML error handling</a:t>
            </a:r>
          </a:p>
          <a:p>
            <a:pPr lvl="2"/>
            <a:r>
              <a:rPr lang="en-US" dirty="0" smtClean="0"/>
              <a:t>Improve HTML forms</a:t>
            </a:r>
          </a:p>
          <a:p>
            <a:pPr lvl="2"/>
            <a:r>
              <a:rPr lang="en-US" dirty="0" smtClean="0"/>
              <a:t>Other minor changes</a:t>
            </a:r>
          </a:p>
          <a:p>
            <a:pPr lvl="2"/>
            <a:r>
              <a:rPr lang="en-US" dirty="0" smtClean="0"/>
              <a:t>Without breaking compatibility</a:t>
            </a:r>
          </a:p>
          <a:p>
            <a:r>
              <a:rPr lang="en-US" dirty="0" smtClean="0"/>
              <a:t>In October 2006 Berners-Lee announced W3C and WHAT would be working together to “evolve HTML”</a:t>
            </a:r>
          </a:p>
          <a:p>
            <a:r>
              <a:rPr lang="en-US" dirty="0" smtClean="0"/>
              <a:t>Shortly afterwards HTML 5 was born</a:t>
            </a:r>
          </a:p>
          <a:p>
            <a:pPr lvl="1"/>
            <a:r>
              <a:rPr lang="en-US" dirty="0" smtClean="0"/>
              <a:t>Released as a working draft in January 2008</a:t>
            </a:r>
          </a:p>
        </p:txBody>
      </p:sp>
    </p:spTree>
    <p:extLst>
      <p:ext uri="{BB962C8B-B14F-4D97-AF65-F5344CB8AC3E}">
        <p14:creationId xmlns:p14="http://schemas.microsoft.com/office/powerpoint/2010/main" val="339382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compatibility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6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" y="0"/>
            <a:ext cx="9001045" cy="687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12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6188"/>
            <a:ext cx="9144000" cy="352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90114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</Template>
  <TotalTime>80</TotalTime>
  <Words>304</Words>
  <Application>Microsoft Office PowerPoint</Application>
  <PresentationFormat>On-screen Show (4:3)</PresentationFormat>
  <Paragraphs>57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 Pop</vt:lpstr>
      <vt:lpstr>HTML 5</vt:lpstr>
      <vt:lpstr>Where it all began</vt:lpstr>
      <vt:lpstr>Where it all began</vt:lpstr>
      <vt:lpstr>Where it all began CONT.</vt:lpstr>
      <vt:lpstr>Where it all began cont.</vt:lpstr>
      <vt:lpstr>W3C and WHAT</vt:lpstr>
      <vt:lpstr>Browser compatibility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North Carolina at 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Richard</dc:creator>
  <cp:lastModifiedBy>Richard</cp:lastModifiedBy>
  <cp:revision>8</cp:revision>
  <dcterms:created xsi:type="dcterms:W3CDTF">2010-10-03T19:20:34Z</dcterms:created>
  <dcterms:modified xsi:type="dcterms:W3CDTF">2010-10-04T23:18:43Z</dcterms:modified>
</cp:coreProperties>
</file>