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67" r:id="rId3"/>
    <p:sldId id="259" r:id="rId4"/>
    <p:sldId id="257" r:id="rId5"/>
    <p:sldId id="258" r:id="rId6"/>
    <p:sldId id="268" r:id="rId7"/>
    <p:sldId id="273" r:id="rId8"/>
    <p:sldId id="274" r:id="rId9"/>
    <p:sldId id="275" r:id="rId10"/>
    <p:sldId id="276" r:id="rId11"/>
    <p:sldId id="277" r:id="rId12"/>
    <p:sldId id="278" r:id="rId13"/>
    <p:sldId id="279" r:id="rId14"/>
    <p:sldId id="270" r:id="rId15"/>
    <p:sldId id="271" r:id="rId16"/>
    <p:sldId id="266" r:id="rId17"/>
    <p:sldId id="260" r:id="rId18"/>
    <p:sldId id="261" r:id="rId19"/>
    <p:sldId id="262" r:id="rId20"/>
    <p:sldId id="263" r:id="rId21"/>
    <p:sldId id="264" r:id="rId22"/>
    <p:sldId id="265" r:id="rId23"/>
    <p:sldId id="269" r:id="rId24"/>
    <p:sldId id="272"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80628" autoAdjust="0"/>
  </p:normalViewPr>
  <p:slideViewPr>
    <p:cSldViewPr>
      <p:cViewPr varScale="1">
        <p:scale>
          <a:sx n="60" d="100"/>
          <a:sy n="60" d="100"/>
        </p:scale>
        <p:origin x="-7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A4401-E857-4CEC-9D7B-FB4EC38016BB}" type="datetimeFigureOut">
              <a:rPr lang="en-US" smtClean="0"/>
              <a:pPr/>
              <a:t>10/6/2010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1CA01-44E6-4955-881A-F7B7682CC8B6}" type="slidenum">
              <a:rPr lang="en-US" smtClean="0"/>
              <a:pPr/>
              <a:t>‹#›</a:t>
            </a:fld>
            <a:endParaRPr lang="en-US"/>
          </a:p>
        </p:txBody>
      </p:sp>
    </p:spTree>
    <p:extLst>
      <p:ext uri="{BB962C8B-B14F-4D97-AF65-F5344CB8AC3E}">
        <p14:creationId xmlns:p14="http://schemas.microsoft.com/office/powerpoint/2010/main" val="319915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a text and image formatting language used by web browsers</a:t>
            </a:r>
            <a:r>
              <a:rPr lang="en-US" baseline="0" dirty="0" smtClean="0"/>
              <a:t> to dynamically format web pages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4</a:t>
            </a:fld>
            <a:endParaRPr lang="en-US"/>
          </a:p>
        </p:txBody>
      </p:sp>
    </p:spTree>
    <p:extLst>
      <p:ext uri="{BB962C8B-B14F-4D97-AF65-F5344CB8AC3E}">
        <p14:creationId xmlns:p14="http://schemas.microsoft.com/office/powerpoint/2010/main" val="170836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a:t>
            </a:r>
            <a:r>
              <a:rPr lang="en-US" baseline="0" dirty="0" smtClean="0"/>
              <a:t>n with </a:t>
            </a:r>
            <a:r>
              <a:rPr lang="en-US" baseline="0" smtClean="0"/>
              <a:t>multiple browsers</a:t>
            </a:r>
            <a:endParaRPr lang="en-US"/>
          </a:p>
        </p:txBody>
      </p:sp>
      <p:sp>
        <p:nvSpPr>
          <p:cNvPr id="4" name="Slide Number Placeholder 3"/>
          <p:cNvSpPr>
            <a:spLocks noGrp="1"/>
          </p:cNvSpPr>
          <p:nvPr>
            <p:ph type="sldNum" sz="quarter" idx="10"/>
          </p:nvPr>
        </p:nvSpPr>
        <p:spPr/>
        <p:txBody>
          <a:bodyPr/>
          <a:lstStyle/>
          <a:p>
            <a:fld id="{BDB1CA01-44E6-4955-881A-F7B7682CC8B6}" type="slidenum">
              <a:rPr lang="en-US" smtClean="0"/>
              <a:pPr/>
              <a:t>23</a:t>
            </a:fld>
            <a:endParaRPr lang="en-US"/>
          </a:p>
        </p:txBody>
      </p:sp>
    </p:spTree>
    <p:extLst>
      <p:ext uri="{BB962C8B-B14F-4D97-AF65-F5344CB8AC3E}">
        <p14:creationId xmlns:p14="http://schemas.microsoft.com/office/powerpoint/2010/main" val="94020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25</a:t>
            </a:fld>
            <a:endParaRPr lang="en-US"/>
          </a:p>
        </p:txBody>
      </p:sp>
    </p:spTree>
    <p:extLst>
      <p:ext uri="{BB962C8B-B14F-4D97-AF65-F5344CB8AC3E}">
        <p14:creationId xmlns:p14="http://schemas.microsoft.com/office/powerpoint/2010/main" val="133376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Ugly slide on purpose.  Shows how</a:t>
            </a:r>
            <a:r>
              <a:rPr lang="en-US" baseline="0" dirty="0" smtClean="0"/>
              <a:t> to implement support for basically all devices.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26</a:t>
            </a:fld>
            <a:endParaRPr lang="en-US"/>
          </a:p>
        </p:txBody>
      </p:sp>
    </p:spTree>
    <p:extLst>
      <p:ext uri="{BB962C8B-B14F-4D97-AF65-F5344CB8AC3E}">
        <p14:creationId xmlns:p14="http://schemas.microsoft.com/office/powerpoint/2010/main" val="60818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a:t>
            </a:r>
            <a:r>
              <a:rPr lang="en-US" sz="1200" b="0" i="0" kern="1200" dirty="0" err="1" smtClean="0">
                <a:solidFill>
                  <a:schemeClr val="tx1"/>
                </a:solidFill>
                <a:effectLst/>
                <a:latin typeface="+mn-lt"/>
                <a:ea typeface="+mn-ea"/>
                <a:cs typeface="+mn-cs"/>
              </a:rPr>
              <a:t>setItem</a:t>
            </a:r>
            <a:r>
              <a:rPr lang="en-US" sz="1200" b="0" i="0" kern="1200" dirty="0" smtClean="0">
                <a:solidFill>
                  <a:schemeClr val="tx1"/>
                </a:solidFill>
                <a:effectLst/>
                <a:latin typeface="+mn-lt"/>
                <a:ea typeface="+mn-ea"/>
                <a:cs typeface="+mn-cs"/>
              </a:rPr>
              <a:t>() with a named key that already exists will silently overwrite the previous value. Calling </a:t>
            </a:r>
            <a:r>
              <a:rPr lang="en-US" sz="1200" b="0" i="0" kern="1200" dirty="0" err="1" smtClean="0">
                <a:solidFill>
                  <a:schemeClr val="tx1"/>
                </a:solidFill>
                <a:effectLst/>
                <a:latin typeface="+mn-lt"/>
                <a:ea typeface="+mn-ea"/>
                <a:cs typeface="+mn-cs"/>
              </a:rPr>
              <a:t>getItem</a:t>
            </a:r>
            <a:r>
              <a:rPr lang="en-US" sz="1200" b="0" i="0" kern="1200" dirty="0" smtClean="0">
                <a:solidFill>
                  <a:schemeClr val="tx1"/>
                </a:solidFill>
                <a:effectLst/>
                <a:latin typeface="+mn-lt"/>
                <a:ea typeface="+mn-ea"/>
                <a:cs typeface="+mn-cs"/>
              </a:rPr>
              <a:t>() with a non-existent key will return null rather than throw an exception.</a:t>
            </a:r>
          </a:p>
          <a:p>
            <a:r>
              <a:rPr lang="en-US" sz="1200" b="0" i="0" kern="1200" dirty="0" smtClean="0">
                <a:solidFill>
                  <a:schemeClr val="tx1"/>
                </a:solidFill>
                <a:effectLst/>
                <a:latin typeface="+mn-lt"/>
                <a:ea typeface="+mn-ea"/>
                <a:cs typeface="+mn-cs"/>
              </a:rPr>
              <a:t>Some browsers,</a:t>
            </a:r>
            <a:r>
              <a:rPr lang="en-US" sz="1200" b="0" i="0" kern="1200" baseline="0" dirty="0" smtClean="0">
                <a:solidFill>
                  <a:schemeClr val="tx1"/>
                </a:solidFill>
                <a:effectLst/>
                <a:latin typeface="+mn-lt"/>
                <a:ea typeface="+mn-ea"/>
                <a:cs typeface="+mn-cs"/>
              </a:rPr>
              <a:t> Opera, </a:t>
            </a:r>
            <a:r>
              <a:rPr lang="en-US" sz="1200" b="0" i="0" kern="1200" dirty="0" smtClean="0">
                <a:solidFill>
                  <a:schemeClr val="tx1"/>
                </a:solidFill>
                <a:effectLst/>
                <a:latin typeface="+mn-lt"/>
                <a:ea typeface="+mn-ea"/>
                <a:cs typeface="+mn-cs"/>
              </a:rPr>
              <a:t>allow the user to control each site’s storage quota, but it is purely a user-initiated action, not something that you as a web developer can build into your web application.</a:t>
            </a:r>
          </a:p>
          <a:p>
            <a:r>
              <a:rPr lang="en-US" sz="1200" b="0" i="0" kern="1200" dirty="0" smtClean="0">
                <a:solidFill>
                  <a:schemeClr val="tx1"/>
                </a:solidFill>
                <a:effectLst/>
                <a:latin typeface="+mn-lt"/>
                <a:ea typeface="+mn-ea"/>
                <a:cs typeface="+mn-cs"/>
              </a:rPr>
              <a:t>If you are storing and retrieving anything other than strings, you will need to use functions like </a:t>
            </a:r>
            <a:r>
              <a:rPr lang="en-US" sz="1200" b="0" i="0" kern="1200" dirty="0" err="1" smtClean="0">
                <a:solidFill>
                  <a:schemeClr val="tx1"/>
                </a:solidFill>
                <a:effectLst/>
                <a:latin typeface="+mn-lt"/>
                <a:ea typeface="+mn-ea"/>
                <a:cs typeface="+mn-cs"/>
              </a:rPr>
              <a:t>parseInt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parseFloat</a:t>
            </a:r>
            <a:r>
              <a:rPr lang="en-US" sz="1200" b="0" i="0" kern="1200" dirty="0" smtClean="0">
                <a:solidFill>
                  <a:schemeClr val="tx1"/>
                </a:solidFill>
                <a:effectLst/>
                <a:latin typeface="+mn-lt"/>
                <a:ea typeface="+mn-ea"/>
                <a:cs typeface="+mn-cs"/>
              </a:rPr>
              <a:t>() to coerce your retrieved data into the expected JavaScript </a:t>
            </a:r>
            <a:r>
              <a:rPr lang="en-US" sz="1200" b="0" i="0" kern="1200" dirty="0" err="1" smtClean="0">
                <a:solidFill>
                  <a:schemeClr val="tx1"/>
                </a:solidFill>
                <a:effectLst/>
                <a:latin typeface="+mn-lt"/>
                <a:ea typeface="+mn-ea"/>
                <a:cs typeface="+mn-cs"/>
              </a:rPr>
              <a:t>datatype</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14</a:t>
            </a:fld>
            <a:endParaRPr lang="en-US"/>
          </a:p>
        </p:txBody>
      </p:sp>
    </p:spTree>
    <p:extLst>
      <p:ext uri="{BB962C8B-B14F-4D97-AF65-F5344CB8AC3E}">
        <p14:creationId xmlns:p14="http://schemas.microsoft.com/office/powerpoint/2010/main" val="154701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web browser that implements HTML5 offline applications will read the list of URLs from the manifest file, download the resources, cache them locally, and automatically keep the local copies up to date as they change. </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15</a:t>
            </a:fld>
            <a:endParaRPr lang="en-US"/>
          </a:p>
        </p:txBody>
      </p:sp>
    </p:spTree>
    <p:extLst>
      <p:ext uri="{BB962C8B-B14F-4D97-AF65-F5344CB8AC3E}">
        <p14:creationId xmlns:p14="http://schemas.microsoft.com/office/powerpoint/2010/main" val="51799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obviously see that IE is lacking, this is a theme for the next 5 slides.  IE 9 does</a:t>
            </a:r>
            <a:r>
              <a:rPr lang="en-US" baseline="0" dirty="0" smtClean="0"/>
              <a:t> become more “useable,” but is still lacking compared to other browsers.</a:t>
            </a:r>
          </a:p>
          <a:p>
            <a:r>
              <a:rPr lang="en-US" baseline="0" dirty="0" smtClean="0"/>
              <a:t>Best: Chrome 5, 6 and Safari 5  on both mac and windows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17</a:t>
            </a:fld>
            <a:endParaRPr lang="en-US"/>
          </a:p>
        </p:txBody>
      </p:sp>
    </p:spTree>
    <p:extLst>
      <p:ext uri="{BB962C8B-B14F-4D97-AF65-F5344CB8AC3E}">
        <p14:creationId xmlns:p14="http://schemas.microsoft.com/office/powerpoint/2010/main" val="208862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much anything but</a:t>
            </a:r>
            <a:r>
              <a:rPr lang="en-US" baseline="0" dirty="0" smtClean="0"/>
              <a:t> IE 8 and less…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18</a:t>
            </a:fld>
            <a:endParaRPr lang="en-US"/>
          </a:p>
        </p:txBody>
      </p:sp>
    </p:spTree>
    <p:extLst>
      <p:ext uri="{BB962C8B-B14F-4D97-AF65-F5344CB8AC3E}">
        <p14:creationId xmlns:p14="http://schemas.microsoft.com/office/powerpoint/2010/main" val="396868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Chrome and Safari tie</a:t>
            </a:r>
            <a:r>
              <a:rPr lang="en-US" baseline="0" dirty="0" smtClean="0"/>
              <a:t> for most compatible, but safari supports wav instead of </a:t>
            </a:r>
            <a:r>
              <a:rPr lang="en-US" baseline="0" dirty="0" err="1" smtClean="0"/>
              <a:t>ogg</a:t>
            </a:r>
            <a:r>
              <a:rPr lang="en-US" baseline="0" dirty="0" smtClean="0"/>
              <a:t> while chrome is opposite.</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19</a:t>
            </a:fld>
            <a:endParaRPr lang="en-US"/>
          </a:p>
        </p:txBody>
      </p:sp>
    </p:spTree>
    <p:extLst>
      <p:ext uri="{BB962C8B-B14F-4D97-AF65-F5344CB8AC3E}">
        <p14:creationId xmlns:p14="http://schemas.microsoft.com/office/powerpoint/2010/main" val="83744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Chrome</a:t>
            </a:r>
            <a:r>
              <a:rPr lang="en-US" baseline="0" dirty="0" smtClean="0"/>
              <a:t> 6 is the winner!</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20</a:t>
            </a:fld>
            <a:endParaRPr lang="en-US"/>
          </a:p>
        </p:txBody>
      </p:sp>
    </p:spTree>
    <p:extLst>
      <p:ext uri="{BB962C8B-B14F-4D97-AF65-F5344CB8AC3E}">
        <p14:creationId xmlns:p14="http://schemas.microsoft.com/office/powerpoint/2010/main" val="399339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too much</a:t>
            </a:r>
            <a:r>
              <a:rPr lang="en-US" baseline="0" dirty="0" smtClean="0"/>
              <a:t> support for HTML5 form inputs, except for opera.  IE 9 </a:t>
            </a:r>
            <a:r>
              <a:rPr lang="en-US" baseline="0" dirty="0" err="1" smtClean="0"/>
              <a:t>isnt</a:t>
            </a:r>
            <a:r>
              <a:rPr lang="en-US" baseline="0" dirty="0" smtClean="0"/>
              <a:t> even expected to have any.</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21</a:t>
            </a:fld>
            <a:endParaRPr lang="en-US"/>
          </a:p>
        </p:txBody>
      </p:sp>
    </p:spTree>
    <p:extLst>
      <p:ext uri="{BB962C8B-B14F-4D97-AF65-F5344CB8AC3E}">
        <p14:creationId xmlns:p14="http://schemas.microsoft.com/office/powerpoint/2010/main" val="274092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Sarfari</a:t>
            </a:r>
            <a:r>
              <a:rPr lang="en-US" baseline="0" dirty="0" smtClean="0"/>
              <a:t> 5 has the most support for HTML5 form attributes, chrome and opera are close seconds.  Again IE9 not supporting anything, though its still in beta.</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22</a:t>
            </a:fld>
            <a:endParaRPr lang="en-US"/>
          </a:p>
        </p:txBody>
      </p:sp>
    </p:spTree>
    <p:extLst>
      <p:ext uri="{BB962C8B-B14F-4D97-AF65-F5344CB8AC3E}">
        <p14:creationId xmlns:p14="http://schemas.microsoft.com/office/powerpoint/2010/main" val="302986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4E38F06B-1CF7-4863-8591-F574474F7E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D8634C2-258F-4C1A-A710-03B98C1D0D54}" type="datetimeFigureOut">
              <a:rPr lang="en-US" smtClean="0"/>
              <a:pPr/>
              <a:t>10/6/2010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8F06B-1CF7-4863-8591-F574474F7EBF}"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D8634C2-258F-4C1A-A710-03B98C1D0D54}" type="datetimeFigureOut">
              <a:rPr lang="en-US" smtClean="0"/>
              <a:pPr/>
              <a:t>10/6/2010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D8634C2-258F-4C1A-A710-03B98C1D0D54}" type="datetimeFigureOut">
              <a:rPr lang="en-US" smtClean="0"/>
              <a:pPr/>
              <a:t>10/6/2010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0D8634C2-258F-4C1A-A710-03B98C1D0D54}" type="datetimeFigureOut">
              <a:rPr lang="en-US" smtClean="0"/>
              <a:pPr/>
              <a:t>10/6/2010</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E38F06B-1CF7-4863-8591-F574474F7EB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ides.html5rocks.com/#slide1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ides.html5rocks.com/#slide1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des.html5rocks.com/#slide21" TargetMode="External"/><Relationship Id="rId2" Type="http://schemas.openxmlformats.org/officeDocument/2006/relationships/hyperlink" Target="http://www.w3schools.com/html/html_forms.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raftymind.com/factory/html5video/CanvasVideo.html" TargetMode="External"/><Relationship Id="rId7" Type="http://schemas.openxmlformats.org/officeDocument/2006/relationships/hyperlink" Target="http://slides.html5rocks.com/#slide24" TargetMode="External"/><Relationship Id="rId2" Type="http://schemas.openxmlformats.org/officeDocument/2006/relationships/hyperlink" Target="http://thewildernessdowntown.com/" TargetMode="External"/><Relationship Id="rId1" Type="http://schemas.openxmlformats.org/officeDocument/2006/relationships/slideLayout" Target="../slideLayouts/slideLayout2.xml"/><Relationship Id="rId6" Type="http://schemas.openxmlformats.org/officeDocument/2006/relationships/hyperlink" Target="http://slides.html5rocks.com/#slide21" TargetMode="External"/><Relationship Id="rId5" Type="http://schemas.openxmlformats.org/officeDocument/2006/relationships/hyperlink" Target="http://slides.html5rocks.com/#slide14" TargetMode="External"/><Relationship Id="rId4" Type="http://schemas.openxmlformats.org/officeDocument/2006/relationships/hyperlink" Target="http://slides.html5rocks.com/#slide13"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ides.html5rocks.com/#slide2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iveintohtml5.org/examples/canvas-halm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HTML 5</a:t>
            </a:r>
            <a:endParaRPr lang="en-US" sz="8000" dirty="0"/>
          </a:p>
        </p:txBody>
      </p:sp>
      <p:sp>
        <p:nvSpPr>
          <p:cNvPr id="3" name="Subtitle 2"/>
          <p:cNvSpPr>
            <a:spLocks noGrp="1"/>
          </p:cNvSpPr>
          <p:nvPr>
            <p:ph type="subTitle" idx="1"/>
          </p:nvPr>
        </p:nvSpPr>
        <p:spPr>
          <a:xfrm>
            <a:off x="4572000" y="3203574"/>
            <a:ext cx="4572000" cy="1825625"/>
          </a:xfrm>
        </p:spPr>
        <p:txBody>
          <a:bodyPr/>
          <a:lstStyle/>
          <a:p>
            <a:r>
              <a:rPr lang="en-US" dirty="0" smtClean="0"/>
              <a:t>The next generation of web programming</a:t>
            </a:r>
            <a:endParaRPr lang="en-US" dirty="0"/>
          </a:p>
        </p:txBody>
      </p:sp>
    </p:spTree>
    <p:extLst>
      <p:ext uri="{BB962C8B-B14F-4D97-AF65-F5344CB8AC3E}">
        <p14:creationId xmlns:p14="http://schemas.microsoft.com/office/powerpoint/2010/main" val="2539206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Geolocation</a:t>
            </a:r>
            <a:endParaRPr lang="en-US" dirty="0"/>
          </a:p>
        </p:txBody>
      </p:sp>
      <p:sp>
        <p:nvSpPr>
          <p:cNvPr id="3" name="Content Placeholder 2"/>
          <p:cNvSpPr>
            <a:spLocks noGrp="1"/>
          </p:cNvSpPr>
          <p:nvPr>
            <p:ph idx="1"/>
          </p:nvPr>
        </p:nvSpPr>
        <p:spPr/>
        <p:txBody>
          <a:bodyPr/>
          <a:lstStyle/>
          <a:p>
            <a:r>
              <a:rPr lang="en-US" dirty="0" smtClean="0"/>
              <a:t>Find your location with JavaScript</a:t>
            </a:r>
          </a:p>
          <a:p>
            <a:r>
              <a:rPr lang="en-US" dirty="0" smtClean="0"/>
              <a:t>Is </a:t>
            </a:r>
            <a:r>
              <a:rPr lang="en-US" dirty="0" err="1" smtClean="0"/>
              <a:t>Geolocation</a:t>
            </a:r>
            <a:r>
              <a:rPr lang="en-US" dirty="0" smtClean="0"/>
              <a:t> a “big brother” feature?</a:t>
            </a:r>
          </a:p>
          <a:p>
            <a:pPr lvl="1"/>
            <a:r>
              <a:rPr lang="en-US" dirty="0" err="1" smtClean="0"/>
              <a:t>Geolocation</a:t>
            </a:r>
            <a:r>
              <a:rPr lang="en-US" dirty="0" smtClean="0"/>
              <a:t> is opt-in</a:t>
            </a:r>
          </a:p>
          <a:p>
            <a:pPr lvl="1"/>
            <a:r>
              <a:rPr lang="en-US" dirty="0" smtClean="0"/>
              <a:t>Websites can do this anyway by looking up your IP address</a:t>
            </a:r>
          </a:p>
          <a:p>
            <a:pPr lvl="1"/>
            <a:r>
              <a:rPr lang="en-US" dirty="0" smtClean="0"/>
              <a:t>For the paranoid: </a:t>
            </a:r>
            <a:r>
              <a:rPr lang="en-US" dirty="0" err="1" smtClean="0"/>
              <a:t>SurfAgain.com</a:t>
            </a:r>
            <a:endParaRPr lang="en-US" dirty="0" smtClean="0"/>
          </a:p>
          <a:p>
            <a:pPr marL="342900" lvl="1"/>
            <a:r>
              <a:rPr lang="en-US" sz="2000" dirty="0" smtClean="0"/>
              <a:t>Demo: </a:t>
            </a:r>
            <a:r>
              <a:rPr lang="en-US" sz="2000" dirty="0" smtClean="0">
                <a:hlinkClick r:id="rId2"/>
              </a:rPr>
              <a:t>http://slides.html5rocks.com/#slide14</a:t>
            </a:r>
            <a:endParaRPr lang="en-US" sz="2000" dirty="0" smtClean="0"/>
          </a:p>
          <a:p>
            <a:r>
              <a:rPr lang="en-US" dirty="0" smtClean="0"/>
              <a:t>Fallback: Google Gears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and Drop</a:t>
            </a:r>
            <a:endParaRPr lang="en-US" dirty="0"/>
          </a:p>
        </p:txBody>
      </p:sp>
      <p:sp>
        <p:nvSpPr>
          <p:cNvPr id="3" name="Content Placeholder 2"/>
          <p:cNvSpPr>
            <a:spLocks noGrp="1"/>
          </p:cNvSpPr>
          <p:nvPr>
            <p:ph idx="1"/>
          </p:nvPr>
        </p:nvSpPr>
        <p:spPr/>
        <p:txBody>
          <a:bodyPr/>
          <a:lstStyle/>
          <a:p>
            <a:r>
              <a:rPr lang="en-US" dirty="0" smtClean="0"/>
              <a:t>New JavaScript event</a:t>
            </a:r>
          </a:p>
          <a:p>
            <a:r>
              <a:rPr lang="en-US" dirty="0" smtClean="0"/>
              <a:t>Trigger with ‘</a:t>
            </a:r>
            <a:r>
              <a:rPr lang="en-US" dirty="0" err="1" smtClean="0"/>
              <a:t>dragstart</a:t>
            </a:r>
            <a:r>
              <a:rPr lang="en-US" dirty="0" smtClean="0"/>
              <a:t>’</a:t>
            </a:r>
          </a:p>
          <a:p>
            <a:pPr marL="342900" lvl="1"/>
            <a:r>
              <a:rPr lang="en-US" sz="2000" dirty="0" smtClean="0"/>
              <a:t>Demo: </a:t>
            </a:r>
            <a:r>
              <a:rPr lang="en-US" sz="2000" dirty="0" smtClean="0">
                <a:hlinkClick r:id="rId2"/>
              </a:rPr>
              <a:t>http://slides.html5rocks.com/#slide13</a:t>
            </a:r>
            <a:endParaRPr 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input Forms</a:t>
            </a:r>
            <a:endParaRPr lang="en-US" dirty="0"/>
          </a:p>
        </p:txBody>
      </p:sp>
      <p:sp>
        <p:nvSpPr>
          <p:cNvPr id="3" name="Content Placeholder 2"/>
          <p:cNvSpPr>
            <a:spLocks noGrp="1"/>
          </p:cNvSpPr>
          <p:nvPr>
            <p:ph idx="1"/>
          </p:nvPr>
        </p:nvSpPr>
        <p:spPr/>
        <p:txBody>
          <a:bodyPr/>
          <a:lstStyle/>
          <a:p>
            <a:r>
              <a:rPr lang="en-US" dirty="0" smtClean="0"/>
              <a:t>Input forms in HTML4</a:t>
            </a:r>
          </a:p>
          <a:p>
            <a:pPr lvl="1"/>
            <a:r>
              <a:rPr lang="en-US" dirty="0" smtClean="0"/>
              <a:t>text, password, radio, checkbox, submit</a:t>
            </a:r>
          </a:p>
          <a:p>
            <a:r>
              <a:rPr lang="en-US" dirty="0" smtClean="0"/>
              <a:t>Old forms:  </a:t>
            </a:r>
            <a:r>
              <a:rPr lang="en-US" dirty="0" smtClean="0">
                <a:hlinkClick r:id="rId2"/>
              </a:rPr>
              <a:t>http://www.w3schools.com/html/html_forms.asp</a:t>
            </a:r>
            <a:endParaRPr lang="en-US" dirty="0" smtClean="0"/>
          </a:p>
          <a:p>
            <a:r>
              <a:rPr lang="en-US" dirty="0" smtClean="0"/>
              <a:t>New forms in HTML5</a:t>
            </a:r>
          </a:p>
          <a:p>
            <a:pPr lvl="1"/>
            <a:r>
              <a:rPr lang="en-US" dirty="0" smtClean="0"/>
              <a:t>Email, date, range (slider bar), search, </a:t>
            </a:r>
            <a:r>
              <a:rPr lang="en-US" dirty="0" err="1" smtClean="0"/>
              <a:t>tel</a:t>
            </a:r>
            <a:r>
              <a:rPr lang="en-US" dirty="0" smtClean="0"/>
              <a:t>, color, number</a:t>
            </a:r>
          </a:p>
          <a:p>
            <a:pPr lvl="1"/>
            <a:r>
              <a:rPr lang="en-US" dirty="0" smtClean="0"/>
              <a:t>Placeholder text, autofocus</a:t>
            </a:r>
          </a:p>
          <a:p>
            <a:r>
              <a:rPr lang="en-US" dirty="0" smtClean="0"/>
              <a:t>Demo:  </a:t>
            </a:r>
            <a:r>
              <a:rPr lang="en-US" dirty="0" smtClean="0">
                <a:hlinkClick r:id="rId3"/>
              </a:rPr>
              <a:t>http://slides.html5rocks.com/#slide21</a:t>
            </a:r>
            <a:r>
              <a:rPr lang="en-US" dirty="0" smtClean="0"/>
              <a:t> </a:t>
            </a:r>
          </a:p>
          <a:p>
            <a:r>
              <a:rPr lang="en-US" dirty="0" smtClean="0"/>
              <a:t>Browser support is extremely variable</a:t>
            </a:r>
          </a:p>
          <a:p>
            <a:pPr lvl="1"/>
            <a:r>
              <a:rPr lang="en-US" dirty="0" smtClean="0"/>
              <a:t>But the forms degrade well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Microdata</a:t>
            </a:r>
            <a:r>
              <a:rPr lang="en-US" dirty="0" smtClean="0"/>
              <a:t> – adding custom item properties</a:t>
            </a:r>
          </a:p>
          <a:p>
            <a:r>
              <a:rPr lang="en-US" dirty="0" smtClean="0"/>
              <a:t>“About me” section</a:t>
            </a:r>
          </a:p>
          <a:p>
            <a:pPr lvl="1"/>
            <a:r>
              <a:rPr lang="en-US" dirty="0" smtClean="0"/>
              <a:t>&lt;section </a:t>
            </a:r>
            <a:r>
              <a:rPr lang="en-US" dirty="0" err="1" smtClean="0"/>
              <a:t>itemscope</a:t>
            </a:r>
            <a:r>
              <a:rPr lang="en-US" dirty="0" smtClean="0"/>
              <a:t> </a:t>
            </a:r>
            <a:r>
              <a:rPr lang="en-US" dirty="0" err="1" smtClean="0"/>
              <a:t>itemtype</a:t>
            </a:r>
            <a:r>
              <a:rPr lang="en-US" dirty="0" smtClean="0"/>
              <a:t>="http://data-</a:t>
            </a:r>
            <a:r>
              <a:rPr lang="en-US" dirty="0" err="1" smtClean="0"/>
              <a:t>vocabulary.org</a:t>
            </a:r>
            <a:r>
              <a:rPr lang="en-US" dirty="0" smtClean="0"/>
              <a:t>/Person"&gt;</a:t>
            </a:r>
          </a:p>
          <a:p>
            <a:pPr lvl="1"/>
            <a:r>
              <a:rPr lang="pt-BR" dirty="0" smtClean="0"/>
              <a:t>&lt;h1 itemprop="name"&gt;David Marron&lt;/h1&gt;</a:t>
            </a:r>
          </a:p>
          <a:p>
            <a:pPr lvl="1"/>
            <a:r>
              <a:rPr lang="en-US" dirty="0" smtClean="0"/>
              <a:t>&lt;</a:t>
            </a:r>
            <a:r>
              <a:rPr lang="en-US" dirty="0" err="1" smtClean="0"/>
              <a:t>img</a:t>
            </a:r>
            <a:r>
              <a:rPr lang="en-US" dirty="0" smtClean="0"/>
              <a:t> </a:t>
            </a:r>
            <a:r>
              <a:rPr lang="en-US" dirty="0" err="1" smtClean="0"/>
              <a:t>itemprop</a:t>
            </a:r>
            <a:r>
              <a:rPr lang="en-US" dirty="0" smtClean="0"/>
              <a:t>="photo" </a:t>
            </a:r>
            <a:r>
              <a:rPr lang="en-US" dirty="0" err="1" smtClean="0"/>
              <a:t>src</a:t>
            </a:r>
            <a:r>
              <a:rPr lang="en-US" dirty="0" smtClean="0"/>
              <a:t>=“</a:t>
            </a:r>
            <a:r>
              <a:rPr lang="en-US" dirty="0" err="1" smtClean="0"/>
              <a:t>profile.jpg</a:t>
            </a:r>
            <a:r>
              <a:rPr lang="en-US" dirty="0" smtClean="0"/>
              <a:t>”&gt;</a:t>
            </a:r>
          </a:p>
          <a:p>
            <a:r>
              <a:rPr lang="en-US" dirty="0" smtClean="0"/>
              <a:t>“Events” section</a:t>
            </a:r>
          </a:p>
          <a:p>
            <a:pPr lvl="1"/>
            <a:r>
              <a:rPr lang="fr-FR" dirty="0" smtClean="0"/>
              <a:t>&lt;article itemscope itemtype="http://data-vocabulary.org/Event"&gt;</a:t>
            </a:r>
          </a:p>
          <a:p>
            <a:pPr lvl="1"/>
            <a:r>
              <a:rPr lang="en-US" dirty="0" smtClean="0"/>
              <a:t>&lt;h1 </a:t>
            </a:r>
            <a:r>
              <a:rPr lang="en-US" dirty="0" err="1" smtClean="0"/>
              <a:t>itemprop</a:t>
            </a:r>
            <a:r>
              <a:rPr lang="en-US" dirty="0" smtClean="0"/>
              <a:t>="summary"&gt;HTML5 Presentation&lt;/h1&gt;</a:t>
            </a:r>
          </a:p>
          <a:p>
            <a:pPr lvl="1"/>
            <a:r>
              <a:rPr lang="en-US" dirty="0" smtClean="0"/>
              <a:t>&lt;time </a:t>
            </a:r>
            <a:r>
              <a:rPr lang="en-US" dirty="0" err="1" smtClean="0"/>
              <a:t>itemprop</a:t>
            </a:r>
            <a:r>
              <a:rPr lang="en-US" dirty="0" smtClean="0"/>
              <a:t>=“Date" </a:t>
            </a:r>
            <a:r>
              <a:rPr lang="en-US" dirty="0" err="1" smtClean="0"/>
              <a:t>datetime</a:t>
            </a:r>
            <a:r>
              <a:rPr lang="en-US" dirty="0" smtClean="0"/>
              <a:t>="2010-10-06"&gt;October 6, 2010&lt;/time&gt;</a:t>
            </a:r>
          </a:p>
          <a:p>
            <a:r>
              <a:rPr lang="en-US" dirty="0" smtClean="0"/>
              <a:t>What’s the point?</a:t>
            </a:r>
          </a:p>
          <a:p>
            <a:pPr lvl="1"/>
            <a:r>
              <a:rPr lang="en-US" dirty="0" smtClean="0"/>
              <a:t>HTML5 DOM API</a:t>
            </a:r>
          </a:p>
          <a:p>
            <a:pPr lvl="1"/>
            <a:r>
              <a:rPr lang="en-US" dirty="0" smtClean="0"/>
              <a:t>Google Rich Snippets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a:t>
            </a:r>
            <a:endParaRPr lang="en-US" dirty="0"/>
          </a:p>
        </p:txBody>
      </p:sp>
      <p:sp>
        <p:nvSpPr>
          <p:cNvPr id="3" name="Content Placeholder 2"/>
          <p:cNvSpPr>
            <a:spLocks noGrp="1"/>
          </p:cNvSpPr>
          <p:nvPr>
            <p:ph idx="1"/>
          </p:nvPr>
        </p:nvSpPr>
        <p:spPr/>
        <p:txBody>
          <a:bodyPr/>
          <a:lstStyle/>
          <a:p>
            <a:r>
              <a:rPr lang="en-US" dirty="0"/>
              <a:t>B</a:t>
            </a:r>
            <a:r>
              <a:rPr lang="en-US" dirty="0" smtClean="0"/>
              <a:t>ased </a:t>
            </a:r>
            <a:r>
              <a:rPr lang="en-US" dirty="0"/>
              <a:t>on named key/value </a:t>
            </a:r>
            <a:r>
              <a:rPr lang="en-US" dirty="0" smtClean="0"/>
              <a:t>pairs</a:t>
            </a:r>
          </a:p>
          <a:p>
            <a:pPr lvl="1"/>
            <a:r>
              <a:rPr lang="pt-BR" dirty="0" smtClean="0"/>
              <a:t>var </a:t>
            </a:r>
            <a:r>
              <a:rPr lang="pt-BR" dirty="0"/>
              <a:t>foo = localStorage.getItem("bar"); </a:t>
            </a:r>
            <a:endParaRPr lang="pt-BR" dirty="0" smtClean="0"/>
          </a:p>
          <a:p>
            <a:pPr lvl="1"/>
            <a:r>
              <a:rPr lang="pt-BR" dirty="0" smtClean="0"/>
              <a:t>// </a:t>
            </a:r>
            <a:r>
              <a:rPr lang="pt-BR" dirty="0"/>
              <a:t>... </a:t>
            </a:r>
            <a:endParaRPr lang="pt-BR" dirty="0" smtClean="0"/>
          </a:p>
          <a:p>
            <a:pPr lvl="1"/>
            <a:r>
              <a:rPr lang="pt-BR" dirty="0" smtClean="0"/>
              <a:t>localStorage.setItem</a:t>
            </a:r>
            <a:r>
              <a:rPr lang="pt-BR" dirty="0"/>
              <a:t>("bar", foo</a:t>
            </a:r>
            <a:r>
              <a:rPr lang="pt-BR" dirty="0" smtClean="0"/>
              <a:t>);</a:t>
            </a:r>
          </a:p>
          <a:p>
            <a:r>
              <a:rPr lang="en-US" dirty="0" smtClean="0"/>
              <a:t>5 MB local storage - QUOTA_EXCEEDED_ERR if you exceed</a:t>
            </a:r>
          </a:p>
          <a:p>
            <a:r>
              <a:rPr lang="en-US" dirty="0" smtClean="0"/>
              <a:t>No </a:t>
            </a:r>
            <a:r>
              <a:rPr lang="en-US" dirty="0"/>
              <a:t>browser supports </a:t>
            </a:r>
            <a:r>
              <a:rPr lang="en-US" dirty="0" smtClean="0"/>
              <a:t>for </a:t>
            </a:r>
            <a:r>
              <a:rPr lang="en-US" dirty="0"/>
              <a:t>web developers to request more storage </a:t>
            </a:r>
            <a:r>
              <a:rPr lang="en-US" dirty="0" smtClean="0"/>
              <a:t>space</a:t>
            </a:r>
          </a:p>
          <a:p>
            <a:r>
              <a:rPr lang="en-US" dirty="0" smtClean="0"/>
              <a:t>Everything is stored as Strings</a:t>
            </a:r>
          </a:p>
          <a:p>
            <a:r>
              <a:rPr lang="en-US" dirty="0" smtClean="0"/>
              <a:t>Compatible with iPhone 2.0+ and Android 2.0+</a:t>
            </a:r>
            <a:endParaRPr lang="en-US" dirty="0"/>
          </a:p>
        </p:txBody>
      </p:sp>
    </p:spTree>
    <p:extLst>
      <p:ext uri="{BB962C8B-B14F-4D97-AF65-F5344CB8AC3E}">
        <p14:creationId xmlns:p14="http://schemas.microsoft.com/office/powerpoint/2010/main" val="1114856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Applications</a:t>
            </a:r>
            <a:endParaRPr lang="en-US" dirty="0"/>
          </a:p>
        </p:txBody>
      </p:sp>
      <p:sp>
        <p:nvSpPr>
          <p:cNvPr id="3" name="Content Placeholder 2"/>
          <p:cNvSpPr>
            <a:spLocks noGrp="1"/>
          </p:cNvSpPr>
          <p:nvPr>
            <p:ph idx="1"/>
          </p:nvPr>
        </p:nvSpPr>
        <p:spPr/>
        <p:txBody>
          <a:bodyPr/>
          <a:lstStyle/>
          <a:p>
            <a:r>
              <a:rPr lang="en-US" dirty="0" smtClean="0"/>
              <a:t>A web application can point to a list of URLs that will be downloaded and cached locally for offline use</a:t>
            </a:r>
          </a:p>
          <a:p>
            <a:r>
              <a:rPr lang="en-US" dirty="0" smtClean="0"/>
              <a:t>Changes over to local copies when offline</a:t>
            </a:r>
          </a:p>
          <a:p>
            <a:r>
              <a:rPr lang="en-US" dirty="0" smtClean="0"/>
              <a:t>Uses local storage for saving state or creating data</a:t>
            </a:r>
          </a:p>
          <a:p>
            <a:pPr lvl="1"/>
            <a:r>
              <a:rPr lang="en-US" dirty="0" smtClean="0"/>
              <a:t>Developer has to synchronize the information in the local storage if need be</a:t>
            </a:r>
          </a:p>
          <a:p>
            <a:r>
              <a:rPr lang="en-US" dirty="0"/>
              <a:t>Compatible with iPhone </a:t>
            </a:r>
            <a:r>
              <a:rPr lang="en-US" dirty="0" smtClean="0"/>
              <a:t>and Android</a:t>
            </a:r>
            <a:endParaRPr lang="en-US" dirty="0"/>
          </a:p>
        </p:txBody>
      </p:sp>
    </p:spTree>
    <p:extLst>
      <p:ext uri="{BB962C8B-B14F-4D97-AF65-F5344CB8AC3E}">
        <p14:creationId xmlns:p14="http://schemas.microsoft.com/office/powerpoint/2010/main" val="3146314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compatibility</a:t>
            </a:r>
            <a:endParaRPr lang="en-US" dirty="0"/>
          </a:p>
        </p:txBody>
      </p:sp>
    </p:spTree>
    <p:extLst>
      <p:ext uri="{BB962C8B-B14F-4D97-AF65-F5344CB8AC3E}">
        <p14:creationId xmlns:p14="http://schemas.microsoft.com/office/powerpoint/2010/main" val="3211164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55" y="0"/>
            <a:ext cx="9001045" cy="6872806"/>
          </a:xfrm>
          <a:prstGeom prst="rect">
            <a:avLst/>
          </a:prstGeom>
        </p:spPr>
      </p:pic>
    </p:spTree>
    <p:extLst>
      <p:ext uri="{BB962C8B-B14F-4D97-AF65-F5344CB8AC3E}">
        <p14:creationId xmlns:p14="http://schemas.microsoft.com/office/powerpoint/2010/main" val="312431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66188"/>
            <a:ext cx="9144000" cy="3525624"/>
          </a:xfrm>
          <a:prstGeom prst="rect">
            <a:avLst/>
          </a:prstGeom>
        </p:spPr>
      </p:pic>
    </p:spTree>
    <p:extLst>
      <p:ext uri="{BB962C8B-B14F-4D97-AF65-F5344CB8AC3E}">
        <p14:creationId xmlns:p14="http://schemas.microsoft.com/office/powerpoint/2010/main" val="2921490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63621"/>
            <a:ext cx="9144000" cy="3530758"/>
          </a:xfrm>
          <a:prstGeom prst="rect">
            <a:avLst/>
          </a:prstGeom>
        </p:spPr>
      </p:pic>
    </p:spTree>
    <p:extLst>
      <p:ext uri="{BB962C8B-B14F-4D97-AF65-F5344CB8AC3E}">
        <p14:creationId xmlns:p14="http://schemas.microsoft.com/office/powerpoint/2010/main" val="3042578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Tree>
    <p:extLst>
      <p:ext uri="{BB962C8B-B14F-4D97-AF65-F5344CB8AC3E}">
        <p14:creationId xmlns:p14="http://schemas.microsoft.com/office/powerpoint/2010/main" val="2409432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38739"/>
            <a:ext cx="9144000" cy="3180522"/>
          </a:xfrm>
          <a:prstGeom prst="rect">
            <a:avLst/>
          </a:prstGeom>
        </p:spPr>
      </p:pic>
    </p:spTree>
    <p:extLst>
      <p:ext uri="{BB962C8B-B14F-4D97-AF65-F5344CB8AC3E}">
        <p14:creationId xmlns:p14="http://schemas.microsoft.com/office/powerpoint/2010/main" val="3544869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222" y="0"/>
            <a:ext cx="8913556" cy="6858000"/>
          </a:xfrm>
          <a:prstGeom prst="rect">
            <a:avLst/>
          </a:prstGeom>
        </p:spPr>
      </p:pic>
    </p:spTree>
    <p:extLst>
      <p:ext uri="{BB962C8B-B14F-4D97-AF65-F5344CB8AC3E}">
        <p14:creationId xmlns:p14="http://schemas.microsoft.com/office/powerpoint/2010/main" val="184846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78712"/>
            <a:ext cx="9144000" cy="5900575"/>
          </a:xfrm>
          <a:prstGeom prst="rect">
            <a:avLst/>
          </a:prstGeom>
        </p:spPr>
      </p:pic>
    </p:spTree>
    <p:extLst>
      <p:ext uri="{BB962C8B-B14F-4D97-AF65-F5344CB8AC3E}">
        <p14:creationId xmlns:p14="http://schemas.microsoft.com/office/powerpoint/2010/main" val="3552526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dirty="0" smtClean="0">
                <a:hlinkClick r:id="rId3"/>
              </a:rPr>
              <a:t>HTML5 Test</a:t>
            </a:r>
            <a:endParaRPr lang="en-US" dirty="0" smtClean="0"/>
          </a:p>
          <a:p>
            <a:endParaRPr lang="en-US" dirty="0"/>
          </a:p>
        </p:txBody>
      </p:sp>
    </p:spTree>
    <p:extLst>
      <p:ext uri="{BB962C8B-B14F-4D97-AF65-F5344CB8AC3E}">
        <p14:creationId xmlns:p14="http://schemas.microsoft.com/office/powerpoint/2010/main" val="2898697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a:xfrm>
            <a:off x="685800" y="1600200"/>
            <a:ext cx="7848600" cy="4495799"/>
          </a:xfrm>
        </p:spPr>
        <p:txBody>
          <a:bodyPr>
            <a:normAutofit/>
          </a:bodyPr>
          <a:lstStyle/>
          <a:p>
            <a:r>
              <a:rPr lang="en-US" dirty="0" err="1" smtClean="0"/>
              <a:t>ArcadeFire</a:t>
            </a:r>
            <a:r>
              <a:rPr lang="en-US" dirty="0" smtClean="0"/>
              <a:t> Video</a:t>
            </a:r>
          </a:p>
          <a:p>
            <a:pPr lvl="1"/>
            <a:r>
              <a:rPr lang="en-US" dirty="0" smtClean="0">
                <a:hlinkClick r:id="rId2"/>
              </a:rPr>
              <a:t>http://thewildernessdowntown.com/</a:t>
            </a:r>
            <a:endParaRPr lang="en-US" dirty="0" smtClean="0"/>
          </a:p>
          <a:p>
            <a:r>
              <a:rPr lang="en-US" dirty="0" smtClean="0"/>
              <a:t>Video</a:t>
            </a:r>
            <a:endParaRPr lang="en-US" dirty="0" smtClean="0">
              <a:hlinkClick r:id="rId3"/>
            </a:endParaRPr>
          </a:p>
          <a:p>
            <a:pPr lvl="1"/>
            <a:r>
              <a:rPr lang="en-US" dirty="0" smtClean="0">
                <a:hlinkClick r:id="rId3"/>
              </a:rPr>
              <a:t>http</a:t>
            </a:r>
            <a:r>
              <a:rPr lang="en-US" dirty="0">
                <a:hlinkClick r:id="rId3"/>
              </a:rPr>
              <a:t>://</a:t>
            </a:r>
            <a:r>
              <a:rPr lang="en-US" dirty="0" smtClean="0">
                <a:hlinkClick r:id="rId3"/>
              </a:rPr>
              <a:t>craftymind.com/factory/html5video/CanvasVideo.html</a:t>
            </a:r>
            <a:endParaRPr lang="en-US" dirty="0" smtClean="0"/>
          </a:p>
          <a:p>
            <a:r>
              <a:rPr lang="en-US" dirty="0" smtClean="0"/>
              <a:t>Drag and Drop</a:t>
            </a:r>
          </a:p>
          <a:p>
            <a:pPr lvl="1"/>
            <a:r>
              <a:rPr lang="en-US" dirty="0">
                <a:hlinkClick r:id="rId4"/>
              </a:rPr>
              <a:t>http://slides.html5rocks.com/#slide13</a:t>
            </a:r>
            <a:endParaRPr lang="en-US" dirty="0" smtClean="0"/>
          </a:p>
          <a:p>
            <a:r>
              <a:rPr lang="en-US" dirty="0" smtClean="0"/>
              <a:t>Geo-location</a:t>
            </a:r>
          </a:p>
          <a:p>
            <a:pPr lvl="1"/>
            <a:r>
              <a:rPr lang="en-US" dirty="0">
                <a:hlinkClick r:id="rId5"/>
              </a:rPr>
              <a:t>http://slides.html5rocks.com/#</a:t>
            </a:r>
            <a:r>
              <a:rPr lang="en-US" dirty="0" smtClean="0">
                <a:hlinkClick r:id="rId5"/>
              </a:rPr>
              <a:t>slide14</a:t>
            </a:r>
            <a:endParaRPr lang="en-US" dirty="0" smtClean="0"/>
          </a:p>
          <a:p>
            <a:r>
              <a:rPr lang="en-US" dirty="0"/>
              <a:t>New Form Fields</a:t>
            </a:r>
          </a:p>
          <a:p>
            <a:pPr lvl="1"/>
            <a:r>
              <a:rPr lang="en-US" dirty="0">
                <a:hlinkClick r:id="rId6"/>
              </a:rPr>
              <a:t>http://slides.html5rocks.com/#</a:t>
            </a:r>
            <a:r>
              <a:rPr lang="en-US" dirty="0" smtClean="0">
                <a:hlinkClick r:id="rId6"/>
              </a:rPr>
              <a:t>slide21</a:t>
            </a:r>
            <a:endParaRPr lang="en-US" dirty="0" smtClean="0"/>
          </a:p>
          <a:p>
            <a:r>
              <a:rPr lang="en-US" dirty="0" smtClean="0"/>
              <a:t>Canvas</a:t>
            </a:r>
          </a:p>
          <a:p>
            <a:pPr lvl="1"/>
            <a:r>
              <a:rPr lang="en-US" dirty="0">
                <a:hlinkClick r:id="rId7"/>
              </a:rPr>
              <a:t>http://slides.html5rocks.com/#</a:t>
            </a:r>
            <a:r>
              <a:rPr lang="en-US" dirty="0" smtClean="0">
                <a:hlinkClick r:id="rId7"/>
              </a:rPr>
              <a:t>slide24</a:t>
            </a:r>
            <a:endParaRPr lang="en-US" dirty="0" smtClean="0"/>
          </a:p>
          <a:p>
            <a:pPr lvl="1"/>
            <a:endParaRPr lang="en-US" dirty="0"/>
          </a:p>
        </p:txBody>
      </p:sp>
    </p:spTree>
    <p:extLst>
      <p:ext uri="{BB962C8B-B14F-4D97-AF65-F5344CB8AC3E}">
        <p14:creationId xmlns:p14="http://schemas.microsoft.com/office/powerpoint/2010/main" val="1317803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Bad</a:t>
            </a:r>
            <a:endParaRPr lang="en-US" dirty="0"/>
          </a:p>
        </p:txBody>
      </p:sp>
      <p:sp>
        <p:nvSpPr>
          <p:cNvPr id="3" name="Content Placeholder 2"/>
          <p:cNvSpPr>
            <a:spLocks noGrp="1"/>
          </p:cNvSpPr>
          <p:nvPr>
            <p:ph idx="1"/>
          </p:nvPr>
        </p:nvSpPr>
        <p:spPr/>
        <p:txBody>
          <a:bodyPr>
            <a:normAutofit lnSpcReduction="10000"/>
          </a:bodyPr>
          <a:lstStyle/>
          <a:p>
            <a:r>
              <a:rPr lang="en-US" dirty="0" smtClean="0"/>
              <a:t>Video</a:t>
            </a:r>
          </a:p>
          <a:p>
            <a:pPr lvl="1"/>
            <a:r>
              <a:rPr lang="en-US" dirty="0" smtClean="0"/>
              <a:t>Preload undesirable in some environments</a:t>
            </a:r>
          </a:p>
          <a:p>
            <a:pPr lvl="1"/>
            <a:r>
              <a:rPr lang="en-US" dirty="0" smtClean="0"/>
              <a:t>Must support various file types across various platforms</a:t>
            </a:r>
          </a:p>
          <a:p>
            <a:pPr lvl="1"/>
            <a:r>
              <a:rPr lang="en-US" dirty="0" err="1" smtClean="0"/>
              <a:t>Youtube’s</a:t>
            </a:r>
            <a:r>
              <a:rPr lang="en-US" dirty="0" smtClean="0"/>
              <a:t> Gripes</a:t>
            </a:r>
          </a:p>
          <a:p>
            <a:pPr lvl="2"/>
            <a:r>
              <a:rPr lang="en-US" dirty="0" smtClean="0"/>
              <a:t>Lack of fine control over video</a:t>
            </a:r>
          </a:p>
          <a:p>
            <a:pPr lvl="2"/>
            <a:r>
              <a:rPr lang="en-US" dirty="0" smtClean="0"/>
              <a:t>No DRM</a:t>
            </a:r>
          </a:p>
          <a:p>
            <a:pPr lvl="2"/>
            <a:r>
              <a:rPr lang="en-US" dirty="0" smtClean="0"/>
              <a:t>Poor Embedding support</a:t>
            </a:r>
          </a:p>
          <a:p>
            <a:pPr lvl="2"/>
            <a:r>
              <a:rPr lang="en-US" dirty="0" smtClean="0"/>
              <a:t>No Full screen for individual elements</a:t>
            </a:r>
          </a:p>
          <a:p>
            <a:pPr lvl="2"/>
            <a:r>
              <a:rPr lang="en-US" dirty="0" smtClean="0"/>
              <a:t>Cannot capture video and audio from webcam</a:t>
            </a:r>
          </a:p>
          <a:p>
            <a:r>
              <a:rPr lang="en-US" dirty="0" smtClean="0"/>
              <a:t>Audio</a:t>
            </a:r>
          </a:p>
          <a:p>
            <a:pPr lvl="1"/>
            <a:r>
              <a:rPr lang="en-US" dirty="0" smtClean="0"/>
              <a:t>Audio tag is interpreted differently across browsers</a:t>
            </a:r>
          </a:p>
          <a:p>
            <a:pPr lvl="1"/>
            <a:r>
              <a:rPr lang="en-US" dirty="0" smtClean="0"/>
              <a:t>Came into play when developing our game</a:t>
            </a:r>
          </a:p>
          <a:p>
            <a:pPr lvl="1"/>
            <a:endParaRPr lang="en-US" dirty="0" smtClean="0"/>
          </a:p>
          <a:p>
            <a:pPr lvl="1"/>
            <a:endParaRPr lang="en-US" dirty="0" smtClean="0"/>
          </a:p>
        </p:txBody>
      </p:sp>
    </p:spTree>
    <p:extLst>
      <p:ext uri="{BB962C8B-B14F-4D97-AF65-F5344CB8AC3E}">
        <p14:creationId xmlns:p14="http://schemas.microsoft.com/office/powerpoint/2010/main" val="390502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7772400" cy="6705600"/>
          </a:xfrm>
        </p:spPr>
        <p:txBody>
          <a:bodyPr>
            <a:normAutofit fontScale="92500" lnSpcReduction="20000"/>
          </a:bodyPr>
          <a:lstStyle/>
          <a:p>
            <a:pPr lvl="1"/>
            <a:r>
              <a:rPr lang="en-US" dirty="0" smtClean="0"/>
              <a:t>&lt;video id="movie" width="320" height="240" preload controls&gt;</a:t>
            </a:r>
          </a:p>
          <a:p>
            <a:pPr lvl="1"/>
            <a:r>
              <a:rPr lang="en-US" dirty="0" smtClean="0"/>
              <a:t>  &lt;source </a:t>
            </a:r>
            <a:r>
              <a:rPr lang="en-US" dirty="0" err="1" smtClean="0"/>
              <a:t>src</a:t>
            </a:r>
            <a:r>
              <a:rPr lang="en-US" dirty="0" smtClean="0"/>
              <a:t>="pr6.mp4" /&gt;</a:t>
            </a:r>
          </a:p>
          <a:p>
            <a:pPr lvl="1"/>
            <a:r>
              <a:rPr lang="en-US" dirty="0" smtClean="0"/>
              <a:t>  &lt;source </a:t>
            </a:r>
            <a:r>
              <a:rPr lang="en-US" dirty="0" err="1" smtClean="0"/>
              <a:t>src</a:t>
            </a:r>
            <a:r>
              <a:rPr lang="en-US" dirty="0" smtClean="0"/>
              <a:t>="pr6.webm" type='video/</a:t>
            </a:r>
            <a:r>
              <a:rPr lang="en-US" dirty="0" err="1" smtClean="0"/>
              <a:t>webm</a:t>
            </a:r>
            <a:r>
              <a:rPr lang="en-US" dirty="0" smtClean="0"/>
              <a:t>; codecs="vp8, </a:t>
            </a:r>
            <a:r>
              <a:rPr lang="en-US" dirty="0" err="1" smtClean="0"/>
              <a:t>vorbis</a:t>
            </a:r>
            <a:r>
              <a:rPr lang="en-US" dirty="0" smtClean="0"/>
              <a:t>"' /&gt;</a:t>
            </a:r>
          </a:p>
          <a:p>
            <a:pPr lvl="1"/>
            <a:r>
              <a:rPr lang="en-US" dirty="0" smtClean="0"/>
              <a:t>  &lt;source </a:t>
            </a:r>
            <a:r>
              <a:rPr lang="en-US" dirty="0" err="1" smtClean="0"/>
              <a:t>src</a:t>
            </a:r>
            <a:r>
              <a:rPr lang="en-US" dirty="0" smtClean="0"/>
              <a:t>="pr6.ogv" type='video/</a:t>
            </a:r>
            <a:r>
              <a:rPr lang="en-US" dirty="0" err="1" smtClean="0"/>
              <a:t>ogg</a:t>
            </a:r>
            <a:r>
              <a:rPr lang="en-US" dirty="0" smtClean="0"/>
              <a:t>; codecs="</a:t>
            </a:r>
            <a:r>
              <a:rPr lang="en-US" dirty="0" err="1" smtClean="0"/>
              <a:t>theora</a:t>
            </a:r>
            <a:r>
              <a:rPr lang="en-US" dirty="0" smtClean="0"/>
              <a:t>, </a:t>
            </a:r>
            <a:r>
              <a:rPr lang="en-US" dirty="0" err="1" smtClean="0"/>
              <a:t>vorbis</a:t>
            </a:r>
            <a:r>
              <a:rPr lang="en-US" dirty="0" smtClean="0"/>
              <a:t>"' /&gt;</a:t>
            </a:r>
          </a:p>
          <a:p>
            <a:pPr lvl="1"/>
            <a:r>
              <a:rPr lang="en-US" dirty="0" smtClean="0"/>
              <a:t>  &lt;object width="320" height="240" type="application/x-shockwave-flash"</a:t>
            </a:r>
          </a:p>
          <a:p>
            <a:pPr lvl="1"/>
            <a:r>
              <a:rPr lang="en-US" dirty="0" smtClean="0"/>
              <a:t>    data="flowplayer-3.2.1.swf"&gt; </a:t>
            </a:r>
          </a:p>
          <a:p>
            <a:pPr lvl="1"/>
            <a:r>
              <a:rPr lang="en-US" dirty="0" smtClean="0"/>
              <a:t>    &lt;</a:t>
            </a:r>
            <a:r>
              <a:rPr lang="en-US" dirty="0" err="1" smtClean="0"/>
              <a:t>param</a:t>
            </a:r>
            <a:r>
              <a:rPr lang="en-US" dirty="0" smtClean="0"/>
              <a:t> name="movie" value="flowplayer-3.2.1.swf" /&gt; </a:t>
            </a:r>
          </a:p>
          <a:p>
            <a:pPr lvl="1"/>
            <a:r>
              <a:rPr lang="en-US" dirty="0" smtClean="0"/>
              <a:t>    &lt;</a:t>
            </a:r>
            <a:r>
              <a:rPr lang="en-US" dirty="0" err="1" smtClean="0"/>
              <a:t>param</a:t>
            </a:r>
            <a:r>
              <a:rPr lang="en-US" dirty="0" smtClean="0"/>
              <a:t> name="</a:t>
            </a:r>
            <a:r>
              <a:rPr lang="en-US" dirty="0" err="1" smtClean="0"/>
              <a:t>allowfullscreen</a:t>
            </a:r>
            <a:r>
              <a:rPr lang="en-US" dirty="0" smtClean="0"/>
              <a:t>" value="true" /&gt; </a:t>
            </a:r>
          </a:p>
          <a:p>
            <a:pPr lvl="1"/>
            <a:r>
              <a:rPr lang="en-US" dirty="0" smtClean="0"/>
              <a:t>    &lt;</a:t>
            </a:r>
            <a:r>
              <a:rPr lang="en-US" dirty="0" err="1" smtClean="0"/>
              <a:t>param</a:t>
            </a:r>
            <a:r>
              <a:rPr lang="en-US" dirty="0" smtClean="0"/>
              <a:t> name="</a:t>
            </a:r>
            <a:r>
              <a:rPr lang="en-US" dirty="0" err="1" smtClean="0"/>
              <a:t>flashvars</a:t>
            </a:r>
            <a:r>
              <a:rPr lang="en-US" dirty="0" smtClean="0"/>
              <a:t>" value='</a:t>
            </a:r>
            <a:r>
              <a:rPr lang="en-US" dirty="0" err="1" smtClean="0"/>
              <a:t>config</a:t>
            </a:r>
            <a:r>
              <a:rPr lang="en-US" dirty="0" smtClean="0"/>
              <a:t>={"clip": {"</a:t>
            </a:r>
            <a:r>
              <a:rPr lang="en-US" dirty="0" err="1" smtClean="0"/>
              <a:t>url</a:t>
            </a:r>
            <a:r>
              <a:rPr lang="en-US" dirty="0" smtClean="0"/>
              <a:t>": "http://wearehugh.com/dih5/good/bbb_480p.mp4", "</a:t>
            </a:r>
            <a:r>
              <a:rPr lang="en-US" dirty="0" err="1" smtClean="0"/>
              <a:t>autoPlay</a:t>
            </a:r>
            <a:r>
              <a:rPr lang="en-US" dirty="0" smtClean="0"/>
              <a:t>":false, "</a:t>
            </a:r>
            <a:r>
              <a:rPr lang="en-US" dirty="0" err="1" smtClean="0"/>
              <a:t>autoBuffering</a:t>
            </a:r>
            <a:r>
              <a:rPr lang="en-US" dirty="0" smtClean="0"/>
              <a:t>":true}}' /&gt; </a:t>
            </a:r>
          </a:p>
          <a:p>
            <a:pPr lvl="1"/>
            <a:r>
              <a:rPr lang="en-US" dirty="0" smtClean="0"/>
              <a:t>    &lt;p&gt;Download video as &lt;a </a:t>
            </a:r>
            <a:r>
              <a:rPr lang="en-US" dirty="0" err="1" smtClean="0"/>
              <a:t>href</a:t>
            </a:r>
            <a:r>
              <a:rPr lang="en-US" dirty="0" smtClean="0"/>
              <a:t>="pr6.mp4"&gt;MP4&lt;/a&gt;, &lt;a </a:t>
            </a:r>
            <a:r>
              <a:rPr lang="en-US" dirty="0" err="1" smtClean="0"/>
              <a:t>href</a:t>
            </a:r>
            <a:r>
              <a:rPr lang="en-US" dirty="0" smtClean="0"/>
              <a:t>="pr6.webm"&gt;</a:t>
            </a:r>
            <a:r>
              <a:rPr lang="en-US" dirty="0" err="1" smtClean="0"/>
              <a:t>WebM</a:t>
            </a:r>
            <a:r>
              <a:rPr lang="en-US" dirty="0" smtClean="0"/>
              <a:t>&lt;/a&gt;, or &lt;a </a:t>
            </a:r>
            <a:r>
              <a:rPr lang="en-US" dirty="0" err="1" smtClean="0"/>
              <a:t>href</a:t>
            </a:r>
            <a:r>
              <a:rPr lang="en-US" dirty="0" smtClean="0"/>
              <a:t>="pr6.ogv"&gt;</a:t>
            </a:r>
            <a:r>
              <a:rPr lang="en-US" dirty="0" err="1" smtClean="0"/>
              <a:t>Ogg</a:t>
            </a:r>
            <a:r>
              <a:rPr lang="en-US" dirty="0" smtClean="0"/>
              <a:t>&lt;/a&gt;.&lt;/p&gt; </a:t>
            </a:r>
          </a:p>
          <a:p>
            <a:pPr lvl="1"/>
            <a:r>
              <a:rPr lang="en-US" dirty="0" smtClean="0"/>
              <a:t>  &lt;/object&gt;</a:t>
            </a:r>
          </a:p>
          <a:p>
            <a:pPr lvl="1"/>
            <a:r>
              <a:rPr lang="en-US" dirty="0" smtClean="0"/>
              <a:t>&lt;/video&gt;</a:t>
            </a:r>
          </a:p>
          <a:p>
            <a:pPr lvl="1"/>
            <a:r>
              <a:rPr lang="en-US" dirty="0" smtClean="0"/>
              <a:t>&lt;script&gt;</a:t>
            </a:r>
          </a:p>
          <a:p>
            <a:pPr lvl="1"/>
            <a:r>
              <a:rPr lang="en-US" dirty="0" smtClean="0"/>
              <a:t>  </a:t>
            </a:r>
            <a:r>
              <a:rPr lang="en-US" dirty="0" err="1" smtClean="0"/>
              <a:t>var</a:t>
            </a:r>
            <a:r>
              <a:rPr lang="en-US" dirty="0" smtClean="0"/>
              <a:t> v = </a:t>
            </a:r>
            <a:r>
              <a:rPr lang="en-US" dirty="0" err="1" smtClean="0"/>
              <a:t>document.getElementById</a:t>
            </a:r>
            <a:r>
              <a:rPr lang="en-US" dirty="0" smtClean="0"/>
              <a:t>("movie");</a:t>
            </a:r>
          </a:p>
          <a:p>
            <a:pPr lvl="1"/>
            <a:r>
              <a:rPr lang="en-US" dirty="0" smtClean="0"/>
              <a:t>  </a:t>
            </a:r>
            <a:r>
              <a:rPr lang="en-US" dirty="0" err="1" smtClean="0"/>
              <a:t>v.onclick</a:t>
            </a:r>
            <a:r>
              <a:rPr lang="en-US" dirty="0" smtClean="0"/>
              <a:t> = function() {</a:t>
            </a:r>
          </a:p>
          <a:p>
            <a:pPr lvl="1"/>
            <a:r>
              <a:rPr lang="en-US" dirty="0" smtClean="0"/>
              <a:t>    if (</a:t>
            </a:r>
            <a:r>
              <a:rPr lang="en-US" dirty="0" err="1" smtClean="0"/>
              <a:t>v.paused</a:t>
            </a:r>
            <a:r>
              <a:rPr lang="en-US" dirty="0" smtClean="0"/>
              <a:t>) {</a:t>
            </a:r>
          </a:p>
          <a:p>
            <a:pPr lvl="1"/>
            <a:r>
              <a:rPr lang="en-US" dirty="0" smtClean="0"/>
              <a:t>      </a:t>
            </a:r>
            <a:r>
              <a:rPr lang="en-US" dirty="0" err="1" smtClean="0"/>
              <a:t>v.play</a:t>
            </a:r>
            <a:r>
              <a:rPr lang="en-US" dirty="0" smtClean="0"/>
              <a:t>();</a:t>
            </a:r>
          </a:p>
          <a:p>
            <a:pPr lvl="1"/>
            <a:r>
              <a:rPr lang="en-US" dirty="0" smtClean="0"/>
              <a:t>    } else {</a:t>
            </a:r>
          </a:p>
          <a:p>
            <a:pPr lvl="1"/>
            <a:r>
              <a:rPr lang="en-US" dirty="0" smtClean="0"/>
              <a:t>      </a:t>
            </a:r>
            <a:r>
              <a:rPr lang="en-US" dirty="0" err="1" smtClean="0"/>
              <a:t>v.pause</a:t>
            </a:r>
            <a:r>
              <a:rPr lang="en-US" dirty="0" smtClean="0"/>
              <a:t>();</a:t>
            </a:r>
          </a:p>
          <a:p>
            <a:pPr lvl="1"/>
            <a:r>
              <a:rPr lang="en-US" dirty="0" smtClean="0"/>
              <a:t>    }</a:t>
            </a:r>
          </a:p>
          <a:p>
            <a:pPr lvl="1"/>
            <a:r>
              <a:rPr lang="en-US" dirty="0" smtClean="0"/>
              <a:t>  });</a:t>
            </a:r>
          </a:p>
          <a:p>
            <a:pPr lvl="1"/>
            <a:r>
              <a:rPr lang="en-US" dirty="0" smtClean="0"/>
              <a:t>&lt;/script&gt;</a:t>
            </a:r>
          </a:p>
          <a:p>
            <a:endParaRPr lang="en-US" dirty="0"/>
          </a:p>
        </p:txBody>
      </p:sp>
    </p:spTree>
    <p:extLst>
      <p:ext uri="{BB962C8B-B14F-4D97-AF65-F5344CB8AC3E}">
        <p14:creationId xmlns:p14="http://schemas.microsoft.com/office/powerpoint/2010/main" val="2957011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Local </a:t>
            </a:r>
            <a:r>
              <a:rPr lang="en-US" dirty="0" err="1" smtClean="0"/>
              <a:t>StoragE</a:t>
            </a:r>
            <a:endParaRPr lang="en-US" dirty="0"/>
          </a:p>
        </p:txBody>
      </p:sp>
      <p:sp>
        <p:nvSpPr>
          <p:cNvPr id="3" name="Content Placeholder 2"/>
          <p:cNvSpPr>
            <a:spLocks noGrp="1"/>
          </p:cNvSpPr>
          <p:nvPr>
            <p:ph idx="1"/>
          </p:nvPr>
        </p:nvSpPr>
        <p:spPr>
          <a:xfrm>
            <a:off x="685800" y="1600200"/>
            <a:ext cx="7772400" cy="3733800"/>
          </a:xfrm>
        </p:spPr>
        <p:txBody>
          <a:bodyPr/>
          <a:lstStyle/>
          <a:p>
            <a:r>
              <a:rPr lang="en-US" dirty="0" smtClean="0"/>
              <a:t>Browsers must implement security</a:t>
            </a:r>
          </a:p>
          <a:p>
            <a:r>
              <a:rPr lang="en-US" dirty="0" smtClean="0"/>
              <a:t>One domain=one storage object</a:t>
            </a:r>
          </a:p>
          <a:p>
            <a:r>
              <a:rPr lang="en-US" dirty="0" smtClean="0"/>
              <a:t>Redundant cookies</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239886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the Developer’s Perspective	</a:t>
            </a:r>
            <a:endParaRPr lang="en-US" dirty="0"/>
          </a:p>
        </p:txBody>
      </p:sp>
      <p:sp>
        <p:nvSpPr>
          <p:cNvPr id="3" name="Content Placeholder 2"/>
          <p:cNvSpPr>
            <a:spLocks noGrp="1"/>
          </p:cNvSpPr>
          <p:nvPr>
            <p:ph idx="1"/>
          </p:nvPr>
        </p:nvSpPr>
        <p:spPr/>
        <p:txBody>
          <a:bodyPr/>
          <a:lstStyle/>
          <a:p>
            <a:r>
              <a:rPr lang="en-US" dirty="0" smtClean="0"/>
              <a:t>HTML5 not well documented</a:t>
            </a:r>
          </a:p>
          <a:p>
            <a:r>
              <a:rPr lang="en-US" dirty="0" smtClean="0"/>
              <a:t>Years before widespread adoption</a:t>
            </a:r>
          </a:p>
          <a:p>
            <a:r>
              <a:rPr lang="en-US" dirty="0" smtClean="0"/>
              <a:t>Few developer tools</a:t>
            </a:r>
          </a:p>
          <a:p>
            <a:r>
              <a:rPr lang="en-US" dirty="0" smtClean="0"/>
              <a:t>Lacks some ad functionality that flash provides</a:t>
            </a:r>
          </a:p>
          <a:p>
            <a:r>
              <a:rPr lang="en-US" dirty="0" smtClean="0"/>
              <a:t>Some tags will no longer be supported</a:t>
            </a:r>
          </a:p>
        </p:txBody>
      </p:sp>
    </p:spTree>
    <p:extLst>
      <p:ext uri="{BB962C8B-B14F-4D97-AF65-F5344CB8AC3E}">
        <p14:creationId xmlns:p14="http://schemas.microsoft.com/office/powerpoint/2010/main" val="1643175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Expired Tags</a:t>
            </a:r>
            <a:endParaRPr lang="en-US" dirty="0"/>
          </a:p>
        </p:txBody>
      </p:sp>
      <p:sp>
        <p:nvSpPr>
          <p:cNvPr id="3" name="Content Placeholder 2"/>
          <p:cNvSpPr>
            <a:spLocks noGrp="1"/>
          </p:cNvSpPr>
          <p:nvPr>
            <p:ph idx="1"/>
          </p:nvPr>
        </p:nvSpPr>
        <p:spPr>
          <a:xfrm>
            <a:off x="762000" y="1600200"/>
            <a:ext cx="7772400" cy="3733800"/>
          </a:xfrm>
        </p:spPr>
        <p:txBody>
          <a:bodyPr>
            <a:normAutofit fontScale="70000" lnSpcReduction="20000"/>
          </a:bodyPr>
          <a:lstStyle/>
          <a:p>
            <a:r>
              <a:rPr lang="en-US" dirty="0"/>
              <a:t>&lt;acronym&gt; </a:t>
            </a:r>
          </a:p>
          <a:p>
            <a:r>
              <a:rPr lang="en-US" dirty="0"/>
              <a:t>&lt;applet&gt; </a:t>
            </a:r>
          </a:p>
          <a:p>
            <a:r>
              <a:rPr lang="en-US" dirty="0"/>
              <a:t>&lt;</a:t>
            </a:r>
            <a:r>
              <a:rPr lang="en-US" dirty="0" err="1"/>
              <a:t>basefont</a:t>
            </a:r>
            <a:r>
              <a:rPr lang="en-US" dirty="0"/>
              <a:t>&gt; </a:t>
            </a:r>
          </a:p>
          <a:p>
            <a:r>
              <a:rPr lang="en-US" dirty="0"/>
              <a:t>&lt;big&gt; </a:t>
            </a:r>
          </a:p>
          <a:p>
            <a:r>
              <a:rPr lang="en-US" dirty="0"/>
              <a:t>&lt;center&gt; </a:t>
            </a:r>
          </a:p>
          <a:p>
            <a:r>
              <a:rPr lang="en-US" dirty="0"/>
              <a:t>&lt;</a:t>
            </a:r>
            <a:r>
              <a:rPr lang="en-US" dirty="0" err="1"/>
              <a:t>dir</a:t>
            </a:r>
            <a:r>
              <a:rPr lang="en-US" dirty="0"/>
              <a:t>&gt; </a:t>
            </a:r>
          </a:p>
          <a:p>
            <a:r>
              <a:rPr lang="en-US" dirty="0"/>
              <a:t>&lt;font&gt; </a:t>
            </a:r>
          </a:p>
          <a:p>
            <a:r>
              <a:rPr lang="en-US" dirty="0"/>
              <a:t>&lt;frame&gt; </a:t>
            </a:r>
          </a:p>
          <a:p>
            <a:r>
              <a:rPr lang="en-US" dirty="0"/>
              <a:t>&lt;frameset&gt; </a:t>
            </a:r>
          </a:p>
          <a:p>
            <a:r>
              <a:rPr lang="en-US" dirty="0"/>
              <a:t>&lt;</a:t>
            </a:r>
            <a:r>
              <a:rPr lang="en-US" dirty="0" err="1"/>
              <a:t>noframes</a:t>
            </a:r>
            <a:r>
              <a:rPr lang="en-US" dirty="0"/>
              <a:t>&gt; </a:t>
            </a:r>
          </a:p>
          <a:p>
            <a:r>
              <a:rPr lang="en-US" dirty="0"/>
              <a:t>&lt;s&gt; </a:t>
            </a:r>
            <a:r>
              <a:rPr lang="en-US" dirty="0" smtClean="0"/>
              <a:t>and </a:t>
            </a:r>
            <a:r>
              <a:rPr lang="en-US" dirty="0"/>
              <a:t>&lt;strike&gt; </a:t>
            </a:r>
          </a:p>
          <a:p>
            <a:r>
              <a:rPr lang="en-US" dirty="0"/>
              <a:t>&lt;</a:t>
            </a:r>
            <a:r>
              <a:rPr lang="en-US" dirty="0" err="1"/>
              <a:t>tt</a:t>
            </a:r>
            <a:r>
              <a:rPr lang="en-US" dirty="0"/>
              <a:t>&gt; </a:t>
            </a:r>
          </a:p>
          <a:p>
            <a:r>
              <a:rPr lang="en-US" dirty="0"/>
              <a:t>&lt;u&gt; </a:t>
            </a:r>
          </a:p>
          <a:p>
            <a:r>
              <a:rPr lang="en-US" dirty="0"/>
              <a:t>&lt;</a:t>
            </a:r>
            <a:r>
              <a:rPr lang="en-US" dirty="0" err="1"/>
              <a:t>xmp</a:t>
            </a:r>
            <a:r>
              <a:rPr lang="en-US" dirty="0"/>
              <a:t>&gt; </a:t>
            </a:r>
          </a:p>
        </p:txBody>
      </p:sp>
    </p:spTree>
    <p:extLst>
      <p:ext uri="{BB962C8B-B14F-4D97-AF65-F5344CB8AC3E}">
        <p14:creationId xmlns:p14="http://schemas.microsoft.com/office/powerpoint/2010/main" val="1345379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Tim Berners-Lee</a:t>
            </a:r>
          </a:p>
          <a:p>
            <a:pPr lvl="1"/>
            <a:r>
              <a:rPr lang="en-US" dirty="0" smtClean="0"/>
              <a:t>CERN Scientist</a:t>
            </a:r>
          </a:p>
          <a:p>
            <a:pPr lvl="1"/>
            <a:endParaRPr lang="en-US" dirty="0" smtClean="0"/>
          </a:p>
          <a:p>
            <a:r>
              <a:rPr lang="en-US" dirty="0" smtClean="0"/>
              <a:t>We have an outlet for sharing information</a:t>
            </a:r>
          </a:p>
          <a:p>
            <a:pPr lvl="1"/>
            <a:r>
              <a:rPr lang="en-US" dirty="0" smtClean="0"/>
              <a:t>The internet</a:t>
            </a:r>
          </a:p>
          <a:p>
            <a:r>
              <a:rPr lang="en-US" dirty="0" smtClean="0"/>
              <a:t>No way to represent information </a:t>
            </a:r>
          </a:p>
          <a:p>
            <a:pPr lvl="1"/>
            <a:r>
              <a:rPr lang="en-US" dirty="0" smtClean="0"/>
              <a:t>Have the ability to specify formatting </a:t>
            </a:r>
          </a:p>
          <a:p>
            <a:pPr lvl="1"/>
            <a:r>
              <a:rPr lang="en-US" dirty="0"/>
              <a:t>E</a:t>
            </a:r>
            <a:r>
              <a:rPr lang="en-US" dirty="0" smtClean="0"/>
              <a:t>mbed pictures and other things.</a:t>
            </a:r>
          </a:p>
          <a:p>
            <a:r>
              <a:rPr lang="en-US" dirty="0" smtClean="0"/>
              <a:t>Need some sort of standard </a:t>
            </a:r>
          </a:p>
          <a:p>
            <a:pPr lvl="1"/>
            <a:r>
              <a:rPr lang="en-US" dirty="0" smtClean="0"/>
              <a:t>How to represent this formatting</a:t>
            </a:r>
          </a:p>
          <a:p>
            <a:pPr lvl="1"/>
            <a:r>
              <a:rPr lang="en-US" dirty="0" smtClean="0"/>
              <a:t>How to render this standard on a display</a:t>
            </a:r>
          </a:p>
          <a:p>
            <a:r>
              <a:rPr lang="en-US" dirty="0" smtClean="0"/>
              <a:t>Solution:</a:t>
            </a:r>
          </a:p>
          <a:p>
            <a:pPr lvl="1"/>
            <a:r>
              <a:rPr lang="en-US" dirty="0" smtClean="0"/>
              <a:t>HTML tags</a:t>
            </a:r>
            <a:endParaRPr lang="en-US" dirty="0"/>
          </a:p>
        </p:txBody>
      </p:sp>
    </p:spTree>
    <p:extLst>
      <p:ext uri="{BB962C8B-B14F-4D97-AF65-F5344CB8AC3E}">
        <p14:creationId xmlns:p14="http://schemas.microsoft.com/office/powerpoint/2010/main" val="1199420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p:txBody>
          <a:bodyPr>
            <a:normAutofit lnSpcReduction="10000"/>
          </a:bodyPr>
          <a:lstStyle/>
          <a:p>
            <a:r>
              <a:rPr lang="en-US" dirty="0" smtClean="0"/>
              <a:t>Hyper Text Mark Up Language</a:t>
            </a:r>
          </a:p>
          <a:p>
            <a:pPr lvl="1"/>
            <a:r>
              <a:rPr lang="en-US" dirty="0" smtClean="0"/>
              <a:t>Basic building blocks for all web pages</a:t>
            </a:r>
          </a:p>
          <a:p>
            <a:pPr lvl="1"/>
            <a:r>
              <a:rPr lang="en-US" dirty="0" smtClean="0"/>
              <a:t>First used by a physicist Tim Berners-Lee while working at CERN for sharing documents</a:t>
            </a:r>
          </a:p>
          <a:p>
            <a:pPr lvl="1"/>
            <a:r>
              <a:rPr lang="en-US" dirty="0" smtClean="0"/>
              <a:t>Berners-Lee wrote first specifications and first browser for interpreting it</a:t>
            </a:r>
          </a:p>
          <a:p>
            <a:pPr lvl="1"/>
            <a:r>
              <a:rPr lang="en-US" dirty="0" smtClean="0"/>
              <a:t>Project was not adapted by CERN</a:t>
            </a:r>
          </a:p>
          <a:p>
            <a:r>
              <a:rPr lang="en-US" dirty="0" smtClean="0"/>
              <a:t>First specifications released informally in 1991 as “HTML Tags”</a:t>
            </a:r>
          </a:p>
          <a:p>
            <a:pPr lvl="1"/>
            <a:r>
              <a:rPr lang="en-US" dirty="0" smtClean="0"/>
              <a:t>20 basic elements</a:t>
            </a:r>
          </a:p>
          <a:p>
            <a:pPr lvl="1"/>
            <a:r>
              <a:rPr lang="en-US" dirty="0" smtClean="0"/>
              <a:t>13 elements still around in HTML 4</a:t>
            </a:r>
          </a:p>
          <a:p>
            <a:r>
              <a:rPr lang="en-US" dirty="0" smtClean="0"/>
              <a:t>Went through many drafts before settling on HTML 2.0</a:t>
            </a:r>
          </a:p>
          <a:p>
            <a:pPr lvl="1"/>
            <a:r>
              <a:rPr lang="en-US" dirty="0" smtClean="0"/>
              <a:t>November 1995</a:t>
            </a:r>
          </a:p>
        </p:txBody>
      </p:sp>
    </p:spTree>
    <p:extLst>
      <p:ext uri="{BB962C8B-B14F-4D97-AF65-F5344CB8AC3E}">
        <p14:creationId xmlns:p14="http://schemas.microsoft.com/office/powerpoint/2010/main" val="11013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a:xfrm>
            <a:off x="685800" y="1600200"/>
            <a:ext cx="7772400" cy="4876799"/>
          </a:xfrm>
        </p:spPr>
        <p:txBody>
          <a:bodyPr/>
          <a:lstStyle/>
          <a:p>
            <a:r>
              <a:rPr lang="en-US" dirty="0" smtClean="0"/>
              <a:t>HTML 2.0 November 1995</a:t>
            </a:r>
          </a:p>
          <a:p>
            <a:pPr lvl="1"/>
            <a:r>
              <a:rPr lang="en-US" dirty="0" smtClean="0"/>
              <a:t>Added</a:t>
            </a:r>
            <a:endParaRPr lang="en-US" dirty="0"/>
          </a:p>
          <a:p>
            <a:pPr lvl="2"/>
            <a:r>
              <a:rPr lang="en-US" dirty="0"/>
              <a:t>Form-based file upload</a:t>
            </a:r>
          </a:p>
          <a:p>
            <a:pPr lvl="2"/>
            <a:r>
              <a:rPr lang="en-US" dirty="0" smtClean="0"/>
              <a:t>Tables (oh boy)</a:t>
            </a:r>
            <a:endParaRPr lang="en-US" dirty="0"/>
          </a:p>
          <a:p>
            <a:pPr lvl="2"/>
            <a:r>
              <a:rPr lang="en-US" dirty="0" smtClean="0"/>
              <a:t>Internationalizations</a:t>
            </a:r>
            <a:endParaRPr lang="en-US" dirty="0"/>
          </a:p>
          <a:p>
            <a:r>
              <a:rPr lang="en-US" dirty="0" smtClean="0"/>
              <a:t>HTML </a:t>
            </a:r>
            <a:r>
              <a:rPr lang="en-US" dirty="0" smtClean="0"/>
              <a:t>3.2 January 1997</a:t>
            </a:r>
          </a:p>
          <a:p>
            <a:pPr lvl="1"/>
            <a:r>
              <a:rPr lang="en-US" dirty="0" smtClean="0"/>
              <a:t>First version that was officially released by the W3C</a:t>
            </a:r>
          </a:p>
          <a:p>
            <a:pPr lvl="1"/>
            <a:r>
              <a:rPr lang="en-US" dirty="0" smtClean="0"/>
              <a:t>No more blink or marque</a:t>
            </a:r>
          </a:p>
          <a:p>
            <a:r>
              <a:rPr lang="en-US" dirty="0" smtClean="0"/>
              <a:t>HTML 4.0 December 1997</a:t>
            </a:r>
          </a:p>
          <a:p>
            <a:pPr lvl="1"/>
            <a:r>
              <a:rPr lang="en-US" dirty="0" smtClean="0"/>
              <a:t>Depreciated elements are forbidden</a:t>
            </a:r>
          </a:p>
          <a:p>
            <a:pPr lvl="1"/>
            <a:endParaRPr lang="en-US" dirty="0" smtClean="0"/>
          </a:p>
          <a:p>
            <a:endParaRPr lang="en-US" dirty="0" smtClean="0"/>
          </a:p>
          <a:p>
            <a:pPr marL="68580" indent="0">
              <a:buNone/>
            </a:pPr>
            <a:endParaRPr lang="en-US" dirty="0"/>
          </a:p>
        </p:txBody>
      </p:sp>
    </p:spTree>
    <p:extLst>
      <p:ext uri="{BB962C8B-B14F-4D97-AF65-F5344CB8AC3E}">
        <p14:creationId xmlns:p14="http://schemas.microsoft.com/office/powerpoint/2010/main" val="1760914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W3C and WHAT</a:t>
            </a:r>
            <a:endParaRPr lang="en-US" dirty="0"/>
          </a:p>
        </p:txBody>
      </p:sp>
      <p:sp>
        <p:nvSpPr>
          <p:cNvPr id="3" name="Content Placeholder 2"/>
          <p:cNvSpPr>
            <a:spLocks noGrp="1"/>
          </p:cNvSpPr>
          <p:nvPr>
            <p:ph idx="1"/>
          </p:nvPr>
        </p:nvSpPr>
        <p:spPr>
          <a:xfrm>
            <a:off x="685800" y="1600201"/>
            <a:ext cx="7772400" cy="4114799"/>
          </a:xfrm>
        </p:spPr>
        <p:txBody>
          <a:bodyPr>
            <a:normAutofit fontScale="85000" lnSpcReduction="20000"/>
          </a:bodyPr>
          <a:lstStyle/>
          <a:p>
            <a:r>
              <a:rPr lang="en-US" dirty="0" smtClean="0"/>
              <a:t>Word Wide Web Consortium</a:t>
            </a:r>
          </a:p>
          <a:p>
            <a:pPr lvl="1"/>
            <a:r>
              <a:rPr lang="en-US" dirty="0" smtClean="0"/>
              <a:t>Founded in October 1994</a:t>
            </a:r>
          </a:p>
          <a:p>
            <a:pPr lvl="1"/>
            <a:r>
              <a:rPr lang="en-US" dirty="0" smtClean="0"/>
              <a:t>Founder: Tim Berners Lee (CERN scientist)</a:t>
            </a:r>
          </a:p>
          <a:p>
            <a:pPr lvl="1"/>
            <a:r>
              <a:rPr lang="en-US" dirty="0" smtClean="0"/>
              <a:t>Set all standards for HTML</a:t>
            </a:r>
          </a:p>
          <a:p>
            <a:r>
              <a:rPr lang="en-US" dirty="0" smtClean="0"/>
              <a:t>Web Hypertext Applications Technology Working Group</a:t>
            </a:r>
          </a:p>
          <a:p>
            <a:pPr lvl="1"/>
            <a:r>
              <a:rPr lang="en-US" dirty="0" smtClean="0"/>
              <a:t>Founded in June 2004</a:t>
            </a:r>
          </a:p>
          <a:p>
            <a:pPr lvl="1"/>
            <a:r>
              <a:rPr lang="en-US" dirty="0" smtClean="0"/>
              <a:t>Wanted to </a:t>
            </a:r>
          </a:p>
          <a:p>
            <a:pPr lvl="2"/>
            <a:r>
              <a:rPr lang="en-US" dirty="0" smtClean="0"/>
              <a:t>Document HTML error handling</a:t>
            </a:r>
          </a:p>
          <a:p>
            <a:pPr lvl="2"/>
            <a:r>
              <a:rPr lang="en-US" dirty="0" smtClean="0"/>
              <a:t>Improve HTML forms</a:t>
            </a:r>
          </a:p>
          <a:p>
            <a:pPr lvl="2"/>
            <a:r>
              <a:rPr lang="en-US" dirty="0" smtClean="0"/>
              <a:t>Other minor changes</a:t>
            </a:r>
          </a:p>
          <a:p>
            <a:pPr lvl="2"/>
            <a:r>
              <a:rPr lang="en-US" dirty="0" smtClean="0"/>
              <a:t>Without breaking compatibility</a:t>
            </a:r>
          </a:p>
          <a:p>
            <a:r>
              <a:rPr lang="en-US" dirty="0" smtClean="0"/>
              <a:t>In October 2006 Berners-Lee announced W3C and WHAT would be working together to “evolve HTML”</a:t>
            </a:r>
          </a:p>
          <a:p>
            <a:r>
              <a:rPr lang="en-US" dirty="0" smtClean="0"/>
              <a:t>Shortly afterwards HTML 5 was born</a:t>
            </a:r>
          </a:p>
          <a:p>
            <a:pPr lvl="1"/>
            <a:r>
              <a:rPr lang="en-US" dirty="0" smtClean="0"/>
              <a:t>Released as a working draft in January 2008</a:t>
            </a:r>
          </a:p>
        </p:txBody>
      </p:sp>
    </p:spTree>
    <p:extLst>
      <p:ext uri="{BB962C8B-B14F-4D97-AF65-F5344CB8AC3E}">
        <p14:creationId xmlns:p14="http://schemas.microsoft.com/office/powerpoint/2010/main" val="339382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New features</a:t>
            </a:r>
            <a:endParaRPr lang="en-US" dirty="0"/>
          </a:p>
        </p:txBody>
      </p:sp>
      <p:sp>
        <p:nvSpPr>
          <p:cNvPr id="3" name="Content Placeholder 2"/>
          <p:cNvSpPr>
            <a:spLocks noGrp="1"/>
          </p:cNvSpPr>
          <p:nvPr>
            <p:ph idx="1"/>
          </p:nvPr>
        </p:nvSpPr>
        <p:spPr/>
        <p:txBody>
          <a:bodyPr/>
          <a:lstStyle/>
          <a:p>
            <a:r>
              <a:rPr lang="en-US" dirty="0" smtClean="0"/>
              <a:t>Audio and Video</a:t>
            </a:r>
          </a:p>
          <a:p>
            <a:r>
              <a:rPr lang="en-US" dirty="0" smtClean="0"/>
              <a:t>Canvas</a:t>
            </a:r>
          </a:p>
          <a:p>
            <a:r>
              <a:rPr lang="en-US" dirty="0" err="1" smtClean="0"/>
              <a:t>Geolocation</a:t>
            </a:r>
            <a:endParaRPr lang="en-US" dirty="0" smtClean="0"/>
          </a:p>
          <a:p>
            <a:r>
              <a:rPr lang="en-US" dirty="0" smtClean="0"/>
              <a:t>Drag and drop</a:t>
            </a:r>
          </a:p>
          <a:p>
            <a:r>
              <a:rPr lang="en-US" dirty="0" smtClean="0"/>
              <a:t>New input forms</a:t>
            </a:r>
          </a:p>
          <a:p>
            <a:r>
              <a:rPr lang="en-US" dirty="0" err="1" smtClean="0"/>
              <a:t>Microdata</a:t>
            </a:r>
            <a:endParaRPr lang="en-US" dirty="0" smtClean="0"/>
          </a:p>
          <a:p>
            <a:r>
              <a:rPr lang="en-US" dirty="0" smtClean="0"/>
              <a:t>Local Storage</a:t>
            </a:r>
          </a:p>
          <a:p>
            <a:r>
              <a:rPr lang="en-US" dirty="0" smtClean="0"/>
              <a:t>Offline Applications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and Video</a:t>
            </a:r>
            <a:endParaRPr lang="en-US" dirty="0"/>
          </a:p>
        </p:txBody>
      </p:sp>
      <p:sp>
        <p:nvSpPr>
          <p:cNvPr id="3" name="Content Placeholder 2"/>
          <p:cNvSpPr>
            <a:spLocks noGrp="1"/>
          </p:cNvSpPr>
          <p:nvPr>
            <p:ph idx="1"/>
          </p:nvPr>
        </p:nvSpPr>
        <p:spPr/>
        <p:txBody>
          <a:bodyPr>
            <a:normAutofit lnSpcReduction="10000"/>
          </a:bodyPr>
          <a:lstStyle/>
          <a:p>
            <a:r>
              <a:rPr lang="en-US" dirty="0" smtClean="0"/>
              <a:t>How audio and video were done before HTML5</a:t>
            </a:r>
          </a:p>
          <a:p>
            <a:r>
              <a:rPr lang="en-US" dirty="0" smtClean="0"/>
              <a:t>Audio tag supported types</a:t>
            </a:r>
          </a:p>
          <a:p>
            <a:pPr lvl="1"/>
            <a:r>
              <a:rPr lang="en-US" dirty="0" err="1" smtClean="0"/>
              <a:t>Vorbis</a:t>
            </a:r>
            <a:endParaRPr lang="en-US" dirty="0" smtClean="0"/>
          </a:p>
          <a:p>
            <a:pPr lvl="1"/>
            <a:r>
              <a:rPr lang="en-US" dirty="0" smtClean="0"/>
              <a:t>MP3</a:t>
            </a:r>
          </a:p>
          <a:p>
            <a:pPr lvl="1"/>
            <a:r>
              <a:rPr lang="en-US" dirty="0" smtClean="0"/>
              <a:t>AAC</a:t>
            </a:r>
          </a:p>
          <a:p>
            <a:r>
              <a:rPr lang="en-US" dirty="0" smtClean="0"/>
              <a:t>Video tag supported types</a:t>
            </a:r>
          </a:p>
          <a:p>
            <a:pPr lvl="1"/>
            <a:r>
              <a:rPr lang="en-US" dirty="0" err="1" smtClean="0"/>
              <a:t>Theora</a:t>
            </a:r>
            <a:endParaRPr lang="en-US" dirty="0" smtClean="0"/>
          </a:p>
          <a:p>
            <a:pPr lvl="1"/>
            <a:r>
              <a:rPr lang="en-US" dirty="0" err="1" smtClean="0"/>
              <a:t>WebM</a:t>
            </a:r>
            <a:endParaRPr lang="en-US" dirty="0" smtClean="0"/>
          </a:p>
          <a:p>
            <a:pPr lvl="1"/>
            <a:r>
              <a:rPr lang="en-US" dirty="0" smtClean="0"/>
              <a:t>H.264</a:t>
            </a:r>
          </a:p>
          <a:p>
            <a:r>
              <a:rPr lang="en-US" dirty="0" smtClean="0"/>
              <a:t>Demo:  </a:t>
            </a:r>
            <a:r>
              <a:rPr lang="en-US" dirty="0" smtClean="0">
                <a:hlinkClick r:id="rId2"/>
              </a:rPr>
              <a:t>http://slides.html5rocks.com/#slide22</a:t>
            </a:r>
            <a:endParaRPr lang="en-US" dirty="0" smtClean="0"/>
          </a:p>
          <a:p>
            <a:r>
              <a:rPr lang="en-US" dirty="0" smtClean="0"/>
              <a:t>Browser compatibility is still a mess!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a:t>
            </a:r>
            <a:endParaRPr lang="en-US" dirty="0"/>
          </a:p>
        </p:txBody>
      </p:sp>
      <p:sp>
        <p:nvSpPr>
          <p:cNvPr id="3" name="Content Placeholder 2"/>
          <p:cNvSpPr>
            <a:spLocks noGrp="1"/>
          </p:cNvSpPr>
          <p:nvPr>
            <p:ph idx="1"/>
          </p:nvPr>
        </p:nvSpPr>
        <p:spPr/>
        <p:txBody>
          <a:bodyPr>
            <a:normAutofit/>
          </a:bodyPr>
          <a:lstStyle/>
          <a:p>
            <a:r>
              <a:rPr lang="en-US" dirty="0" smtClean="0"/>
              <a:t>Easy to use drawing tool</a:t>
            </a:r>
          </a:p>
          <a:p>
            <a:pPr lvl="1"/>
            <a:r>
              <a:rPr lang="en-US" dirty="0" smtClean="0"/>
              <a:t>&lt;canvas id=“</a:t>
            </a:r>
            <a:r>
              <a:rPr lang="en-US" dirty="0" err="1" smtClean="0"/>
              <a:t>myCanvas</a:t>
            </a:r>
            <a:r>
              <a:rPr lang="en-US" dirty="0" smtClean="0"/>
              <a:t>" width=“500 height=“500"&gt;&lt;/canvas&gt; </a:t>
            </a:r>
          </a:p>
          <a:p>
            <a:pPr lvl="1"/>
            <a:r>
              <a:rPr lang="en-US" dirty="0" smtClean="0"/>
              <a:t>&lt;script type="text/</a:t>
            </a:r>
            <a:r>
              <a:rPr lang="en-US" dirty="0" err="1" smtClean="0"/>
              <a:t>javascript</a:t>
            </a:r>
            <a:r>
              <a:rPr lang="en-US" dirty="0" smtClean="0"/>
              <a:t>"&gt; </a:t>
            </a:r>
          </a:p>
          <a:p>
            <a:pPr lvl="1"/>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a:t>
            </a:r>
          </a:p>
          <a:p>
            <a:pPr lvl="1"/>
            <a:r>
              <a:rPr lang="en-US" dirty="0" err="1" smtClean="0"/>
              <a:t>var</a:t>
            </a:r>
            <a:r>
              <a:rPr lang="en-US" dirty="0" smtClean="0"/>
              <a:t> </a:t>
            </a:r>
            <a:r>
              <a:rPr lang="en-US" dirty="0" err="1" smtClean="0"/>
              <a:t>ctx</a:t>
            </a:r>
            <a:r>
              <a:rPr lang="en-US" dirty="0" smtClean="0"/>
              <a:t> = </a:t>
            </a:r>
            <a:r>
              <a:rPr lang="en-US" dirty="0" err="1" smtClean="0"/>
              <a:t>canvas.getContext</a:t>
            </a:r>
            <a:r>
              <a:rPr lang="en-US" dirty="0" smtClean="0"/>
              <a:t>("2d");</a:t>
            </a:r>
          </a:p>
          <a:p>
            <a:pPr lvl="1"/>
            <a:r>
              <a:rPr lang="en-US" dirty="0" err="1" smtClean="0"/>
              <a:t>ctx.font</a:t>
            </a:r>
            <a:r>
              <a:rPr lang="en-US" dirty="0" smtClean="0"/>
              <a:t> = '20px sans-serif';</a:t>
            </a:r>
          </a:p>
          <a:p>
            <a:pPr lvl="1"/>
            <a:r>
              <a:rPr lang="en-US" dirty="0" err="1" smtClean="0"/>
              <a:t>ctx.fillText</a:t>
            </a:r>
            <a:r>
              <a:rPr lang="en-US" dirty="0" smtClean="0"/>
              <a:t>(“Canvas!”,0,0);</a:t>
            </a:r>
          </a:p>
          <a:p>
            <a:pPr lvl="1"/>
            <a:r>
              <a:rPr lang="en-US" dirty="0" smtClean="0"/>
              <a:t>&lt;/script&gt;</a:t>
            </a:r>
          </a:p>
          <a:p>
            <a:pPr marL="342900" lvl="1"/>
            <a:r>
              <a:rPr lang="en-US" sz="2000" dirty="0" smtClean="0"/>
              <a:t>Demo:  </a:t>
            </a:r>
            <a:r>
              <a:rPr lang="en-US" sz="2000" dirty="0" smtClean="0">
                <a:hlinkClick r:id="rId2"/>
              </a:rPr>
              <a:t>http://diveintohtml5.org/examples/canvas-halma.html</a:t>
            </a:r>
            <a:endParaRPr lang="en-US" sz="2000" dirty="0" smtClean="0"/>
          </a:p>
          <a:p>
            <a:r>
              <a:rPr lang="en-US" dirty="0" smtClean="0"/>
              <a:t>Text on canvas is slightly less reliable</a:t>
            </a:r>
            <a:endParaRPr lang="en-US" dirty="0"/>
          </a:p>
        </p:txBody>
      </p:sp>
    </p:spTree>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emplate>
  <TotalTime>310</TotalTime>
  <Words>1291</Words>
  <Application>Microsoft Office PowerPoint</Application>
  <PresentationFormat>On-screen Show (4:3)</PresentationFormat>
  <Paragraphs>241</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Urban Pop</vt:lpstr>
      <vt:lpstr>HTML 5</vt:lpstr>
      <vt:lpstr>Where it all began</vt:lpstr>
      <vt:lpstr>Where it all began</vt:lpstr>
      <vt:lpstr>Where it all began CONT.</vt:lpstr>
      <vt:lpstr>Where it all began cont.</vt:lpstr>
      <vt:lpstr>W3C and WHAT</vt:lpstr>
      <vt:lpstr>Overview of New features</vt:lpstr>
      <vt:lpstr>Audio and Video</vt:lpstr>
      <vt:lpstr>Canvas</vt:lpstr>
      <vt:lpstr>Geolocation</vt:lpstr>
      <vt:lpstr>Drag and Drop</vt:lpstr>
      <vt:lpstr>New input Forms</vt:lpstr>
      <vt:lpstr>microdata</vt:lpstr>
      <vt:lpstr>Local Storage</vt:lpstr>
      <vt:lpstr>Offline Applications</vt:lpstr>
      <vt:lpstr>Browser compatibility</vt:lpstr>
      <vt:lpstr>PowerPoint Presentation</vt:lpstr>
      <vt:lpstr>PowerPoint Presentation</vt:lpstr>
      <vt:lpstr>PowerPoint Presentation</vt:lpstr>
      <vt:lpstr>PowerPoint Presentation</vt:lpstr>
      <vt:lpstr>PowerPoint Presentation</vt:lpstr>
      <vt:lpstr>PowerPoint Presentation</vt:lpstr>
      <vt:lpstr>Test</vt:lpstr>
      <vt:lpstr>DEMOs</vt:lpstr>
      <vt:lpstr>The Bad</vt:lpstr>
      <vt:lpstr>PowerPoint Presentation</vt:lpstr>
      <vt:lpstr>Local StoragE</vt:lpstr>
      <vt:lpstr>From the Developer’s Perspective </vt:lpstr>
      <vt:lpstr>Expired Tags</vt:lpstr>
    </vt:vector>
  </TitlesOfParts>
  <Company>The University of North Carolina at 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Richard</dc:creator>
  <cp:lastModifiedBy>Richard</cp:lastModifiedBy>
  <cp:revision>44</cp:revision>
  <dcterms:created xsi:type="dcterms:W3CDTF">2010-10-03T19:20:34Z</dcterms:created>
  <dcterms:modified xsi:type="dcterms:W3CDTF">2010-10-06T04:50:48Z</dcterms:modified>
</cp:coreProperties>
</file>