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2" r:id="rId17"/>
    <p:sldId id="271" r:id="rId18"/>
    <p:sldId id="277" r:id="rId19"/>
    <p:sldId id="275" r:id="rId20"/>
    <p:sldId id="274" r:id="rId21"/>
    <p:sldId id="276" r:id="rId22"/>
    <p:sldId id="278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>
        <p:scale>
          <a:sx n="75" d="100"/>
          <a:sy n="75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1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B079A-2881-4E74-AEC8-40800635CE1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5DB6A0-8C1E-47E9-ADC0-0AC7144B47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C4AF-4068-FED6-D6F2-96AA0EE5F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000" b="1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PROJECT : LOAN MANAGEMENT SYSTEM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DF70-405C-8129-CCEB-30BF0F12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53943"/>
            <a:ext cx="10058400" cy="1143000"/>
          </a:xfrm>
        </p:spPr>
        <p:txBody>
          <a:bodyPr/>
          <a:lstStyle/>
          <a:p>
            <a:pPr algn="r"/>
            <a:r>
              <a:rPr lang="en-US" dirty="0"/>
              <a:t>BY HEEMANTH M S</a:t>
            </a:r>
          </a:p>
        </p:txBody>
      </p:sp>
    </p:spTree>
    <p:extLst>
      <p:ext uri="{BB962C8B-B14F-4D97-AF65-F5344CB8AC3E}">
        <p14:creationId xmlns:p14="http://schemas.microsoft.com/office/powerpoint/2010/main" val="308243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3B3FF-0142-1DD9-AB01-16F70702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6" y="1548577"/>
            <a:ext cx="5644755" cy="291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A10D-0BC1-ACC3-45D3-83CA6609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27" y="1424209"/>
            <a:ext cx="5002742" cy="317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A1281-BED7-D725-5448-25DAC67C5370}"/>
              </a:ext>
            </a:extLst>
          </p:cNvPr>
          <p:cNvSpPr txBox="1"/>
          <p:nvPr/>
        </p:nvSpPr>
        <p:spPr>
          <a:xfrm>
            <a:off x="1730478" y="5073669"/>
            <a:ext cx="35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Table </a:t>
            </a:r>
            <a:r>
              <a:rPr lang="en-US" dirty="0" err="1">
                <a:latin typeface="Arial Narrow" panose="020B0606020202030204" pitchFamily="34" charset="0"/>
              </a:rPr>
              <a:t>loan_</a:t>
            </a:r>
            <a:r>
              <a:rPr lang="en-US" dirty="0" err="1"/>
              <a:t>det</a:t>
            </a:r>
            <a:r>
              <a:rPr lang="en-US" dirty="0"/>
              <a:t> - sample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930D3-E1D6-24D9-90D5-9076541BBB94}"/>
              </a:ext>
            </a:extLst>
          </p:cNvPr>
          <p:cNvSpPr txBox="1"/>
          <p:nvPr/>
        </p:nvSpPr>
        <p:spPr>
          <a:xfrm>
            <a:off x="7526594" y="5073669"/>
            <a:ext cx="35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Table </a:t>
            </a:r>
            <a:r>
              <a:rPr lang="en-US" dirty="0" err="1">
                <a:latin typeface="Arial Narrow" panose="020B0606020202030204" pitchFamily="34" charset="0"/>
              </a:rPr>
              <a:t>loan_update</a:t>
            </a:r>
            <a:r>
              <a:rPr lang="en-US" dirty="0"/>
              <a:t> - sample output</a:t>
            </a:r>
          </a:p>
        </p:txBody>
      </p:sp>
    </p:spTree>
    <p:extLst>
      <p:ext uri="{BB962C8B-B14F-4D97-AF65-F5344CB8AC3E}">
        <p14:creationId xmlns:p14="http://schemas.microsoft.com/office/powerpoint/2010/main" val="321068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BE2C0-450C-5E1A-172A-B7446828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7" y="2357120"/>
            <a:ext cx="10651705" cy="232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A81F5-E017-8F41-3419-1D5592FF6531}"/>
              </a:ext>
            </a:extLst>
          </p:cNvPr>
          <p:cNvSpPr txBox="1"/>
          <p:nvPr/>
        </p:nvSpPr>
        <p:spPr>
          <a:xfrm>
            <a:off x="545330" y="776749"/>
            <a:ext cx="1092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Inner join tables </a:t>
            </a:r>
            <a:r>
              <a:rPr lang="en-US" dirty="0" err="1"/>
              <a:t>loan_det</a:t>
            </a:r>
            <a:r>
              <a:rPr lang="en-US" dirty="0"/>
              <a:t> and </a:t>
            </a:r>
            <a:r>
              <a:rPr lang="en-US" dirty="0" err="1"/>
              <a:t>loan_update</a:t>
            </a:r>
            <a:r>
              <a:rPr lang="en-US" dirty="0"/>
              <a:t> are joined and new table named </a:t>
            </a:r>
            <a:r>
              <a:rPr lang="en-US" dirty="0" err="1"/>
              <a:t>loan_detail</a:t>
            </a:r>
            <a:r>
              <a:rPr lang="en-US" dirty="0"/>
              <a:t>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rows are deleted in </a:t>
            </a:r>
            <a:r>
              <a:rPr lang="en-US" dirty="0" err="1"/>
              <a:t>loan_detail</a:t>
            </a:r>
            <a:r>
              <a:rPr lang="en-US" dirty="0"/>
              <a:t> where </a:t>
            </a:r>
            <a:r>
              <a:rPr lang="en-US" dirty="0" err="1"/>
              <a:t>loan_amount</a:t>
            </a:r>
            <a:r>
              <a:rPr lang="en-US" dirty="0"/>
              <a:t> = “loan still processing” or </a:t>
            </a:r>
            <a:r>
              <a:rPr lang="en-US" dirty="0" err="1"/>
              <a:t>cibil_score_status</a:t>
            </a:r>
            <a:r>
              <a:rPr lang="en-US" dirty="0"/>
              <a:t> = “reject customers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6DC5E-FF92-577B-5B21-8C49F1B5579A}"/>
              </a:ext>
            </a:extLst>
          </p:cNvPr>
          <p:cNvSpPr txBox="1"/>
          <p:nvPr/>
        </p:nvSpPr>
        <p:spPr>
          <a:xfrm>
            <a:off x="4857136" y="5062822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loan_detail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E623C-8ABE-697C-92E1-BA74B172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83" y="660400"/>
            <a:ext cx="7465569" cy="411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AE925-D9B9-D669-C440-AE5F622B8897}"/>
              </a:ext>
            </a:extLst>
          </p:cNvPr>
          <p:cNvSpPr txBox="1"/>
          <p:nvPr/>
        </p:nvSpPr>
        <p:spPr>
          <a:xfrm>
            <a:off x="4336025" y="5181137"/>
            <a:ext cx="35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loan_detail</a:t>
            </a:r>
            <a:r>
              <a:rPr lang="en-US" dirty="0"/>
              <a:t> – sample output</a:t>
            </a:r>
          </a:p>
        </p:txBody>
      </p:sp>
    </p:spTree>
    <p:extLst>
      <p:ext uri="{BB962C8B-B14F-4D97-AF65-F5344CB8AC3E}">
        <p14:creationId xmlns:p14="http://schemas.microsoft.com/office/powerpoint/2010/main" val="666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7A308-604D-A8C3-46EB-4196251A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" y="2346960"/>
            <a:ext cx="11176219" cy="236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AF3ED-7603-3B6E-08B2-B2364345486D}"/>
              </a:ext>
            </a:extLst>
          </p:cNvPr>
          <p:cNvSpPr txBox="1"/>
          <p:nvPr/>
        </p:nvSpPr>
        <p:spPr>
          <a:xfrm>
            <a:off x="4483509" y="5043158"/>
            <a:ext cx="35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2. </a:t>
            </a:r>
            <a:r>
              <a:rPr lang="en-US" dirty="0" err="1"/>
              <a:t>customer_analysis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AECA3-C52D-63DF-67F9-2F772CE8D783}"/>
              </a:ext>
            </a:extLst>
          </p:cNvPr>
          <p:cNvSpPr txBox="1"/>
          <p:nvPr/>
        </p:nvSpPr>
        <p:spPr>
          <a:xfrm>
            <a:off x="914400" y="668593"/>
            <a:ext cx="10156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table </a:t>
            </a:r>
            <a:r>
              <a:rPr lang="en-US" dirty="0" err="1"/>
              <a:t>customer_analysis</a:t>
            </a:r>
            <a:r>
              <a:rPr lang="en-US" dirty="0"/>
              <a:t>  by using inner join to join two tables </a:t>
            </a:r>
            <a:r>
              <a:rPr lang="en-US" dirty="0" err="1"/>
              <a:t>customer_income_status</a:t>
            </a:r>
            <a:r>
              <a:rPr lang="en-US" dirty="0"/>
              <a:t> and </a:t>
            </a:r>
            <a:r>
              <a:rPr lang="en-US" dirty="0" err="1"/>
              <a:t>loan_detail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updated columns such as  </a:t>
            </a:r>
            <a:r>
              <a:rPr lang="en-US" dirty="0" err="1"/>
              <a:t>cibil</a:t>
            </a:r>
            <a:r>
              <a:rPr lang="en-US" dirty="0"/>
              <a:t> score status , monthly interest percentage and annual interest </a:t>
            </a:r>
          </a:p>
          <a:p>
            <a:r>
              <a:rPr lang="en-US" dirty="0"/>
              <a:t>     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F7CF0-A99F-B5C0-A1F5-E4DD0826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" y="1422400"/>
            <a:ext cx="12101609" cy="306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3698A-DA06-2CCC-655E-4BD9438068D1}"/>
              </a:ext>
            </a:extLst>
          </p:cNvPr>
          <p:cNvSpPr txBox="1"/>
          <p:nvPr/>
        </p:nvSpPr>
        <p:spPr>
          <a:xfrm>
            <a:off x="4031225" y="5170977"/>
            <a:ext cx="45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2. </a:t>
            </a:r>
            <a:r>
              <a:rPr lang="en-US" dirty="0" err="1"/>
              <a:t>customer_analysis</a:t>
            </a:r>
            <a:r>
              <a:rPr lang="en-US" dirty="0"/>
              <a:t> – sample output</a:t>
            </a:r>
          </a:p>
        </p:txBody>
      </p:sp>
    </p:spTree>
    <p:extLst>
      <p:ext uri="{BB962C8B-B14F-4D97-AF65-F5344CB8AC3E}">
        <p14:creationId xmlns:p14="http://schemas.microsoft.com/office/powerpoint/2010/main" val="37983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A2EC8-3427-7B7D-DAC8-1FA547D04F1A}"/>
              </a:ext>
            </a:extLst>
          </p:cNvPr>
          <p:cNvSpPr txBox="1"/>
          <p:nvPr/>
        </p:nvSpPr>
        <p:spPr>
          <a:xfrm>
            <a:off x="412954" y="312025"/>
            <a:ext cx="16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4D89F-B514-D8A1-7F1A-32D9E2BCB3E2}"/>
              </a:ext>
            </a:extLst>
          </p:cNvPr>
          <p:cNvSpPr txBox="1"/>
          <p:nvPr/>
        </p:nvSpPr>
        <p:spPr>
          <a:xfrm>
            <a:off x="412954" y="1199536"/>
            <a:ext cx="1137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table from </a:t>
            </a:r>
            <a:r>
              <a:rPr lang="en-US" dirty="0" err="1"/>
              <a:t>customer_det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age and gender based on customer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table </a:t>
            </a:r>
            <a:r>
              <a:rPr lang="en-US" dirty="0" err="1"/>
              <a:t>customer_info</a:t>
            </a:r>
            <a:r>
              <a:rPr lang="en-US" dirty="0"/>
              <a:t> containing updated age and gender along with table 2.customer_interest_analysis which is connected using inner join.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05746-15F9-255C-9C9C-E721F320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" y="3086059"/>
            <a:ext cx="11607890" cy="221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6370A-17A9-A5CA-E7EE-BE8C6D4E118F}"/>
              </a:ext>
            </a:extLst>
          </p:cNvPr>
          <p:cNvSpPr txBox="1"/>
          <p:nvPr/>
        </p:nvSpPr>
        <p:spPr>
          <a:xfrm>
            <a:off x="4601496" y="5544603"/>
            <a:ext cx="33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3. </a:t>
            </a:r>
            <a:r>
              <a:rPr lang="en-US" dirty="0" err="1"/>
              <a:t>customer_info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5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82D73-16CB-3D80-0628-668D21F9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" y="965200"/>
            <a:ext cx="11867535" cy="391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ED8E42-AE81-C9F9-D1D5-A96186F060C7}"/>
              </a:ext>
            </a:extLst>
          </p:cNvPr>
          <p:cNvSpPr txBox="1"/>
          <p:nvPr/>
        </p:nvSpPr>
        <p:spPr>
          <a:xfrm>
            <a:off x="4075469" y="5338294"/>
            <a:ext cx="40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3. </a:t>
            </a:r>
            <a:r>
              <a:rPr lang="en-US" dirty="0" err="1"/>
              <a:t>customer_info</a:t>
            </a:r>
            <a:r>
              <a:rPr lang="en-US" dirty="0"/>
              <a:t> - sample output</a:t>
            </a:r>
          </a:p>
        </p:txBody>
      </p:sp>
    </p:spTree>
    <p:extLst>
      <p:ext uri="{BB962C8B-B14F-4D97-AF65-F5344CB8AC3E}">
        <p14:creationId xmlns:p14="http://schemas.microsoft.com/office/powerpoint/2010/main" val="327148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7E177-4ADD-B97B-C079-D7286B9CD40F}"/>
              </a:ext>
            </a:extLst>
          </p:cNvPr>
          <p:cNvSpPr txBox="1"/>
          <p:nvPr/>
        </p:nvSpPr>
        <p:spPr>
          <a:xfrm>
            <a:off x="412954" y="312025"/>
            <a:ext cx="16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ACEC3-24C6-E813-BDA5-A213E99DD55A}"/>
              </a:ext>
            </a:extLst>
          </p:cNvPr>
          <p:cNvSpPr txBox="1"/>
          <p:nvPr/>
        </p:nvSpPr>
        <p:spPr>
          <a:xfrm>
            <a:off x="550606" y="1081549"/>
            <a:ext cx="11336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table </a:t>
            </a:r>
            <a:r>
              <a:rPr lang="en-US" dirty="0" err="1"/>
              <a:t>country_state</a:t>
            </a:r>
            <a:r>
              <a:rPr lang="en-US" dirty="0"/>
              <a:t> and </a:t>
            </a:r>
            <a:r>
              <a:rPr lang="en-US" dirty="0" err="1"/>
              <a:t>region_info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table region by joining tables </a:t>
            </a:r>
            <a:r>
              <a:rPr lang="en-US" dirty="0" err="1"/>
              <a:t>country_state</a:t>
            </a:r>
            <a:r>
              <a:rPr lang="en-US" dirty="0"/>
              <a:t> and </a:t>
            </a:r>
            <a:r>
              <a:rPr lang="en-US" dirty="0" err="1"/>
              <a:t>region_info</a:t>
            </a:r>
            <a:r>
              <a:rPr lang="en-US" dirty="0"/>
              <a:t> using inner join.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Joined all 5 tables namely (without repeating fields)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5A30-A093-5C92-52F9-39B4BEA945B3}"/>
              </a:ext>
            </a:extLst>
          </p:cNvPr>
          <p:cNvSpPr txBox="1"/>
          <p:nvPr/>
        </p:nvSpPr>
        <p:spPr>
          <a:xfrm>
            <a:off x="1917291" y="28370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Customer_income_status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Customer_analysis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Customer_info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Country_state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Region_info</a:t>
            </a:r>
            <a:r>
              <a:rPr lang="en-US" dirty="0"/>
              <a:t>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8ECD4-68DE-6285-F8BD-10474BD10F98}"/>
              </a:ext>
            </a:extLst>
          </p:cNvPr>
          <p:cNvSpPr txBox="1"/>
          <p:nvPr/>
        </p:nvSpPr>
        <p:spPr>
          <a:xfrm>
            <a:off x="550606" y="4630993"/>
            <a:ext cx="820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table named </a:t>
            </a:r>
            <a:r>
              <a:rPr lang="en-US" dirty="0" err="1"/>
              <a:t>region_mismatch</a:t>
            </a:r>
            <a:r>
              <a:rPr lang="en-US" dirty="0"/>
              <a:t> created to find mismatch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procedure based up on criteria given in objective.</a:t>
            </a:r>
          </a:p>
        </p:txBody>
      </p:sp>
    </p:spTree>
    <p:extLst>
      <p:ext uri="{BB962C8B-B14F-4D97-AF65-F5344CB8AC3E}">
        <p14:creationId xmlns:p14="http://schemas.microsoft.com/office/powerpoint/2010/main" val="1045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A9481-A50D-ABD0-B844-14EACDDED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1" y="773518"/>
            <a:ext cx="10921857" cy="1074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8D8B4-7C48-E626-F1CA-CBD47C6E6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1" y="2399844"/>
            <a:ext cx="6423126" cy="299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EE615-1D35-4E73-FB28-5F0AC982FC74}"/>
              </a:ext>
            </a:extLst>
          </p:cNvPr>
          <p:cNvSpPr txBox="1"/>
          <p:nvPr/>
        </p:nvSpPr>
        <p:spPr>
          <a:xfrm>
            <a:off x="4847304" y="1931868"/>
            <a:ext cx="14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2FFEC-6388-1E15-3E7B-DB07F7386DA9}"/>
              </a:ext>
            </a:extLst>
          </p:cNvPr>
          <p:cNvSpPr txBox="1"/>
          <p:nvPr/>
        </p:nvSpPr>
        <p:spPr>
          <a:xfrm>
            <a:off x="4353231" y="5573011"/>
            <a:ext cx="318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region – Sample output</a:t>
            </a:r>
          </a:p>
        </p:txBody>
      </p:sp>
    </p:spTree>
    <p:extLst>
      <p:ext uri="{BB962C8B-B14F-4D97-AF65-F5344CB8AC3E}">
        <p14:creationId xmlns:p14="http://schemas.microsoft.com/office/powerpoint/2010/main" val="68227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F0181-D04F-C170-C4FD-141D6A00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307690"/>
            <a:ext cx="11985523" cy="237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3255E-14E6-C900-3100-E491DC6BE2E1}"/>
              </a:ext>
            </a:extLst>
          </p:cNvPr>
          <p:cNvSpPr txBox="1"/>
          <p:nvPr/>
        </p:nvSpPr>
        <p:spPr>
          <a:xfrm>
            <a:off x="4104967" y="4561545"/>
            <a:ext cx="34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Table : </a:t>
            </a:r>
            <a:r>
              <a:rPr lang="en-US" dirty="0" err="1"/>
              <a:t>customer_region_info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9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93E4B-6935-4569-F30D-07CBD1A4CDFC}"/>
              </a:ext>
            </a:extLst>
          </p:cNvPr>
          <p:cNvSpPr txBox="1"/>
          <p:nvPr/>
        </p:nvSpPr>
        <p:spPr>
          <a:xfrm>
            <a:off x="98323" y="108155"/>
            <a:ext cx="463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2213C-16C6-8660-644D-B35BFB8A212D}"/>
              </a:ext>
            </a:extLst>
          </p:cNvPr>
          <p:cNvSpPr txBox="1"/>
          <p:nvPr/>
        </p:nvSpPr>
        <p:spPr>
          <a:xfrm>
            <a:off x="481780" y="864787"/>
            <a:ext cx="11602065" cy="5535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1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table from sheet 1- customer income status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customer criteria based on applicant income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Criteria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&gt;15,000 = grade a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&gt;9,000 = grade b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&gt;5000 = middle class customer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low class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(Create this as new table)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interest percentage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rural=3%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semi rural=3.5%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urban=5%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semi urban= 2.5%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=7%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03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BF84D-774C-95C3-3FBA-5985ED73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1" y="705006"/>
            <a:ext cx="11677377" cy="218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73290-5B44-3588-A3BE-2B88ABCB5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2" y="3429000"/>
            <a:ext cx="6370872" cy="243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EE679-FE9A-0BDD-12DF-E8CE8B4C12F3}"/>
              </a:ext>
            </a:extLst>
          </p:cNvPr>
          <p:cNvSpPr txBox="1"/>
          <p:nvPr/>
        </p:nvSpPr>
        <p:spPr>
          <a:xfrm>
            <a:off x="6199237" y="4377295"/>
            <a:ext cx="49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Final </a:t>
            </a:r>
            <a:r>
              <a:rPr lang="en-US" dirty="0" err="1"/>
              <a:t>customer_region_info</a:t>
            </a:r>
            <a:r>
              <a:rPr lang="en-US" dirty="0"/>
              <a:t> –Sample Output </a:t>
            </a:r>
          </a:p>
        </p:txBody>
      </p:sp>
    </p:spTree>
    <p:extLst>
      <p:ext uri="{BB962C8B-B14F-4D97-AF65-F5344CB8AC3E}">
        <p14:creationId xmlns:p14="http://schemas.microsoft.com/office/powerpoint/2010/main" val="360448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68B9A-38A0-4308-C25C-6D9BCE60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1" y="892730"/>
            <a:ext cx="10602199" cy="1063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10E10-A642-42A9-09DF-93FF9FAC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00" y="2635423"/>
            <a:ext cx="6720600" cy="2670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470FF-834A-2498-02BD-0A42E595E7F0}"/>
              </a:ext>
            </a:extLst>
          </p:cNvPr>
          <p:cNvSpPr txBox="1"/>
          <p:nvPr/>
        </p:nvSpPr>
        <p:spPr>
          <a:xfrm>
            <a:off x="4522839" y="2025444"/>
            <a:ext cx="240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region_mismatch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05368-327D-F1CE-B263-5C3A1C8E4CDB}"/>
              </a:ext>
            </a:extLst>
          </p:cNvPr>
          <p:cNvSpPr txBox="1"/>
          <p:nvPr/>
        </p:nvSpPr>
        <p:spPr>
          <a:xfrm>
            <a:off x="4146754" y="5595938"/>
            <a:ext cx="437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region_mismatch</a:t>
            </a:r>
            <a:r>
              <a:rPr lang="en-US" dirty="0"/>
              <a:t> – sample output</a:t>
            </a:r>
          </a:p>
        </p:txBody>
      </p:sp>
    </p:spTree>
    <p:extLst>
      <p:ext uri="{BB962C8B-B14F-4D97-AF65-F5344CB8AC3E}">
        <p14:creationId xmlns:p14="http://schemas.microsoft.com/office/powerpoint/2010/main" val="310524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04B29-E1D8-3C4B-FBE9-AC220513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99" y="2064774"/>
            <a:ext cx="8433391" cy="3543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383B5-733F-D5C1-B63D-3FDB19C1407A}"/>
              </a:ext>
            </a:extLst>
          </p:cNvPr>
          <p:cNvSpPr txBox="1"/>
          <p:nvPr/>
        </p:nvSpPr>
        <p:spPr>
          <a:xfrm>
            <a:off x="580103" y="275303"/>
            <a:ext cx="6676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PROCEDURE BASED ON CRITERIA:</a:t>
            </a:r>
          </a:p>
          <a:p>
            <a:endParaRPr lang="en-US" b="1" dirty="0"/>
          </a:p>
          <a:p>
            <a:r>
              <a:rPr lang="en-US" dirty="0"/>
              <a:t>Where,</a:t>
            </a:r>
          </a:p>
          <a:p>
            <a:r>
              <a:rPr lang="en-US" dirty="0"/>
              <a:t>            1.cibil_score_status = “high </a:t>
            </a:r>
            <a:r>
              <a:rPr lang="en-US" dirty="0" err="1"/>
              <a:t>cibil</a:t>
            </a:r>
            <a:r>
              <a:rPr lang="en-US" dirty="0"/>
              <a:t> score”</a:t>
            </a:r>
          </a:p>
          <a:p>
            <a:r>
              <a:rPr lang="en-US" dirty="0"/>
              <a:t>            2.segment = “corporate” or segment = “home office”</a:t>
            </a:r>
          </a:p>
        </p:txBody>
      </p:sp>
    </p:spTree>
    <p:extLst>
      <p:ext uri="{BB962C8B-B14F-4D97-AF65-F5344CB8AC3E}">
        <p14:creationId xmlns:p14="http://schemas.microsoft.com/office/powerpoint/2010/main" val="420038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252A3-7045-E15F-7400-5EBAC774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" y="332545"/>
            <a:ext cx="12170195" cy="2775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3A8B2-0E9F-766E-2CD8-70840476C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4" y="3429000"/>
            <a:ext cx="5391113" cy="2742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D4E5C-F54C-3F8E-F009-1F787C17D271}"/>
              </a:ext>
            </a:extLst>
          </p:cNvPr>
          <p:cNvSpPr txBox="1"/>
          <p:nvPr/>
        </p:nvSpPr>
        <p:spPr>
          <a:xfrm>
            <a:off x="6705601" y="4434349"/>
            <a:ext cx="449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</a:t>
            </a:r>
            <a:r>
              <a:rPr lang="en-US" dirty="0" err="1"/>
              <a:t>emp_data</a:t>
            </a:r>
            <a:r>
              <a:rPr lang="en-US" dirty="0"/>
              <a:t> – Sample output</a:t>
            </a:r>
          </a:p>
        </p:txBody>
      </p:sp>
    </p:spTree>
    <p:extLst>
      <p:ext uri="{BB962C8B-B14F-4D97-AF65-F5344CB8AC3E}">
        <p14:creationId xmlns:p14="http://schemas.microsoft.com/office/powerpoint/2010/main" val="339699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C347F8-D5F9-9887-A825-77B3A81EB04C}"/>
              </a:ext>
            </a:extLst>
          </p:cNvPr>
          <p:cNvSpPr txBox="1"/>
          <p:nvPr/>
        </p:nvSpPr>
        <p:spPr>
          <a:xfrm>
            <a:off x="2890685" y="2182451"/>
            <a:ext cx="59091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60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B79D2-1780-F071-1310-C525E0885E99}"/>
              </a:ext>
            </a:extLst>
          </p:cNvPr>
          <p:cNvSpPr txBox="1"/>
          <p:nvPr/>
        </p:nvSpPr>
        <p:spPr>
          <a:xfrm>
            <a:off x="501445" y="157317"/>
            <a:ext cx="11818374" cy="206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field creation based on interest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monthly interest amt and annual interest amt based on loan amt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all the above fields as a table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Table name - customer interest analysis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(create this into a new table and connect with sheet 2 (loan status) bring the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3B655-5CFC-E04C-BD60-6D91689DE0CD}"/>
              </a:ext>
            </a:extLst>
          </p:cNvPr>
          <p:cNvSpPr txBox="1"/>
          <p:nvPr/>
        </p:nvSpPr>
        <p:spPr>
          <a:xfrm>
            <a:off x="501445" y="2265421"/>
            <a:ext cx="11543071" cy="405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2 – LOAN STATUS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row level trigger for loan amt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amt null = loan still processing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statement level trigger for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&gt;900 high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&gt;750 no penalty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&gt;250 penalty customers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&lt;=0 reject customers (loan cannot apply)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*Then delete the reject and loan still processing customers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CB7C1-6042-5ABE-008A-AF2183C15FBB}"/>
              </a:ext>
            </a:extLst>
          </p:cNvPr>
          <p:cNvSpPr txBox="1"/>
          <p:nvPr/>
        </p:nvSpPr>
        <p:spPr>
          <a:xfrm>
            <a:off x="511278" y="609600"/>
            <a:ext cx="10127226" cy="489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3 CUSTOMER INFO 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table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gender and age based on customer id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4 AND 5 COUNTRY STATE AND REGION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table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all the 5 tables without repeating the fields - output 1 *find the mismatch details using joins - output 2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 information using inner join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high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- output 3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home office and corporate - output 4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all the outputs as procedure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39311-AF51-1DAB-BE37-12D2E406630F}"/>
              </a:ext>
            </a:extLst>
          </p:cNvPr>
          <p:cNvSpPr txBox="1"/>
          <p:nvPr/>
        </p:nvSpPr>
        <p:spPr>
          <a:xfrm>
            <a:off x="412954" y="1327758"/>
            <a:ext cx="1164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table from </a:t>
            </a:r>
            <a:r>
              <a:rPr lang="en-US" dirty="0" err="1"/>
              <a:t>customer_det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Written query to  set </a:t>
            </a:r>
            <a:r>
              <a:rPr lang="en-US" dirty="0" err="1"/>
              <a:t>customer_criteria</a:t>
            </a:r>
            <a:r>
              <a:rPr lang="en-US" dirty="0"/>
              <a:t> based on applicant income and Created table for the same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tables </a:t>
            </a:r>
            <a:r>
              <a:rPr lang="en-US" dirty="0" err="1"/>
              <a:t>applicant_name</a:t>
            </a:r>
            <a:r>
              <a:rPr lang="en-US" dirty="0"/>
              <a:t> and </a:t>
            </a:r>
            <a:r>
              <a:rPr lang="en-US" dirty="0" err="1"/>
              <a:t>monthly_interest_percent</a:t>
            </a:r>
            <a:r>
              <a:rPr lang="en-US" dirty="0"/>
              <a:t>, which are then joined using inner join and new table is created namely </a:t>
            </a:r>
            <a:r>
              <a:rPr lang="en-US" dirty="0" err="1"/>
              <a:t>customer_income_status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7AC771-3950-68EA-0510-7673C1C6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" y="3102401"/>
            <a:ext cx="5093766" cy="2249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55C30-955D-2AA9-D50D-ED727E1B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13" y="3167306"/>
            <a:ext cx="6128534" cy="207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2BF185-245C-9B8E-A064-16C93ED53E13}"/>
              </a:ext>
            </a:extLst>
          </p:cNvPr>
          <p:cNvSpPr txBox="1"/>
          <p:nvPr/>
        </p:nvSpPr>
        <p:spPr>
          <a:xfrm>
            <a:off x="1670140" y="5619654"/>
            <a:ext cx="241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</a:t>
            </a:r>
            <a:r>
              <a:rPr lang="en-US" sz="1600" dirty="0" err="1"/>
              <a:t>applicant_income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DADE6-4F02-32A2-99EC-4CF8958462F9}"/>
              </a:ext>
            </a:extLst>
          </p:cNvPr>
          <p:cNvSpPr txBox="1"/>
          <p:nvPr/>
        </p:nvSpPr>
        <p:spPr>
          <a:xfrm>
            <a:off x="7183120" y="5588876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applicant_income</a:t>
            </a:r>
            <a:r>
              <a:rPr lang="en-US" dirty="0"/>
              <a:t> sample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457AE-301C-D6FE-CCEC-DAC56637469E}"/>
              </a:ext>
            </a:extLst>
          </p:cNvPr>
          <p:cNvSpPr txBox="1"/>
          <p:nvPr/>
        </p:nvSpPr>
        <p:spPr>
          <a:xfrm>
            <a:off x="412954" y="312025"/>
            <a:ext cx="16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48913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398FB-6706-E8A5-F30F-11E6F220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575806"/>
            <a:ext cx="6287402" cy="227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1BCD8-A54D-EA38-2EA0-E564BD83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01" y="3352801"/>
            <a:ext cx="7335259" cy="249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78F11F-0984-E8BF-E0AC-8054B0D12CEF}"/>
              </a:ext>
            </a:extLst>
          </p:cNvPr>
          <p:cNvSpPr txBox="1"/>
          <p:nvPr/>
        </p:nvSpPr>
        <p:spPr>
          <a:xfrm>
            <a:off x="8023123" y="1296228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Monthly_interest_percent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EB40-C098-BA02-10F8-FEA18FE325AF}"/>
              </a:ext>
            </a:extLst>
          </p:cNvPr>
          <p:cNvSpPr txBox="1"/>
          <p:nvPr/>
        </p:nvSpPr>
        <p:spPr>
          <a:xfrm>
            <a:off x="233040" y="4355592"/>
            <a:ext cx="488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Table </a:t>
            </a:r>
            <a:r>
              <a:rPr lang="en-US" dirty="0" err="1"/>
              <a:t>Monthly_interest_percent</a:t>
            </a:r>
            <a:r>
              <a:rPr lang="en-US" dirty="0"/>
              <a:t> </a:t>
            </a:r>
          </a:p>
          <a:p>
            <a:r>
              <a:rPr lang="en-US" dirty="0"/>
              <a:t>                      Sample </a:t>
            </a:r>
            <a:r>
              <a:rPr lang="en-US" dirty="0">
                <a:latin typeface="Arial Narrow" panose="020B060602020203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23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AD781-FC02-A38E-220D-CCF70C7C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64" y="564820"/>
            <a:ext cx="9566239" cy="151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6C3E2-37EE-CE84-DB01-7C59FABEE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0" y="3230233"/>
            <a:ext cx="8008840" cy="207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16EDC-EAFF-B3AE-62C7-DE27E6BC1E7A}"/>
              </a:ext>
            </a:extLst>
          </p:cNvPr>
          <p:cNvSpPr txBox="1"/>
          <p:nvPr/>
        </p:nvSpPr>
        <p:spPr>
          <a:xfrm>
            <a:off x="4011561" y="2285278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1.customer_income_status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F92A2-95AA-6FF9-0EE0-909B7BD4C918}"/>
              </a:ext>
            </a:extLst>
          </p:cNvPr>
          <p:cNvSpPr txBox="1"/>
          <p:nvPr/>
        </p:nvSpPr>
        <p:spPr>
          <a:xfrm>
            <a:off x="4446406" y="5615696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sample output</a:t>
            </a:r>
          </a:p>
        </p:txBody>
      </p:sp>
    </p:spTree>
    <p:extLst>
      <p:ext uri="{BB962C8B-B14F-4D97-AF65-F5344CB8AC3E}">
        <p14:creationId xmlns:p14="http://schemas.microsoft.com/office/powerpoint/2010/main" val="19629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94173-B057-E693-51BC-1A9877C05FAD}"/>
              </a:ext>
            </a:extLst>
          </p:cNvPr>
          <p:cNvSpPr txBox="1"/>
          <p:nvPr/>
        </p:nvSpPr>
        <p:spPr>
          <a:xfrm>
            <a:off x="412954" y="312025"/>
            <a:ext cx="16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35BF-E279-2DDD-E0D4-2196ACEB1E5B}"/>
              </a:ext>
            </a:extLst>
          </p:cNvPr>
          <p:cNvSpPr txBox="1"/>
          <p:nvPr/>
        </p:nvSpPr>
        <p:spPr>
          <a:xfrm>
            <a:off x="530942" y="1258529"/>
            <a:ext cx="10196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two tables namely </a:t>
            </a:r>
            <a:r>
              <a:rPr lang="en-US" dirty="0" err="1"/>
              <a:t>loan_det</a:t>
            </a:r>
            <a:r>
              <a:rPr lang="en-US" dirty="0"/>
              <a:t> , </a:t>
            </a:r>
            <a:r>
              <a:rPr lang="en-US" dirty="0" err="1"/>
              <a:t>loan_update</a:t>
            </a:r>
            <a:r>
              <a:rPr lang="en-US" dirty="0"/>
              <a:t> and delimiter has been set for the same based on  criteria - loan amount and  </a:t>
            </a:r>
            <a:r>
              <a:rPr lang="en-US" dirty="0" err="1"/>
              <a:t>cibil</a:t>
            </a:r>
            <a:r>
              <a:rPr lang="en-US" dirty="0"/>
              <a:t>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are  then inserted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E15E6-663A-ABFD-2B2D-2FB30892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64" y="2837411"/>
            <a:ext cx="3549963" cy="2167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05C41-FD9B-C54D-F6A9-E397BD17C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1" y="2965297"/>
            <a:ext cx="4590338" cy="191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570E4-7164-FAC2-0012-8164A43003FB}"/>
              </a:ext>
            </a:extLst>
          </p:cNvPr>
          <p:cNvSpPr txBox="1"/>
          <p:nvPr/>
        </p:nvSpPr>
        <p:spPr>
          <a:xfrm>
            <a:off x="2263644" y="5205558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Table </a:t>
            </a:r>
            <a:r>
              <a:rPr lang="en-US" dirty="0" err="1">
                <a:latin typeface="Arial Narrow" panose="020B0606020202030204" pitchFamily="34" charset="0"/>
              </a:rPr>
              <a:t>loan_</a:t>
            </a:r>
            <a:r>
              <a:rPr lang="en-US" dirty="0" err="1"/>
              <a:t>det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0096-B9B6-7FBA-9BE5-47E3C9734F8F}"/>
              </a:ext>
            </a:extLst>
          </p:cNvPr>
          <p:cNvSpPr txBox="1"/>
          <p:nvPr/>
        </p:nvSpPr>
        <p:spPr>
          <a:xfrm>
            <a:off x="8059762" y="5205558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loan_update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F843C-8A7F-8065-E6A3-DC5CE8AD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7" y="413613"/>
            <a:ext cx="7192472" cy="1732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FCB10-0CE3-1AA3-AC0A-DD5A93B5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91" y="2496860"/>
            <a:ext cx="8116883" cy="351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E230D-FA88-281E-0A69-D79D29A6E588}"/>
              </a:ext>
            </a:extLst>
          </p:cNvPr>
          <p:cNvSpPr txBox="1"/>
          <p:nvPr/>
        </p:nvSpPr>
        <p:spPr>
          <a:xfrm>
            <a:off x="7354529" y="737419"/>
            <a:ext cx="441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b="1" dirty="0"/>
              <a:t>Delimiter set based on criteria</a:t>
            </a:r>
          </a:p>
          <a:p>
            <a:r>
              <a:rPr lang="en-US" dirty="0"/>
              <a:t>If loan amount null = loan still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CC17F-CF66-18F8-5568-2EE2F80B612C}"/>
              </a:ext>
            </a:extLst>
          </p:cNvPr>
          <p:cNvSpPr txBox="1"/>
          <p:nvPr/>
        </p:nvSpPr>
        <p:spPr>
          <a:xfrm>
            <a:off x="93406" y="3197508"/>
            <a:ext cx="4414684" cy="19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b="1" dirty="0"/>
              <a:t>Delimiter set based on criteria</a:t>
            </a:r>
            <a:endParaRPr lang="en-US" dirty="0"/>
          </a:p>
          <a:p>
            <a:r>
              <a:rPr lang="en-US" dirty="0"/>
              <a:t>If,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score &gt;  900     “high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score”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score &gt;  750     “no penalty”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score &gt;  0         “penalty customers”</a:t>
            </a: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score &lt;= 0        “reject customers”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38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862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Symbol</vt:lpstr>
      <vt:lpstr>Retrospect</vt:lpstr>
      <vt:lpstr>PROJECT : LOAN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yogeshwar07@outlook.com</dc:creator>
  <cp:lastModifiedBy>yogeshwar07@outlook.com</cp:lastModifiedBy>
  <cp:revision>6</cp:revision>
  <dcterms:created xsi:type="dcterms:W3CDTF">2024-09-17T09:48:45Z</dcterms:created>
  <dcterms:modified xsi:type="dcterms:W3CDTF">2024-09-17T20:53:13Z</dcterms:modified>
</cp:coreProperties>
</file>