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306" r:id="rId3"/>
    <p:sldId id="257" r:id="rId4"/>
    <p:sldId id="283" r:id="rId5"/>
    <p:sldId id="258" r:id="rId6"/>
    <p:sldId id="268" r:id="rId7"/>
    <p:sldId id="272" r:id="rId8"/>
    <p:sldId id="274" r:id="rId9"/>
    <p:sldId id="275" r:id="rId10"/>
    <p:sldId id="276" r:id="rId11"/>
    <p:sldId id="273" r:id="rId12"/>
    <p:sldId id="277" r:id="rId13"/>
    <p:sldId id="278" r:id="rId14"/>
    <p:sldId id="280" r:id="rId15"/>
    <p:sldId id="281" r:id="rId16"/>
    <p:sldId id="269" r:id="rId17"/>
    <p:sldId id="279" r:id="rId18"/>
    <p:sldId id="270" r:id="rId19"/>
    <p:sldId id="271" r:id="rId20"/>
    <p:sldId id="284" r:id="rId21"/>
    <p:sldId id="285" r:id="rId22"/>
    <p:sldId id="286" r:id="rId23"/>
    <p:sldId id="287" r:id="rId24"/>
    <p:sldId id="288" r:id="rId25"/>
    <p:sldId id="307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2"/>
    <p:restoredTop sz="94715"/>
  </p:normalViewPr>
  <p:slideViewPr>
    <p:cSldViewPr snapToGrid="0" snapToObjects="1" showGuides="1">
      <p:cViewPr varScale="1">
        <p:scale>
          <a:sx n="73" d="100"/>
          <a:sy n="73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759EC-C3C6-6C40-9169-CE7FC788EE6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B2535-D422-3642-A696-727B7E84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6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32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3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26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5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7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6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1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26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2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F6F7922-A642-4A7B-B7AF-1DBFAA9011A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35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08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1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0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11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16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9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0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50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87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2535-D422-3642-A696-727B7E8491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E191-8067-4F40-9E27-D91BDF87571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7B3-13BD-8E44-80D7-091B9488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E191-8067-4F40-9E27-D91BDF87571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7B3-13BD-8E44-80D7-091B9488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E191-8067-4F40-9E27-D91BDF87571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7B3-13BD-8E44-80D7-091B9488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E191-8067-4F40-9E27-D91BDF87571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7B3-13BD-8E44-80D7-091B9488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E191-8067-4F40-9E27-D91BDF87571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7B3-13BD-8E44-80D7-091B9488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E191-8067-4F40-9E27-D91BDF87571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7B3-13BD-8E44-80D7-091B9488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E191-8067-4F40-9E27-D91BDF87571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7B3-13BD-8E44-80D7-091B9488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E191-8067-4F40-9E27-D91BDF87571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7B3-13BD-8E44-80D7-091B9488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E191-8067-4F40-9E27-D91BDF87571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7B3-13BD-8E44-80D7-091B9488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0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E191-8067-4F40-9E27-D91BDF87571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7B3-13BD-8E44-80D7-091B9488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9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E191-8067-4F40-9E27-D91BDF87571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7B3-13BD-8E44-80D7-091B9488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E191-8067-4F40-9E27-D91BDF87571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F7B3-13BD-8E44-80D7-091B9488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528306"/>
          </a:xfrm>
        </p:spPr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/>
          </a:p>
          <a:p>
            <a:r>
              <a:rPr lang="en-US" altLang="ko-KR" sz="1600" dirty="0" smtClean="0"/>
              <a:t>2017.09.28</a:t>
            </a:r>
            <a:endParaRPr lang="ko-KR" altLang="en-US" sz="1600" dirty="0" smtClean="0"/>
          </a:p>
          <a:p>
            <a:r>
              <a:rPr lang="ko-KR" altLang="en-US" b="1" dirty="0" smtClean="0"/>
              <a:t>의사결정나무</a:t>
            </a:r>
          </a:p>
          <a:p>
            <a:r>
              <a:rPr lang="en-US" altLang="ko-KR" sz="1800" dirty="0" smtClean="0"/>
              <a:t>&lt;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조 발표자 박혜진 </a:t>
            </a:r>
            <a:r>
              <a:rPr lang="en-US" altLang="ko-KR" sz="1800" dirty="0" smtClean="0"/>
              <a:t>&gt;</a:t>
            </a:r>
            <a:endParaRPr lang="en-US" sz="1800" dirty="0"/>
          </a:p>
        </p:txBody>
      </p:sp>
      <p:pic>
        <p:nvPicPr>
          <p:cNvPr id="4" name="Picture 3" descr="BOAZ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67" y="1473025"/>
            <a:ext cx="2888066" cy="2888066"/>
          </a:xfrm>
          <a:prstGeom prst="rect">
            <a:avLst/>
          </a:prstGeom>
        </p:spPr>
      </p:pic>
      <p:cxnSp>
        <p:nvCxnSpPr>
          <p:cNvPr id="13" name="직선 연결선 13">
            <a:extLst>
              <a:ext uri="{FF2B5EF4-FFF2-40B4-BE49-F238E27FC236}">
                <a16:creationId xmlns="" xmlns:a16="http://schemas.microsoft.com/office/drawing/2014/main" id="{D9C63F6A-5E07-46C1-8C28-F243C8B363DA}"/>
              </a:ext>
            </a:extLst>
          </p:cNvPr>
          <p:cNvCxnSpPr/>
          <p:nvPr/>
        </p:nvCxnSpPr>
        <p:spPr>
          <a:xfrm>
            <a:off x="2668471" y="4303099"/>
            <a:ext cx="3810267" cy="0"/>
          </a:xfrm>
          <a:prstGeom prst="line">
            <a:avLst/>
          </a:prstGeom>
          <a:ln w="12700" cmpd="sng">
            <a:solidFill>
              <a:schemeClr val="tx1">
                <a:lumMod val="95000"/>
                <a:lumOff val="5000"/>
                <a:alpha val="2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79328" y="2829600"/>
            <a:ext cx="35000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분리변수가 범주형인 경우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적절한 분리기준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불순도측도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카이제곱 통계량의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p-value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지니지수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b="1" dirty="0" smtClean="0"/>
              <a:t>엔트로피 지수</a:t>
            </a:r>
            <a:r>
              <a:rPr lang="en-US" altLang="ko-KR" sz="1600" b="1" dirty="0" smtClean="0"/>
              <a:t>(Entropy)</a:t>
            </a:r>
            <a:endParaRPr lang="ko-KR" altLang="en-US" sz="1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99010" y="3260487"/>
            <a:ext cx="3381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Shannon entropy </a:t>
            </a:r>
            <a:r>
              <a:rPr lang="ko-KR" altLang="en-US" sz="1600" dirty="0" smtClean="0"/>
              <a:t>라고도 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ko-KR" altLang="en-US" sz="1600" dirty="0" smtClean="0"/>
              <a:t>주어진 집단의 혼잡도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불확실성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나타낸 수치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2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4000" y="1912752"/>
            <a:ext cx="144462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성장단계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가지치기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타당성 평가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▼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해석 및 예측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80000" y="282883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분리변수가 </a:t>
            </a:r>
            <a:r>
              <a:rPr lang="ko-KR" altLang="en-US" sz="1600" b="1" dirty="0" smtClean="0"/>
              <a:t>연속형</a:t>
            </a:r>
            <a:r>
              <a:rPr lang="ko-KR" altLang="en-US" sz="1600" dirty="0" smtClean="0"/>
              <a:t>인 경우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적절한 분리기준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불순도측도</a:t>
            </a:r>
            <a:r>
              <a:rPr lang="en-US" altLang="ko-KR" sz="1600" dirty="0" smtClean="0"/>
              <a:t>)</a:t>
            </a:r>
            <a:endParaRPr lang="ko-KR" altLang="en-US" sz="1600" b="1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 smtClean="0"/>
              <a:t>F </a:t>
            </a:r>
            <a:r>
              <a:rPr lang="ko-KR" altLang="en-US" sz="1600" dirty="0" smtClean="0"/>
              <a:t>통계량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/>
              <a:t>분산의 감소량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79328" y="2829600"/>
            <a:ext cx="35000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분리변수가 연속형인 경우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적절한 분리기준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불순도측도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 smtClean="0"/>
              <a:t>F </a:t>
            </a:r>
            <a:r>
              <a:rPr lang="ko-KR" altLang="en-US" sz="1600" b="1" dirty="0" smtClean="0"/>
              <a:t>통계량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분산의 감소량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7118" y="3013502"/>
            <a:ext cx="4110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</a:t>
            </a:r>
            <a:r>
              <a:rPr lang="ko-KR" altLang="en-US" sz="1600" dirty="0" smtClean="0"/>
              <a:t>통계량의 </a:t>
            </a:r>
            <a:r>
              <a:rPr lang="en-US" altLang="ko-KR" sz="1600" dirty="0" smtClean="0"/>
              <a:t>P</a:t>
            </a:r>
            <a:r>
              <a:rPr lang="ko-KR" altLang="en-US" sz="1600" dirty="0"/>
              <a:t>값이 </a:t>
            </a:r>
            <a:r>
              <a:rPr lang="ko-KR" altLang="en-US" sz="1600" dirty="0" smtClean="0"/>
              <a:t>가장 </a:t>
            </a:r>
            <a:r>
              <a:rPr lang="ko-KR" altLang="en-US" sz="1600" dirty="0"/>
              <a:t>작은 예측변수와 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그 </a:t>
            </a:r>
            <a:r>
              <a:rPr lang="ko-KR" altLang="en-US" sz="1600" dirty="0"/>
              <a:t>때의 최적분리에 의해서 자식마디가 </a:t>
            </a:r>
            <a:r>
              <a:rPr lang="ko-KR" altLang="en-US" sz="1600" dirty="0" smtClean="0"/>
              <a:t>형성</a:t>
            </a:r>
          </a:p>
        </p:txBody>
      </p:sp>
    </p:spTree>
    <p:extLst>
      <p:ext uri="{BB962C8B-B14F-4D97-AF65-F5344CB8AC3E}">
        <p14:creationId xmlns:p14="http://schemas.microsoft.com/office/powerpoint/2010/main" val="7895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79328" y="2829600"/>
            <a:ext cx="35000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분리변수가 연속형인 경우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적절한 분리기준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불순도측도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F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통계량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b="1" dirty="0" smtClean="0"/>
              <a:t>분산의 감소량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80000" y="3013502"/>
            <a:ext cx="3448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/>
              <a:t>분산의 </a:t>
            </a:r>
            <a:r>
              <a:rPr lang="ko-KR" altLang="en-US" sz="1600" dirty="0"/>
              <a:t>감소량을 최대화하는 기준의 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최적분리에 </a:t>
            </a:r>
            <a:r>
              <a:rPr lang="ko-KR" altLang="en-US" sz="1600" dirty="0"/>
              <a:t>의해서 자식마디가 형성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23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80000" y="2805753"/>
            <a:ext cx="51896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너무 큰 나무는 자료를 과대적합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너무 작은 나무는 자료를 과소적합</a:t>
            </a:r>
          </a:p>
          <a:p>
            <a:pPr>
              <a:lnSpc>
                <a:spcPct val="250000"/>
              </a:lnSpc>
            </a:pPr>
            <a:r>
              <a:rPr lang="ko-KR" altLang="en-US" sz="1600" b="1" dirty="0" smtClean="0"/>
              <a:t> → 적절한 정지규칙 필요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4000" y="1912752"/>
            <a:ext cx="144462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성장단계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가지치기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타당성 평가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▼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해석 및 예측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0701" y="2795876"/>
            <a:ext cx="366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정지규칙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    마디에 속하는 자료가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    일정 수 이하일 때 분할을 정지시킴</a:t>
            </a:r>
            <a:endParaRPr lang="en-US" sz="1600" dirty="0"/>
          </a:p>
        </p:txBody>
      </p:sp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4000" y="1912752"/>
            <a:ext cx="144462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성장단계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가지치기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타당성 평가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▼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해석 및 예측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115339" y="3935896"/>
            <a:ext cx="797177" cy="296599"/>
            <a:chOff x="5115339" y="3935896"/>
            <a:chExt cx="797177" cy="55217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15339" y="3935896"/>
              <a:ext cx="61401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>
              <a:off x="5289664" y="3935896"/>
              <a:ext cx="622852" cy="552174"/>
            </a:xfrm>
            <a:prstGeom prst="bentConnector3">
              <a:avLst>
                <a:gd name="adj1" fmla="val 4645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912516" y="4101779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연구자가 직접 지정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80000" y="2582615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분류오류를 크게 할 위험이 높거나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부적절한 규칙을 가지고 있는 가지 제거</a:t>
            </a:r>
            <a:endParaRPr lang="ko-KR" altLang="en-US" sz="1600" dirty="0"/>
          </a:p>
          <a:p>
            <a:pPr>
              <a:lnSpc>
                <a:spcPct val="250000"/>
              </a:lnSpc>
            </a:pPr>
            <a:r>
              <a:rPr lang="ko-KR" altLang="en-US" sz="1600" dirty="0" smtClean="0"/>
              <a:t>가지치기의 방법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</a:p>
          <a:p>
            <a:r>
              <a:rPr lang="ko-KR" altLang="en-US" sz="1600" dirty="0"/>
              <a:t>	</a:t>
            </a:r>
            <a:r>
              <a:rPr lang="ko-KR" altLang="en-US" sz="1600" dirty="0" smtClean="0"/>
              <a:t>비용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복잡도 가지치기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4000" y="1912752"/>
            <a:ext cx="144462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성장단계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가지치기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타당성 평가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▼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해석 및 예측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62433" y="221491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비용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복잡도 가지치기 </a:t>
            </a:r>
            <a:r>
              <a:rPr lang="en-US" altLang="ko-KR" sz="1600" dirty="0" smtClean="0"/>
              <a:t>:</a:t>
            </a:r>
            <a:endParaRPr lang="ko-KR" altLang="en-US" sz="1400" b="0" dirty="0" smtClean="0"/>
          </a:p>
          <a:p>
            <a:pPr>
              <a:lnSpc>
                <a:spcPct val="150000"/>
              </a:lnSpc>
            </a:pPr>
            <a:r>
              <a:rPr lang="ko-KR" altLang="en-US" sz="1600" b="0" dirty="0" smtClean="0"/>
              <a:t>가지치기한 나무의 비용함수 </a:t>
            </a:r>
          </a:p>
          <a:p>
            <a:r>
              <a:rPr lang="ko-KR" altLang="en-US" sz="1600" dirty="0"/>
              <a:t>	</a:t>
            </a:r>
            <a:r>
              <a:rPr lang="ko-KR" altLang="en-US" sz="1600" dirty="0" smtClean="0"/>
              <a:t>	    </a:t>
            </a:r>
            <a:r>
              <a:rPr lang="en-US" altLang="ko-KR" sz="1600" b="0" dirty="0" smtClean="0"/>
              <a:t>=</a:t>
            </a:r>
            <a:r>
              <a:rPr lang="ko-KR" altLang="en-US" sz="1600" b="0" dirty="0" smtClean="0"/>
              <a:t> 총불순도 </a:t>
            </a:r>
            <a:r>
              <a:rPr lang="en-US" altLang="ko-KR" sz="1600" b="0" dirty="0" smtClean="0"/>
              <a:t>+</a:t>
            </a:r>
            <a:r>
              <a:rPr lang="ko-KR" altLang="en-US" sz="1600" b="0" dirty="0" smtClean="0"/>
              <a:t> 복잡도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 smtClean="0"/>
              <a:t>비용함수 값이 작은 나무 모형을 선택</a:t>
            </a:r>
            <a:endParaRPr lang="en-US" altLang="ko-KR" sz="16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84000" y="1912752"/>
            <a:ext cx="144462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성장단계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가지치기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타당성 평가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▼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해석 및 예측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43504" y="4404745"/>
                <a:ext cx="3244991" cy="1863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ko-KR" altLang="en-US" sz="1200" i="1" dirty="0" smtClean="0">
                    <a:solidFill>
                      <a:prstClr val="black"/>
                    </a:solidFill>
                    <a:latin typeface="Cambria Math" charset="0"/>
                  </a:rPr>
                  <a:t>* 비용함수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T</m:t>
                          </m:r>
                        </m:e>
                      </m:d>
                      <m:r>
                        <a:rPr lang="en-US" altLang="ko-KR" sz="120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acc>
                            <m:accPr>
                              <m:chr m:val="̃"/>
                              <m:ctrlP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+ </m:t>
                          </m:r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e>
                      </m:nary>
                      <m:r>
                        <a:rPr lang="en-US" altLang="ko-KR" sz="1200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ko-KR" altLang="en-US" sz="12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endParaRPr lang="ko-KR" altLang="en-US" sz="1200" i="1" dirty="0" smtClean="0">
                  <a:solidFill>
                    <a:prstClr val="black"/>
                  </a:solidFill>
                  <a:latin typeface="Cambria Math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</m:d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:</m:t>
                      </m:r>
                      <m:r>
                        <a:rPr lang="ko-KR" altLang="en-US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가지치기한</m:t>
                      </m:r>
                      <m:r>
                        <a:rPr lang="ko-KR" altLang="en-US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ko-KR" altLang="en-US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나무모형의</m:t>
                      </m:r>
                      <m:r>
                        <a:rPr lang="ko-KR" altLang="en-US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ko-KR" altLang="en-US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끝마디</m:t>
                      </m:r>
                      <m:r>
                        <a:rPr lang="ko-KR" altLang="en-US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ko-KR" altLang="en-US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개수</m:t>
                      </m:r>
                    </m:oMath>
                  </m:oMathPara>
                </a14:m>
                <a:endParaRPr lang="ko-KR" altLang="en-US" sz="1200" i="1" dirty="0">
                  <a:solidFill>
                    <a:prstClr val="black"/>
                  </a:solidFill>
                  <a:latin typeface="Cambria Math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</m:acc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:</m:t>
                      </m:r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가지치기한</m:t>
                      </m:r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ko-KR" altLang="en-US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나무모형의</m:t>
                      </m:r>
                      <m:r>
                        <a:rPr lang="ko-KR" altLang="en-US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ko-KR" altLang="en-US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끝마디</m:t>
                      </m:r>
                      <m:r>
                        <a:rPr lang="ko-KR" altLang="en-US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ko-KR" altLang="en-US" sz="12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집합</m:t>
                      </m:r>
                    </m:oMath>
                  </m:oMathPara>
                </a14:m>
                <a:endParaRPr lang="ko-KR" altLang="en-US" sz="12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200" b="1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𝜶</m:t>
                      </m:r>
                      <m:r>
                        <a:rPr lang="ko-KR" altLang="en-US" sz="1200" b="1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: 모형의 복잡도와 불순도를 조절하는 모수</m:t>
                      </m:r>
                    </m:oMath>
                  </m:oMathPara>
                </a14:m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04" y="4404745"/>
                <a:ext cx="3244991" cy="1863139"/>
              </a:xfrm>
              <a:prstGeom prst="rect">
                <a:avLst/>
              </a:prstGeom>
              <a:blipFill rotWithShape="1">
                <a:blip r:embed="rId4"/>
                <a:stretch>
                  <a:fillRect l="-188" t="-23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40362" y="298559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이익도표나 위험도표 또는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검정용 자료에 의한 교차타당성 등을 이용하여 의사결정나무 평가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4000" y="1912752"/>
            <a:ext cx="1444626" cy="30008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성장단계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가지치기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 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타당성 평가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▼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해석 및 예측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80000" y="3013502"/>
            <a:ext cx="253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의사결정나무를 해석하고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분류 및 예측모형을 설정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4000" y="1912752"/>
            <a:ext cx="1444626" cy="30008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성장단계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가지치기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타당성 평가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▼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해석 및 예측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210199" y="1251857"/>
            <a:ext cx="4148609" cy="3683646"/>
          </a:xfrm>
          <a:prstGeom prst="rect">
            <a:avLst/>
          </a:prstGeom>
          <a:solidFill>
            <a:srgbClr val="28282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chemeClr val="tx1">
                <a:lumMod val="95000"/>
                <a:lumOff val="5000"/>
                <a:alpha val="2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63412" y="1909333"/>
            <a:ext cx="3665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>
                    <a:lumMod val="9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의사결정나무</a:t>
            </a:r>
            <a:endParaRPr lang="en-US" altLang="ko-KR" sz="2000" b="1" dirty="0">
              <a:solidFill>
                <a:schemeClr val="bg1">
                  <a:lumMod val="9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>
                    <a:lumMod val="9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불순도 </a:t>
            </a:r>
            <a:r>
              <a:rPr lang="ko-KR" altLang="en-US" sz="2000" b="1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</a:t>
            </a:r>
            <a:endParaRPr lang="en-US" altLang="ko-KR" sz="2000" b="1" dirty="0">
              <a:solidFill>
                <a:schemeClr val="bg1">
                  <a:lumMod val="9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의사결정나무 알고리즘</a:t>
            </a:r>
            <a:endParaRPr lang="en-US" altLang="ko-KR" sz="2000" b="1" spc="-150" dirty="0">
              <a:solidFill>
                <a:schemeClr val="bg1">
                  <a:lumMod val="9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endParaRPr lang="en-US" altLang="ko-KR" sz="2000" b="1" spc="-150" dirty="0">
              <a:solidFill>
                <a:schemeClr val="bg1">
                  <a:lumMod val="9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R</a:t>
            </a:r>
            <a:r>
              <a:rPr lang="ko-KR" altLang="en-US" sz="2000" b="1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0869" y="1498890"/>
            <a:ext cx="161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00B0F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　차</a:t>
            </a:r>
          </a:p>
        </p:txBody>
      </p: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8741" y="658713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33673"/>
              </p:ext>
            </p:extLst>
          </p:nvPr>
        </p:nvGraphicFramePr>
        <p:xfrm>
          <a:off x="1524000" y="190908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분류모형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범주형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회귀모형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err="1" smtClean="0"/>
                        <a:t>연속형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CHAID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카이제곱</a:t>
                      </a:r>
                      <a:r>
                        <a:rPr lang="ko-KR" altLang="en-US" dirty="0" smtClean="0"/>
                        <a:t> 통계량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ANOVA F-</a:t>
                      </a:r>
                      <a:r>
                        <a:rPr lang="ko-KR" altLang="en-US" dirty="0" smtClean="0"/>
                        <a:t>통계량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CART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지니지수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분산의 감소량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C4.5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엔트로피 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529013" y="1914526"/>
            <a:ext cx="2085975" cy="14573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574" y="3727415"/>
            <a:ext cx="828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불순도 감소</a:t>
            </a:r>
            <a:r>
              <a:rPr lang="en-US" altLang="ko-KR" sz="2000" b="1" dirty="0" smtClean="0">
                <a:latin typeface="+mn-ea"/>
              </a:rPr>
              <a:t>) = (</a:t>
            </a:r>
            <a:r>
              <a:rPr lang="ko-KR" altLang="en-US" sz="2000" b="1" dirty="0" smtClean="0">
                <a:latin typeface="+mn-ea"/>
              </a:rPr>
              <a:t>불확실성 감소</a:t>
            </a:r>
            <a:r>
              <a:rPr lang="en-US" altLang="ko-KR" sz="2000" b="1" dirty="0" smtClean="0">
                <a:latin typeface="+mn-ea"/>
              </a:rPr>
              <a:t>) = (</a:t>
            </a:r>
            <a:r>
              <a:rPr lang="ko-KR" altLang="en-US" sz="2000" b="1" dirty="0" smtClean="0">
                <a:latin typeface="+mn-ea"/>
              </a:rPr>
              <a:t>순도의 증가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2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02184" y="1712627"/>
            <a:ext cx="39972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국가장학금 지급판별 모델을 만드는데 의사결정나무를 이용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지</a:t>
            </a:r>
            <a:r>
              <a:rPr lang="ko-KR" altLang="en-US" sz="1600" dirty="0"/>
              <a:t>급</a:t>
            </a:r>
            <a:r>
              <a:rPr lang="ko-KR" altLang="en-US" sz="1600" dirty="0" smtClean="0"/>
              <a:t> 가능</a:t>
            </a:r>
            <a:r>
              <a:rPr lang="en-US" altLang="ko-KR" sz="1600" dirty="0" smtClean="0"/>
              <a:t>(Good), </a:t>
            </a:r>
            <a:r>
              <a:rPr lang="ko-KR" altLang="en-US" sz="1600" dirty="0" smtClean="0"/>
              <a:t>지</a:t>
            </a:r>
            <a:r>
              <a:rPr lang="ko-KR" altLang="en-US" sz="1600" dirty="0"/>
              <a:t>급</a:t>
            </a:r>
            <a:r>
              <a:rPr lang="ko-KR" altLang="en-US" sz="1600" dirty="0" smtClean="0"/>
              <a:t> 불가능</a:t>
            </a:r>
            <a:r>
              <a:rPr lang="en-US" altLang="ko-KR" sz="1600" dirty="0" smtClean="0"/>
              <a:t>(Bad) </a:t>
            </a:r>
            <a:r>
              <a:rPr lang="ko-KR" altLang="en-US" sz="1600" dirty="0" smtClean="0"/>
              <a:t>두 개의 범주를 나누는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적절한 분리 기준을 구하고자 함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분리 기준을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b="1" dirty="0" smtClean="0"/>
              <a:t>C+ </a:t>
            </a:r>
            <a:r>
              <a:rPr lang="ko-KR" altLang="en-US" sz="1600" b="1" dirty="0" smtClean="0"/>
              <a:t>이하</a:t>
            </a:r>
            <a:r>
              <a:rPr lang="en-US" altLang="ko-KR" sz="1600" b="1" dirty="0" smtClean="0"/>
              <a:t>(Left) , C+</a:t>
            </a:r>
            <a:r>
              <a:rPr lang="ko-KR" altLang="en-US" sz="1600" b="1" dirty="0" smtClean="0"/>
              <a:t>초과</a:t>
            </a:r>
            <a:r>
              <a:rPr lang="en-US" altLang="ko-KR" sz="1600" b="1" dirty="0" smtClean="0"/>
              <a:t>(Right)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라고 가정하고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샘플링 된 </a:t>
            </a:r>
            <a:r>
              <a:rPr lang="en-US" altLang="ko-KR" sz="1600" dirty="0" smtClean="0"/>
              <a:t>300</a:t>
            </a:r>
            <a:r>
              <a:rPr lang="ko-KR" altLang="en-US" sz="1600" dirty="0" smtClean="0"/>
              <a:t>명을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나누면 다음과 같다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grpSp>
        <p:nvGrpSpPr>
          <p:cNvPr id="34" name="그룹 33"/>
          <p:cNvGrpSpPr/>
          <p:nvPr/>
        </p:nvGrpSpPr>
        <p:grpSpPr>
          <a:xfrm>
            <a:off x="1083607" y="1648181"/>
            <a:ext cx="2697379" cy="2693926"/>
            <a:chOff x="582603" y="1566906"/>
            <a:chExt cx="3584448" cy="2355335"/>
          </a:xfrm>
        </p:grpSpPr>
        <p:grpSp>
          <p:nvGrpSpPr>
            <p:cNvPr id="5" name="그룹 4"/>
            <p:cNvGrpSpPr/>
            <p:nvPr/>
          </p:nvGrpSpPr>
          <p:grpSpPr>
            <a:xfrm>
              <a:off x="1647659" y="1566906"/>
              <a:ext cx="1436914" cy="1222015"/>
              <a:chOff x="1553607" y="1325242"/>
              <a:chExt cx="1436914" cy="1222015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1553607" y="1325242"/>
                <a:ext cx="1436914" cy="122201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1993392" y="1724298"/>
                <a:ext cx="134111" cy="134111"/>
              </a:xfrm>
              <a:prstGeom prst="ellips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272064" y="1913273"/>
                <a:ext cx="134111" cy="134111"/>
              </a:xfrm>
              <a:prstGeom prst="ellips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429690" y="1614568"/>
                <a:ext cx="134111" cy="13411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805287" y="1921111"/>
                <a:ext cx="134111" cy="13411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087444" y="2100507"/>
                <a:ext cx="134111" cy="13411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689204" y="1724297"/>
                <a:ext cx="134111" cy="134111"/>
              </a:xfrm>
              <a:prstGeom prst="ellips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2389631" y="2194559"/>
                <a:ext cx="134111" cy="134111"/>
              </a:xfrm>
              <a:prstGeom prst="ellips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695558" y="1658982"/>
                <a:ext cx="134111" cy="134111"/>
              </a:xfrm>
              <a:prstGeom prst="ellips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2562061" y="1982070"/>
                <a:ext cx="134111" cy="13411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" name="직선 연결선 8"/>
            <p:cNvCxnSpPr>
              <a:stCxn id="4" idx="5"/>
            </p:cNvCxnSpPr>
            <p:nvPr/>
          </p:nvCxnSpPr>
          <p:spPr>
            <a:xfrm>
              <a:off x="2874142" y="2609961"/>
              <a:ext cx="405840" cy="450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3"/>
            </p:cNvCxnSpPr>
            <p:nvPr/>
          </p:nvCxnSpPr>
          <p:spPr>
            <a:xfrm flipH="1">
              <a:off x="1379621" y="2609961"/>
              <a:ext cx="478469" cy="450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582603" y="2991393"/>
              <a:ext cx="1203530" cy="93084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963521" y="2991394"/>
              <a:ext cx="1203530" cy="93084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80952" y="3517388"/>
            <a:ext cx="1510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C+ </a:t>
            </a:r>
            <a:r>
              <a:rPr lang="ko-KR" altLang="en-US" sz="1600" dirty="0" smtClean="0"/>
              <a:t>이하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(Left)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572724" y="3517388"/>
            <a:ext cx="1510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C+ </a:t>
            </a:r>
            <a:r>
              <a:rPr lang="ko-KR" altLang="en-US" sz="1600" dirty="0" smtClean="0"/>
              <a:t>초과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(Right)</a:t>
            </a:r>
            <a:endParaRPr lang="ko-KR" altLang="en-US" sz="16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03944"/>
              </p:ext>
            </p:extLst>
          </p:nvPr>
        </p:nvGraphicFramePr>
        <p:xfrm>
          <a:off x="1517768" y="4575995"/>
          <a:ext cx="6096000" cy="169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236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 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Left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Total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3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(1)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</a:t>
            </a:r>
            <a:r>
              <a:rPr lang="ko-KR" altLang="en-US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카이제곱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통계량 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–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기대도수 계산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698534"/>
                  </p:ext>
                </p:extLst>
              </p:nvPr>
            </p:nvGraphicFramePr>
            <p:xfrm>
              <a:off x="1651012" y="1974489"/>
              <a:ext cx="6096000" cy="1694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Good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Bad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Total </a:t>
                          </a:r>
                          <a:r>
                            <a:rPr lang="en-US" altLang="ko-KR" b="1" dirty="0" smtClean="0"/>
                            <a:t>(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Left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Right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178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Total (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300 (n)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637863"/>
                  </p:ext>
                </p:extLst>
              </p:nvPr>
            </p:nvGraphicFramePr>
            <p:xfrm>
              <a:off x="1651012" y="1974489"/>
              <a:ext cx="6096000" cy="1694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Good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Bad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400" t="-7143" b="-305714"/>
                          </a:stretch>
                        </a:blipFill>
                      </a:tcPr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Left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Right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178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" t="-310145" r="-300000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300 (n)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57350" y="3809090"/>
                <a:ext cx="6129338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r>
                        <a:rPr lang="ko-KR" altLang="en-US" b="1" i="1" smtClean="0">
                          <a:latin typeface="Cambria Math"/>
                        </a:rPr>
                        <m:t>기대도수</m:t>
                      </m:r>
                      <m:r>
                        <a:rPr lang="en-US" altLang="ko-KR" b="1" i="1" smtClean="0">
                          <a:latin typeface="Cambria Math"/>
                        </a:rPr>
                        <m:t>)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altLang="ko-KR" b="1" i="1">
                                  <a:latin typeface="Cambria Math"/>
                                  <a:ea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ko-KR" b="1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𝒏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3809090"/>
                <a:ext cx="6129338" cy="411395"/>
              </a:xfrm>
              <a:prstGeom prst="rect">
                <a:avLst/>
              </a:prstGeom>
              <a:blipFill rotWithShape="1"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6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(1)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카이제곱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통계량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–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기대도수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016821"/>
                  </p:ext>
                </p:extLst>
              </p:nvPr>
            </p:nvGraphicFramePr>
            <p:xfrm>
              <a:off x="1651012" y="1974489"/>
              <a:ext cx="6096000" cy="1694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Good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Bad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Total </a:t>
                          </a:r>
                          <a:r>
                            <a:rPr lang="en-US" altLang="ko-KR" b="1" dirty="0" smtClean="0"/>
                            <a:t>(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Left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Right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178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Total (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300 (n)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529613"/>
                  </p:ext>
                </p:extLst>
              </p:nvPr>
            </p:nvGraphicFramePr>
            <p:xfrm>
              <a:off x="1651012" y="1974489"/>
              <a:ext cx="6096000" cy="1694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Good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Bad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400" t="-7143" b="-305714"/>
                          </a:stretch>
                        </a:blipFill>
                      </a:tcPr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Left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Right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178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" t="-310145" r="-300000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300 (n)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57350" y="3809090"/>
                <a:ext cx="6129338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(</m:t>
                      </m:r>
                      <m:r>
                        <a:rPr lang="ko-KR" altLang="en-US" b="1" i="1" smtClean="0">
                          <a:latin typeface="Cambria Math"/>
                        </a:rPr>
                        <m:t>기대도수</m:t>
                      </m:r>
                      <m:r>
                        <a:rPr lang="en-US" altLang="ko-KR" b="1" i="1" smtClean="0">
                          <a:latin typeface="Cambria Math"/>
                        </a:rPr>
                        <m:t>)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altLang="ko-KR" b="1" i="1">
                                  <a:latin typeface="Cambria Math"/>
                                  <a:ea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ko-KR" b="1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𝒏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3809090"/>
                <a:ext cx="6129338" cy="411395"/>
              </a:xfrm>
              <a:prstGeom prst="rect">
                <a:avLst/>
              </a:prstGeom>
              <a:blipFill rotWithShape="1"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3214688" y="2400300"/>
            <a:ext cx="3000375" cy="857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57350" y="4424367"/>
                <a:ext cx="2581144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210 ∗80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300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=56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4424367"/>
                <a:ext cx="2581144" cy="6347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32624" y="4442506"/>
                <a:ext cx="2581144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90 ∗80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300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=24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24" y="4442506"/>
                <a:ext cx="2581144" cy="63478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57350" y="5275033"/>
                <a:ext cx="2581144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210 ∗220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300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=154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5275033"/>
                <a:ext cx="2581144" cy="63478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32624" y="5275031"/>
                <a:ext cx="2581144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90 ∗220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300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=66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24" y="5275031"/>
                <a:ext cx="2581144" cy="63478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6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(1)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</a:t>
            </a:r>
            <a:r>
              <a:rPr lang="ko-KR" altLang="en-US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카이제곱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통계량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0770179"/>
                  </p:ext>
                </p:extLst>
              </p:nvPr>
            </p:nvGraphicFramePr>
            <p:xfrm>
              <a:off x="1651012" y="1974489"/>
              <a:ext cx="6096000" cy="1694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Good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Bad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Total </a:t>
                          </a:r>
                          <a:r>
                            <a:rPr lang="en-US" altLang="ko-KR" b="1" dirty="0" smtClean="0"/>
                            <a:t>(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Left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32 (56)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48 (24)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Right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178 (154)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42 (66)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Total (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300 (n)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8663952"/>
                  </p:ext>
                </p:extLst>
              </p:nvPr>
            </p:nvGraphicFramePr>
            <p:xfrm>
              <a:off x="1651012" y="1974489"/>
              <a:ext cx="6096000" cy="1694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Good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Bad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400" t="-7143" b="-305714"/>
                          </a:stretch>
                        </a:blipFill>
                      </a:tcPr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Left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32 (56)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48 (24)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Right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178 (154)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42 (66)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" t="-310145" r="-300000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300 (n)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86302" y="3714749"/>
                <a:ext cx="6894493" cy="1493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기대도수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, (</a:t>
                </a:r>
                <a:r>
                  <a:rPr lang="ko-KR" altLang="en-US" dirty="0" smtClean="0"/>
                  <a:t>실제도수</a:t>
                </a:r>
                <a:r>
                  <a:rPr lang="en-US" altLang="ko-KR" dirty="0"/>
                  <a:t>)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02" y="3714749"/>
                <a:ext cx="6894493" cy="1493101"/>
              </a:xfrm>
              <a:prstGeom prst="rect">
                <a:avLst/>
              </a:prstGeom>
              <a:blipFill rotWithShape="1">
                <a:blip r:embed="rId5"/>
                <a:stretch>
                  <a:fillRect l="-796" t="-2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7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(1)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</a:t>
            </a:r>
            <a:r>
              <a:rPr lang="ko-KR" altLang="en-US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카이제곱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통계량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180673"/>
                  </p:ext>
                </p:extLst>
              </p:nvPr>
            </p:nvGraphicFramePr>
            <p:xfrm>
              <a:off x="1651012" y="1974489"/>
              <a:ext cx="6096000" cy="1694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Good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Bad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Total </a:t>
                          </a:r>
                          <a:r>
                            <a:rPr lang="en-US" altLang="ko-KR" b="1" dirty="0" smtClean="0"/>
                            <a:t>(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Left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32 (56)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48 (24)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Right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178 (154)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42 (66)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Total (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300 (n)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8663952"/>
                  </p:ext>
                </p:extLst>
              </p:nvPr>
            </p:nvGraphicFramePr>
            <p:xfrm>
              <a:off x="1651012" y="1974489"/>
              <a:ext cx="6096000" cy="1694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Good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Bad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400" t="-7143" b="-305714"/>
                          </a:stretch>
                        </a:blipFill>
                      </a:tcPr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Left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32 (56)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48 (24)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Right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178 (154)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42 (66)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236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" t="-310145" r="-300000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300 (n)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86304" y="3714749"/>
                <a:ext cx="6894492" cy="2588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기대도수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, (</a:t>
                </a:r>
                <a:r>
                  <a:rPr lang="ko-KR" altLang="en-US" dirty="0" smtClean="0"/>
                  <a:t>실제도수</a:t>
                </a:r>
                <a:r>
                  <a:rPr lang="en-US" altLang="ko-KR" dirty="0"/>
                  <a:t>)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</a:t>
                </a:r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(56−32)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56</m:t>
                          </m:r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(24−48)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24</m:t>
                          </m:r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(154−178)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154</m:t>
                          </m:r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(66−42)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66</m:t>
                          </m:r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=46.75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04" y="3714749"/>
                <a:ext cx="6894492" cy="2588594"/>
              </a:xfrm>
              <a:prstGeom prst="rect">
                <a:avLst/>
              </a:prstGeom>
              <a:blipFill rotWithShape="1">
                <a:blip r:embed="rId5"/>
                <a:stretch>
                  <a:fillRect l="-796" t="-1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2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(1)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</a:t>
            </a:r>
            <a:r>
              <a:rPr lang="ko-KR" altLang="en-US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카이제곱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통계량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29178" y="2103076"/>
                <a:ext cx="3957197" cy="99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=46.75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78" y="2103076"/>
                <a:ext cx="3957197" cy="9924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27306" y="3292518"/>
                <a:ext cx="5986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자유도</a:t>
                </a:r>
                <a:r>
                  <a:rPr lang="en-US" altLang="ko-KR" dirty="0" smtClean="0"/>
                  <a:t>)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𝑑𝑓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06" y="3292518"/>
                <a:ext cx="598646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16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/>
          <p:cNvCxnSpPr/>
          <p:nvPr/>
        </p:nvCxnSpPr>
        <p:spPr>
          <a:xfrm>
            <a:off x="1627306" y="4229100"/>
            <a:ext cx="8567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86050" y="4071938"/>
            <a:ext cx="52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p-value = 0.0000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627306" y="5043488"/>
            <a:ext cx="8567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6050" y="4858822"/>
            <a:ext cx="521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비교하는 분류기준의 </a:t>
            </a:r>
            <a:r>
              <a:rPr lang="en-US" altLang="ko-KR" dirty="0" smtClean="0"/>
              <a:t>p-value </a:t>
            </a:r>
            <a:r>
              <a:rPr lang="ko-KR" altLang="en-US" dirty="0" smtClean="0"/>
              <a:t>값과 비교하여</a:t>
            </a:r>
            <a:endParaRPr lang="en-US" altLang="ko-KR" dirty="0" smtClean="0"/>
          </a:p>
          <a:p>
            <a:r>
              <a:rPr lang="ko-KR" altLang="en-US" b="1" dirty="0" smtClean="0"/>
              <a:t>더 작은 값</a:t>
            </a:r>
            <a:r>
              <a:rPr lang="ko-KR" altLang="en-US" dirty="0" smtClean="0"/>
              <a:t>을 가진 기준 채택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0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(2)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지니 지수 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- ①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69641"/>
              </p:ext>
            </p:extLst>
          </p:nvPr>
        </p:nvGraphicFramePr>
        <p:xfrm>
          <a:off x="1651012" y="1974489"/>
          <a:ext cx="6096000" cy="169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236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Left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Total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620665" y="3595967"/>
                <a:ext cx="6156694" cy="1086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G</m:t>
                      </m:r>
                      <m:r>
                        <a:rPr lang="en-US" altLang="ko-KR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665" y="3595967"/>
                <a:ext cx="6156694" cy="10865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35661" y="4830662"/>
                <a:ext cx="5926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smtClean="0"/>
                  <a:t>분할 전 데이터 가운데 분할 후 </a:t>
                </a:r>
                <a:r>
                  <a:rPr lang="en-US" altLang="ko-KR" sz="1600" dirty="0" smtClean="0"/>
                  <a:t>i</a:t>
                </a:r>
                <a:r>
                  <a:rPr lang="ko-KR" altLang="en-US" sz="1600" dirty="0" smtClean="0"/>
                  <a:t> 영역에 속하는 데이터 비율</a:t>
                </a:r>
                <a:endParaRPr lang="en-US" altLang="ko-KR" sz="1600" dirty="0" smtClean="0"/>
              </a:p>
              <a:p>
                <a:r>
                  <a:rPr lang="en-US" altLang="ko-KR" sz="1600" dirty="0" smtClean="0"/>
                  <a:t>  r   : </a:t>
                </a:r>
                <a:r>
                  <a:rPr lang="ko-KR" altLang="en-US" sz="1600" dirty="0" smtClean="0"/>
                  <a:t>분할 영역 개수</a:t>
                </a:r>
                <a:endParaRPr lang="en-US" altLang="ko-KR" sz="1600" dirty="0" smtClean="0"/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c   : </a:t>
                </a:r>
                <a:r>
                  <a:rPr lang="ko-KR" altLang="en-US" sz="1600" dirty="0" smtClean="0"/>
                  <a:t>목표 변수 범주 개수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1" y="4830662"/>
                <a:ext cx="5926702" cy="830997"/>
              </a:xfrm>
              <a:prstGeom prst="rect">
                <a:avLst/>
              </a:prstGeom>
              <a:blipFill rotWithShape="1">
                <a:blip r:embed="rId5"/>
                <a:stretch>
                  <a:fillRect t="-2920" b="-8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8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(2)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지니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지수 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-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①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  <a:p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67273"/>
              </p:ext>
            </p:extLst>
          </p:nvPr>
        </p:nvGraphicFramePr>
        <p:xfrm>
          <a:off x="1651012" y="1974489"/>
          <a:ext cx="6096000" cy="169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236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Left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Total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620665" y="3595967"/>
                <a:ext cx="6156694" cy="1086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G</m:t>
                      </m:r>
                      <m:r>
                        <a:rPr lang="en-US" altLang="ko-KR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665" y="3595967"/>
                <a:ext cx="6156694" cy="10865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8879" y="4766496"/>
                <a:ext cx="3060133" cy="584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32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80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48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80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=0.48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79" y="4766496"/>
                <a:ext cx="3060133" cy="5847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65179" y="4766496"/>
                <a:ext cx="3531993" cy="584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178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220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42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220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=0.3089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79" y="4766496"/>
                <a:ext cx="3531993" cy="5847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>
            <a:off x="4572000" y="4682547"/>
            <a:ext cx="13977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(2)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지니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지수 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-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①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  <a:p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08074"/>
              </p:ext>
            </p:extLst>
          </p:nvPr>
        </p:nvGraphicFramePr>
        <p:xfrm>
          <a:off x="1651012" y="1974489"/>
          <a:ext cx="6096000" cy="169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236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Left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Total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620665" y="3595967"/>
                <a:ext cx="6156694" cy="1086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G</m:t>
                      </m:r>
                      <m:r>
                        <a:rPr lang="en-US" altLang="ko-KR" b="0" i="0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665" y="3595967"/>
                <a:ext cx="6156694" cy="10865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8879" y="4766496"/>
                <a:ext cx="3060133" cy="584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32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80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48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80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=0.48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79" y="4766496"/>
                <a:ext cx="3060133" cy="5847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65179" y="4766496"/>
                <a:ext cx="3531993" cy="584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178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220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42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220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=0.3089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79" y="4766496"/>
                <a:ext cx="3531993" cy="5847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99252" y="5622132"/>
                <a:ext cx="3399520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80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300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220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300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 smtClean="0"/>
                  <a:t>0.355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252" y="5622132"/>
                <a:ext cx="3399520" cy="485774"/>
              </a:xfrm>
              <a:prstGeom prst="rect">
                <a:avLst/>
              </a:prstGeom>
              <a:blipFill rotWithShape="1">
                <a:blip r:embed="rId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9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4116" y="1492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정의 </a:t>
            </a:r>
            <a:r>
              <a:rPr lang="en-US" altLang="ko-KR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52112" y="1389515"/>
            <a:ext cx="609493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의사결정규칙을 도표화하여 </a:t>
            </a:r>
            <a:r>
              <a:rPr lang="ko-KR" altLang="en-US" b="1" dirty="0" smtClean="0"/>
              <a:t>관심대상이 되는 집단을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몇 개의 소집단으로 </a:t>
            </a:r>
            <a:r>
              <a:rPr lang="ko-KR" altLang="en-US" b="1" dirty="0" smtClean="0"/>
              <a:t>분류</a:t>
            </a:r>
            <a:r>
              <a:rPr lang="ko-KR" altLang="en-US" dirty="0" smtClean="0"/>
              <a:t>하거나 </a:t>
            </a:r>
            <a:r>
              <a:rPr lang="ko-KR" altLang="en-US" b="1" dirty="0" smtClean="0"/>
              <a:t>예측을 수행</a:t>
            </a:r>
            <a:r>
              <a:rPr lang="ko-KR" altLang="en-US" dirty="0" smtClean="0"/>
              <a:t>하는 분석 방법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(2)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지니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지수 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-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②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52040"/>
              </p:ext>
            </p:extLst>
          </p:nvPr>
        </p:nvGraphicFramePr>
        <p:xfrm>
          <a:off x="1651012" y="1974489"/>
          <a:ext cx="6096000" cy="169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236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Left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Total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01419" y="3714749"/>
            <a:ext cx="615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G  = 2(P(Left</a:t>
            </a:r>
            <a:r>
              <a:rPr lang="ko-KR" altLang="en-US" dirty="0"/>
              <a:t>에서 </a:t>
            </a:r>
            <a:r>
              <a:rPr lang="en-US" altLang="ko-KR" dirty="0"/>
              <a:t>Good)P(Left</a:t>
            </a:r>
            <a:r>
              <a:rPr lang="ko-KR" altLang="en-US" dirty="0"/>
              <a:t>에서 </a:t>
            </a:r>
            <a:r>
              <a:rPr lang="en-US" altLang="ko-KR" dirty="0"/>
              <a:t>Bad)P(Left) </a:t>
            </a:r>
            <a:r>
              <a:rPr lang="en-US" altLang="ko-KR" dirty="0" smtClean="0"/>
              <a:t>+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P(Right</a:t>
            </a:r>
            <a:r>
              <a:rPr lang="ko-KR" altLang="en-US" dirty="0"/>
              <a:t>에서 </a:t>
            </a:r>
            <a:r>
              <a:rPr lang="en-US" altLang="ko-KR" dirty="0"/>
              <a:t>Good)P(Right</a:t>
            </a:r>
            <a:r>
              <a:rPr lang="ko-KR" altLang="en-US" dirty="0"/>
              <a:t>에서 </a:t>
            </a:r>
            <a:r>
              <a:rPr lang="en-US" altLang="ko-KR" dirty="0"/>
              <a:t>Bad)P(Right))</a:t>
            </a:r>
          </a:p>
        </p:txBody>
      </p:sp>
    </p:spTree>
    <p:extLst>
      <p:ext uri="{BB962C8B-B14F-4D97-AF65-F5344CB8AC3E}">
        <p14:creationId xmlns:p14="http://schemas.microsoft.com/office/powerpoint/2010/main" val="26535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(2)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지니 지수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- ②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78565"/>
              </p:ext>
            </p:extLst>
          </p:nvPr>
        </p:nvGraphicFramePr>
        <p:xfrm>
          <a:off x="1651012" y="1974489"/>
          <a:ext cx="6096000" cy="169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236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Left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Total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01419" y="3714749"/>
            <a:ext cx="615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G  = 2(P(Left</a:t>
            </a:r>
            <a:r>
              <a:rPr lang="ko-KR" altLang="en-US" dirty="0"/>
              <a:t>에서 </a:t>
            </a:r>
            <a:r>
              <a:rPr lang="en-US" altLang="ko-KR" dirty="0"/>
              <a:t>Good)P(Left</a:t>
            </a:r>
            <a:r>
              <a:rPr lang="ko-KR" altLang="en-US" dirty="0"/>
              <a:t>에서 </a:t>
            </a:r>
            <a:r>
              <a:rPr lang="en-US" altLang="ko-KR" dirty="0"/>
              <a:t>Bad)P(Left) </a:t>
            </a:r>
            <a:r>
              <a:rPr lang="en-US" altLang="ko-KR" dirty="0" smtClean="0"/>
              <a:t>+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P(Right</a:t>
            </a:r>
            <a:r>
              <a:rPr lang="ko-KR" altLang="en-US" dirty="0"/>
              <a:t>에서 </a:t>
            </a:r>
            <a:r>
              <a:rPr lang="en-US" altLang="ko-KR" dirty="0"/>
              <a:t>Good)P(Right</a:t>
            </a:r>
            <a:r>
              <a:rPr lang="ko-KR" altLang="en-US" dirty="0"/>
              <a:t>에서 </a:t>
            </a:r>
            <a:r>
              <a:rPr lang="en-US" altLang="ko-KR" dirty="0"/>
              <a:t>Bad)P(Right))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2122" y="4893468"/>
                <a:ext cx="5085916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=2∗(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32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80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48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80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80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300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178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220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42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220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220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300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= 0.355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122" y="4893468"/>
                <a:ext cx="5085916" cy="529697"/>
              </a:xfrm>
              <a:prstGeom prst="rect">
                <a:avLst/>
              </a:prstGeom>
              <a:blipFill rotWithShape="1">
                <a:blip r:embed="rId4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0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(2)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지니 지수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- ②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27477"/>
              </p:ext>
            </p:extLst>
          </p:nvPr>
        </p:nvGraphicFramePr>
        <p:xfrm>
          <a:off x="1651012" y="1974489"/>
          <a:ext cx="6096000" cy="169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236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Left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Total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01419" y="3714749"/>
            <a:ext cx="615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G  = 2(P(Left</a:t>
            </a:r>
            <a:r>
              <a:rPr lang="ko-KR" altLang="en-US" dirty="0"/>
              <a:t>에서 </a:t>
            </a:r>
            <a:r>
              <a:rPr lang="en-US" altLang="ko-KR" dirty="0"/>
              <a:t>Good)P(Left</a:t>
            </a:r>
            <a:r>
              <a:rPr lang="ko-KR" altLang="en-US" dirty="0"/>
              <a:t>에서 </a:t>
            </a:r>
            <a:r>
              <a:rPr lang="en-US" altLang="ko-KR" dirty="0"/>
              <a:t>Bad)P(Left) </a:t>
            </a:r>
            <a:r>
              <a:rPr lang="en-US" altLang="ko-KR" dirty="0" smtClean="0"/>
              <a:t>+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P(Right</a:t>
            </a:r>
            <a:r>
              <a:rPr lang="ko-KR" altLang="en-US" dirty="0"/>
              <a:t>에서 </a:t>
            </a:r>
            <a:r>
              <a:rPr lang="en-US" altLang="ko-KR" dirty="0"/>
              <a:t>Good)P(Right</a:t>
            </a:r>
            <a:r>
              <a:rPr lang="ko-KR" altLang="en-US" dirty="0"/>
              <a:t>에서 </a:t>
            </a:r>
            <a:r>
              <a:rPr lang="en-US" altLang="ko-KR" dirty="0"/>
              <a:t>Bad)P(Right))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2122" y="4893468"/>
                <a:ext cx="5085916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=2∗(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32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80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48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80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80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300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178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220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42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220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220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300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= 0.355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122" y="4893468"/>
                <a:ext cx="5085916" cy="529697"/>
              </a:xfrm>
              <a:prstGeom prst="rect">
                <a:avLst/>
              </a:prstGeom>
              <a:blipFill rotWithShape="1">
                <a:blip r:embed="rId4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/>
          <p:nvPr/>
        </p:nvCxnSpPr>
        <p:spPr>
          <a:xfrm>
            <a:off x="1340086" y="5857875"/>
            <a:ext cx="8567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8830" y="5673209"/>
            <a:ext cx="521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비교하는 분류기준의 지니 지수 값과 비교하여 </a:t>
            </a:r>
            <a:endParaRPr lang="en-US" altLang="ko-KR" dirty="0" smtClean="0"/>
          </a:p>
          <a:p>
            <a:r>
              <a:rPr lang="ko-KR" altLang="en-US" b="1" dirty="0" smtClean="0"/>
              <a:t>더 작은 값</a:t>
            </a:r>
            <a:r>
              <a:rPr lang="ko-KR" altLang="en-US" dirty="0" smtClean="0"/>
              <a:t>을 가진 기준 채택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9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(3)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엔트로피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불확실성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)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지수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94542"/>
              </p:ext>
            </p:extLst>
          </p:nvPr>
        </p:nvGraphicFramePr>
        <p:xfrm>
          <a:off x="1651012" y="1974489"/>
          <a:ext cx="6096000" cy="169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236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Left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Total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51012" y="3807619"/>
                <a:ext cx="6095999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I</m:t>
                          </m:r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12" y="3807619"/>
                <a:ext cx="6095999" cy="848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735661" y="4830662"/>
                <a:ext cx="5926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smtClean="0"/>
                  <a:t>분할 전 데이터 가운데 분할 후 </a:t>
                </a:r>
                <a:r>
                  <a:rPr lang="en-US" altLang="ko-KR" sz="1600" dirty="0" smtClean="0"/>
                  <a:t>i</a:t>
                </a:r>
                <a:r>
                  <a:rPr lang="ko-KR" altLang="en-US" sz="1600" dirty="0" smtClean="0"/>
                  <a:t> 영역에 속하는 데이터 비율</a:t>
                </a:r>
                <a:endParaRPr lang="en-US" altLang="ko-KR" sz="1600" dirty="0" smtClean="0"/>
              </a:p>
              <a:p>
                <a:r>
                  <a:rPr lang="en-US" altLang="ko-KR" sz="1600" dirty="0" smtClean="0"/>
                  <a:t>  r   : </a:t>
                </a:r>
                <a:r>
                  <a:rPr lang="ko-KR" altLang="en-US" sz="1600" dirty="0" smtClean="0"/>
                  <a:t>분할 영역 개수</a:t>
                </a:r>
                <a:endParaRPr lang="en-US" altLang="ko-KR" sz="1600" dirty="0" smtClean="0"/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c   : </a:t>
                </a:r>
                <a:r>
                  <a:rPr lang="ko-KR" altLang="en-US" sz="1600" dirty="0" smtClean="0"/>
                  <a:t>목표 변수 범주 개수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1" y="4830662"/>
                <a:ext cx="5926702" cy="830997"/>
              </a:xfrm>
              <a:prstGeom prst="rect">
                <a:avLst/>
              </a:prstGeom>
              <a:blipFill rotWithShape="1">
                <a:blip r:embed="rId5"/>
                <a:stretch>
                  <a:fillRect t="-2920" b="-8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7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(3)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엔트로피 지수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83407"/>
              </p:ext>
            </p:extLst>
          </p:nvPr>
        </p:nvGraphicFramePr>
        <p:xfrm>
          <a:off x="1651012" y="1974489"/>
          <a:ext cx="6096000" cy="169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236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Left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</a:t>
                      </a:r>
                      <a:endParaRPr lang="ko-KR" altLang="en-US" dirty="0"/>
                    </a:p>
                  </a:txBody>
                  <a:tcPr/>
                </a:tc>
              </a:tr>
              <a:tr h="42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Total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51012" y="3807619"/>
                <a:ext cx="6096000" cy="87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I</m:t>
                          </m:r>
                        </m:e>
                      </m:d>
                      <m:r>
                        <a:rPr lang="en-US" altLang="ko-KR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12" y="3807619"/>
                <a:ext cx="6096000" cy="871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32414" y="4922043"/>
                <a:ext cx="4563621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32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80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32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80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48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/>
                                </a:rPr>
                                <m:t>80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48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80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14" y="4922043"/>
                <a:ext cx="4563621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32414" y="5636726"/>
                <a:ext cx="514974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178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220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178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220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42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220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42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220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14" y="5636726"/>
                <a:ext cx="5149743" cy="7146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4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불순도 측정</a:t>
            </a:r>
            <a:r>
              <a:rPr lang="en-US" altLang="ko-KR" sz="2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6303" y="143283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(3)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엔트로피 지수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32414" y="2078832"/>
                <a:ext cx="453528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𝐼</m:t>
                      </m:r>
                      <m:r>
                        <a:rPr lang="en-US" altLang="ko-KR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80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300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220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300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=0.7747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14" y="2078832"/>
                <a:ext cx="4535281" cy="612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/>
          <p:nvPr/>
        </p:nvCxnSpPr>
        <p:spPr>
          <a:xfrm>
            <a:off x="1340086" y="3128962"/>
            <a:ext cx="8567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8830" y="2944296"/>
            <a:ext cx="543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분기 전보다 분기 후의 엔트로피가 감소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불확실성 감소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순도 증가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하였으면 데이터를 분할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4887" y="3800475"/>
            <a:ext cx="3614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임의의 영역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속한 모든 레코드가 동일한 범주에 속함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</a:t>
            </a:r>
            <a:r>
              <a:rPr lang="ko-KR" altLang="en-US" dirty="0" smtClean="0"/>
              <a:t>불확실성 최소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순도 최대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</a:t>
            </a:r>
            <a:r>
              <a:rPr lang="en-US" altLang="ko-KR" dirty="0" smtClean="0"/>
              <a:t> </a:t>
            </a:r>
            <a:r>
              <a:rPr lang="ko-KR" altLang="en-US" dirty="0" smtClean="0"/>
              <a:t>엔트로피 </a:t>
            </a:r>
            <a:r>
              <a:rPr lang="en-US" altLang="ko-KR" dirty="0" smtClean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범주가 둘 뿐이고 해당 레코드가 동일하게 반반 섞여있음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</a:t>
            </a:r>
            <a:r>
              <a:rPr lang="ko-KR" altLang="en-US" dirty="0"/>
              <a:t>불확실성 </a:t>
            </a:r>
            <a:r>
              <a:rPr lang="ko-KR" altLang="en-US" dirty="0" smtClean="0"/>
              <a:t>최</a:t>
            </a:r>
            <a:r>
              <a:rPr lang="ko-KR" altLang="en-US" dirty="0"/>
              <a:t>대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순도 </a:t>
            </a:r>
            <a:r>
              <a:rPr lang="ko-KR" altLang="en-US" dirty="0" smtClean="0"/>
              <a:t>최소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en-US" altLang="ko-KR" dirty="0"/>
              <a:t> </a:t>
            </a:r>
            <a:r>
              <a:rPr lang="ko-KR" altLang="en-US" dirty="0"/>
              <a:t>엔트로피 </a:t>
            </a:r>
            <a:r>
              <a:rPr lang="en-US" altLang="ko-KR" dirty="0"/>
              <a:t>=</a:t>
            </a:r>
            <a:r>
              <a:rPr lang="en-US" altLang="ko-KR" dirty="0" smtClean="0"/>
              <a:t>0.5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6" b="4900"/>
          <a:stretch/>
        </p:blipFill>
        <p:spPr bwMode="auto">
          <a:xfrm>
            <a:off x="185738" y="3732732"/>
            <a:ext cx="4513274" cy="265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  <a:ea typeface="+mj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568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여러가지 의사결정나무 알고리즘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C4D3384-E97F-4817-8BDD-187E24FEE8F5}"/>
              </a:ext>
            </a:extLst>
          </p:cNvPr>
          <p:cNvSpPr/>
          <p:nvPr/>
        </p:nvSpPr>
        <p:spPr>
          <a:xfrm>
            <a:off x="641683" y="1504099"/>
            <a:ext cx="7730031" cy="451392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CART (classification and regression trees)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C4.5 and C5.0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CHAID (chi-squared automatic interaction detection)</a:t>
            </a:r>
          </a:p>
        </p:txBody>
      </p:sp>
    </p:spTree>
    <p:extLst>
      <p:ext uri="{BB962C8B-B14F-4D97-AF65-F5344CB8AC3E}">
        <p14:creationId xmlns:p14="http://schemas.microsoft.com/office/powerpoint/2010/main" val="15310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568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여러가지 의사결정나무 알고리즘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C4D3384-E97F-4817-8BDD-187E24FEE8F5}"/>
              </a:ext>
            </a:extLst>
          </p:cNvPr>
          <p:cNvSpPr/>
          <p:nvPr/>
        </p:nvSpPr>
        <p:spPr>
          <a:xfrm>
            <a:off x="641683" y="1504099"/>
            <a:ext cx="7730031" cy="451392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ea typeface="08서울한강체 M" panose="02020603020101020101" pitchFamily="18" charset="-127"/>
              </a:rPr>
              <a:t>■ CART (classification and regression trees)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‘</a:t>
            </a:r>
            <a:r>
              <a:rPr lang="ko-KR" altLang="en-US" b="1" dirty="0" err="1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지니지수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출력변수가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연속형이여도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(binary)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입력변수간의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선형결합들 중 최적의 분리 도출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08서울한강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ea typeface="08서울한강체 M" panose="02020603020101020101" pitchFamily="18" charset="-127"/>
              </a:rPr>
              <a:t>■ C4.5 and C5.0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ea typeface="08서울한강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ea typeface="08서울한강체 M" panose="02020603020101020101" pitchFamily="18" charset="-127"/>
              </a:rPr>
              <a:t>■ CHAID (chi-squared automatic interaction detection)</a:t>
            </a:r>
          </a:p>
        </p:txBody>
      </p:sp>
    </p:spTree>
    <p:extLst>
      <p:ext uri="{BB962C8B-B14F-4D97-AF65-F5344CB8AC3E}">
        <p14:creationId xmlns:p14="http://schemas.microsoft.com/office/powerpoint/2010/main" val="15478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568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ea typeface="+mj-ea"/>
              </a:rPr>
              <a:t>3.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ea typeface="+mj-ea"/>
              </a:rPr>
              <a:t> 여러가지 의사결정나무 알고리즘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C4D3384-E97F-4817-8BDD-187E24FEE8F5}"/>
              </a:ext>
            </a:extLst>
          </p:cNvPr>
          <p:cNvSpPr/>
          <p:nvPr/>
        </p:nvSpPr>
        <p:spPr>
          <a:xfrm>
            <a:off x="641683" y="1504099"/>
            <a:ext cx="7730031" cy="451392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CART (classification and regression trees)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C4.5 and C5.0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: ‘</a:t>
            </a:r>
            <a:r>
              <a:rPr lang="ko-KR" altLang="en-US" b="1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엔트로피지수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(multiple)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범주형 변수는 범주 수만큼 분리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CHAID (chi-squared automatic interaction detection)</a:t>
            </a:r>
          </a:p>
        </p:txBody>
      </p:sp>
    </p:spTree>
    <p:extLst>
      <p:ext uri="{BB962C8B-B14F-4D97-AF65-F5344CB8AC3E}">
        <p14:creationId xmlns:p14="http://schemas.microsoft.com/office/powerpoint/2010/main" val="10601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568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여러가지 의사결정나무 알고리즘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C4D3384-E97F-4817-8BDD-187E24FEE8F5}"/>
              </a:ext>
            </a:extLst>
          </p:cNvPr>
          <p:cNvSpPr/>
          <p:nvPr/>
        </p:nvSpPr>
        <p:spPr>
          <a:xfrm>
            <a:off x="641683" y="1504099"/>
            <a:ext cx="7730031" cy="451392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CART (classification and regression trees)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C4.5 and C5.0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CHAID (chi-squared automatic interaction detection)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‘</a:t>
            </a:r>
            <a:r>
              <a:rPr lang="ko-KR" altLang="en-US" b="1" dirty="0" err="1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카이제곱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적당한 크기에서 가지치기 중단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입력변수는 범주형 변수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8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4116" y="1492538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r>
              <a:rPr lang="ko-KR" altLang="en-US" dirty="0" smtClean="0"/>
              <a:t> 의사결정나무의 구성 요소 </a:t>
            </a:r>
            <a:r>
              <a:rPr lang="en-US" altLang="ko-KR" dirty="0" smtClean="0"/>
              <a:t>: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5490" y="2023974"/>
            <a:ext cx="0" cy="31835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8485" y="52461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깊이</a:t>
            </a:r>
            <a:endParaRPr lang="en-US" sz="14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112"/>
          <a:stretch/>
        </p:blipFill>
        <p:spPr>
          <a:xfrm>
            <a:off x="717862" y="1993507"/>
            <a:ext cx="3161399" cy="297219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1230" y="5550233"/>
            <a:ext cx="321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뿌리마디부터 끝마디까지의 중간마디들의 수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101217" y="20549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뿌리마디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194028" y="2389018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시작되는 마디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모든 자료를 포함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725614" y="2210843"/>
            <a:ext cx="13642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47457" y="5057135"/>
            <a:ext cx="6423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14464" y="49001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끝마디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08734" y="5234637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자식마디가 없는 마디</a:t>
            </a:r>
            <a:endParaRPr lang="en-US" sz="1200" dirty="0"/>
          </a:p>
        </p:txBody>
      </p:sp>
      <p:sp>
        <p:nvSpPr>
          <p:cNvPr id="89" name="Oval 88"/>
          <p:cNvSpPr/>
          <p:nvPr/>
        </p:nvSpPr>
        <p:spPr>
          <a:xfrm>
            <a:off x="2855607" y="5012204"/>
            <a:ext cx="144000" cy="144000"/>
          </a:xfrm>
          <a:prstGeom prst="ellipse">
            <a:avLst/>
          </a:prstGeom>
          <a:noFill/>
          <a:ln>
            <a:solidFill>
              <a:srgbClr val="6C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055632" y="5015825"/>
            <a:ext cx="144000" cy="144000"/>
          </a:xfrm>
          <a:prstGeom prst="ellipse">
            <a:avLst/>
          </a:prstGeom>
          <a:noFill/>
          <a:ln>
            <a:solidFill>
              <a:srgbClr val="6C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2307178" y="5009475"/>
            <a:ext cx="144000" cy="144000"/>
          </a:xfrm>
          <a:prstGeom prst="ellipse">
            <a:avLst/>
          </a:prstGeom>
          <a:solidFill>
            <a:srgbClr val="6C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096471" y="40526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중간마디</a:t>
            </a:r>
            <a:endParaRPr 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89282" y="4353758"/>
            <a:ext cx="2672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부모마디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자식마디가 모두 있는 마디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411252" y="20983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부모마디</a:t>
            </a:r>
            <a:endParaRPr 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719605" y="40536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자식마디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684151" y="2401384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주어진 마디의 상위마디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940353" y="4352400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주어진 마디의 하</a:t>
            </a:r>
            <a:r>
              <a:rPr lang="ko-KR" altLang="en-US" sz="1200" dirty="0"/>
              <a:t>위</a:t>
            </a:r>
            <a:r>
              <a:rPr lang="ko-KR" altLang="en-US" sz="1200" dirty="0" smtClean="0"/>
              <a:t>마디</a:t>
            </a:r>
            <a:endParaRPr lang="en-US" sz="12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3482393" y="4206547"/>
            <a:ext cx="6074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08065" y="1989138"/>
            <a:ext cx="3203575" cy="32184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6224763" y="1993507"/>
            <a:ext cx="351364" cy="606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535973" y="3974499"/>
            <a:ext cx="351364" cy="606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779832" y="2415452"/>
            <a:ext cx="805847" cy="19894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7029638" y="4371087"/>
            <a:ext cx="805847" cy="19894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2514767" y="3244127"/>
            <a:ext cx="805847" cy="19894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568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의사결정나무 장점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C4D3384-E97F-4817-8BDD-187E24FEE8F5}"/>
              </a:ext>
            </a:extLst>
          </p:cNvPr>
          <p:cNvSpPr/>
          <p:nvPr/>
        </p:nvSpPr>
        <p:spPr>
          <a:xfrm>
            <a:off x="641683" y="1504099"/>
            <a:ext cx="7730031" cy="451392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이해하기 쉬움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(if-then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분류작업 용이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연속형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범주형 모두 취급 가능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모형에 대한 가정 필요 없음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비모수적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6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568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의사결정나무 단점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C4D3384-E97F-4817-8BDD-187E24FEE8F5}"/>
              </a:ext>
            </a:extLst>
          </p:cNvPr>
          <p:cNvSpPr/>
          <p:nvPr/>
        </p:nvSpPr>
        <p:spPr>
          <a:xfrm>
            <a:off x="641683" y="1504099"/>
            <a:ext cx="7730031" cy="451392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출력변수가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연속형이면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예측력 별로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나무모형은 예측력 별로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자료의 미세한 변화에도 민감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분산이 큰 방법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41734CC4-FB7B-4441-84E8-D395E643C550}"/>
              </a:ext>
            </a:extLst>
          </p:cNvPr>
          <p:cNvCxnSpPr>
            <a:cxnSpLocks/>
          </p:cNvCxnSpPr>
          <p:nvPr/>
        </p:nvCxnSpPr>
        <p:spPr>
          <a:xfrm flipV="1">
            <a:off x="5881100" y="3886441"/>
            <a:ext cx="913105" cy="64302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05F85B5A-4626-44FA-BE61-AF333C917CDF}"/>
              </a:ext>
            </a:extLst>
          </p:cNvPr>
          <p:cNvSpPr/>
          <p:nvPr/>
        </p:nvSpPr>
        <p:spPr>
          <a:xfrm>
            <a:off x="5957342" y="2832810"/>
            <a:ext cx="2237353" cy="105363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Bagging, Ensemble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 이용하여 보정</a:t>
            </a:r>
          </a:p>
        </p:txBody>
      </p:sp>
    </p:spTree>
    <p:extLst>
      <p:ext uri="{BB962C8B-B14F-4D97-AF65-F5344CB8AC3E}">
        <p14:creationId xmlns:p14="http://schemas.microsoft.com/office/powerpoint/2010/main" val="17940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4000" y="1912752"/>
            <a:ext cx="144462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성장단계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▼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가지치기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▼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타당성 평가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 ▼</a:t>
            </a:r>
            <a:endParaRPr lang="ko-KR" altLang="en-US" dirty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해석 및 예측</a:t>
            </a:r>
          </a:p>
        </p:txBody>
      </p:sp>
    </p:spTree>
    <p:extLst>
      <p:ext uri="{BB962C8B-B14F-4D97-AF65-F5344CB8AC3E}">
        <p14:creationId xmlns:p14="http://schemas.microsoft.com/office/powerpoint/2010/main" val="12826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92614" y="2275982"/>
            <a:ext cx="51896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분석 목적과 자료구조에 따라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smtClean="0"/>
              <a:t>적절한 분리 기준과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smtClean="0"/>
              <a:t> 정지규칙을 지정하여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X</a:t>
            </a:r>
            <a:r>
              <a:rPr lang="ko-KR" altLang="en-US" sz="1600" b="1" dirty="0" smtClean="0"/>
              <a:t>의 차원공간을 재귀적으로 분할</a:t>
            </a:r>
            <a:r>
              <a:rPr lang="ko-KR" altLang="en-US" sz="1600" dirty="0" smtClean="0"/>
              <a:t>하는</a:t>
            </a:r>
            <a:r>
              <a:rPr lang="ko-KR" altLang="en-US" sz="1600" b="1" dirty="0" smtClean="0"/>
              <a:t> </a:t>
            </a:r>
            <a:r>
              <a:rPr lang="ko-KR" altLang="en-US" sz="1600" dirty="0" smtClean="0"/>
              <a:t>단계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4000" y="1912752"/>
            <a:ext cx="144462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성장단계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가지치기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타당성 평가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▼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해석 및 예측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424529" y="3730622"/>
            <a:ext cx="476799" cy="296599"/>
            <a:chOff x="4711915" y="3926567"/>
            <a:chExt cx="476799" cy="29659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761854" y="3926567"/>
              <a:ext cx="12341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4711915" y="3926567"/>
              <a:ext cx="476799" cy="296599"/>
            </a:xfrm>
            <a:prstGeom prst="bentConnector3">
              <a:avLst>
                <a:gd name="adj1" fmla="val 2514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867570" y="38789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독립변수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392614" y="4477660"/>
            <a:ext cx="4063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부모마디보다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자식마디의 순도가 증가하도록 분리해야 함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283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80000" y="211690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분리변수가 </a:t>
            </a:r>
            <a:r>
              <a:rPr lang="ko-KR" altLang="en-US" sz="1600" b="1" dirty="0" smtClean="0"/>
              <a:t>범주형</a:t>
            </a:r>
            <a:r>
              <a:rPr lang="ko-KR" altLang="en-US" sz="1600" dirty="0" smtClean="0"/>
              <a:t>인 경우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적절한 분리기준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불순도측도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/>
              <a:t>카이제곱 통계량의 </a:t>
            </a:r>
            <a:r>
              <a:rPr lang="en-US" altLang="ko-KR" sz="1600" dirty="0" smtClean="0"/>
              <a:t>p-value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/>
              <a:t>지니지수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/>
              <a:t>엔트로피 지수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4000" y="1912752"/>
            <a:ext cx="144462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성장단계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가지치기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▼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타당성 평가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▼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해석 및 예측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  <p:sp>
        <p:nvSpPr>
          <p:cNvPr id="15" name="Rectangle 20"/>
          <p:cNvSpPr/>
          <p:nvPr/>
        </p:nvSpPr>
        <p:spPr>
          <a:xfrm>
            <a:off x="4272739" y="4424244"/>
            <a:ext cx="4158565" cy="1708160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˅ 정의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순도</a:t>
            </a:r>
            <a:r>
              <a:rPr lang="en-US" altLang="ko-KR" sz="1400" dirty="0" smtClean="0"/>
              <a:t>(Purity) : </a:t>
            </a:r>
            <a:r>
              <a:rPr lang="ko-KR" altLang="en-US" sz="1400" dirty="0" smtClean="0"/>
              <a:t>특정 범주의 개체들이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포함되어 있는 정도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불순도</a:t>
            </a:r>
            <a:r>
              <a:rPr lang="en-US" altLang="ko-KR" sz="1400" dirty="0" smtClean="0"/>
              <a:t>(Impurity) : </a:t>
            </a:r>
            <a:r>
              <a:rPr lang="ko-KR" altLang="en-US" sz="1400" dirty="0" smtClean="0"/>
              <a:t>얼마나 다양한 범주들의 개체들이 포함되어있는 가를 의미</a:t>
            </a:r>
          </a:p>
        </p:txBody>
      </p:sp>
    </p:spTree>
    <p:extLst>
      <p:ext uri="{BB962C8B-B14F-4D97-AF65-F5344CB8AC3E}">
        <p14:creationId xmlns:p14="http://schemas.microsoft.com/office/powerpoint/2010/main" val="3980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79328" y="2829600"/>
            <a:ext cx="35000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분리변수가 범주형인 경우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적절한 분리기준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불순도측도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b="1" dirty="0" smtClean="0"/>
              <a:t>카이제곱 통계량의 </a:t>
            </a:r>
            <a:r>
              <a:rPr lang="en-US" altLang="ko-KR" sz="1600" b="1" dirty="0" smtClean="0"/>
              <a:t>p-value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지니지수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엔트로피 지수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8110" y="3196384"/>
            <a:ext cx="4310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카이제곱 통계량의 </a:t>
            </a:r>
            <a:r>
              <a:rPr lang="en-US" altLang="ko-KR" sz="1600" dirty="0" smtClean="0">
                <a:latin typeface="+mn-ea"/>
              </a:rPr>
              <a:t>P</a:t>
            </a:r>
            <a:r>
              <a:rPr lang="ko-KR" altLang="en-US" sz="1600" dirty="0">
                <a:latin typeface="+mn-ea"/>
              </a:rPr>
              <a:t>값이 </a:t>
            </a:r>
            <a:endParaRPr lang="ko-KR" altLang="en-US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가장 </a:t>
            </a:r>
            <a:r>
              <a:rPr lang="ko-KR" altLang="en-US" sz="1600" dirty="0">
                <a:latin typeface="+mn-ea"/>
              </a:rPr>
              <a:t>작은 예측변수와 </a:t>
            </a:r>
            <a:endParaRPr lang="ko-KR" altLang="en-US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그 </a:t>
            </a:r>
            <a:r>
              <a:rPr lang="ko-KR" altLang="en-US" sz="1600" dirty="0">
                <a:latin typeface="+mn-ea"/>
              </a:rPr>
              <a:t>때의 최적 분리에 의해서 자식마디를 형성</a:t>
            </a:r>
            <a:endParaRPr 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89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7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0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8741" y="6587139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44" y="731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의사결정나무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05656" y="1952562"/>
            <a:ext cx="0" cy="3890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79328" y="2829600"/>
            <a:ext cx="35000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분리변수가 범주형인 경우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적절한 분리기준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불순도측도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카이제곱 통계량의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p-value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b="1" dirty="0" err="1" smtClean="0"/>
              <a:t>지니지수</a:t>
            </a:r>
            <a:r>
              <a:rPr lang="en-US" altLang="ko-KR" sz="1600" b="1" dirty="0" smtClean="0"/>
              <a:t>(Gini Index)</a:t>
            </a:r>
            <a:endParaRPr lang="ko-KR" altLang="en-US" sz="1600" b="1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엔트로피 지수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116" y="149253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smtClean="0"/>
              <a:t> 의사결정나무 분석 단계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1938" y="3234553"/>
            <a:ext cx="4238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불순도를</a:t>
            </a:r>
            <a:r>
              <a:rPr lang="ko-KR" altLang="en-US" sz="1600" b="1" dirty="0" smtClean="0">
                <a:latin typeface="+mn-ea"/>
              </a:rPr>
              <a:t> 측정하는 지수</a:t>
            </a:r>
            <a:r>
              <a:rPr lang="ko-KR" altLang="en-US" sz="1600" dirty="0" smtClean="0">
                <a:latin typeface="+mn-ea"/>
              </a:rPr>
              <a:t>의 하나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지니지수를</a:t>
            </a:r>
            <a:r>
              <a:rPr lang="ko-KR" altLang="en-US" sz="1600" dirty="0" smtClean="0">
                <a:latin typeface="+mn-ea"/>
              </a:rPr>
              <a:t> 감소시켜주는 예측변수와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그 때의 최적분리에 의해서 자식마디를 선택</a:t>
            </a:r>
            <a:endParaRPr 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1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</TotalTime>
  <Words>2513</Words>
  <Application>Microsoft Office PowerPoint</Application>
  <PresentationFormat>화면 슬라이드 쇼(4:3)</PresentationFormat>
  <Paragraphs>631</Paragraphs>
  <Slides>41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이예은</dc:creator>
  <cp:lastModifiedBy>Sang In Lee</cp:lastModifiedBy>
  <cp:revision>69</cp:revision>
  <dcterms:created xsi:type="dcterms:W3CDTF">2017-09-22T13:11:37Z</dcterms:created>
  <dcterms:modified xsi:type="dcterms:W3CDTF">2017-09-24T02:47:17Z</dcterms:modified>
</cp:coreProperties>
</file>